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Sans Bold" charset="1" panose="020B0803050203000203"/>
      <p:regular r:id="rId18"/>
    </p:embeddedFont>
    <p:embeddedFont>
      <p:font typeface="IBM Plex Sans" charset="1" panose="020B0503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21068" y="2890323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21068" y="4663799"/>
            <a:ext cx="13845864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E-ComPredict: Customer Purchase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4818" y="1426274"/>
            <a:ext cx="10878364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Deployment (Streamlit)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6754"/>
            <a:ext cx="16010614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Built an int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eractive web app using Streamlit.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Sidebar inputs → Us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ers f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ill session details (age, device, time spent, etc.).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odel predicts: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Prediction → Will the customer purchase? (Yes/No).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robability → Confidence (%) of purchase.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Deployed to Streamlit Cloud for public access.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58955" y="6381479"/>
            <a:ext cx="14903289" cy="2390365"/>
            <a:chOff x="0" y="0"/>
            <a:chExt cx="19871052" cy="318715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9871052" cy="3187153"/>
              <a:chOff x="0" y="0"/>
              <a:chExt cx="3925146" cy="62956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925146" cy="629561"/>
              </a:xfrm>
              <a:custGeom>
                <a:avLst/>
                <a:gdLst/>
                <a:ahLst/>
                <a:cxnLst/>
                <a:rect r="r" b="b" t="t" l="l"/>
                <a:pathLst>
                  <a:path h="629561" w="3925146">
                    <a:moveTo>
                      <a:pt x="26493" y="0"/>
                    </a:moveTo>
                    <a:lnTo>
                      <a:pt x="3898653" y="0"/>
                    </a:lnTo>
                    <a:cubicBezTo>
                      <a:pt x="3913285" y="0"/>
                      <a:pt x="3925146" y="11861"/>
                      <a:pt x="3925146" y="26493"/>
                    </a:cubicBezTo>
                    <a:lnTo>
                      <a:pt x="3925146" y="603068"/>
                    </a:lnTo>
                    <a:cubicBezTo>
                      <a:pt x="3925146" y="610094"/>
                      <a:pt x="3922355" y="616833"/>
                      <a:pt x="3917386" y="621801"/>
                    </a:cubicBezTo>
                    <a:cubicBezTo>
                      <a:pt x="3912418" y="626770"/>
                      <a:pt x="3905679" y="629561"/>
                      <a:pt x="3898653" y="629561"/>
                    </a:cubicBezTo>
                    <a:lnTo>
                      <a:pt x="26493" y="629561"/>
                    </a:lnTo>
                    <a:cubicBezTo>
                      <a:pt x="19467" y="629561"/>
                      <a:pt x="12728" y="626770"/>
                      <a:pt x="7760" y="621801"/>
                    </a:cubicBezTo>
                    <a:cubicBezTo>
                      <a:pt x="2791" y="616833"/>
                      <a:pt x="0" y="610094"/>
                      <a:pt x="0" y="603068"/>
                    </a:cubicBezTo>
                    <a:lnTo>
                      <a:pt x="0" y="26493"/>
                    </a:lnTo>
                    <a:cubicBezTo>
                      <a:pt x="0" y="19467"/>
                      <a:pt x="2791" y="12728"/>
                      <a:pt x="7760" y="7760"/>
                    </a:cubicBezTo>
                    <a:cubicBezTo>
                      <a:pt x="12728" y="2791"/>
                      <a:pt x="19467" y="0"/>
                      <a:pt x="26493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925146" cy="6676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461644" y="306113"/>
              <a:ext cx="19008365" cy="2619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Final Outcome</a:t>
              </a:r>
            </a:p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By the end of this </a:t>
              </a: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project, students see the full journey: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From raw e-commerce data → insights (EDA) → ML model → deployed web app.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They</a:t>
              </a: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learn both technical ML concepts and real-world application in business.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0234" y="3880678"/>
            <a:ext cx="13090429" cy="226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764"/>
              </a:lnSpc>
              <a:spcBef>
                <a:spcPct val="0"/>
              </a:spcBef>
            </a:pPr>
            <a:r>
              <a:rPr lang="en-US" b="true" sz="13403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4818" y="1426274"/>
            <a:ext cx="10878364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Exploratory 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6754"/>
            <a:ext cx="16010614" cy="494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Univariate Analysis → Examines th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 distribution of a single variable to understand its central tendency, spread, and patt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erns.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Bivariate Analys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→ Explores relationships between two variables to find associations, correlations, or dependencies.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Multivariat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 Analysis → Investigates interactions among three or more variables simultaneously to uncover complex patterns.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riptive Statistics → Summarizes data with measures like mean, median, variance, and standard deviation.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 Visualization → Uses plots (histogram, boxplot, scatter, heatmap) to make patterns and insights visually clear.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2222" y="2691660"/>
            <a:ext cx="17113390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go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 of this project is to predict whether a customer will purchase or not based on th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eir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session details (age, time spent, devi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ce ty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pe, discount applied, etc.).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 of Problem → Supervised Machine Learning (Binary Classification).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et Variable → purchase (0 = No, 1 = Yes).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 important? → Businesses can target ads, optimize discounts, and improve sales by knowing which customers are most likely to buy.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985" y="1136714"/>
            <a:ext cx="1384586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Goal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7305" y="2403806"/>
            <a:ext cx="1711339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d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ataset simulates customer interactions on an e-commerce website.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Each row r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epr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esents a customer session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(on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 visit to the website).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aim is to analyze user behavior and predict purchase decisions.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21068" y="1174814"/>
            <a:ext cx="13845864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Introduction: Realistic E-Commerce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9705" y="4783291"/>
            <a:ext cx="1711339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Sh</a:t>
            </a: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ape: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Rows (records) → 1,200 sessions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olumn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 (features) → 25 attributes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8849" y="1902122"/>
            <a:ext cx="9117254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Cus</a:t>
            </a: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tomer Info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user_id → unique customer ID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gender → Male / Female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 → customer age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location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→ coun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try of customer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membership_status → Guest / Registered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returning_customer → 1 if returning, 0 if first 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59206" y="222074"/>
            <a:ext cx="4276541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Key Columns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59108" y="1523366"/>
            <a:ext cx="8374892" cy="543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Device &amp; Browsing Info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device_type → Desktop / Mobile / Tablet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browser → Chrome, Firefox, Safari, Edge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time_of_day → Morning / Afternoon / Evening / Night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time_spent_minutes → total time spent on site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pages_viewed → number of pages browsed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scroll_depth → how far they scrolled (percentage)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clicks → number of clicks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8849" y="5851352"/>
            <a:ext cx="9117254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Traffic &amp; Marketing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traffic_source → Organic / Social / Referral / Paid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ad_campaign → Campaign_A / Campaign_B / Campaign_C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coupon_used → 1 if coupon used, 0 otherwise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discount_applied → 1 if discount applied, 0 otherwise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59206" y="222074"/>
            <a:ext cx="4276541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Key Columns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8849" y="2169843"/>
            <a:ext cx="12738162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Shopping Behavior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product_category → Clothing, Electronics, Books, Sports, etc.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wishlist_items → number of items in wishlist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cart_items → number of items added to cart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avg_session_value → average monetary value of session ($)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payment_method → UPI / Debit Card / Credit Card / NetBanking / COD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52946" y="5545446"/>
            <a:ext cx="6282801" cy="1949832"/>
            <a:chOff x="0" y="0"/>
            <a:chExt cx="8377068" cy="259977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8377068" cy="2599776"/>
              <a:chOff x="0" y="0"/>
              <a:chExt cx="1654730" cy="51353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654730" cy="513536"/>
              </a:xfrm>
              <a:custGeom>
                <a:avLst/>
                <a:gdLst/>
                <a:ahLst/>
                <a:cxnLst/>
                <a:rect r="r" b="b" t="t" l="l"/>
                <a:pathLst>
                  <a:path h="513536" w="1654730">
                    <a:moveTo>
                      <a:pt x="62844" y="0"/>
                    </a:moveTo>
                    <a:lnTo>
                      <a:pt x="1591885" y="0"/>
                    </a:lnTo>
                    <a:cubicBezTo>
                      <a:pt x="1626593" y="0"/>
                      <a:pt x="1654730" y="28136"/>
                      <a:pt x="1654730" y="62844"/>
                    </a:cubicBezTo>
                    <a:lnTo>
                      <a:pt x="1654730" y="450692"/>
                    </a:lnTo>
                    <a:cubicBezTo>
                      <a:pt x="1654730" y="485400"/>
                      <a:pt x="1626593" y="513536"/>
                      <a:pt x="1591885" y="513536"/>
                    </a:cubicBezTo>
                    <a:lnTo>
                      <a:pt x="62844" y="513536"/>
                    </a:lnTo>
                    <a:cubicBezTo>
                      <a:pt x="28136" y="513536"/>
                      <a:pt x="0" y="485400"/>
                      <a:pt x="0" y="450692"/>
                    </a:cubicBezTo>
                    <a:lnTo>
                      <a:pt x="0" y="62844"/>
                    </a:lnTo>
                    <a:cubicBezTo>
                      <a:pt x="0" y="28136"/>
                      <a:pt x="28136" y="0"/>
                      <a:pt x="6284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654730" cy="5516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714350" y="306113"/>
              <a:ext cx="6948368" cy="195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Target Variable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purchase → 1 = Purchased</a:t>
              </a:r>
            </a:p>
            <a:p>
              <a:pPr algn="l" marL="647700" indent="-323850" lvl="1">
                <a:lnSpc>
                  <a:spcPts val="39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0 = Did Not Purchase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4818" y="1426274"/>
            <a:ext cx="10878364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Exploratory Data Analysis 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6754"/>
            <a:ext cx="16010614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Before building the model, we explored the dataset to understand patterns.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Demographics → Age distribution, gender split, customer locations.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Behavioral patterns → Time spent, pages viewed, clicks, wishlist/cart items.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Traffic sources → Organic, Social, Referral, Paid.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Effect of discounts/coupons → Did discounts increase purchase likelihood?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Purchase rate by device, membership, and campaign.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4818" y="1426274"/>
            <a:ext cx="10878364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6754"/>
            <a:ext cx="16010614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Removed irrelevant columns (us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er_id, session_id, date).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Encoded categorical features (e.g., Gender → 0/1).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Stand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ardized numerical values (scaling).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Spli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 into training (80%) and testing (20%).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Saved feature names &amp; scaler for deployment consistency.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4818" y="1426274"/>
            <a:ext cx="10878364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 Building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66754"/>
            <a:ext cx="16010614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Algorithm Us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ed → Random Forest Classifier.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 → H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andles m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ixed data well, robust, and interpretable.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Trained model on preprocessed features.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Saved trained model (.pkl file) for reuse in deployment.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8693" y="5362304"/>
            <a:ext cx="16010614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 Evaluation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Metrics us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ed: Accuracy, Precision, Recall, F1-score.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Confusion Matr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ix → shows true/false positives/negatives.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Business interpretation: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recall → Good at catching all buyers.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precision → Ensures predicted buyers are real buyers.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29297" y="923925"/>
            <a:ext cx="10878364" cy="918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88"/>
              </a:lnSpc>
              <a:spcBef>
                <a:spcPct val="0"/>
              </a:spcBef>
            </a:pPr>
            <a:r>
              <a:rPr lang="en-US" b="true" sz="542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Random Forest Classifier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1718" y="2058251"/>
            <a:ext cx="17086282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is</a:t>
            </a: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Random Forest?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Random Forest is a m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achine learning algorithm</a:t>
            </a: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that builds many decision trees and combines them.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 tree gives a prediction, and the forest takes a majority vote → this makes it more accurate and stable than a single tree.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1718" y="4744301"/>
            <a:ext cx="17086282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Why Not a Single Decision Tree?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decision tree is easy to interpret, but:</a:t>
            </a:r>
          </a:p>
          <a:p>
            <a:pPr algn="l" marL="1295400" indent="-431800" lvl="2">
              <a:lnSpc>
                <a:spcPts val="39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can overfit (memorize training data).</a:t>
            </a:r>
          </a:p>
          <a:p>
            <a:pPr algn="l" marL="1295400" indent="-431800" lvl="2">
              <a:lnSpc>
                <a:spcPts val="39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is unstable → small data changes can change the whole tree.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1718" y="6935051"/>
            <a:ext cx="17086282" cy="246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Why Random Forest is Better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 accurate → because it averages multiple trees.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Less overfitting → because it uses random samples and features.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Handles mixed data → works well with both numbers and categories.</a:t>
            </a:r>
          </a:p>
          <a:p>
            <a:pPr algn="l" marL="647700" indent="-323850" lvl="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Robust → performs well on most datasets without heavy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DAG0Wi1_Uh0</dc:identifier>
  <dcterms:modified xsi:type="dcterms:W3CDTF">2011-08-01T06:04:30Z</dcterms:modified>
  <cp:revision>1</cp:revision>
  <dc:title>Purchase prediction algorithm</dc:title>
</cp:coreProperties>
</file>