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Dancing Script"/>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ancingScript-regular.fnt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DancingScript-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1 - severity 3,user control and freedom, unclear how this list is generated, does the user have any control over this?</a:t>
            </a:r>
          </a:p>
          <a:p>
            <a:pPr lvl="0">
              <a:spcBef>
                <a:spcPts val="0"/>
              </a:spcBef>
              <a:buClr>
                <a:schemeClr val="dk1"/>
              </a:buClr>
              <a:buSzPct val="100000"/>
              <a:buFont typeface="Arial"/>
              <a:buNone/>
            </a:pPr>
            <a:r>
              <a:rPr lang="en">
                <a:solidFill>
                  <a:schemeClr val="dk1"/>
                </a:solidFill>
              </a:rPr>
              <a:t>2 - severity 3, user control and freedom, no way for the user to edit/select the event photo</a:t>
            </a:r>
          </a:p>
          <a:p>
            <a:pPr lvl="0" rtl="0">
              <a:spcBef>
                <a:spcPts val="0"/>
              </a:spcBef>
              <a:buClr>
                <a:schemeClr val="dk1"/>
              </a:buClr>
              <a:buSzPct val="100000"/>
              <a:buFont typeface="Arial"/>
              <a:buNone/>
            </a:pPr>
            <a:r>
              <a:rPr lang="en">
                <a:solidFill>
                  <a:schemeClr val="dk1"/>
                </a:solidFill>
              </a:rPr>
              <a:t>3 - severity 3, consistency and standards, unclear what determines the dietary restriction tags for events</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Revisions -</a:t>
            </a:r>
          </a:p>
          <a:p>
            <a:pPr lvl="0">
              <a:spcBef>
                <a:spcPts val="0"/>
              </a:spcBef>
              <a:buClr>
                <a:schemeClr val="dk1"/>
              </a:buClr>
              <a:buSzPct val="100000"/>
              <a:buFont typeface="Arial"/>
              <a:buNone/>
            </a:pPr>
            <a:r>
              <a:rPr lang="en"/>
              <a:t>1&amp;2 - these are nice to have, but not necessary and we will implement if there is time but it is not key to our functionality or the experience at this point</a:t>
            </a:r>
          </a:p>
          <a:p>
            <a:pPr lv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3 - the tags are those associated with the restaurant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Xcode and objective c with cocoapods</a:t>
            </a:r>
          </a:p>
          <a:p>
            <a:pPr lvl="0">
              <a:spcBef>
                <a:spcPts val="0"/>
              </a:spcBef>
              <a:buNone/>
            </a:pPr>
            <a:r>
              <a:rPr lang="en"/>
              <a:t>How did they help?</a:t>
            </a:r>
          </a:p>
          <a:p>
            <a:pPr indent="-228600" lvl="0" marL="457200">
              <a:spcBef>
                <a:spcPts val="0"/>
              </a:spcBef>
              <a:buChar char="-"/>
            </a:pPr>
            <a:r>
              <a:rPr lang="en"/>
              <a:t>Cocoapods make coding easier</a:t>
            </a:r>
          </a:p>
          <a:p>
            <a:pPr lvl="0">
              <a:spcBef>
                <a:spcPts val="0"/>
              </a:spcBef>
              <a:buNone/>
            </a:pPr>
            <a:r>
              <a:rPr lang="en"/>
              <a:t>How did they not help?</a:t>
            </a:r>
          </a:p>
          <a:p>
            <a:pPr indent="-228600" lvl="0" marL="457200" rtl="0">
              <a:spcBef>
                <a:spcPts val="0"/>
              </a:spcBef>
              <a:buChar char="-"/>
            </a:pPr>
            <a:r>
              <a:rPr lang="en"/>
              <a:t>Again issue that these tools are only mac compatible and half of our team has PC’s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Talk more in depth about implemented features and hard coded data while going throught the demo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talk about while doing demo (slide is just for reference)</a:t>
            </a:r>
          </a:p>
          <a:p>
            <a:pPr lvl="0">
              <a:spcBef>
                <a:spcPts val="0"/>
              </a:spcBef>
              <a:buNone/>
            </a:pPr>
            <a:r>
              <a:rPr lang="en"/>
              <a:t>Task 1 - search for restaurants by scroll, keywords, or filters; see other users ratings and comments; see restaurant details; see events at that restaurant</a:t>
            </a:r>
          </a:p>
          <a:p>
            <a:pPr lvl="0">
              <a:spcBef>
                <a:spcPts val="0"/>
              </a:spcBef>
              <a:buNone/>
            </a:pPr>
            <a:r>
              <a:rPr lang="en"/>
              <a:t>Task 2 - find events by scroll or filter searches; see event details, join and unjoin events; see others going</a:t>
            </a:r>
          </a:p>
          <a:p>
            <a:pPr lvl="0">
              <a:spcBef>
                <a:spcPts val="0"/>
              </a:spcBef>
              <a:buNone/>
            </a:pPr>
            <a:r>
              <a:rPr lang="en"/>
              <a:t>Task 3</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Just show bullets briefly but talk about while doing demo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Login/sign up - pages are partially coded just need to be fully incorporated; need to add search dietary restrictions functionality, we may add successful account creation message; change chew color</a:t>
            </a:r>
          </a:p>
          <a:p>
            <a:pPr lvl="0">
              <a:spcBef>
                <a:spcPts val="0"/>
              </a:spcBef>
              <a:buClr>
                <a:schemeClr val="dk1"/>
              </a:buClr>
              <a:buSzPct val="100000"/>
              <a:buFont typeface="Arial"/>
              <a:buNone/>
            </a:pPr>
            <a:r>
              <a:rPr lang="en"/>
              <a:t>Logout functionality from profile page accessed through tab bar</a:t>
            </a:r>
          </a:p>
          <a:p>
            <a:pPr lvl="0">
              <a:spcBef>
                <a:spcPts val="0"/>
              </a:spcBef>
              <a:buClr>
                <a:schemeClr val="dk1"/>
              </a:buClr>
              <a:buSzPct val="100000"/>
              <a:buFont typeface="Arial"/>
              <a:buNone/>
            </a:pPr>
            <a:r>
              <a:rPr lang="en"/>
              <a:t>Need to add profile page where user can control settings - ie change diet tags and logout - this will be accessible through a new option on the bottom tab bar</a:t>
            </a:r>
          </a:p>
          <a:p>
            <a:pPr lvl="0">
              <a:spcBef>
                <a:spcPts val="0"/>
              </a:spcBef>
              <a:buClr>
                <a:schemeClr val="dk1"/>
              </a:buClr>
              <a:buSzPct val="100000"/>
              <a:buFont typeface="Arial"/>
              <a:buNone/>
            </a:pPr>
            <a:r>
              <a:rPr lang="en"/>
              <a:t>Event management - functionality is complete but pages currently empty upon login -&gt; should we fake some of the data for user experience during showcase?</a:t>
            </a:r>
          </a:p>
          <a:p>
            <a:pPr lvl="0">
              <a:spcBef>
                <a:spcPts val="0"/>
              </a:spcBef>
              <a:buClr>
                <a:schemeClr val="dk1"/>
              </a:buClr>
              <a:buSzPct val="100000"/>
              <a:buFont typeface="Arial"/>
              <a:buNone/>
            </a:pPr>
            <a:r>
              <a:rPr lang="en"/>
              <a:t>Event chat - this is a feature we would like to have but have not prioritized because it is not essential, assuming we have the time we will add this functionality as indicated in the med-fi and convos will be hardcoded/user will not be able to participate in a live chat</a:t>
            </a:r>
          </a:p>
          <a:p>
            <a:pPr lvl="0" rtl="0">
              <a:spcBef>
                <a:spcPts val="0"/>
              </a:spcBef>
              <a:buClr>
                <a:schemeClr val="dk1"/>
              </a:buClr>
              <a:buSzPct val="1000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Value prop</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Revised UI</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1 - severity 1, aesthetic and minimalist design, meetchewthere is difficult to read because all three words are together as one and the same color. Also the words or and sign in are small and in the same color as everything else making them difficult to read. Finally, </a:t>
            </a:r>
            <a:r>
              <a:rPr lang="en">
                <a:solidFill>
                  <a:schemeClr val="dk1"/>
                </a:solidFill>
              </a:rPr>
              <a:t>the amount of blue on the dietary restrictions selection page may lose the user’s attention (ie too boring and everything fades to the background making it hard to read)</a:t>
            </a:r>
          </a:p>
          <a:p>
            <a:pPr lvl="0">
              <a:spcBef>
                <a:spcPts val="0"/>
              </a:spcBef>
              <a:buClr>
                <a:schemeClr val="dk1"/>
              </a:buClr>
              <a:buSzPct val="100000"/>
              <a:buFont typeface="Arial"/>
              <a:buNone/>
            </a:pPr>
            <a:r>
              <a:rPr lang="en"/>
              <a:t>2 - severity 2, visibility of system status, user clicks done after picking restrictions and then is brought to app homepage, there is never any message to the user that their account was successfully created</a:t>
            </a:r>
          </a:p>
          <a:p>
            <a:pPr lvl="0">
              <a:spcBef>
                <a:spcPts val="0"/>
              </a:spcBef>
              <a:buClr>
                <a:schemeClr val="dk1"/>
              </a:buClr>
              <a:buSzPct val="100000"/>
              <a:buFont typeface="Arial"/>
              <a:buNone/>
            </a:pPr>
            <a:r>
              <a:rPr lang="en">
                <a:solidFill>
                  <a:schemeClr val="dk1"/>
                </a:solidFill>
              </a:rPr>
              <a:t>4 - severity 2, user control and freedom, the user can only choose from the list of provided dietary restrictions which may be an issue if their restriction is not provided and they do not have the ability to rank order/specify the severity of their given restrictions. </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Revisions:</a:t>
            </a:r>
          </a:p>
          <a:p>
            <a:pPr lvl="0">
              <a:spcBef>
                <a:spcPts val="0"/>
              </a:spcBef>
              <a:buClr>
                <a:schemeClr val="dk1"/>
              </a:buClr>
              <a:buSzPct val="100000"/>
              <a:buFont typeface="Arial"/>
              <a:buNone/>
            </a:pPr>
            <a:r>
              <a:rPr lang="en">
                <a:solidFill>
                  <a:schemeClr val="dk1"/>
                </a:solidFill>
              </a:rPr>
              <a:t>1 - chew color will be changed, we just have to play around in sketch to figure out the exact right color; font sizes will be increased; blue background will likely stay</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2 - we plan to display a pop up telling the user that their account creation was successful</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3 - it is not feasible for us to support any and all dietary restrictions at this time because our app depends on curated and hard coded data so we have focused on the most common restrictions. We recognize that this may limit its applicability to users with rarer allergies, but we feel it is necessary to first target the larger allergy communities and then in the future slowly expand to include other restrictions.</a:t>
            </a: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1 - severity 2, aesthetic and minimalist design, the list view is visually overwhelming because of how much information is displayed</a:t>
            </a:r>
          </a:p>
          <a:p>
            <a:pPr lvl="0">
              <a:spcBef>
                <a:spcPts val="0"/>
              </a:spcBef>
              <a:buClr>
                <a:schemeClr val="dk1"/>
              </a:buClr>
              <a:buSzPct val="100000"/>
              <a:buFont typeface="Arial"/>
              <a:buNone/>
            </a:pPr>
            <a:r>
              <a:rPr lang="en">
                <a:solidFill>
                  <a:schemeClr val="dk1"/>
                </a:solidFill>
              </a:rPr>
              <a:t>2 - severity 2, user control and freedom, the events and restaurants lists have different search bars which is confusing for the user and somewhat limiting in that a user may want to search directly for an event just as they can for a restaurant</a:t>
            </a:r>
          </a:p>
          <a:p>
            <a:pPr lvl="0">
              <a:spcBef>
                <a:spcPts val="0"/>
              </a:spcBef>
              <a:buClr>
                <a:schemeClr val="dk1"/>
              </a:buClr>
              <a:buSzPct val="100000"/>
              <a:buFont typeface="Arial"/>
              <a:buNone/>
            </a:pPr>
            <a:r>
              <a:rPr lang="en">
                <a:solidFill>
                  <a:schemeClr val="dk1"/>
                </a:solidFill>
              </a:rPr>
              <a:t>3 - severity 1, consistency and standards, the two views are almost identical with a few small differences which may confuse the user as to where to look for a given piece of info</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Revisions</a:t>
            </a:r>
          </a:p>
          <a:p>
            <a:pPr lvl="0">
              <a:spcBef>
                <a:spcPts val="0"/>
              </a:spcBef>
              <a:buClr>
                <a:schemeClr val="dk1"/>
              </a:buClr>
              <a:buSzPct val="100000"/>
              <a:buFont typeface="Arial"/>
              <a:buNone/>
            </a:pPr>
            <a:r>
              <a:rPr lang="en">
                <a:solidFill>
                  <a:schemeClr val="dk1"/>
                </a:solidFill>
              </a:rPr>
              <a:t>1 - we have removed some of the information displayed for a given event/restaurant on each of the pages and increased the space allocated to each row</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2 - this is something we would like to get more user feedback on and will save for future work</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3 - we are undecided on this as the two views do need to display different data and we think in some ways it is necessary for these minor changes, again we would like more user feedback on this</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1 - severity 1, aesthetic and minimalist design, the evaluators misinterpreted what the headcount represented - it seems it was unclear that 4/14 meant 4 people are currently going and there are 10 remaining spots left</a:t>
            </a:r>
          </a:p>
          <a:p>
            <a:pPr lvl="0">
              <a:spcBef>
                <a:spcPts val="0"/>
              </a:spcBef>
              <a:buClr>
                <a:schemeClr val="dk1"/>
              </a:buClr>
              <a:buSzPct val="100000"/>
              <a:buFont typeface="Arial"/>
              <a:buNone/>
            </a:pPr>
            <a:r>
              <a:rPr lang="en">
                <a:solidFill>
                  <a:schemeClr val="dk1"/>
                </a:solidFill>
              </a:rPr>
              <a:t>2 - severity 1, aesthetic and minimalist design, the majority of the info is concentrated in a small region of the screen leaving a lot of white space which may be better utilized to enhance readability</a:t>
            </a:r>
          </a:p>
          <a:p>
            <a:pPr lvl="0">
              <a:spcBef>
                <a:spcPts val="0"/>
              </a:spcBef>
              <a:buClr>
                <a:schemeClr val="dk1"/>
              </a:buClr>
              <a:buSzPct val="100000"/>
              <a:buFont typeface="Arial"/>
              <a:buNone/>
            </a:pPr>
            <a:r>
              <a:rPr lang="en">
                <a:solidFill>
                  <a:schemeClr val="dk1"/>
                </a:solidFill>
              </a:rPr>
              <a:t>3 - severity 2, flexibility and ease of use, users can only join and unjoin events, there is no way for them to mark an event as something they want to follow/consider or something they want to ignore</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Revisions:</a:t>
            </a:r>
          </a:p>
          <a:p>
            <a:pPr lvl="0">
              <a:spcBef>
                <a:spcPts val="0"/>
              </a:spcBef>
              <a:buClr>
                <a:schemeClr val="dk1"/>
              </a:buClr>
              <a:buSzPct val="100000"/>
              <a:buFont typeface="Arial"/>
              <a:buNone/>
            </a:pPr>
            <a:r>
              <a:rPr lang="en">
                <a:solidFill>
                  <a:schemeClr val="dk1"/>
                </a:solidFill>
              </a:rPr>
              <a:t>1 - the number of people going was meant to represent the number of people that have joined the event and the total number of spots that are left. This error was found by 1 evaluator and we do not believe that the majority of our users will experience the same confusion; however, to allay this possible concern we may reword the text so that more clearly indicates “spots remaining”</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2 - we are still deciding if and how we will address this issue</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3 - the ability to “follow” an event without joining is a feature that is nice to have but not essential to the functionality of our prototype and we do not know if we will have the time to fully implement it. We do not believe that the ability to ignore an event makes sense for our app at this time because the user does not receive notifications from events</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1 - severity 1, aesthetic and minimalist design, a lot (and maybe too much) info is being presented at once which is a bit visually overwhelming</a:t>
            </a:r>
          </a:p>
          <a:p>
            <a:pPr lvl="0" rtl="0">
              <a:spcBef>
                <a:spcPts val="0"/>
              </a:spcBef>
              <a:buClr>
                <a:schemeClr val="dk1"/>
              </a:buClr>
              <a:buSzPct val="100000"/>
              <a:buFont typeface="Arial"/>
              <a:buNone/>
            </a:pPr>
            <a:r>
              <a:rPr lang="en">
                <a:solidFill>
                  <a:schemeClr val="dk1"/>
                </a:solidFill>
              </a:rPr>
              <a:t>2 - severity 1, consistency and standards, the menu button looks the same and is in the same location on the screen as the event chat button which is confusing since they have different functions</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Revisions</a:t>
            </a:r>
          </a:p>
          <a:p>
            <a:pPr lvl="0">
              <a:spcBef>
                <a:spcPts val="0"/>
              </a:spcBef>
              <a:buClr>
                <a:schemeClr val="dk1"/>
              </a:buClr>
              <a:buSzPct val="100000"/>
              <a:buFont typeface="Arial"/>
              <a:buNone/>
            </a:pPr>
            <a:r>
              <a:rPr lang="en">
                <a:solidFill>
                  <a:schemeClr val="dk1"/>
                </a:solidFill>
              </a:rPr>
              <a:t>1 - removed some of the content. I</a:t>
            </a:r>
            <a:r>
              <a:rPr lang="en">
                <a:solidFill>
                  <a:schemeClr val="dk1"/>
                </a:solidFill>
              </a:rPr>
              <a:t>n particular we no longer support a dietary specific menu in our prototype due to time and data constraints and we also believe that providing a link to the restaurant’s actual menu and allowing the user to see all options is sufficient. We also collapsed the upcoming events so it only initially displays the number of upcoming events</a:t>
            </a:r>
          </a:p>
          <a:p>
            <a:pPr lv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2 - menu button has been removed</a:t>
            </a:r>
          </a:p>
          <a:p>
            <a:pPr lvl="0" rtl="0">
              <a:spcBef>
                <a:spcPts val="0"/>
              </a:spcBef>
              <a:buClr>
                <a:schemeClr val="dk1"/>
              </a:buClr>
              <a:buSzPct val="1000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1 - severity 1, aesthetic and minimalist design, the spacing between data fields is uneven which is visually distracting</a:t>
            </a:r>
          </a:p>
          <a:p>
            <a:pPr lvl="0">
              <a:spcBef>
                <a:spcPts val="0"/>
              </a:spcBef>
              <a:buClr>
                <a:schemeClr val="dk1"/>
              </a:buClr>
              <a:buSzPct val="100000"/>
              <a:buFont typeface="Arial"/>
              <a:buNone/>
            </a:pPr>
            <a:r>
              <a:rPr lang="en"/>
              <a:t>2 - severity 2, flexibility and efficiency of use, long term users may want to host recurrent events but there is no functionality that allows for recurrent specification or saves the data entered from prior events causing them to manually re-enter their information every time</a:t>
            </a:r>
          </a:p>
          <a:p>
            <a:pPr lvl="0" rtl="0">
              <a:spcBef>
                <a:spcPts val="0"/>
              </a:spcBef>
              <a:buClr>
                <a:schemeClr val="dk1"/>
              </a:buClr>
              <a:buSzPct val="100000"/>
              <a:buFont typeface="Arial"/>
              <a:buNone/>
            </a:pPr>
            <a:r>
              <a:rPr lang="en"/>
              <a:t>3 - severity 2, consistency and standards, </a:t>
            </a:r>
            <a:r>
              <a:rPr lang="en">
                <a:solidFill>
                  <a:schemeClr val="dk1"/>
                </a:solidFill>
              </a:rPr>
              <a:t>all data entry is on one screen except for invite friends which gets its own screen - does it really need this/is it really the feature that should have its own screen?</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Revisions:</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1 - spacing has been made consistent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2 - this is a functionality that would be nice to have but it not necessary for the functionality of our app and we are unlikely to implement it for this iteration of the product</a:t>
            </a:r>
          </a:p>
          <a:p>
            <a:pPr lv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3 - event creation is now a multi - paged process where each distinct “task” gets its own screen (ie enter text, enter date and time, enter location, etc…)</a:t>
            </a:r>
          </a:p>
          <a:p>
            <a:pPr lvl="0" rtl="0">
              <a:spcBef>
                <a:spcPts val="0"/>
              </a:spcBef>
              <a:buClr>
                <a:schemeClr val="dk1"/>
              </a:buClr>
              <a:buSzPct val="1000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1 - severity 2</a:t>
            </a:r>
            <a:r>
              <a:rPr lang="en"/>
              <a:t>, aesthetic and minimalist design, once users have committed to events they don’t need to sort by distance or price because they’ve already committed, the just want to sort by dates</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Revisions:</a:t>
            </a:r>
          </a:p>
          <a:p>
            <a:pPr lvl="0" rtl="0">
              <a:spcBef>
                <a:spcPts val="0"/>
              </a:spcBef>
              <a:buClr>
                <a:schemeClr val="dk1"/>
              </a:buClr>
              <a:buSzPct val="100000"/>
              <a:buFont typeface="Arial"/>
              <a:buNone/>
            </a:pPr>
            <a:r>
              <a:rPr lang="en"/>
              <a:t>1 - we are still working on these pages and have to discuss if we think this search functionality is important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Revised UI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1 - severity 4, user control and freedom, user has to exit and relaunch app to switch accounts</a:t>
            </a:r>
          </a:p>
          <a:p>
            <a:pPr lvl="0">
              <a:spcBef>
                <a:spcPts val="0"/>
              </a:spcBef>
              <a:buClr>
                <a:schemeClr val="dk1"/>
              </a:buClr>
              <a:buSzPct val="100000"/>
              <a:buFont typeface="Arial"/>
              <a:buNone/>
            </a:pPr>
            <a:r>
              <a:rPr lang="en"/>
              <a:t>2 - severity 3, help w/ errors, back button on dietary restrictions page is confusing, unclear if by pressing this sign up is halted</a:t>
            </a:r>
          </a:p>
          <a:p>
            <a:pPr lv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Revisions - we have removed the back button during sign up process and will be implementing logout functionality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1 - severity 3, user control and freedom, user cannot modify dietary preferences after setting them during sign up</a:t>
            </a:r>
          </a:p>
          <a:p>
            <a:pPr lvl="0">
              <a:spcBef>
                <a:spcPts val="0"/>
              </a:spcBef>
              <a:buClr>
                <a:schemeClr val="dk1"/>
              </a:buClr>
              <a:buSzPct val="100000"/>
              <a:buFont typeface="Arial"/>
              <a:buNone/>
            </a:pPr>
            <a:r>
              <a:rPr lang="en"/>
              <a:t>2 - severity 2, flexibility and efficiency of use, long term users likely have preferences for time, price, distance, etc…, this info should be gathered and stored in their profile and used for default displays/suggested events</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Revisions</a:t>
            </a:r>
          </a:p>
          <a:p>
            <a:pPr lvl="0">
              <a:spcBef>
                <a:spcPts val="0"/>
              </a:spcBef>
              <a:buClr>
                <a:schemeClr val="dk1"/>
              </a:buClr>
              <a:buSzPct val="100000"/>
              <a:buFont typeface="Arial"/>
              <a:buNone/>
            </a:pPr>
            <a:r>
              <a:rPr lang="en"/>
              <a:t>1 - will be adding a profile page which stores user information and allows for the user to return and edit their dietary restrictions</a:t>
            </a:r>
          </a:p>
          <a:p>
            <a:pPr lvl="0" rtl="0">
              <a:spcBef>
                <a:spcPts val="0"/>
              </a:spcBef>
              <a:buClr>
                <a:schemeClr val="dk1"/>
              </a:buClr>
              <a:buSzPct val="100000"/>
              <a:buFont typeface="Arial"/>
              <a:buNone/>
            </a:pPr>
            <a:r>
              <a:rPr lang="en"/>
              <a:t>2 - While it would be nice to have, we will not be implementing any “smart” features which monitor and gauge user preferences for better recommendations</a:t>
            </a:r>
          </a:p>
          <a:p>
            <a:pPr lvl="0" rtl="0">
              <a:spcBef>
                <a:spcPts val="0"/>
              </a:spcBef>
              <a:buClr>
                <a:schemeClr val="dk1"/>
              </a:buClr>
              <a:buSzPct val="1000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1 - severity 3, consistency and standards, restrictions that are not relevant to the user are displayed in the events view - can cause user to doubt trustworthiness of app</a:t>
            </a:r>
          </a:p>
          <a:p>
            <a:pPr lvl="0">
              <a:spcBef>
                <a:spcPts val="0"/>
              </a:spcBef>
              <a:buClr>
                <a:schemeClr val="dk1"/>
              </a:buClr>
              <a:buSzPct val="100000"/>
              <a:buFont typeface="Arial"/>
              <a:buNone/>
            </a:pPr>
            <a:r>
              <a:rPr lang="en">
                <a:solidFill>
                  <a:schemeClr val="dk1"/>
                </a:solidFill>
              </a:rPr>
              <a:t>2 - severity 3, consistency and standards, overall rating to search by vs rating breakdown on restaurant page is confusing b/c unclear how the two relate - can cause user to doubt trustworthiness of app</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Revisions</a:t>
            </a:r>
          </a:p>
          <a:p>
            <a:pPr lvl="0">
              <a:spcBef>
                <a:spcPts val="0"/>
              </a:spcBef>
              <a:buClr>
                <a:schemeClr val="dk1"/>
              </a:buClr>
              <a:buSzPct val="100000"/>
              <a:buFont typeface="Arial"/>
              <a:buNone/>
            </a:pPr>
            <a:r>
              <a:rPr lang="en">
                <a:solidFill>
                  <a:schemeClr val="dk1"/>
                </a:solidFill>
              </a:rPr>
              <a:t>1- we believe that displaying all applicable restrictions can play a beneficial role if a user wants to take a friend/spouse to an event and we are trying to be inclusive for all restrictions; we did remove the number of people going in an attempt to reduce the info displayed on the page</a:t>
            </a:r>
          </a:p>
          <a:p>
            <a:pPr lv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2-Only 1 reviewer found this as an error and we believe that by showing the ratings on the discover restaurants page the relationship hopefully clearer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1 - severity 4, consistency and standards, next is confusing because user doesn’t know what comes next or what they need to do to be able to click next</a:t>
            </a:r>
          </a:p>
          <a:p>
            <a:pPr lvl="0">
              <a:spcBef>
                <a:spcPts val="0"/>
              </a:spcBef>
              <a:buClr>
                <a:schemeClr val="dk1"/>
              </a:buClr>
              <a:buSzPct val="100000"/>
              <a:buFont typeface="Arial"/>
              <a:buNone/>
            </a:pPr>
            <a:r>
              <a:rPr lang="en">
                <a:solidFill>
                  <a:schemeClr val="dk1"/>
                </a:solidFill>
              </a:rPr>
              <a:t>2 - severity 3, match system and real word, back button seems unintuitive as the way to cancel an event creation</a:t>
            </a:r>
          </a:p>
          <a:p>
            <a:pPr lvl="0">
              <a:spcBef>
                <a:spcPts val="0"/>
              </a:spcBef>
              <a:buClr>
                <a:schemeClr val="dk1"/>
              </a:buClr>
              <a:buSzPct val="100000"/>
              <a:buFont typeface="Arial"/>
              <a:buNone/>
            </a:pPr>
            <a:r>
              <a:rPr lang="en"/>
              <a:t>3 - severity 3, error prevention, no placeholder text makes it easy for user to input invalid entries</a:t>
            </a:r>
          </a:p>
          <a:p>
            <a:pPr lvl="0">
              <a:spcBef>
                <a:spcPts val="0"/>
              </a:spcBef>
              <a:buClr>
                <a:schemeClr val="dk1"/>
              </a:buClr>
              <a:buSzPct val="100000"/>
              <a:buFont typeface="Arial"/>
              <a:buNone/>
            </a:pPr>
            <a:r>
              <a:rPr lang="en"/>
              <a:t>4 - severity 3, error prevention, no way to save a draft of an event you are in the process of creating</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revisions</a:t>
            </a:r>
          </a:p>
          <a:p>
            <a:pPr lvl="0">
              <a:spcBef>
                <a:spcPts val="0"/>
              </a:spcBef>
              <a:buClr>
                <a:schemeClr val="dk1"/>
              </a:buClr>
              <a:buSzPct val="100000"/>
              <a:buFont typeface="Arial"/>
              <a:buNone/>
            </a:pPr>
            <a:r>
              <a:rPr lang="en"/>
              <a:t>1 - kept button b/c ios standard, but now each task occupies its own screen making it clearer to the user what next does and how to get there</a:t>
            </a:r>
          </a:p>
          <a:p>
            <a:pPr lvl="0">
              <a:spcBef>
                <a:spcPts val="0"/>
              </a:spcBef>
              <a:buClr>
                <a:schemeClr val="dk1"/>
              </a:buClr>
              <a:buSzPct val="100000"/>
              <a:buFont typeface="Arial"/>
              <a:buNone/>
            </a:pPr>
            <a:r>
              <a:rPr lang="en"/>
              <a:t>2 - date picker, user cannot type in</a:t>
            </a:r>
          </a:p>
          <a:p>
            <a:pPr lvl="0">
              <a:spcBef>
                <a:spcPts val="0"/>
              </a:spcBef>
              <a:buClr>
                <a:schemeClr val="dk1"/>
              </a:buClr>
              <a:buSzPct val="100000"/>
              <a:buFont typeface="Arial"/>
              <a:buNone/>
            </a:pPr>
            <a:r>
              <a:rPr lang="en"/>
              <a:t>3 - now have a cancel button on first screen, but once you proceed still have to click back - we figure if the user made an error in clicking into create an event they will realize it before proceeding</a:t>
            </a:r>
          </a:p>
          <a:p>
            <a:pPr lvl="0" rtl="0">
              <a:spcBef>
                <a:spcPts val="0"/>
              </a:spcBef>
              <a:buClr>
                <a:schemeClr val="dk1"/>
              </a:buClr>
              <a:buSzPct val="100000"/>
              <a:buFont typeface="Arial"/>
              <a:buNone/>
            </a:pPr>
            <a:r>
              <a:rPr lang="en"/>
              <a:t>4 - nice to have and we would like to implement it but it is not key to our functionality and it may not make it into this prototype</a:t>
            </a:r>
          </a:p>
          <a:p>
            <a:pPr lvl="0" rtl="0">
              <a:spcBef>
                <a:spcPts val="0"/>
              </a:spcBef>
              <a:buClr>
                <a:schemeClr val="dk1"/>
              </a:buClr>
              <a:buSzPct val="1000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1 - severity 4,user control and freedom, there is no easy way for a user to filter restaurants if they have a certain criteria in mind already</a:t>
            </a:r>
          </a:p>
          <a:p>
            <a:pPr lvl="0">
              <a:spcBef>
                <a:spcPts val="0"/>
              </a:spcBef>
              <a:buClr>
                <a:schemeClr val="dk1"/>
              </a:buClr>
              <a:buSzPct val="100000"/>
              <a:buFont typeface="Arial"/>
              <a:buNone/>
            </a:pPr>
            <a:r>
              <a:rPr lang="en"/>
              <a:t>2 - severity 3, </a:t>
            </a:r>
            <a:r>
              <a:rPr lang="en">
                <a:solidFill>
                  <a:schemeClr val="dk1"/>
                </a:solidFill>
              </a:rPr>
              <a:t>consistency and standards</a:t>
            </a:r>
            <a:r>
              <a:rPr lang="en"/>
              <a:t>, available/unavailable is unclear - not sure what it means</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Revisions - </a:t>
            </a:r>
          </a:p>
          <a:p>
            <a:pPr lvl="0">
              <a:spcBef>
                <a:spcPts val="0"/>
              </a:spcBef>
              <a:buClr>
                <a:schemeClr val="dk1"/>
              </a:buClr>
              <a:buSzPct val="100000"/>
              <a:buFont typeface="Arial"/>
              <a:buNone/>
            </a:pPr>
            <a:r>
              <a:rPr lang="en"/>
              <a:t>1 - it is our goal to add a filterable drop down menu as shown in discover restaurants page for the final prototype</a:t>
            </a:r>
          </a:p>
          <a:p>
            <a:pPr lvl="0" rtl="0">
              <a:spcBef>
                <a:spcPts val="0"/>
              </a:spcBef>
              <a:buClr>
                <a:schemeClr val="dk1"/>
              </a:buClr>
              <a:buSzPct val="100000"/>
              <a:buFont typeface="Arial"/>
              <a:buNone/>
            </a:pPr>
            <a:r>
              <a:rPr lang="en"/>
              <a:t>2 - We removed available/unavailable tag</a:t>
            </a:r>
          </a:p>
          <a:p>
            <a:pPr lvl="0" rtl="0">
              <a:spcBef>
                <a:spcPts val="0"/>
              </a:spcBef>
              <a:buClr>
                <a:schemeClr val="dk1"/>
              </a:buClr>
              <a:buSzPct val="1000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7.png"/><Relationship Id="rId4"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0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4.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0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1740062" y="319298"/>
            <a:ext cx="5477125" cy="3564575"/>
          </a:xfrm>
          <a:prstGeom prst="rect">
            <a:avLst/>
          </a:prstGeom>
          <a:noFill/>
          <a:ln>
            <a:noFill/>
          </a:ln>
        </p:spPr>
      </p:pic>
      <p:sp>
        <p:nvSpPr>
          <p:cNvPr id="55" name="Shape 55"/>
          <p:cNvSpPr txBox="1"/>
          <p:nvPr/>
        </p:nvSpPr>
        <p:spPr>
          <a:xfrm>
            <a:off x="909725" y="2647550"/>
            <a:ext cx="7452900" cy="1119600"/>
          </a:xfrm>
          <a:prstGeom prst="rect">
            <a:avLst/>
          </a:prstGeom>
          <a:noFill/>
          <a:ln>
            <a:noFill/>
          </a:ln>
        </p:spPr>
        <p:txBody>
          <a:bodyPr anchorCtr="0" anchor="t" bIns="91425" lIns="91425" rIns="91425" tIns="91425">
            <a:noAutofit/>
          </a:bodyPr>
          <a:lstStyle/>
          <a:p>
            <a:pPr lvl="0" rtl="0" algn="ctr">
              <a:spcBef>
                <a:spcPts val="0"/>
              </a:spcBef>
              <a:buClr>
                <a:schemeClr val="dk1"/>
              </a:buClr>
              <a:buFont typeface="Arial"/>
              <a:buNone/>
            </a:pPr>
            <a:r>
              <a:t/>
            </a:r>
            <a:endParaRPr/>
          </a:p>
        </p:txBody>
      </p:sp>
      <p:sp>
        <p:nvSpPr>
          <p:cNvPr id="56" name="Shape 56"/>
          <p:cNvSpPr txBox="1"/>
          <p:nvPr/>
        </p:nvSpPr>
        <p:spPr>
          <a:xfrm>
            <a:off x="1277212" y="3568900"/>
            <a:ext cx="6717900" cy="783900"/>
          </a:xfrm>
          <a:prstGeom prst="rect">
            <a:avLst/>
          </a:prstGeom>
          <a:noFill/>
          <a:ln>
            <a:noFill/>
          </a:ln>
        </p:spPr>
        <p:txBody>
          <a:bodyPr anchorCtr="0" anchor="t" bIns="91425" lIns="91425" rIns="91425" tIns="91425">
            <a:noAutofit/>
          </a:bodyPr>
          <a:lstStyle/>
          <a:p>
            <a:pPr lvl="0" rtl="0" algn="ctr">
              <a:spcBef>
                <a:spcPts val="0"/>
              </a:spcBef>
              <a:buClr>
                <a:schemeClr val="dk1"/>
              </a:buClr>
              <a:buSzPct val="25000"/>
              <a:buFont typeface="Arial"/>
              <a:buNone/>
            </a:pPr>
            <a:r>
              <a:rPr lang="en" sz="5200">
                <a:solidFill>
                  <a:srgbClr val="FFFFFF"/>
                </a:solidFill>
              </a:rPr>
              <a:t>meet</a:t>
            </a:r>
            <a:r>
              <a:rPr b="1" lang="en" sz="7000">
                <a:latin typeface="Dancing Script"/>
                <a:ea typeface="Dancing Script"/>
                <a:cs typeface="Dancing Script"/>
                <a:sym typeface="Dancing Script"/>
              </a:rPr>
              <a:t>chew</a:t>
            </a:r>
            <a:r>
              <a:rPr lang="en" sz="5200">
                <a:solidFill>
                  <a:srgbClr val="FFFFFF"/>
                </a:solidFill>
              </a:rPr>
              <a:t>there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124" name="Shape 124"/>
        <p:cNvGrpSpPr/>
        <p:nvPr/>
      </p:nvGrpSpPr>
      <p:grpSpPr>
        <a:xfrm>
          <a:off x="0" y="0"/>
          <a:ext cx="0" cy="0"/>
          <a:chOff x="0" y="0"/>
          <a:chExt cx="0" cy="0"/>
        </a:xfrm>
      </p:grpSpPr>
      <p:sp>
        <p:nvSpPr>
          <p:cNvPr id="125" name="Shape 125"/>
          <p:cNvSpPr txBox="1"/>
          <p:nvPr>
            <p:ph type="title"/>
          </p:nvPr>
        </p:nvSpPr>
        <p:spPr>
          <a:xfrm>
            <a:off x="311700" y="292625"/>
            <a:ext cx="8520600" cy="572700"/>
          </a:xfrm>
          <a:prstGeom prst="rect">
            <a:avLst/>
          </a:prstGeom>
        </p:spPr>
        <p:txBody>
          <a:bodyPr anchorCtr="0" anchor="t" bIns="91425" lIns="91425" rIns="91425" tIns="91425">
            <a:noAutofit/>
          </a:bodyPr>
          <a:lstStyle/>
          <a:p>
            <a:pPr lvl="0" rtl="0" algn="ctr">
              <a:spcBef>
                <a:spcPts val="0"/>
              </a:spcBef>
              <a:buNone/>
            </a:pPr>
            <a:r>
              <a:rPr lang="en" sz="4400"/>
              <a:t>Automatically Populated Fields</a:t>
            </a:r>
          </a:p>
        </p:txBody>
      </p:sp>
      <p:sp>
        <p:nvSpPr>
          <p:cNvPr id="126" name="Shape 126"/>
          <p:cNvSpPr txBox="1"/>
          <p:nvPr>
            <p:ph idx="1" type="body"/>
          </p:nvPr>
        </p:nvSpPr>
        <p:spPr>
          <a:xfrm>
            <a:off x="311700" y="1152475"/>
            <a:ext cx="5073000" cy="3416400"/>
          </a:xfrm>
          <a:prstGeom prst="rect">
            <a:avLst/>
          </a:prstGeom>
        </p:spPr>
        <p:txBody>
          <a:bodyPr anchorCtr="0" anchor="t" bIns="91425" lIns="91425" rIns="91425" tIns="91425">
            <a:noAutofit/>
          </a:bodyPr>
          <a:lstStyle/>
          <a:p>
            <a:pPr lvl="0" rtl="0">
              <a:lnSpc>
                <a:spcPct val="100000"/>
              </a:lnSpc>
              <a:spcBef>
                <a:spcPts val="0"/>
              </a:spcBef>
              <a:buNone/>
            </a:pPr>
            <a:r>
              <a:rPr b="1" lang="en" sz="2000">
                <a:solidFill>
                  <a:schemeClr val="dk1"/>
                </a:solidFill>
              </a:rPr>
              <a:t>Violations</a:t>
            </a: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Suggested friends to invite	 		(resolved/future work)</a:t>
            </a:r>
          </a:p>
          <a:p>
            <a:pPr lvl="0" rtl="0">
              <a:lnSpc>
                <a:spcPct val="100000"/>
              </a:lnSpc>
              <a:spcBef>
                <a:spcPts val="0"/>
              </a:spcBef>
              <a:spcAft>
                <a:spcPts val="0"/>
              </a:spcAft>
              <a:buNone/>
            </a:pPr>
            <a:r>
              <a:t/>
            </a:r>
            <a:endParaRPr sz="2000">
              <a:solidFill>
                <a:schemeClr val="dk1"/>
              </a:solidFill>
            </a:endParaRP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Event photo                                  (future work)</a:t>
            </a:r>
          </a:p>
          <a:p>
            <a:pPr lvl="0" rtl="0">
              <a:lnSpc>
                <a:spcPct val="100000"/>
              </a:lnSpc>
              <a:spcBef>
                <a:spcPts val="0"/>
              </a:spcBef>
              <a:spcAft>
                <a:spcPts val="0"/>
              </a:spcAft>
              <a:buNone/>
            </a:pPr>
            <a:r>
              <a:t/>
            </a:r>
            <a:endParaRPr sz="2000">
              <a:solidFill>
                <a:schemeClr val="dk1"/>
              </a:solidFill>
            </a:endParaRP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Dietary restriction tag(s)           (resolved)</a:t>
            </a:r>
          </a:p>
          <a:p>
            <a:pPr lvl="0" rtl="0">
              <a:lnSpc>
                <a:spcPct val="100000"/>
              </a:lnSpc>
              <a:spcBef>
                <a:spcPts val="0"/>
              </a:spcBef>
              <a:buNone/>
            </a:pPr>
            <a:r>
              <a:t/>
            </a:r>
            <a:endParaRPr sz="2000">
              <a:solidFill>
                <a:srgbClr val="FFFFFF"/>
              </a:solidFill>
            </a:endParaRPr>
          </a:p>
        </p:txBody>
      </p:sp>
      <p:pic>
        <p:nvPicPr>
          <p:cNvPr id="127" name="Shape 127"/>
          <p:cNvPicPr preferRelativeResize="0"/>
          <p:nvPr/>
        </p:nvPicPr>
        <p:blipFill>
          <a:blip r:embed="rId3">
            <a:alphaModFix/>
          </a:blip>
          <a:stretch>
            <a:fillRect/>
          </a:stretch>
        </p:blipFill>
        <p:spPr>
          <a:xfrm>
            <a:off x="4356999" y="1284425"/>
            <a:ext cx="1835599" cy="3734524"/>
          </a:xfrm>
          <a:prstGeom prst="rect">
            <a:avLst/>
          </a:prstGeom>
          <a:noFill/>
          <a:ln>
            <a:noFill/>
          </a:ln>
        </p:spPr>
      </p:pic>
      <p:pic>
        <p:nvPicPr>
          <p:cNvPr id="128" name="Shape 128"/>
          <p:cNvPicPr preferRelativeResize="0"/>
          <p:nvPr/>
        </p:nvPicPr>
        <p:blipFill>
          <a:blip r:embed="rId4">
            <a:alphaModFix/>
          </a:blip>
          <a:stretch>
            <a:fillRect/>
          </a:stretch>
        </p:blipFill>
        <p:spPr>
          <a:xfrm>
            <a:off x="6457450" y="1284424"/>
            <a:ext cx="1835600" cy="3734524"/>
          </a:xfrm>
          <a:prstGeom prst="rect">
            <a:avLst/>
          </a:prstGeom>
          <a:noFill/>
          <a:ln>
            <a:noFill/>
          </a:ln>
        </p:spPr>
      </p:pic>
      <p:sp>
        <p:nvSpPr>
          <p:cNvPr id="129" name="Shape 129"/>
          <p:cNvSpPr/>
          <p:nvPr/>
        </p:nvSpPr>
        <p:spPr>
          <a:xfrm>
            <a:off x="6388900" y="1967725"/>
            <a:ext cx="2017500" cy="6726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6986700" y="2864425"/>
            <a:ext cx="348600" cy="996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34" name="Shape 134"/>
        <p:cNvGrpSpPr/>
        <p:nvPr/>
      </p:nvGrpSpPr>
      <p:grpSpPr>
        <a:xfrm>
          <a:off x="0" y="0"/>
          <a:ext cx="0" cy="0"/>
          <a:chOff x="0" y="0"/>
          <a:chExt cx="0" cy="0"/>
        </a:xfrm>
      </p:grpSpPr>
      <p:pic>
        <p:nvPicPr>
          <p:cNvPr descr="500_F_38913068_3nxg6gV3V6Kuqcqze95bn6L1EIH4Bgj5 (2).jpg" id="135" name="Shape 135"/>
          <p:cNvPicPr preferRelativeResize="0"/>
          <p:nvPr/>
        </p:nvPicPr>
        <p:blipFill rotWithShape="1">
          <a:blip r:embed="rId3">
            <a:alphaModFix/>
          </a:blip>
          <a:srcRect b="11063" l="0" r="0" t="0"/>
          <a:stretch/>
        </p:blipFill>
        <p:spPr>
          <a:xfrm>
            <a:off x="0" y="2958899"/>
            <a:ext cx="9144000" cy="2184599"/>
          </a:xfrm>
          <a:prstGeom prst="rect">
            <a:avLst/>
          </a:prstGeom>
          <a:noFill/>
          <a:ln>
            <a:noFill/>
          </a:ln>
        </p:spPr>
      </p:pic>
      <p:sp>
        <p:nvSpPr>
          <p:cNvPr id="136" name="Shape 136"/>
          <p:cNvSpPr txBox="1"/>
          <p:nvPr>
            <p:ph type="ctrTitle"/>
          </p:nvPr>
        </p:nvSpPr>
        <p:spPr>
          <a:xfrm>
            <a:off x="0" y="0"/>
            <a:ext cx="9144000" cy="2366100"/>
          </a:xfrm>
          <a:prstGeom prst="rect">
            <a:avLst/>
          </a:prstGeom>
        </p:spPr>
        <p:txBody>
          <a:bodyPr anchorCtr="0" anchor="b" bIns="91425" lIns="91425" rIns="91425" tIns="91425">
            <a:noAutofit/>
          </a:bodyPr>
          <a:lstStyle/>
          <a:p>
            <a:pPr lvl="0" rtl="0">
              <a:spcBef>
                <a:spcPts val="0"/>
              </a:spcBef>
              <a:buNone/>
            </a:pPr>
            <a:r>
              <a:rPr lang="en"/>
              <a:t>The Prototype</a:t>
            </a:r>
          </a:p>
        </p:txBody>
      </p:sp>
      <p:sp>
        <p:nvSpPr>
          <p:cNvPr id="137" name="Shape 137"/>
          <p:cNvSpPr txBox="1"/>
          <p:nvPr>
            <p:ph idx="1" type="subTitle"/>
          </p:nvPr>
        </p:nvSpPr>
        <p:spPr>
          <a:xfrm>
            <a:off x="0" y="2148325"/>
            <a:ext cx="9144000" cy="7926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
              <a:t>Implementation Status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sz="4400">
                <a:solidFill>
                  <a:srgbClr val="000000"/>
                </a:solidFill>
              </a:rPr>
              <a:t>Tools</a:t>
            </a:r>
          </a:p>
        </p:txBody>
      </p:sp>
      <p:pic>
        <p:nvPicPr>
          <p:cNvPr id="143" name="Shape 143"/>
          <p:cNvPicPr preferRelativeResize="0"/>
          <p:nvPr/>
        </p:nvPicPr>
        <p:blipFill>
          <a:blip r:embed="rId3">
            <a:alphaModFix/>
          </a:blip>
          <a:stretch>
            <a:fillRect/>
          </a:stretch>
        </p:blipFill>
        <p:spPr>
          <a:xfrm>
            <a:off x="3362737" y="1317912"/>
            <a:ext cx="2418525" cy="2418525"/>
          </a:xfrm>
          <a:prstGeom prst="rect">
            <a:avLst/>
          </a:prstGeom>
          <a:noFill/>
          <a:ln>
            <a:noFill/>
          </a:ln>
        </p:spPr>
      </p:pic>
      <p:pic>
        <p:nvPicPr>
          <p:cNvPr id="144" name="Shape 144"/>
          <p:cNvPicPr preferRelativeResize="0"/>
          <p:nvPr/>
        </p:nvPicPr>
        <p:blipFill>
          <a:blip r:embed="rId4">
            <a:alphaModFix/>
          </a:blip>
          <a:stretch>
            <a:fillRect/>
          </a:stretch>
        </p:blipFill>
        <p:spPr>
          <a:xfrm>
            <a:off x="2733250" y="4036625"/>
            <a:ext cx="3677500" cy="91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48" name="Shape 148"/>
        <p:cNvGrpSpPr/>
        <p:nvPr/>
      </p:nvGrpSpPr>
      <p:grpSpPr>
        <a:xfrm>
          <a:off x="0" y="0"/>
          <a:ext cx="0" cy="0"/>
          <a:chOff x="0" y="0"/>
          <a:chExt cx="0" cy="0"/>
        </a:xfrm>
      </p:grpSpPr>
      <p:pic>
        <p:nvPicPr>
          <p:cNvPr descr="500_F_38913068_3nxg6gV3V6Kuqcqze95bn6L1EIH4Bgj5 (2).jpg" id="149" name="Shape 149"/>
          <p:cNvPicPr preferRelativeResize="0"/>
          <p:nvPr/>
        </p:nvPicPr>
        <p:blipFill rotWithShape="1">
          <a:blip r:embed="rId3">
            <a:alphaModFix/>
          </a:blip>
          <a:srcRect b="11063" l="0" r="0" t="0"/>
          <a:stretch/>
        </p:blipFill>
        <p:spPr>
          <a:xfrm>
            <a:off x="0" y="2958899"/>
            <a:ext cx="9144000" cy="2184599"/>
          </a:xfrm>
          <a:prstGeom prst="rect">
            <a:avLst/>
          </a:prstGeom>
          <a:noFill/>
          <a:ln>
            <a:noFill/>
          </a:ln>
        </p:spPr>
      </p:pic>
      <p:sp>
        <p:nvSpPr>
          <p:cNvPr id="150" name="Shape 150"/>
          <p:cNvSpPr txBox="1"/>
          <p:nvPr>
            <p:ph type="ctrTitle"/>
          </p:nvPr>
        </p:nvSpPr>
        <p:spPr>
          <a:xfrm>
            <a:off x="0" y="0"/>
            <a:ext cx="9144000" cy="2366100"/>
          </a:xfrm>
          <a:prstGeom prst="rect">
            <a:avLst/>
          </a:prstGeom>
        </p:spPr>
        <p:txBody>
          <a:bodyPr anchorCtr="0" anchor="b" bIns="91425" lIns="91425" rIns="91425" tIns="91425">
            <a:noAutofit/>
          </a:bodyPr>
          <a:lstStyle/>
          <a:p>
            <a:pPr lvl="0" rtl="0">
              <a:spcBef>
                <a:spcPts val="0"/>
              </a:spcBef>
              <a:buNone/>
            </a:pPr>
            <a:r>
              <a:rPr lang="en"/>
              <a:t>Live Demo</a:t>
            </a:r>
          </a:p>
        </p:txBody>
      </p:sp>
      <p:sp>
        <p:nvSpPr>
          <p:cNvPr id="151" name="Shape 151"/>
          <p:cNvSpPr txBox="1"/>
          <p:nvPr>
            <p:ph idx="1" type="subTitle"/>
          </p:nvPr>
        </p:nvSpPr>
        <p:spPr>
          <a:xfrm>
            <a:off x="0" y="2148325"/>
            <a:ext cx="9144000" cy="792600"/>
          </a:xfrm>
          <a:prstGeom prst="rect">
            <a:avLst/>
          </a:prstGeom>
        </p:spPr>
        <p:txBody>
          <a:bodyPr anchorCtr="0" anchor="t" bIns="91425" lIns="91425" rIns="91425" tIns="91425">
            <a:noAutofit/>
          </a:bodyPr>
          <a:lstStyle/>
          <a:p>
            <a:pPr lvl="0" rtl="0">
              <a:spcBef>
                <a:spcPts val="0"/>
              </a:spcBef>
              <a:buNone/>
            </a:pPr>
            <a:r>
              <a:t/>
            </a:r>
            <a:endParaRPr sz="3000">
              <a:latin typeface="Dancing Script"/>
              <a:ea typeface="Dancing Script"/>
              <a:cs typeface="Dancing Script"/>
              <a:sym typeface="Dancing Scrip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1200"/>
                                        <p:tgtEl>
                                          <p:spTgt spid="15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sz="4400"/>
              <a:t>Implemented Features</a:t>
            </a:r>
          </a:p>
        </p:txBody>
      </p:sp>
      <p:sp>
        <p:nvSpPr>
          <p:cNvPr id="157" name="Shape 157"/>
          <p:cNvSpPr txBox="1"/>
          <p:nvPr>
            <p:ph idx="1" type="body"/>
          </p:nvPr>
        </p:nvSpPr>
        <p:spPr>
          <a:xfrm>
            <a:off x="311700" y="1074250"/>
            <a:ext cx="8520600" cy="3416400"/>
          </a:xfrm>
          <a:prstGeom prst="rect">
            <a:avLst/>
          </a:prstGeom>
        </p:spPr>
        <p:txBody>
          <a:bodyPr anchorCtr="0" anchor="t" bIns="91425" lIns="91425" rIns="91425" tIns="91425">
            <a:noAutofit/>
          </a:bodyPr>
          <a:lstStyle/>
          <a:p>
            <a:pPr lvl="0" rtl="0">
              <a:spcBef>
                <a:spcPts val="0"/>
              </a:spcBef>
              <a:buNone/>
            </a:pPr>
            <a:r>
              <a:t/>
            </a:r>
            <a:endParaRPr sz="2400">
              <a:solidFill>
                <a:srgbClr val="000000"/>
              </a:solidFill>
            </a:endParaRPr>
          </a:p>
          <a:p>
            <a:pPr indent="-355600" lvl="0" marL="457200" rtl="0">
              <a:lnSpc>
                <a:spcPct val="100000"/>
              </a:lnSpc>
              <a:spcBef>
                <a:spcPts val="0"/>
              </a:spcBef>
              <a:buClr>
                <a:schemeClr val="dk1"/>
              </a:buClr>
              <a:buSzPct val="100000"/>
            </a:pPr>
            <a:r>
              <a:rPr lang="en" sz="2000">
                <a:solidFill>
                  <a:schemeClr val="dk1"/>
                </a:solidFill>
              </a:rPr>
              <a:t>Find Restaurants (task 1)</a:t>
            </a:r>
          </a:p>
          <a:p>
            <a:pPr indent="-355600" lvl="0" marL="457200" rtl="0">
              <a:lnSpc>
                <a:spcPct val="100000"/>
              </a:lnSpc>
              <a:spcBef>
                <a:spcPts val="0"/>
              </a:spcBef>
              <a:buClr>
                <a:schemeClr val="dk1"/>
              </a:buClr>
              <a:buSzPct val="100000"/>
            </a:pPr>
            <a:r>
              <a:rPr lang="en" sz="2000">
                <a:solidFill>
                  <a:schemeClr val="dk1"/>
                </a:solidFill>
              </a:rPr>
              <a:t>Join Events - almost done (task 2)</a:t>
            </a:r>
          </a:p>
          <a:p>
            <a:pPr indent="-355600" lvl="0" marL="457200" rtl="0">
              <a:lnSpc>
                <a:spcPct val="100000"/>
              </a:lnSpc>
              <a:spcBef>
                <a:spcPts val="0"/>
              </a:spcBef>
              <a:buClr>
                <a:schemeClr val="dk1"/>
              </a:buClr>
              <a:buSzPct val="100000"/>
            </a:pPr>
            <a:r>
              <a:rPr lang="en" sz="2000">
                <a:solidFill>
                  <a:schemeClr val="dk1"/>
                </a:solidFill>
              </a:rPr>
              <a:t>Create Events - almost done (task 3)</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sz="4400"/>
              <a:t>No Wizardry Required</a:t>
            </a:r>
          </a:p>
          <a:p>
            <a:pPr lvl="0" rtl="0" algn="ctr">
              <a:lnSpc>
                <a:spcPct val="115000"/>
              </a:lnSpc>
              <a:spcBef>
                <a:spcPts val="0"/>
              </a:spcBef>
              <a:spcAft>
                <a:spcPts val="1600"/>
              </a:spcAft>
              <a:buClr>
                <a:schemeClr val="dk1"/>
              </a:buClr>
              <a:buSzPct val="45833"/>
              <a:buFont typeface="Arial"/>
              <a:buNone/>
            </a:pPr>
            <a:r>
              <a:rPr lang="en" sz="2400"/>
              <a:t>(just a little bit of hard-coding)</a:t>
            </a:r>
          </a:p>
        </p:txBody>
      </p:sp>
      <p:sp>
        <p:nvSpPr>
          <p:cNvPr id="163" name="Shape 163"/>
          <p:cNvSpPr txBox="1"/>
          <p:nvPr>
            <p:ph idx="1" type="body"/>
          </p:nvPr>
        </p:nvSpPr>
        <p:spPr>
          <a:xfrm>
            <a:off x="311700" y="1074250"/>
            <a:ext cx="8520600" cy="3416400"/>
          </a:xfrm>
          <a:prstGeom prst="rect">
            <a:avLst/>
          </a:prstGeom>
        </p:spPr>
        <p:txBody>
          <a:bodyPr anchorCtr="0" anchor="t" bIns="91425" lIns="91425" rIns="91425" tIns="91425">
            <a:noAutofit/>
          </a:bodyPr>
          <a:lstStyle/>
          <a:p>
            <a:pPr lvl="0" rtl="0">
              <a:spcBef>
                <a:spcPts val="0"/>
              </a:spcBef>
              <a:buNone/>
            </a:pPr>
            <a:r>
              <a:t/>
            </a:r>
            <a:endParaRPr sz="2400">
              <a:solidFill>
                <a:srgbClr val="000000"/>
              </a:solidFill>
            </a:endParaRPr>
          </a:p>
          <a:p>
            <a:pPr indent="-355600" lvl="0" marL="457200" rtl="0">
              <a:lnSpc>
                <a:spcPct val="100000"/>
              </a:lnSpc>
              <a:spcBef>
                <a:spcPts val="0"/>
              </a:spcBef>
              <a:buClr>
                <a:schemeClr val="dk1"/>
              </a:buClr>
              <a:buSzPct val="100000"/>
            </a:pPr>
            <a:r>
              <a:rPr lang="en" sz="2000">
                <a:solidFill>
                  <a:schemeClr val="dk1"/>
                </a:solidFill>
              </a:rPr>
              <a:t>Restaurant List</a:t>
            </a:r>
          </a:p>
          <a:p>
            <a:pPr indent="-355600" lvl="0" marL="457200" rtl="0">
              <a:lnSpc>
                <a:spcPct val="100000"/>
              </a:lnSpc>
              <a:spcBef>
                <a:spcPts val="0"/>
              </a:spcBef>
              <a:buClr>
                <a:schemeClr val="dk1"/>
              </a:buClr>
              <a:buSzPct val="100000"/>
            </a:pPr>
            <a:r>
              <a:rPr lang="en" sz="2000">
                <a:solidFill>
                  <a:schemeClr val="dk1"/>
                </a:solidFill>
              </a:rPr>
              <a:t>Restaurant Ratings and Reviews</a:t>
            </a:r>
          </a:p>
          <a:p>
            <a:pPr indent="-355600" lvl="0" marL="457200" rtl="0">
              <a:lnSpc>
                <a:spcPct val="100000"/>
              </a:lnSpc>
              <a:spcBef>
                <a:spcPts val="0"/>
              </a:spcBef>
              <a:buClr>
                <a:schemeClr val="dk1"/>
              </a:buClr>
              <a:buSzPct val="100000"/>
            </a:pPr>
            <a:r>
              <a:rPr lang="en" sz="2000">
                <a:solidFill>
                  <a:schemeClr val="dk1"/>
                </a:solidFill>
              </a:rPr>
              <a:t>Events List</a:t>
            </a:r>
          </a:p>
          <a:p>
            <a:pPr indent="-355600" lvl="0" marL="457200" rtl="0">
              <a:lnSpc>
                <a:spcPct val="100000"/>
              </a:lnSpc>
              <a:spcBef>
                <a:spcPts val="0"/>
              </a:spcBef>
              <a:buClr>
                <a:schemeClr val="dk1"/>
              </a:buClr>
              <a:buSzPct val="100000"/>
            </a:pPr>
            <a:r>
              <a:rPr lang="en" sz="2000">
                <a:solidFill>
                  <a:schemeClr val="dk1"/>
                </a:solidFill>
              </a:rPr>
              <a:t>Other Users</a:t>
            </a:r>
          </a:p>
          <a:p>
            <a:pPr indent="-355600" lvl="0" marL="457200" rtl="0">
              <a:lnSpc>
                <a:spcPct val="100000"/>
              </a:lnSpc>
              <a:spcBef>
                <a:spcPts val="0"/>
              </a:spcBef>
              <a:buClr>
                <a:schemeClr val="dk1"/>
              </a:buClr>
              <a:buSzPct val="100000"/>
            </a:pPr>
            <a:r>
              <a:rPr lang="en" sz="2000">
                <a:solidFill>
                  <a:schemeClr val="dk1"/>
                </a:solidFill>
              </a:rPr>
              <a:t>Restrictions List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sz="4400"/>
              <a:t>There’s Still A Lot On Our Plate</a:t>
            </a:r>
          </a:p>
        </p:txBody>
      </p:sp>
      <p:sp>
        <p:nvSpPr>
          <p:cNvPr id="169" name="Shape 169"/>
          <p:cNvSpPr txBox="1"/>
          <p:nvPr>
            <p:ph idx="1" type="body"/>
          </p:nvPr>
        </p:nvSpPr>
        <p:spPr>
          <a:xfrm>
            <a:off x="311700" y="1074250"/>
            <a:ext cx="8520600" cy="3416400"/>
          </a:xfrm>
          <a:prstGeom prst="rect">
            <a:avLst/>
          </a:prstGeom>
        </p:spPr>
        <p:txBody>
          <a:bodyPr anchorCtr="0" anchor="t" bIns="91425" lIns="91425" rIns="91425" tIns="91425">
            <a:noAutofit/>
          </a:bodyPr>
          <a:lstStyle/>
          <a:p>
            <a:pPr lvl="0" rtl="0">
              <a:spcBef>
                <a:spcPts val="0"/>
              </a:spcBef>
              <a:buNone/>
            </a:pPr>
            <a:r>
              <a:t/>
            </a:r>
            <a:endParaRPr sz="2400">
              <a:solidFill>
                <a:srgbClr val="000000"/>
              </a:solidFill>
            </a:endParaRPr>
          </a:p>
          <a:p>
            <a:pPr indent="-355600" lvl="0" marL="457200" rtl="0">
              <a:lnSpc>
                <a:spcPct val="100000"/>
              </a:lnSpc>
              <a:spcBef>
                <a:spcPts val="0"/>
              </a:spcBef>
              <a:buClr>
                <a:schemeClr val="dk1"/>
              </a:buClr>
              <a:buSzPct val="100000"/>
            </a:pPr>
            <a:r>
              <a:rPr lang="en" sz="2000">
                <a:solidFill>
                  <a:schemeClr val="dk1"/>
                </a:solidFill>
              </a:rPr>
              <a:t>Login/Sign Up Pages</a:t>
            </a:r>
          </a:p>
          <a:p>
            <a:pPr indent="-355600" lvl="0" marL="457200" rtl="0">
              <a:lnSpc>
                <a:spcPct val="100000"/>
              </a:lnSpc>
              <a:spcBef>
                <a:spcPts val="0"/>
              </a:spcBef>
              <a:buClr>
                <a:schemeClr val="dk1"/>
              </a:buClr>
              <a:buSzPct val="100000"/>
            </a:pPr>
            <a:r>
              <a:rPr lang="en" sz="2000">
                <a:solidFill>
                  <a:schemeClr val="dk1"/>
                </a:solidFill>
              </a:rPr>
              <a:t>Logout functionality</a:t>
            </a:r>
          </a:p>
          <a:p>
            <a:pPr indent="-355600" lvl="0" marL="457200" rtl="0">
              <a:lnSpc>
                <a:spcPct val="100000"/>
              </a:lnSpc>
              <a:spcBef>
                <a:spcPts val="0"/>
              </a:spcBef>
              <a:buClr>
                <a:schemeClr val="dk1"/>
              </a:buClr>
              <a:buSzPct val="100000"/>
            </a:pPr>
            <a:r>
              <a:rPr lang="en" sz="2000">
                <a:solidFill>
                  <a:schemeClr val="dk1"/>
                </a:solidFill>
              </a:rPr>
              <a:t>Account and Profile Creation/Editing</a:t>
            </a:r>
          </a:p>
          <a:p>
            <a:pPr indent="-355600" lvl="0" marL="457200" rtl="0">
              <a:lnSpc>
                <a:spcPct val="100000"/>
              </a:lnSpc>
              <a:spcBef>
                <a:spcPts val="0"/>
              </a:spcBef>
              <a:buClr>
                <a:schemeClr val="dk1"/>
              </a:buClr>
              <a:buSzPct val="100000"/>
            </a:pPr>
            <a:r>
              <a:rPr lang="en" sz="2000">
                <a:solidFill>
                  <a:schemeClr val="dk1"/>
                </a:solidFill>
              </a:rPr>
              <a:t>Event Management</a:t>
            </a:r>
          </a:p>
          <a:p>
            <a:pPr indent="-355600" lvl="0" marL="457200" rtl="0">
              <a:lnSpc>
                <a:spcPct val="100000"/>
              </a:lnSpc>
              <a:spcBef>
                <a:spcPts val="0"/>
              </a:spcBef>
              <a:buClr>
                <a:schemeClr val="dk1"/>
              </a:buClr>
              <a:buSzPct val="100000"/>
            </a:pPr>
            <a:r>
              <a:rPr lang="en" sz="2000">
                <a:solidFill>
                  <a:schemeClr val="dk1"/>
                </a:solidFill>
              </a:rPr>
              <a:t>Event Chat Functionality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sz="4400"/>
              <a:t>Summary</a:t>
            </a:r>
          </a:p>
        </p:txBody>
      </p:sp>
      <p:sp>
        <p:nvSpPr>
          <p:cNvPr id="175" name="Shape 175"/>
          <p:cNvSpPr txBox="1"/>
          <p:nvPr>
            <p:ph idx="1" type="body"/>
          </p:nvPr>
        </p:nvSpPr>
        <p:spPr>
          <a:xfrm>
            <a:off x="311700" y="1074250"/>
            <a:ext cx="8520600" cy="3416400"/>
          </a:xfrm>
          <a:prstGeom prst="rect">
            <a:avLst/>
          </a:prstGeom>
        </p:spPr>
        <p:txBody>
          <a:bodyPr anchorCtr="0" anchor="t" bIns="91425" lIns="91425" rIns="91425" tIns="91425">
            <a:noAutofit/>
          </a:bodyPr>
          <a:lstStyle/>
          <a:p>
            <a:pPr lvl="0" rtl="0">
              <a:spcBef>
                <a:spcPts val="0"/>
              </a:spcBef>
              <a:buNone/>
            </a:pPr>
            <a:r>
              <a:t/>
            </a:r>
            <a:endParaRPr sz="2400">
              <a:solidFill>
                <a:srgbClr val="000000"/>
              </a:solidFill>
            </a:endParaRPr>
          </a:p>
          <a:p>
            <a:pPr lvl="0" rtl="0" algn="ctr">
              <a:lnSpc>
                <a:spcPct val="100000"/>
              </a:lnSpc>
              <a:spcBef>
                <a:spcPts val="0"/>
              </a:spcBef>
              <a:buNone/>
            </a:pPr>
            <a:r>
              <a:rPr lang="en" sz="2400">
                <a:solidFill>
                  <a:schemeClr val="dk1"/>
                </a:solidFill>
              </a:rPr>
              <a:t>A lot already done</a:t>
            </a:r>
          </a:p>
          <a:p>
            <a:pPr lvl="0" rtl="0" algn="ctr">
              <a:lnSpc>
                <a:spcPct val="100000"/>
              </a:lnSpc>
              <a:spcBef>
                <a:spcPts val="0"/>
              </a:spcBef>
              <a:buNone/>
            </a:pPr>
            <a:r>
              <a:rPr lang="en" sz="2400">
                <a:solidFill>
                  <a:schemeClr val="dk1"/>
                </a:solidFill>
              </a:rPr>
              <a:t>Lots still to do</a:t>
            </a:r>
          </a:p>
          <a:p>
            <a:pPr lvl="0" rtl="0" algn="ctr">
              <a:lnSpc>
                <a:spcPct val="100000"/>
              </a:lnSpc>
              <a:spcBef>
                <a:spcPts val="0"/>
              </a:spcBef>
              <a:buNone/>
            </a:pPr>
            <a:r>
              <a:rPr lang="en" sz="2400">
                <a:solidFill>
                  <a:schemeClr val="dk1"/>
                </a:solidFill>
              </a:rPr>
              <a:t>But we’re feeling good!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179" name="Shape 179"/>
        <p:cNvGrpSpPr/>
        <p:nvPr/>
      </p:nvGrpSpPr>
      <p:grpSpPr>
        <a:xfrm>
          <a:off x="0" y="0"/>
          <a:ext cx="0" cy="0"/>
          <a:chOff x="0" y="0"/>
          <a:chExt cx="0" cy="0"/>
        </a:xfrm>
      </p:grpSpPr>
      <p:pic>
        <p:nvPicPr>
          <p:cNvPr id="180" name="Shape 180"/>
          <p:cNvPicPr preferRelativeResize="0"/>
          <p:nvPr/>
        </p:nvPicPr>
        <p:blipFill>
          <a:blip r:embed="rId3">
            <a:alphaModFix/>
          </a:blip>
          <a:stretch>
            <a:fillRect/>
          </a:stretch>
        </p:blipFill>
        <p:spPr>
          <a:xfrm>
            <a:off x="1740062" y="319298"/>
            <a:ext cx="5477125" cy="3564575"/>
          </a:xfrm>
          <a:prstGeom prst="rect">
            <a:avLst/>
          </a:prstGeom>
          <a:noFill/>
          <a:ln>
            <a:noFill/>
          </a:ln>
        </p:spPr>
      </p:pic>
      <p:sp>
        <p:nvSpPr>
          <p:cNvPr id="181" name="Shape 181"/>
          <p:cNvSpPr txBox="1"/>
          <p:nvPr/>
        </p:nvSpPr>
        <p:spPr>
          <a:xfrm>
            <a:off x="909725" y="2647550"/>
            <a:ext cx="7452900" cy="1119600"/>
          </a:xfrm>
          <a:prstGeom prst="rect">
            <a:avLst/>
          </a:prstGeom>
          <a:noFill/>
          <a:ln>
            <a:noFill/>
          </a:ln>
        </p:spPr>
        <p:txBody>
          <a:bodyPr anchorCtr="0" anchor="t" bIns="91425" lIns="91425" rIns="91425" tIns="91425">
            <a:noAutofit/>
          </a:bodyPr>
          <a:lstStyle/>
          <a:p>
            <a:pPr lvl="0" rtl="0" algn="ctr">
              <a:spcBef>
                <a:spcPts val="0"/>
              </a:spcBef>
              <a:buClr>
                <a:schemeClr val="dk1"/>
              </a:buClr>
              <a:buFont typeface="Arial"/>
              <a:buNone/>
            </a:pPr>
            <a:r>
              <a:t/>
            </a:r>
            <a:endParaRPr/>
          </a:p>
        </p:txBody>
      </p:sp>
      <p:sp>
        <p:nvSpPr>
          <p:cNvPr id="182" name="Shape 182"/>
          <p:cNvSpPr txBox="1"/>
          <p:nvPr/>
        </p:nvSpPr>
        <p:spPr>
          <a:xfrm>
            <a:off x="1277212" y="3949900"/>
            <a:ext cx="6717900" cy="783900"/>
          </a:xfrm>
          <a:prstGeom prst="rect">
            <a:avLst/>
          </a:prstGeom>
          <a:noFill/>
          <a:ln>
            <a:noFill/>
          </a:ln>
        </p:spPr>
        <p:txBody>
          <a:bodyPr anchorCtr="0" anchor="t" bIns="91425" lIns="91425" rIns="91425" tIns="91425">
            <a:noAutofit/>
          </a:bodyPr>
          <a:lstStyle/>
          <a:p>
            <a:pPr lvl="0" rtl="0" algn="ctr">
              <a:spcBef>
                <a:spcPts val="0"/>
              </a:spcBef>
              <a:buClr>
                <a:schemeClr val="dk1"/>
              </a:buClr>
              <a:buSzPct val="25000"/>
              <a:buFont typeface="Arial"/>
              <a:buNone/>
            </a:pPr>
            <a:r>
              <a:rPr lang="en" sz="5200">
                <a:solidFill>
                  <a:srgbClr val="FFFFFF"/>
                </a:solidFill>
              </a:rPr>
              <a:t>Thank You</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86" name="Shape 186"/>
        <p:cNvGrpSpPr/>
        <p:nvPr/>
      </p:nvGrpSpPr>
      <p:grpSpPr>
        <a:xfrm>
          <a:off x="0" y="0"/>
          <a:ext cx="0" cy="0"/>
          <a:chOff x="0" y="0"/>
          <a:chExt cx="0" cy="0"/>
        </a:xfrm>
      </p:grpSpPr>
      <p:pic>
        <p:nvPicPr>
          <p:cNvPr descr="500_F_38913068_3nxg6gV3V6Kuqcqze95bn6L1EIH4Bgj5 (2).jpg" id="187" name="Shape 187"/>
          <p:cNvPicPr preferRelativeResize="0"/>
          <p:nvPr/>
        </p:nvPicPr>
        <p:blipFill rotWithShape="1">
          <a:blip r:embed="rId3">
            <a:alphaModFix/>
          </a:blip>
          <a:srcRect b="11063" l="0" r="0" t="0"/>
          <a:stretch/>
        </p:blipFill>
        <p:spPr>
          <a:xfrm>
            <a:off x="0" y="2958899"/>
            <a:ext cx="9144000" cy="2184599"/>
          </a:xfrm>
          <a:prstGeom prst="rect">
            <a:avLst/>
          </a:prstGeom>
          <a:noFill/>
          <a:ln>
            <a:noFill/>
          </a:ln>
        </p:spPr>
      </p:pic>
      <p:sp>
        <p:nvSpPr>
          <p:cNvPr id="188" name="Shape 188"/>
          <p:cNvSpPr txBox="1"/>
          <p:nvPr>
            <p:ph type="ctrTitle"/>
          </p:nvPr>
        </p:nvSpPr>
        <p:spPr>
          <a:xfrm>
            <a:off x="0" y="0"/>
            <a:ext cx="9144000" cy="2366100"/>
          </a:xfrm>
          <a:prstGeom prst="rect">
            <a:avLst/>
          </a:prstGeom>
        </p:spPr>
        <p:txBody>
          <a:bodyPr anchorCtr="0" anchor="b" bIns="91425" lIns="91425" rIns="91425" tIns="91425">
            <a:noAutofit/>
          </a:bodyPr>
          <a:lstStyle/>
          <a:p>
            <a:pPr lvl="0" rtl="0">
              <a:spcBef>
                <a:spcPts val="0"/>
              </a:spcBef>
              <a:buNone/>
            </a:pPr>
            <a:r>
              <a:rPr lang="en"/>
              <a:t>Index</a:t>
            </a:r>
          </a:p>
        </p:txBody>
      </p:sp>
      <p:sp>
        <p:nvSpPr>
          <p:cNvPr id="189" name="Shape 189"/>
          <p:cNvSpPr txBox="1"/>
          <p:nvPr>
            <p:ph idx="1" type="subTitle"/>
          </p:nvPr>
        </p:nvSpPr>
        <p:spPr>
          <a:xfrm>
            <a:off x="0" y="2148325"/>
            <a:ext cx="9144000" cy="7926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1233600" y="1682775"/>
            <a:ext cx="6676800" cy="572700"/>
          </a:xfrm>
          <a:prstGeom prst="rect">
            <a:avLst/>
          </a:prstGeom>
        </p:spPr>
        <p:txBody>
          <a:bodyPr anchorCtr="0" anchor="t" bIns="91425" lIns="91425" rIns="91425" tIns="91425">
            <a:noAutofit/>
          </a:bodyPr>
          <a:lstStyle/>
          <a:p>
            <a:pPr lvl="0" algn="ctr">
              <a:spcBef>
                <a:spcPts val="0"/>
              </a:spcBef>
              <a:buNone/>
            </a:pPr>
            <a:r>
              <a:rPr b="1" lang="en" sz="4800">
                <a:solidFill>
                  <a:srgbClr val="FFFFFF"/>
                </a:solidFill>
              </a:rPr>
              <a:t>FEED YOUR SOCIAL CRAVINGS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93" name="Shape 193"/>
        <p:cNvGrpSpPr/>
        <p:nvPr/>
      </p:nvGrpSpPr>
      <p:grpSpPr>
        <a:xfrm>
          <a:off x="0" y="0"/>
          <a:ext cx="0" cy="0"/>
          <a:chOff x="0" y="0"/>
          <a:chExt cx="0" cy="0"/>
        </a:xfrm>
      </p:grpSpPr>
      <p:pic>
        <p:nvPicPr>
          <p:cNvPr descr="500_F_38913068_3nxg6gV3V6Kuqcqze95bn6L1EIH4Bgj5 (2).jpg" id="194" name="Shape 194"/>
          <p:cNvPicPr preferRelativeResize="0"/>
          <p:nvPr/>
        </p:nvPicPr>
        <p:blipFill rotWithShape="1">
          <a:blip r:embed="rId3">
            <a:alphaModFix/>
          </a:blip>
          <a:srcRect b="11063" l="0" r="0" t="0"/>
          <a:stretch/>
        </p:blipFill>
        <p:spPr>
          <a:xfrm>
            <a:off x="0" y="2958899"/>
            <a:ext cx="9144000" cy="2184599"/>
          </a:xfrm>
          <a:prstGeom prst="rect">
            <a:avLst/>
          </a:prstGeom>
          <a:noFill/>
          <a:ln>
            <a:noFill/>
          </a:ln>
        </p:spPr>
      </p:pic>
      <p:sp>
        <p:nvSpPr>
          <p:cNvPr id="195" name="Shape 195"/>
          <p:cNvSpPr txBox="1"/>
          <p:nvPr>
            <p:ph type="ctrTitle"/>
          </p:nvPr>
        </p:nvSpPr>
        <p:spPr>
          <a:xfrm>
            <a:off x="0" y="0"/>
            <a:ext cx="9144000" cy="2366100"/>
          </a:xfrm>
          <a:prstGeom prst="rect">
            <a:avLst/>
          </a:prstGeom>
        </p:spPr>
        <p:txBody>
          <a:bodyPr anchorCtr="0" anchor="b" bIns="91425" lIns="91425" rIns="91425" tIns="91425">
            <a:noAutofit/>
          </a:bodyPr>
          <a:lstStyle/>
          <a:p>
            <a:pPr lvl="0" rtl="0">
              <a:spcBef>
                <a:spcPts val="0"/>
              </a:spcBef>
              <a:buNone/>
            </a:pPr>
            <a:r>
              <a:rPr lang="en"/>
              <a:t>HE Results</a:t>
            </a:r>
          </a:p>
        </p:txBody>
      </p:sp>
      <p:sp>
        <p:nvSpPr>
          <p:cNvPr id="196" name="Shape 196"/>
          <p:cNvSpPr txBox="1"/>
          <p:nvPr>
            <p:ph idx="1" type="subTitle"/>
          </p:nvPr>
        </p:nvSpPr>
        <p:spPr>
          <a:xfrm>
            <a:off x="0" y="2148325"/>
            <a:ext cx="9144000" cy="792600"/>
          </a:xfrm>
          <a:prstGeom prst="rect">
            <a:avLst/>
          </a:prstGeom>
        </p:spPr>
        <p:txBody>
          <a:bodyPr anchorCtr="0" anchor="t" bIns="91425" lIns="91425" rIns="91425" tIns="91425">
            <a:noAutofit/>
          </a:bodyPr>
          <a:lstStyle/>
          <a:p>
            <a:pPr lvl="0" rtl="0">
              <a:spcBef>
                <a:spcPts val="0"/>
              </a:spcBef>
              <a:buNone/>
            </a:pPr>
            <a:r>
              <a:rPr lang="en"/>
              <a:t>Level 0, 1, and 2 issues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200" name="Shape 200"/>
        <p:cNvGrpSpPr/>
        <p:nvPr/>
      </p:nvGrpSpPr>
      <p:grpSpPr>
        <a:xfrm>
          <a:off x="0" y="0"/>
          <a:ext cx="0" cy="0"/>
          <a:chOff x="0" y="0"/>
          <a:chExt cx="0" cy="0"/>
        </a:xfrm>
      </p:grpSpPr>
      <p:sp>
        <p:nvSpPr>
          <p:cNvPr id="201" name="Shape 201"/>
          <p:cNvSpPr txBox="1"/>
          <p:nvPr>
            <p:ph type="title"/>
          </p:nvPr>
        </p:nvSpPr>
        <p:spPr>
          <a:xfrm>
            <a:off x="311700" y="216425"/>
            <a:ext cx="8520600" cy="572700"/>
          </a:xfrm>
          <a:prstGeom prst="rect">
            <a:avLst/>
          </a:prstGeom>
        </p:spPr>
        <p:txBody>
          <a:bodyPr anchorCtr="0" anchor="t" bIns="91425" lIns="91425" rIns="91425" tIns="91425">
            <a:noAutofit/>
          </a:bodyPr>
          <a:lstStyle/>
          <a:p>
            <a:pPr lvl="0" rtl="0" algn="ctr">
              <a:spcBef>
                <a:spcPts val="0"/>
              </a:spcBef>
              <a:buNone/>
            </a:pPr>
            <a:r>
              <a:rPr lang="en" sz="4400"/>
              <a:t>Login/Logout</a:t>
            </a:r>
          </a:p>
        </p:txBody>
      </p:sp>
      <p:sp>
        <p:nvSpPr>
          <p:cNvPr id="202" name="Shape 202"/>
          <p:cNvSpPr txBox="1"/>
          <p:nvPr>
            <p:ph idx="1" type="body"/>
          </p:nvPr>
        </p:nvSpPr>
        <p:spPr>
          <a:xfrm>
            <a:off x="464100" y="847675"/>
            <a:ext cx="4175100" cy="3416400"/>
          </a:xfrm>
          <a:prstGeom prst="rect">
            <a:avLst/>
          </a:prstGeom>
        </p:spPr>
        <p:txBody>
          <a:bodyPr anchorCtr="0" anchor="t" bIns="91425" lIns="91425" rIns="91425" tIns="91425">
            <a:noAutofit/>
          </a:bodyPr>
          <a:lstStyle/>
          <a:p>
            <a:pPr lvl="0" rtl="0">
              <a:lnSpc>
                <a:spcPct val="100000"/>
              </a:lnSpc>
              <a:spcBef>
                <a:spcPts val="0"/>
              </a:spcBef>
              <a:buNone/>
            </a:pPr>
            <a:r>
              <a:rPr b="1" lang="en" sz="2000">
                <a:solidFill>
                  <a:schemeClr val="dk1"/>
                </a:solidFill>
              </a:rPr>
              <a:t>Violations</a:t>
            </a:r>
          </a:p>
          <a:p>
            <a:pPr indent="-355600" lvl="0" marL="457200" rtl="0">
              <a:lnSpc>
                <a:spcPct val="100000"/>
              </a:lnSpc>
              <a:spcBef>
                <a:spcPts val="0"/>
              </a:spcBef>
              <a:buClr>
                <a:schemeClr val="dk1"/>
              </a:buClr>
              <a:buSzPct val="100000"/>
              <a:buAutoNum type="arabicPeriod"/>
            </a:pPr>
            <a:r>
              <a:rPr lang="en" sz="2000">
                <a:solidFill>
                  <a:schemeClr val="dk1"/>
                </a:solidFill>
              </a:rPr>
              <a:t>Readability                    (planned fix)</a:t>
            </a:r>
          </a:p>
          <a:p>
            <a:pPr lvl="0" rtl="0">
              <a:lnSpc>
                <a:spcPct val="100000"/>
              </a:lnSpc>
              <a:spcBef>
                <a:spcPts val="0"/>
              </a:spcBef>
              <a:buNone/>
            </a:pPr>
            <a:r>
              <a:t/>
            </a:r>
            <a:endParaRPr sz="600">
              <a:solidFill>
                <a:schemeClr val="dk1"/>
              </a:solidFill>
            </a:endParaRPr>
          </a:p>
          <a:p>
            <a:pPr indent="-355600" lvl="0" marL="457200" rtl="0">
              <a:lnSpc>
                <a:spcPct val="100000"/>
              </a:lnSpc>
              <a:spcBef>
                <a:spcPts val="0"/>
              </a:spcBef>
              <a:buClr>
                <a:schemeClr val="dk1"/>
              </a:buClr>
              <a:buSzPct val="100000"/>
              <a:buAutoNum type="arabicPeriod"/>
            </a:pPr>
            <a:r>
              <a:rPr lang="en" sz="2000">
                <a:solidFill>
                  <a:schemeClr val="dk1"/>
                </a:solidFill>
              </a:rPr>
              <a:t>Successful account creation is never indicated to user (planned fix)</a:t>
            </a:r>
          </a:p>
          <a:p>
            <a:pPr lvl="0" rtl="0">
              <a:lnSpc>
                <a:spcPct val="100000"/>
              </a:lnSpc>
              <a:spcBef>
                <a:spcPts val="0"/>
              </a:spcBef>
              <a:buNone/>
            </a:pPr>
            <a:r>
              <a:t/>
            </a:r>
            <a:endParaRPr sz="600">
              <a:solidFill>
                <a:schemeClr val="dk1"/>
              </a:solidFill>
            </a:endParaRPr>
          </a:p>
          <a:p>
            <a:pPr indent="-355600" lvl="0" marL="457200" rtl="0">
              <a:lnSpc>
                <a:spcPct val="100000"/>
              </a:lnSpc>
              <a:spcBef>
                <a:spcPts val="0"/>
              </a:spcBef>
              <a:buClr>
                <a:schemeClr val="dk1"/>
              </a:buClr>
              <a:buSzPct val="100000"/>
              <a:buAutoNum type="arabicPeriod"/>
            </a:pPr>
            <a:r>
              <a:rPr lang="en" sz="2000">
                <a:solidFill>
                  <a:schemeClr val="dk1"/>
                </a:solidFill>
              </a:rPr>
              <a:t>User’s selection of dietary restrictions is limited        (future work)</a:t>
            </a:r>
          </a:p>
        </p:txBody>
      </p:sp>
      <p:pic>
        <p:nvPicPr>
          <p:cNvPr id="203" name="Shape 203"/>
          <p:cNvPicPr preferRelativeResize="0"/>
          <p:nvPr/>
        </p:nvPicPr>
        <p:blipFill>
          <a:blip r:embed="rId3">
            <a:alphaModFix/>
          </a:blip>
          <a:stretch>
            <a:fillRect/>
          </a:stretch>
        </p:blipFill>
        <p:spPr>
          <a:xfrm>
            <a:off x="4779349" y="1222475"/>
            <a:ext cx="1775424" cy="3836475"/>
          </a:xfrm>
          <a:prstGeom prst="rect">
            <a:avLst/>
          </a:prstGeom>
          <a:noFill/>
          <a:ln>
            <a:noFill/>
          </a:ln>
        </p:spPr>
      </p:pic>
      <p:sp>
        <p:nvSpPr>
          <p:cNvPr id="204" name="Shape 204"/>
          <p:cNvSpPr/>
          <p:nvPr/>
        </p:nvSpPr>
        <p:spPr>
          <a:xfrm>
            <a:off x="5530953" y="2443379"/>
            <a:ext cx="266100" cy="1437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5838689" y="3510828"/>
            <a:ext cx="242700" cy="1188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5595936" y="3629484"/>
            <a:ext cx="136200" cy="1122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07" name="Shape 207"/>
          <p:cNvPicPr preferRelativeResize="0"/>
          <p:nvPr/>
        </p:nvPicPr>
        <p:blipFill>
          <a:blip r:embed="rId4">
            <a:alphaModFix/>
          </a:blip>
          <a:stretch>
            <a:fillRect/>
          </a:stretch>
        </p:blipFill>
        <p:spPr>
          <a:xfrm>
            <a:off x="6816150" y="1222474"/>
            <a:ext cx="1872250" cy="3836475"/>
          </a:xfrm>
          <a:prstGeom prst="rect">
            <a:avLst/>
          </a:prstGeom>
          <a:noFill/>
          <a:ln>
            <a:noFill/>
          </a:ln>
        </p:spPr>
      </p:pic>
      <p:sp>
        <p:nvSpPr>
          <p:cNvPr id="208" name="Shape 208"/>
          <p:cNvSpPr/>
          <p:nvPr/>
        </p:nvSpPr>
        <p:spPr>
          <a:xfrm>
            <a:off x="8278723" y="1745375"/>
            <a:ext cx="242700" cy="243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212" name="Shape 212"/>
        <p:cNvGrpSpPr/>
        <p:nvPr/>
      </p:nvGrpSpPr>
      <p:grpSpPr>
        <a:xfrm>
          <a:off x="0" y="0"/>
          <a:ext cx="0" cy="0"/>
          <a:chOff x="0" y="0"/>
          <a:chExt cx="0" cy="0"/>
        </a:xfrm>
      </p:grpSpPr>
      <p:sp>
        <p:nvSpPr>
          <p:cNvPr id="213" name="Shape 213"/>
          <p:cNvSpPr txBox="1"/>
          <p:nvPr>
            <p:ph type="title"/>
          </p:nvPr>
        </p:nvSpPr>
        <p:spPr>
          <a:xfrm>
            <a:off x="311700" y="140225"/>
            <a:ext cx="8520600" cy="572700"/>
          </a:xfrm>
          <a:prstGeom prst="rect">
            <a:avLst/>
          </a:prstGeom>
        </p:spPr>
        <p:txBody>
          <a:bodyPr anchorCtr="0" anchor="t" bIns="91425" lIns="91425" rIns="91425" tIns="91425">
            <a:noAutofit/>
          </a:bodyPr>
          <a:lstStyle/>
          <a:p>
            <a:pPr lvl="0" rtl="0" algn="ctr">
              <a:spcBef>
                <a:spcPts val="0"/>
              </a:spcBef>
              <a:buNone/>
            </a:pPr>
            <a:r>
              <a:rPr lang="en" sz="4400"/>
              <a:t>Discover Pages</a:t>
            </a:r>
          </a:p>
        </p:txBody>
      </p:sp>
      <p:sp>
        <p:nvSpPr>
          <p:cNvPr id="214" name="Shape 214"/>
          <p:cNvSpPr txBox="1"/>
          <p:nvPr>
            <p:ph idx="1" type="body"/>
          </p:nvPr>
        </p:nvSpPr>
        <p:spPr>
          <a:xfrm>
            <a:off x="464100" y="1000075"/>
            <a:ext cx="5073000" cy="3416400"/>
          </a:xfrm>
          <a:prstGeom prst="rect">
            <a:avLst/>
          </a:prstGeom>
        </p:spPr>
        <p:txBody>
          <a:bodyPr anchorCtr="0" anchor="t" bIns="91425" lIns="91425" rIns="91425" tIns="91425">
            <a:noAutofit/>
          </a:bodyPr>
          <a:lstStyle/>
          <a:p>
            <a:pPr lvl="0" rtl="0">
              <a:lnSpc>
                <a:spcPct val="100000"/>
              </a:lnSpc>
              <a:spcBef>
                <a:spcPts val="0"/>
              </a:spcBef>
              <a:buNone/>
            </a:pPr>
            <a:r>
              <a:rPr b="1" lang="en" sz="2000">
                <a:solidFill>
                  <a:schemeClr val="dk1"/>
                </a:solidFill>
              </a:rPr>
              <a:t>Violations</a:t>
            </a:r>
          </a:p>
          <a:p>
            <a:pPr indent="-355600" lvl="0" marL="457200" rtl="0">
              <a:lnSpc>
                <a:spcPct val="100000"/>
              </a:lnSpc>
              <a:spcBef>
                <a:spcPts val="0"/>
              </a:spcBef>
              <a:buClr>
                <a:schemeClr val="dk1"/>
              </a:buClr>
              <a:buSzPct val="100000"/>
              <a:buAutoNum type="arabicPeriod"/>
            </a:pPr>
            <a:r>
              <a:rPr lang="en" sz="2000">
                <a:solidFill>
                  <a:schemeClr val="dk1"/>
                </a:solidFill>
              </a:rPr>
              <a:t>Too much content on one page? (resolved)</a:t>
            </a:r>
          </a:p>
          <a:p>
            <a:pPr lvl="0" rtl="0">
              <a:lnSpc>
                <a:spcPct val="100000"/>
              </a:lnSpc>
              <a:spcBef>
                <a:spcPts val="0"/>
              </a:spcBef>
              <a:buNone/>
            </a:pPr>
            <a:r>
              <a:t/>
            </a:r>
            <a:endParaRPr sz="2000">
              <a:solidFill>
                <a:schemeClr val="dk1"/>
              </a:solidFill>
            </a:endParaRPr>
          </a:p>
          <a:p>
            <a:pPr indent="-355600" lvl="0" marL="457200" rtl="0">
              <a:lnSpc>
                <a:spcPct val="100000"/>
              </a:lnSpc>
              <a:spcBef>
                <a:spcPts val="0"/>
              </a:spcBef>
              <a:buClr>
                <a:schemeClr val="dk1"/>
              </a:buClr>
              <a:buSzPct val="100000"/>
              <a:buAutoNum type="arabicPeriod"/>
            </a:pPr>
            <a:r>
              <a:rPr lang="en" sz="2000">
                <a:solidFill>
                  <a:schemeClr val="dk1"/>
                </a:solidFill>
              </a:rPr>
              <a:t>Searchability of content                (future work)</a:t>
            </a:r>
          </a:p>
          <a:p>
            <a:pPr lvl="0" rtl="0">
              <a:lnSpc>
                <a:spcPct val="100000"/>
              </a:lnSpc>
              <a:spcBef>
                <a:spcPts val="0"/>
              </a:spcBef>
              <a:buNone/>
            </a:pPr>
            <a:r>
              <a:t/>
            </a:r>
            <a:endParaRPr sz="2000">
              <a:solidFill>
                <a:schemeClr val="dk1"/>
              </a:solidFill>
            </a:endParaRPr>
          </a:p>
          <a:p>
            <a:pPr indent="-355600" lvl="0" marL="457200" rtl="0">
              <a:lnSpc>
                <a:spcPct val="100000"/>
              </a:lnSpc>
              <a:spcBef>
                <a:spcPts val="0"/>
              </a:spcBef>
              <a:buClr>
                <a:schemeClr val="dk1"/>
              </a:buClr>
              <a:buSzPct val="100000"/>
              <a:buAutoNum type="arabicPeriod"/>
            </a:pPr>
            <a:r>
              <a:rPr lang="en" sz="2000">
                <a:solidFill>
                  <a:schemeClr val="dk1"/>
                </a:solidFill>
              </a:rPr>
              <a:t>Similarity of Restaurant and Event Views </a:t>
            </a:r>
          </a:p>
          <a:p>
            <a:pPr lvl="0" rtl="0">
              <a:lnSpc>
                <a:spcPct val="100000"/>
              </a:lnSpc>
              <a:spcBef>
                <a:spcPts val="0"/>
              </a:spcBef>
              <a:buNone/>
            </a:pPr>
            <a:r>
              <a:t/>
            </a:r>
            <a:endParaRPr sz="2000">
              <a:solidFill>
                <a:srgbClr val="FFFFFF"/>
              </a:solidFill>
            </a:endParaRPr>
          </a:p>
        </p:txBody>
      </p:sp>
      <p:pic>
        <p:nvPicPr>
          <p:cNvPr id="215" name="Shape 215"/>
          <p:cNvPicPr preferRelativeResize="0"/>
          <p:nvPr/>
        </p:nvPicPr>
        <p:blipFill>
          <a:blip r:embed="rId3">
            <a:alphaModFix/>
          </a:blip>
          <a:stretch>
            <a:fillRect/>
          </a:stretch>
        </p:blipFill>
        <p:spPr>
          <a:xfrm>
            <a:off x="5029400" y="1250975"/>
            <a:ext cx="1891775" cy="3815750"/>
          </a:xfrm>
          <a:prstGeom prst="rect">
            <a:avLst/>
          </a:prstGeom>
          <a:noFill/>
          <a:ln>
            <a:noFill/>
          </a:ln>
        </p:spPr>
      </p:pic>
      <p:pic>
        <p:nvPicPr>
          <p:cNvPr id="216" name="Shape 216"/>
          <p:cNvPicPr preferRelativeResize="0"/>
          <p:nvPr/>
        </p:nvPicPr>
        <p:blipFill>
          <a:blip r:embed="rId4">
            <a:alphaModFix/>
          </a:blip>
          <a:stretch>
            <a:fillRect/>
          </a:stretch>
        </p:blipFill>
        <p:spPr>
          <a:xfrm>
            <a:off x="7025650" y="1250975"/>
            <a:ext cx="1925074" cy="3815750"/>
          </a:xfrm>
          <a:prstGeom prst="rect">
            <a:avLst/>
          </a:prstGeom>
          <a:noFill/>
          <a:ln>
            <a:noFill/>
          </a:ln>
        </p:spPr>
      </p:pic>
      <p:sp>
        <p:nvSpPr>
          <p:cNvPr id="217" name="Shape 217"/>
          <p:cNvSpPr/>
          <p:nvPr/>
        </p:nvSpPr>
        <p:spPr>
          <a:xfrm>
            <a:off x="5112762" y="1967725"/>
            <a:ext cx="1808400" cy="2736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7083975" y="1967725"/>
            <a:ext cx="1808400" cy="2736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222" name="Shape 222"/>
        <p:cNvGrpSpPr/>
        <p:nvPr/>
      </p:nvGrpSpPr>
      <p:grpSpPr>
        <a:xfrm>
          <a:off x="0" y="0"/>
          <a:ext cx="0" cy="0"/>
          <a:chOff x="0" y="0"/>
          <a:chExt cx="0" cy="0"/>
        </a:xfrm>
      </p:grpSpPr>
      <p:sp>
        <p:nvSpPr>
          <p:cNvPr id="223" name="Shape 223"/>
          <p:cNvSpPr txBox="1"/>
          <p:nvPr>
            <p:ph type="title"/>
          </p:nvPr>
        </p:nvSpPr>
        <p:spPr>
          <a:xfrm>
            <a:off x="311700" y="216425"/>
            <a:ext cx="8520600" cy="572700"/>
          </a:xfrm>
          <a:prstGeom prst="rect">
            <a:avLst/>
          </a:prstGeom>
        </p:spPr>
        <p:txBody>
          <a:bodyPr anchorCtr="0" anchor="t" bIns="91425" lIns="91425" rIns="91425" tIns="91425">
            <a:noAutofit/>
          </a:bodyPr>
          <a:lstStyle/>
          <a:p>
            <a:pPr lvl="0" rtl="0" algn="ctr">
              <a:spcBef>
                <a:spcPts val="0"/>
              </a:spcBef>
              <a:buNone/>
            </a:pPr>
            <a:r>
              <a:rPr lang="en" sz="4400"/>
              <a:t>Event Details</a:t>
            </a:r>
          </a:p>
        </p:txBody>
      </p:sp>
      <p:sp>
        <p:nvSpPr>
          <p:cNvPr id="224" name="Shape 224"/>
          <p:cNvSpPr txBox="1"/>
          <p:nvPr>
            <p:ph idx="1" type="body"/>
          </p:nvPr>
        </p:nvSpPr>
        <p:spPr>
          <a:xfrm>
            <a:off x="616500" y="1152475"/>
            <a:ext cx="5073000" cy="3416400"/>
          </a:xfrm>
          <a:prstGeom prst="rect">
            <a:avLst/>
          </a:prstGeom>
        </p:spPr>
        <p:txBody>
          <a:bodyPr anchorCtr="0" anchor="t" bIns="91425" lIns="91425" rIns="91425" tIns="91425">
            <a:noAutofit/>
          </a:bodyPr>
          <a:lstStyle/>
          <a:p>
            <a:pPr lvl="0" rtl="0">
              <a:lnSpc>
                <a:spcPct val="100000"/>
              </a:lnSpc>
              <a:spcBef>
                <a:spcPts val="0"/>
              </a:spcBef>
              <a:buNone/>
            </a:pPr>
            <a:r>
              <a:rPr b="1" lang="en" sz="2000">
                <a:solidFill>
                  <a:schemeClr val="dk1"/>
                </a:solidFill>
              </a:rPr>
              <a:t>Violations</a:t>
            </a:r>
          </a:p>
          <a:p>
            <a:pPr indent="-355600" lvl="0" marL="457200" rtl="0">
              <a:lnSpc>
                <a:spcPct val="100000"/>
              </a:lnSpc>
              <a:spcBef>
                <a:spcPts val="0"/>
              </a:spcBef>
              <a:buClr>
                <a:schemeClr val="dk1"/>
              </a:buClr>
              <a:buSzPct val="100000"/>
              <a:buAutoNum type="arabicPeriod"/>
            </a:pPr>
            <a:r>
              <a:rPr lang="en" sz="2000">
                <a:solidFill>
                  <a:schemeClr val="dk1"/>
                </a:solidFill>
              </a:rPr>
              <a:t>Number of people going is confusing (potential planned fix)</a:t>
            </a:r>
          </a:p>
          <a:p>
            <a:pPr lvl="0" rtl="0">
              <a:lnSpc>
                <a:spcPct val="100000"/>
              </a:lnSpc>
              <a:spcBef>
                <a:spcPts val="0"/>
              </a:spcBef>
              <a:buNone/>
            </a:pPr>
            <a:r>
              <a:t/>
            </a:r>
            <a:endParaRPr sz="2000">
              <a:solidFill>
                <a:schemeClr val="dk1"/>
              </a:solidFill>
            </a:endParaRPr>
          </a:p>
          <a:p>
            <a:pPr indent="-355600" lvl="0" marL="457200" rtl="0">
              <a:lnSpc>
                <a:spcPct val="100000"/>
              </a:lnSpc>
              <a:spcBef>
                <a:spcPts val="0"/>
              </a:spcBef>
              <a:buClr>
                <a:schemeClr val="dk1"/>
              </a:buClr>
              <a:buSzPct val="100000"/>
              <a:buAutoNum type="arabicPeriod"/>
            </a:pPr>
            <a:r>
              <a:rPr lang="en" sz="2000">
                <a:solidFill>
                  <a:schemeClr val="dk1"/>
                </a:solidFill>
              </a:rPr>
              <a:t>Page layout is unnecessarily squished</a:t>
            </a:r>
          </a:p>
          <a:p>
            <a:pPr lvl="0" rtl="0">
              <a:lnSpc>
                <a:spcPct val="100000"/>
              </a:lnSpc>
              <a:spcBef>
                <a:spcPts val="0"/>
              </a:spcBef>
              <a:buNone/>
            </a:pPr>
            <a:r>
              <a:t/>
            </a:r>
            <a:endParaRPr sz="2000">
              <a:solidFill>
                <a:schemeClr val="dk1"/>
              </a:solidFill>
            </a:endParaRPr>
          </a:p>
          <a:p>
            <a:pPr indent="-355600" lvl="0" marL="457200" rtl="0">
              <a:lnSpc>
                <a:spcPct val="100000"/>
              </a:lnSpc>
              <a:spcBef>
                <a:spcPts val="0"/>
              </a:spcBef>
              <a:buClr>
                <a:schemeClr val="dk1"/>
              </a:buClr>
              <a:buSzPct val="100000"/>
              <a:buAutoNum type="arabicPeriod"/>
            </a:pPr>
            <a:r>
              <a:rPr lang="en" sz="2000">
                <a:solidFill>
                  <a:schemeClr val="dk1"/>
                </a:solidFill>
              </a:rPr>
              <a:t>follow/ignore event option            (future work)</a:t>
            </a:r>
          </a:p>
          <a:p>
            <a:pPr lvl="0" rtl="0">
              <a:lnSpc>
                <a:spcPct val="100000"/>
              </a:lnSpc>
              <a:spcBef>
                <a:spcPts val="0"/>
              </a:spcBef>
              <a:buNone/>
            </a:pPr>
            <a:r>
              <a:t/>
            </a:r>
            <a:endParaRPr sz="2000">
              <a:solidFill>
                <a:srgbClr val="FFFFFF"/>
              </a:solidFill>
            </a:endParaRPr>
          </a:p>
        </p:txBody>
      </p:sp>
      <p:pic>
        <p:nvPicPr>
          <p:cNvPr id="225" name="Shape 225"/>
          <p:cNvPicPr preferRelativeResize="0"/>
          <p:nvPr/>
        </p:nvPicPr>
        <p:blipFill>
          <a:blip r:embed="rId3">
            <a:alphaModFix/>
          </a:blip>
          <a:stretch>
            <a:fillRect/>
          </a:stretch>
        </p:blipFill>
        <p:spPr>
          <a:xfrm>
            <a:off x="6405699" y="885112"/>
            <a:ext cx="2059699" cy="4133475"/>
          </a:xfrm>
          <a:prstGeom prst="rect">
            <a:avLst/>
          </a:prstGeom>
          <a:noFill/>
          <a:ln>
            <a:noFill/>
          </a:ln>
        </p:spPr>
      </p:pic>
      <p:sp>
        <p:nvSpPr>
          <p:cNvPr id="226" name="Shape 226"/>
          <p:cNvSpPr/>
          <p:nvPr/>
        </p:nvSpPr>
        <p:spPr>
          <a:xfrm>
            <a:off x="6655375" y="2305800"/>
            <a:ext cx="1071300" cy="4674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6700975" y="2773075"/>
            <a:ext cx="774900" cy="1596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7050475" y="4224200"/>
            <a:ext cx="881400" cy="3039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232" name="Shape 232"/>
        <p:cNvGrpSpPr/>
        <p:nvPr/>
      </p:nvGrpSpPr>
      <p:grpSpPr>
        <a:xfrm>
          <a:off x="0" y="0"/>
          <a:ext cx="0" cy="0"/>
          <a:chOff x="0" y="0"/>
          <a:chExt cx="0" cy="0"/>
        </a:xfrm>
      </p:grpSpPr>
      <p:sp>
        <p:nvSpPr>
          <p:cNvPr id="233" name="Shape 233"/>
          <p:cNvSpPr txBox="1"/>
          <p:nvPr>
            <p:ph type="title"/>
          </p:nvPr>
        </p:nvSpPr>
        <p:spPr>
          <a:xfrm>
            <a:off x="311700" y="216425"/>
            <a:ext cx="8520600" cy="572700"/>
          </a:xfrm>
          <a:prstGeom prst="rect">
            <a:avLst/>
          </a:prstGeom>
        </p:spPr>
        <p:txBody>
          <a:bodyPr anchorCtr="0" anchor="t" bIns="91425" lIns="91425" rIns="91425" tIns="91425">
            <a:noAutofit/>
          </a:bodyPr>
          <a:lstStyle/>
          <a:p>
            <a:pPr lvl="0" rtl="0" algn="ctr">
              <a:spcBef>
                <a:spcPts val="0"/>
              </a:spcBef>
              <a:buNone/>
            </a:pPr>
            <a:r>
              <a:rPr lang="en" sz="4400"/>
              <a:t>Restaurant Details</a:t>
            </a:r>
          </a:p>
        </p:txBody>
      </p:sp>
      <p:sp>
        <p:nvSpPr>
          <p:cNvPr id="234" name="Shape 234"/>
          <p:cNvSpPr txBox="1"/>
          <p:nvPr>
            <p:ph idx="1" type="body"/>
          </p:nvPr>
        </p:nvSpPr>
        <p:spPr>
          <a:xfrm>
            <a:off x="1302300" y="1228675"/>
            <a:ext cx="5073000" cy="3416400"/>
          </a:xfrm>
          <a:prstGeom prst="rect">
            <a:avLst/>
          </a:prstGeom>
        </p:spPr>
        <p:txBody>
          <a:bodyPr anchorCtr="0" anchor="t" bIns="91425" lIns="91425" rIns="91425" tIns="91425">
            <a:noAutofit/>
          </a:bodyPr>
          <a:lstStyle/>
          <a:p>
            <a:pPr lvl="0" rtl="0">
              <a:lnSpc>
                <a:spcPct val="100000"/>
              </a:lnSpc>
              <a:spcBef>
                <a:spcPts val="0"/>
              </a:spcBef>
              <a:buNone/>
            </a:pPr>
            <a:r>
              <a:rPr b="1" lang="en" sz="2000">
                <a:solidFill>
                  <a:schemeClr val="dk1"/>
                </a:solidFill>
              </a:rPr>
              <a:t>Violations</a:t>
            </a:r>
          </a:p>
          <a:p>
            <a:pPr indent="-355600" lvl="0" marL="457200" rtl="0">
              <a:lnSpc>
                <a:spcPct val="100000"/>
              </a:lnSpc>
              <a:spcBef>
                <a:spcPts val="0"/>
              </a:spcBef>
              <a:buClr>
                <a:schemeClr val="dk1"/>
              </a:buClr>
              <a:buSzPct val="100000"/>
              <a:buAutoNum type="arabicPeriod"/>
            </a:pPr>
            <a:r>
              <a:rPr lang="en" sz="2000">
                <a:solidFill>
                  <a:schemeClr val="dk1"/>
                </a:solidFill>
              </a:rPr>
              <a:t>Too much content                   (resolved)</a:t>
            </a:r>
          </a:p>
          <a:p>
            <a:pPr lvl="0" rtl="0">
              <a:lnSpc>
                <a:spcPct val="100000"/>
              </a:lnSpc>
              <a:spcBef>
                <a:spcPts val="0"/>
              </a:spcBef>
              <a:buNone/>
            </a:pPr>
            <a:r>
              <a:t/>
            </a:r>
            <a:endParaRPr sz="2000">
              <a:solidFill>
                <a:schemeClr val="dk1"/>
              </a:solidFill>
            </a:endParaRPr>
          </a:p>
          <a:p>
            <a:pPr indent="-355600" lvl="0" marL="457200" rtl="0">
              <a:lnSpc>
                <a:spcPct val="100000"/>
              </a:lnSpc>
              <a:spcBef>
                <a:spcPts val="0"/>
              </a:spcBef>
              <a:buClr>
                <a:schemeClr val="dk1"/>
              </a:buClr>
              <a:buSzPct val="100000"/>
              <a:buAutoNum type="arabicPeriod"/>
            </a:pPr>
            <a:r>
              <a:rPr lang="en" sz="2000">
                <a:solidFill>
                  <a:schemeClr val="dk1"/>
                </a:solidFill>
              </a:rPr>
              <a:t>Menu button                            (resolved)</a:t>
            </a:r>
          </a:p>
          <a:p>
            <a:pPr lvl="0" rtl="0">
              <a:lnSpc>
                <a:spcPct val="100000"/>
              </a:lnSpc>
              <a:spcBef>
                <a:spcPts val="0"/>
              </a:spcBef>
              <a:buNone/>
            </a:pPr>
            <a:r>
              <a:t/>
            </a:r>
            <a:endParaRPr sz="2000">
              <a:solidFill>
                <a:srgbClr val="FFFFFF"/>
              </a:solidFill>
            </a:endParaRPr>
          </a:p>
        </p:txBody>
      </p:sp>
      <p:pic>
        <p:nvPicPr>
          <p:cNvPr id="235" name="Shape 235"/>
          <p:cNvPicPr preferRelativeResize="0"/>
          <p:nvPr/>
        </p:nvPicPr>
        <p:blipFill>
          <a:blip r:embed="rId3">
            <a:alphaModFix/>
          </a:blip>
          <a:stretch>
            <a:fillRect/>
          </a:stretch>
        </p:blipFill>
        <p:spPr>
          <a:xfrm>
            <a:off x="5999675" y="1076275"/>
            <a:ext cx="1860349" cy="3844324"/>
          </a:xfrm>
          <a:prstGeom prst="rect">
            <a:avLst/>
          </a:prstGeom>
          <a:noFill/>
          <a:ln>
            <a:noFill/>
          </a:ln>
        </p:spPr>
      </p:pic>
      <p:sp>
        <p:nvSpPr>
          <p:cNvPr id="236" name="Shape 236"/>
          <p:cNvSpPr/>
          <p:nvPr/>
        </p:nvSpPr>
        <p:spPr>
          <a:xfrm>
            <a:off x="7453125" y="2659125"/>
            <a:ext cx="319200" cy="2202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240" name="Shape 240"/>
        <p:cNvGrpSpPr/>
        <p:nvPr/>
      </p:nvGrpSpPr>
      <p:grpSpPr>
        <a:xfrm>
          <a:off x="0" y="0"/>
          <a:ext cx="0" cy="0"/>
          <a:chOff x="0" y="0"/>
          <a:chExt cx="0" cy="0"/>
        </a:xfrm>
      </p:grpSpPr>
      <p:sp>
        <p:nvSpPr>
          <p:cNvPr id="241" name="Shape 241"/>
          <p:cNvSpPr txBox="1"/>
          <p:nvPr>
            <p:ph type="title"/>
          </p:nvPr>
        </p:nvSpPr>
        <p:spPr>
          <a:xfrm>
            <a:off x="311700" y="216425"/>
            <a:ext cx="8520600" cy="572700"/>
          </a:xfrm>
          <a:prstGeom prst="rect">
            <a:avLst/>
          </a:prstGeom>
        </p:spPr>
        <p:txBody>
          <a:bodyPr anchorCtr="0" anchor="t" bIns="91425" lIns="91425" rIns="91425" tIns="91425">
            <a:noAutofit/>
          </a:bodyPr>
          <a:lstStyle/>
          <a:p>
            <a:pPr lvl="0" rtl="0" algn="ctr">
              <a:spcBef>
                <a:spcPts val="0"/>
              </a:spcBef>
              <a:buNone/>
            </a:pPr>
            <a:r>
              <a:rPr lang="en" sz="4400"/>
              <a:t>Event Creation Process</a:t>
            </a:r>
          </a:p>
        </p:txBody>
      </p:sp>
      <p:sp>
        <p:nvSpPr>
          <p:cNvPr id="242" name="Shape 242"/>
          <p:cNvSpPr txBox="1"/>
          <p:nvPr>
            <p:ph idx="1" type="body"/>
          </p:nvPr>
        </p:nvSpPr>
        <p:spPr>
          <a:xfrm>
            <a:off x="540300" y="1000075"/>
            <a:ext cx="5073000" cy="3416400"/>
          </a:xfrm>
          <a:prstGeom prst="rect">
            <a:avLst/>
          </a:prstGeom>
        </p:spPr>
        <p:txBody>
          <a:bodyPr anchorCtr="0" anchor="t" bIns="91425" lIns="91425" rIns="91425" tIns="91425">
            <a:noAutofit/>
          </a:bodyPr>
          <a:lstStyle/>
          <a:p>
            <a:pPr lvl="0" rtl="0">
              <a:lnSpc>
                <a:spcPct val="100000"/>
              </a:lnSpc>
              <a:spcBef>
                <a:spcPts val="0"/>
              </a:spcBef>
              <a:buNone/>
            </a:pPr>
            <a:r>
              <a:rPr b="1" lang="en" sz="2000">
                <a:solidFill>
                  <a:schemeClr val="dk1"/>
                </a:solidFill>
              </a:rPr>
              <a:t>Violations</a:t>
            </a:r>
          </a:p>
          <a:p>
            <a:pPr indent="-355600" lvl="0" marL="457200" rtl="0">
              <a:lnSpc>
                <a:spcPct val="100000"/>
              </a:lnSpc>
              <a:spcBef>
                <a:spcPts val="0"/>
              </a:spcBef>
              <a:buClr>
                <a:schemeClr val="dk1"/>
              </a:buClr>
              <a:buSzPct val="100000"/>
              <a:buAutoNum type="arabicPeriod"/>
            </a:pPr>
            <a:r>
              <a:rPr lang="en" sz="2000">
                <a:solidFill>
                  <a:schemeClr val="dk1"/>
                </a:solidFill>
              </a:rPr>
              <a:t>Uneven spacing between data fields (resolved)</a:t>
            </a:r>
          </a:p>
          <a:p>
            <a:pPr lvl="0" rtl="0">
              <a:lnSpc>
                <a:spcPct val="100000"/>
              </a:lnSpc>
              <a:spcBef>
                <a:spcPts val="0"/>
              </a:spcBef>
              <a:buNone/>
            </a:pPr>
            <a:r>
              <a:t/>
            </a:r>
            <a:endParaRPr sz="600">
              <a:solidFill>
                <a:schemeClr val="dk1"/>
              </a:solidFill>
            </a:endParaRPr>
          </a:p>
          <a:p>
            <a:pPr indent="-355600" lvl="0" marL="457200" rtl="0">
              <a:lnSpc>
                <a:spcPct val="100000"/>
              </a:lnSpc>
              <a:spcBef>
                <a:spcPts val="0"/>
              </a:spcBef>
              <a:buClr>
                <a:schemeClr val="dk1"/>
              </a:buClr>
              <a:buSzPct val="100000"/>
              <a:buAutoNum type="arabicPeriod"/>
            </a:pPr>
            <a:r>
              <a:rPr lang="en" sz="2000">
                <a:solidFill>
                  <a:schemeClr val="dk1"/>
                </a:solidFill>
              </a:rPr>
              <a:t>Recurrent/repeat events for frequent users                                            (future work)</a:t>
            </a:r>
          </a:p>
          <a:p>
            <a:pPr lvl="0" rtl="0">
              <a:lnSpc>
                <a:spcPct val="100000"/>
              </a:lnSpc>
              <a:spcBef>
                <a:spcPts val="0"/>
              </a:spcBef>
              <a:buNone/>
            </a:pPr>
            <a:r>
              <a:t/>
            </a:r>
            <a:endParaRPr sz="600">
              <a:solidFill>
                <a:schemeClr val="dk1"/>
              </a:solidFill>
            </a:endParaRPr>
          </a:p>
          <a:p>
            <a:pPr indent="-355600" lvl="0" marL="457200" rtl="0">
              <a:lnSpc>
                <a:spcPct val="100000"/>
              </a:lnSpc>
              <a:spcBef>
                <a:spcPts val="0"/>
              </a:spcBef>
              <a:buClr>
                <a:schemeClr val="dk1"/>
              </a:buClr>
              <a:buSzPct val="100000"/>
              <a:buAutoNum type="arabicPeriod"/>
            </a:pPr>
            <a:r>
              <a:rPr lang="en" sz="2000">
                <a:solidFill>
                  <a:schemeClr val="dk1"/>
                </a:solidFill>
              </a:rPr>
              <a:t>invite friends vs everything else (resolved)</a:t>
            </a:r>
          </a:p>
          <a:p>
            <a:pPr lvl="0" rtl="0">
              <a:lnSpc>
                <a:spcPct val="100000"/>
              </a:lnSpc>
              <a:spcBef>
                <a:spcPts val="0"/>
              </a:spcBef>
              <a:buNone/>
            </a:pPr>
            <a:r>
              <a:t/>
            </a:r>
            <a:endParaRPr sz="2000">
              <a:solidFill>
                <a:srgbClr val="FFFFFF"/>
              </a:solidFill>
            </a:endParaRPr>
          </a:p>
        </p:txBody>
      </p:sp>
      <p:pic>
        <p:nvPicPr>
          <p:cNvPr id="243" name="Shape 243"/>
          <p:cNvPicPr preferRelativeResize="0"/>
          <p:nvPr/>
        </p:nvPicPr>
        <p:blipFill>
          <a:blip r:embed="rId3">
            <a:alphaModFix/>
          </a:blip>
          <a:stretch>
            <a:fillRect/>
          </a:stretch>
        </p:blipFill>
        <p:spPr>
          <a:xfrm>
            <a:off x="6211775" y="1228674"/>
            <a:ext cx="1900224" cy="3793974"/>
          </a:xfrm>
          <a:prstGeom prst="rect">
            <a:avLst/>
          </a:prstGeom>
          <a:noFill/>
          <a:ln>
            <a:noFill/>
          </a:ln>
        </p:spPr>
      </p:pic>
      <p:sp>
        <p:nvSpPr>
          <p:cNvPr id="244" name="Shape 244"/>
          <p:cNvSpPr/>
          <p:nvPr/>
        </p:nvSpPr>
        <p:spPr>
          <a:xfrm>
            <a:off x="6146375" y="2248850"/>
            <a:ext cx="2043600" cy="8814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248" name="Shape 248"/>
        <p:cNvGrpSpPr/>
        <p:nvPr/>
      </p:nvGrpSpPr>
      <p:grpSpPr>
        <a:xfrm>
          <a:off x="0" y="0"/>
          <a:ext cx="0" cy="0"/>
          <a:chOff x="0" y="0"/>
          <a:chExt cx="0" cy="0"/>
        </a:xfrm>
      </p:grpSpPr>
      <p:sp>
        <p:nvSpPr>
          <p:cNvPr id="249" name="Shape 249"/>
          <p:cNvSpPr txBox="1"/>
          <p:nvPr>
            <p:ph type="title"/>
          </p:nvPr>
        </p:nvSpPr>
        <p:spPr>
          <a:xfrm>
            <a:off x="311700" y="216425"/>
            <a:ext cx="8520600" cy="572700"/>
          </a:xfrm>
          <a:prstGeom prst="rect">
            <a:avLst/>
          </a:prstGeom>
        </p:spPr>
        <p:txBody>
          <a:bodyPr anchorCtr="0" anchor="t" bIns="91425" lIns="91425" rIns="91425" tIns="91425">
            <a:noAutofit/>
          </a:bodyPr>
          <a:lstStyle/>
          <a:p>
            <a:pPr lvl="0" rtl="0" algn="ctr">
              <a:spcBef>
                <a:spcPts val="0"/>
              </a:spcBef>
              <a:buNone/>
            </a:pPr>
            <a:r>
              <a:rPr lang="en" sz="4400"/>
              <a:t>Event Management</a:t>
            </a:r>
          </a:p>
        </p:txBody>
      </p:sp>
      <p:sp>
        <p:nvSpPr>
          <p:cNvPr id="250" name="Shape 250"/>
          <p:cNvSpPr txBox="1"/>
          <p:nvPr>
            <p:ph idx="1" type="body"/>
          </p:nvPr>
        </p:nvSpPr>
        <p:spPr>
          <a:xfrm>
            <a:off x="616500" y="1152475"/>
            <a:ext cx="5073000" cy="3416400"/>
          </a:xfrm>
          <a:prstGeom prst="rect">
            <a:avLst/>
          </a:prstGeom>
        </p:spPr>
        <p:txBody>
          <a:bodyPr anchorCtr="0" anchor="t" bIns="91425" lIns="91425" rIns="91425" tIns="91425">
            <a:noAutofit/>
          </a:bodyPr>
          <a:lstStyle/>
          <a:p>
            <a:pPr lvl="0" rtl="0">
              <a:lnSpc>
                <a:spcPct val="100000"/>
              </a:lnSpc>
              <a:spcBef>
                <a:spcPts val="0"/>
              </a:spcBef>
              <a:buNone/>
            </a:pPr>
            <a:r>
              <a:rPr b="1" lang="en" sz="2000">
                <a:solidFill>
                  <a:schemeClr val="dk1"/>
                </a:solidFill>
              </a:rPr>
              <a:t>Violations</a:t>
            </a:r>
          </a:p>
          <a:p>
            <a:pPr indent="-355600" lvl="0" marL="457200" rtl="0">
              <a:lnSpc>
                <a:spcPct val="100000"/>
              </a:lnSpc>
              <a:spcBef>
                <a:spcPts val="0"/>
              </a:spcBef>
              <a:buClr>
                <a:schemeClr val="dk1"/>
              </a:buClr>
              <a:buSzPct val="100000"/>
              <a:buAutoNum type="arabicPeriod"/>
            </a:pPr>
            <a:r>
              <a:rPr lang="en" sz="2000">
                <a:solidFill>
                  <a:schemeClr val="dk1"/>
                </a:solidFill>
              </a:rPr>
              <a:t>Searchability/sorting                (potential planned fix)</a:t>
            </a:r>
          </a:p>
          <a:p>
            <a:pPr lvl="0" rtl="0">
              <a:lnSpc>
                <a:spcPct val="100000"/>
              </a:lnSpc>
              <a:spcBef>
                <a:spcPts val="0"/>
              </a:spcBef>
              <a:buNone/>
            </a:pPr>
            <a:r>
              <a:t/>
            </a:r>
            <a:endParaRPr sz="2000">
              <a:solidFill>
                <a:schemeClr val="dk1"/>
              </a:solidFill>
            </a:endParaRPr>
          </a:p>
          <a:p>
            <a:pPr lvl="0" rtl="0">
              <a:lnSpc>
                <a:spcPct val="100000"/>
              </a:lnSpc>
              <a:spcBef>
                <a:spcPts val="0"/>
              </a:spcBef>
              <a:buNone/>
            </a:pPr>
            <a:r>
              <a:t/>
            </a:r>
            <a:endParaRPr sz="2000">
              <a:solidFill>
                <a:srgbClr val="FFFFFF"/>
              </a:solidFill>
            </a:endParaRPr>
          </a:p>
        </p:txBody>
      </p:sp>
      <p:pic>
        <p:nvPicPr>
          <p:cNvPr id="251" name="Shape 251"/>
          <p:cNvPicPr preferRelativeResize="0"/>
          <p:nvPr/>
        </p:nvPicPr>
        <p:blipFill rotWithShape="1">
          <a:blip r:embed="rId3">
            <a:alphaModFix/>
          </a:blip>
          <a:srcRect b="0" l="0" r="2028" t="0"/>
          <a:stretch/>
        </p:blipFill>
        <p:spPr>
          <a:xfrm>
            <a:off x="5783500" y="1076275"/>
            <a:ext cx="1897550" cy="3867124"/>
          </a:xfrm>
          <a:prstGeom prst="rect">
            <a:avLst/>
          </a:prstGeom>
          <a:noFill/>
          <a:ln>
            <a:noFill/>
          </a:ln>
        </p:spPr>
      </p:pic>
      <p:sp>
        <p:nvSpPr>
          <p:cNvPr id="252" name="Shape 252"/>
          <p:cNvSpPr/>
          <p:nvPr/>
        </p:nvSpPr>
        <p:spPr>
          <a:xfrm>
            <a:off x="6663000" y="1952550"/>
            <a:ext cx="949800" cy="2583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65" name="Shape 65"/>
        <p:cNvGrpSpPr/>
        <p:nvPr/>
      </p:nvGrpSpPr>
      <p:grpSpPr>
        <a:xfrm>
          <a:off x="0" y="0"/>
          <a:ext cx="0" cy="0"/>
          <a:chOff x="0" y="0"/>
          <a:chExt cx="0" cy="0"/>
        </a:xfrm>
      </p:grpSpPr>
      <p:pic>
        <p:nvPicPr>
          <p:cNvPr descr="500_F_38913068_3nxg6gV3V6Kuqcqze95bn6L1EIH4Bgj5 (2).jpg" id="66" name="Shape 66"/>
          <p:cNvPicPr preferRelativeResize="0"/>
          <p:nvPr/>
        </p:nvPicPr>
        <p:blipFill rotWithShape="1">
          <a:blip r:embed="rId3">
            <a:alphaModFix/>
          </a:blip>
          <a:srcRect b="11063" l="0" r="0" t="0"/>
          <a:stretch/>
        </p:blipFill>
        <p:spPr>
          <a:xfrm>
            <a:off x="0" y="2958899"/>
            <a:ext cx="9144000" cy="2184599"/>
          </a:xfrm>
          <a:prstGeom prst="rect">
            <a:avLst/>
          </a:prstGeom>
          <a:noFill/>
          <a:ln>
            <a:noFill/>
          </a:ln>
        </p:spPr>
      </p:pic>
      <p:sp>
        <p:nvSpPr>
          <p:cNvPr id="67" name="Shape 67"/>
          <p:cNvSpPr txBox="1"/>
          <p:nvPr>
            <p:ph type="ctrTitle"/>
          </p:nvPr>
        </p:nvSpPr>
        <p:spPr>
          <a:xfrm>
            <a:off x="0" y="-990600"/>
            <a:ext cx="9144000" cy="2366100"/>
          </a:xfrm>
          <a:prstGeom prst="rect">
            <a:avLst/>
          </a:prstGeom>
        </p:spPr>
        <p:txBody>
          <a:bodyPr anchorCtr="0" anchor="b" bIns="91425" lIns="91425" rIns="91425" tIns="91425">
            <a:noAutofit/>
          </a:bodyPr>
          <a:lstStyle/>
          <a:p>
            <a:pPr lvl="0">
              <a:spcBef>
                <a:spcPts val="0"/>
              </a:spcBef>
              <a:buClr>
                <a:schemeClr val="dk1"/>
              </a:buClr>
              <a:buSzPct val="25000"/>
              <a:buFont typeface="Arial"/>
              <a:buNone/>
            </a:pPr>
            <a:r>
              <a:rPr lang="en"/>
              <a:t>Talking Points</a:t>
            </a:r>
          </a:p>
        </p:txBody>
      </p:sp>
      <p:sp>
        <p:nvSpPr>
          <p:cNvPr id="68" name="Shape 68"/>
          <p:cNvSpPr txBox="1"/>
          <p:nvPr>
            <p:ph idx="1" type="subTitle"/>
          </p:nvPr>
        </p:nvSpPr>
        <p:spPr>
          <a:xfrm>
            <a:off x="0" y="1386325"/>
            <a:ext cx="9144000" cy="792600"/>
          </a:xfrm>
          <a:prstGeom prst="rect">
            <a:avLst/>
          </a:prstGeom>
        </p:spPr>
        <p:txBody>
          <a:bodyPr anchorCtr="0" anchor="t" bIns="91425" lIns="91425" rIns="91425" tIns="91425">
            <a:noAutofit/>
          </a:bodyPr>
          <a:lstStyle/>
          <a:p>
            <a:pPr indent="-228600" lvl="0" marL="457200">
              <a:spcBef>
                <a:spcPts val="0"/>
              </a:spcBef>
              <a:buClr>
                <a:schemeClr val="dk1"/>
              </a:buClr>
              <a:buAutoNum type="arabicPeriod"/>
            </a:pPr>
            <a:r>
              <a:rPr lang="en">
                <a:solidFill>
                  <a:schemeClr val="dk1"/>
                </a:solidFill>
              </a:rPr>
              <a:t>Heuristic Evaluation Results</a:t>
            </a:r>
          </a:p>
          <a:p>
            <a:pPr indent="-228600" lvl="0" marL="457200" rtl="0">
              <a:spcBef>
                <a:spcPts val="0"/>
              </a:spcBef>
              <a:buClr>
                <a:schemeClr val="dk1"/>
              </a:buClr>
              <a:buAutoNum type="arabicPeriod"/>
            </a:pPr>
            <a:r>
              <a:rPr lang="en">
                <a:solidFill>
                  <a:schemeClr val="dk1"/>
                </a:solidFill>
              </a:rPr>
              <a:t>Prototype Status/Live Demo!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72" name="Shape 72"/>
        <p:cNvGrpSpPr/>
        <p:nvPr/>
      </p:nvGrpSpPr>
      <p:grpSpPr>
        <a:xfrm>
          <a:off x="0" y="0"/>
          <a:ext cx="0" cy="0"/>
          <a:chOff x="0" y="0"/>
          <a:chExt cx="0" cy="0"/>
        </a:xfrm>
      </p:grpSpPr>
      <p:pic>
        <p:nvPicPr>
          <p:cNvPr descr="500_F_38913068_3nxg6gV3V6Kuqcqze95bn6L1EIH4Bgj5 (2).jpg" id="73" name="Shape 73"/>
          <p:cNvPicPr preferRelativeResize="0"/>
          <p:nvPr/>
        </p:nvPicPr>
        <p:blipFill rotWithShape="1">
          <a:blip r:embed="rId3">
            <a:alphaModFix/>
          </a:blip>
          <a:srcRect b="11063" l="0" r="0" t="0"/>
          <a:stretch/>
        </p:blipFill>
        <p:spPr>
          <a:xfrm>
            <a:off x="0" y="2958899"/>
            <a:ext cx="9144000" cy="2184599"/>
          </a:xfrm>
          <a:prstGeom prst="rect">
            <a:avLst/>
          </a:prstGeom>
          <a:noFill/>
          <a:ln>
            <a:noFill/>
          </a:ln>
        </p:spPr>
      </p:pic>
      <p:sp>
        <p:nvSpPr>
          <p:cNvPr id="74" name="Shape 74"/>
          <p:cNvSpPr txBox="1"/>
          <p:nvPr>
            <p:ph type="ctrTitle"/>
          </p:nvPr>
        </p:nvSpPr>
        <p:spPr>
          <a:xfrm>
            <a:off x="0" y="0"/>
            <a:ext cx="9144000" cy="2366100"/>
          </a:xfrm>
          <a:prstGeom prst="rect">
            <a:avLst/>
          </a:prstGeom>
        </p:spPr>
        <p:txBody>
          <a:bodyPr anchorCtr="0" anchor="b" bIns="91425" lIns="91425" rIns="91425" tIns="91425">
            <a:noAutofit/>
          </a:bodyPr>
          <a:lstStyle/>
          <a:p>
            <a:pPr lvl="0" rtl="0">
              <a:spcBef>
                <a:spcPts val="0"/>
              </a:spcBef>
              <a:buNone/>
            </a:pPr>
            <a:r>
              <a:rPr lang="en"/>
              <a:t>HE Results</a:t>
            </a:r>
          </a:p>
        </p:txBody>
      </p:sp>
      <p:sp>
        <p:nvSpPr>
          <p:cNvPr id="75" name="Shape 75"/>
          <p:cNvSpPr txBox="1"/>
          <p:nvPr>
            <p:ph idx="1" type="subTitle"/>
          </p:nvPr>
        </p:nvSpPr>
        <p:spPr>
          <a:xfrm>
            <a:off x="0" y="2148325"/>
            <a:ext cx="9144000" cy="792600"/>
          </a:xfrm>
          <a:prstGeom prst="rect">
            <a:avLst/>
          </a:prstGeom>
        </p:spPr>
        <p:txBody>
          <a:bodyPr anchorCtr="0" anchor="t" bIns="91425" lIns="91425" rIns="91425" tIns="91425">
            <a:noAutofit/>
          </a:bodyPr>
          <a:lstStyle/>
          <a:p>
            <a:pPr lvl="0" rtl="0">
              <a:spcBef>
                <a:spcPts val="0"/>
              </a:spcBef>
              <a:buNone/>
            </a:pPr>
            <a:r>
              <a:rPr lang="en"/>
              <a:t>level 3 and 4 issues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311700" y="292625"/>
            <a:ext cx="8520600" cy="572700"/>
          </a:xfrm>
          <a:prstGeom prst="rect">
            <a:avLst/>
          </a:prstGeom>
        </p:spPr>
        <p:txBody>
          <a:bodyPr anchorCtr="0" anchor="t" bIns="91425" lIns="91425" rIns="91425" tIns="91425">
            <a:noAutofit/>
          </a:bodyPr>
          <a:lstStyle/>
          <a:p>
            <a:pPr lvl="0" rtl="0" algn="ctr">
              <a:spcBef>
                <a:spcPts val="0"/>
              </a:spcBef>
              <a:buNone/>
            </a:pPr>
            <a:r>
              <a:rPr lang="en" sz="4400"/>
              <a:t>Login/Logout</a:t>
            </a:r>
          </a:p>
        </p:txBody>
      </p:sp>
      <p:sp>
        <p:nvSpPr>
          <p:cNvPr id="81" name="Shape 81"/>
          <p:cNvSpPr txBox="1"/>
          <p:nvPr>
            <p:ph idx="1" type="body"/>
          </p:nvPr>
        </p:nvSpPr>
        <p:spPr>
          <a:xfrm>
            <a:off x="311700" y="1152475"/>
            <a:ext cx="5073000" cy="3416400"/>
          </a:xfrm>
          <a:prstGeom prst="rect">
            <a:avLst/>
          </a:prstGeom>
        </p:spPr>
        <p:txBody>
          <a:bodyPr anchorCtr="0" anchor="t" bIns="91425" lIns="91425" rIns="91425" tIns="91425">
            <a:noAutofit/>
          </a:bodyPr>
          <a:lstStyle/>
          <a:p>
            <a:pPr lvl="0" rtl="0">
              <a:lnSpc>
                <a:spcPct val="100000"/>
              </a:lnSpc>
              <a:spcBef>
                <a:spcPts val="0"/>
              </a:spcBef>
              <a:buNone/>
            </a:pPr>
            <a:r>
              <a:rPr b="1" lang="en" sz="2000">
                <a:solidFill>
                  <a:schemeClr val="dk1"/>
                </a:solidFill>
              </a:rPr>
              <a:t>Violations</a:t>
            </a: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No logout functionality              (planned fix using profile page)</a:t>
            </a:r>
          </a:p>
          <a:p>
            <a:pPr lvl="0" rtl="0">
              <a:lnSpc>
                <a:spcPct val="100000"/>
              </a:lnSpc>
              <a:spcBef>
                <a:spcPts val="0"/>
              </a:spcBef>
              <a:spcAft>
                <a:spcPts val="0"/>
              </a:spcAft>
              <a:buNone/>
            </a:pPr>
            <a:r>
              <a:t/>
            </a:r>
            <a:endParaRPr sz="2000">
              <a:solidFill>
                <a:schemeClr val="dk1"/>
              </a:solidFill>
            </a:endParaRP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Back button during account creation   (resolved)</a:t>
            </a:r>
          </a:p>
          <a:p>
            <a:pPr lvl="0" rtl="0">
              <a:lnSpc>
                <a:spcPct val="100000"/>
              </a:lnSpc>
              <a:spcBef>
                <a:spcPts val="0"/>
              </a:spcBef>
              <a:buNone/>
            </a:pPr>
            <a:r>
              <a:t/>
            </a:r>
            <a:endParaRPr sz="2000">
              <a:solidFill>
                <a:schemeClr val="dk1"/>
              </a:solidFill>
            </a:endParaRPr>
          </a:p>
          <a:p>
            <a:pPr lvl="0" rtl="0">
              <a:lnSpc>
                <a:spcPct val="100000"/>
              </a:lnSpc>
              <a:spcBef>
                <a:spcPts val="0"/>
              </a:spcBef>
              <a:buNone/>
            </a:pPr>
            <a:r>
              <a:t/>
            </a:r>
            <a:endParaRPr sz="2000">
              <a:solidFill>
                <a:schemeClr val="dk1"/>
              </a:solidFill>
            </a:endParaRPr>
          </a:p>
          <a:p>
            <a:pPr lvl="0" rtl="0">
              <a:lnSpc>
                <a:spcPct val="100000"/>
              </a:lnSpc>
              <a:spcBef>
                <a:spcPts val="0"/>
              </a:spcBef>
              <a:buNone/>
            </a:pPr>
            <a:r>
              <a:t/>
            </a:r>
            <a:endParaRPr sz="2000">
              <a:solidFill>
                <a:srgbClr val="FFFFFF"/>
              </a:solidFill>
            </a:endParaRPr>
          </a:p>
        </p:txBody>
      </p:sp>
      <p:pic>
        <p:nvPicPr>
          <p:cNvPr id="82" name="Shape 82"/>
          <p:cNvPicPr preferRelativeResize="0"/>
          <p:nvPr/>
        </p:nvPicPr>
        <p:blipFill>
          <a:blip r:embed="rId3">
            <a:alphaModFix/>
          </a:blip>
          <a:stretch>
            <a:fillRect/>
          </a:stretch>
        </p:blipFill>
        <p:spPr>
          <a:xfrm>
            <a:off x="6542022" y="1152475"/>
            <a:ext cx="1831874" cy="3688774"/>
          </a:xfrm>
          <a:prstGeom prst="rect">
            <a:avLst/>
          </a:prstGeom>
          <a:noFill/>
          <a:ln>
            <a:noFill/>
          </a:ln>
        </p:spPr>
      </p:pic>
      <p:sp>
        <p:nvSpPr>
          <p:cNvPr id="83" name="Shape 83"/>
          <p:cNvSpPr/>
          <p:nvPr/>
        </p:nvSpPr>
        <p:spPr>
          <a:xfrm>
            <a:off x="6702125" y="1662550"/>
            <a:ext cx="181800" cy="2337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92625"/>
            <a:ext cx="8520600" cy="572700"/>
          </a:xfrm>
          <a:prstGeom prst="rect">
            <a:avLst/>
          </a:prstGeom>
        </p:spPr>
        <p:txBody>
          <a:bodyPr anchorCtr="0" anchor="t" bIns="91425" lIns="91425" rIns="91425" tIns="91425">
            <a:noAutofit/>
          </a:bodyPr>
          <a:lstStyle/>
          <a:p>
            <a:pPr lvl="0" rtl="0" algn="ctr">
              <a:spcBef>
                <a:spcPts val="0"/>
              </a:spcBef>
              <a:buNone/>
            </a:pPr>
            <a:r>
              <a:rPr lang="en" sz="4400"/>
              <a:t>Account Settings</a:t>
            </a:r>
          </a:p>
        </p:txBody>
      </p:sp>
      <p:sp>
        <p:nvSpPr>
          <p:cNvPr id="89" name="Shape 89"/>
          <p:cNvSpPr txBox="1"/>
          <p:nvPr>
            <p:ph idx="1" type="body"/>
          </p:nvPr>
        </p:nvSpPr>
        <p:spPr>
          <a:xfrm>
            <a:off x="311700" y="1152475"/>
            <a:ext cx="5073000" cy="3416400"/>
          </a:xfrm>
          <a:prstGeom prst="rect">
            <a:avLst/>
          </a:prstGeom>
        </p:spPr>
        <p:txBody>
          <a:bodyPr anchorCtr="0" anchor="t" bIns="91425" lIns="91425" rIns="91425" tIns="91425">
            <a:noAutofit/>
          </a:bodyPr>
          <a:lstStyle/>
          <a:p>
            <a:pPr lvl="0" rtl="0">
              <a:lnSpc>
                <a:spcPct val="100000"/>
              </a:lnSpc>
              <a:spcBef>
                <a:spcPts val="0"/>
              </a:spcBef>
              <a:buNone/>
            </a:pPr>
            <a:r>
              <a:rPr b="1" lang="en" sz="2000">
                <a:solidFill>
                  <a:schemeClr val="dk1"/>
                </a:solidFill>
              </a:rPr>
              <a:t>Violations</a:t>
            </a: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No ability to edit profile/account settings after account creation (planned fix using profile page)</a:t>
            </a:r>
          </a:p>
          <a:p>
            <a:pPr lvl="0" rtl="0">
              <a:lnSpc>
                <a:spcPct val="100000"/>
              </a:lnSpc>
              <a:spcBef>
                <a:spcPts val="0"/>
              </a:spcBef>
              <a:spcAft>
                <a:spcPts val="0"/>
              </a:spcAft>
              <a:buNone/>
            </a:pPr>
            <a:r>
              <a:t/>
            </a:r>
            <a:endParaRPr sz="2000">
              <a:solidFill>
                <a:schemeClr val="dk1"/>
              </a:solidFill>
            </a:endParaRP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Monitoring of user preferences 		(future work)</a:t>
            </a:r>
          </a:p>
          <a:p>
            <a:pPr lvl="0" rtl="0">
              <a:lnSpc>
                <a:spcPct val="100000"/>
              </a:lnSpc>
              <a:spcBef>
                <a:spcPts val="0"/>
              </a:spcBef>
              <a:buNone/>
            </a:pPr>
            <a:r>
              <a:t/>
            </a:r>
            <a:endParaRPr sz="2000">
              <a:solidFill>
                <a:srgbClr val="FFFFFF"/>
              </a:solidFill>
            </a:endParaRPr>
          </a:p>
        </p:txBody>
      </p:sp>
      <p:pic>
        <p:nvPicPr>
          <p:cNvPr id="90" name="Shape 90"/>
          <p:cNvPicPr preferRelativeResize="0"/>
          <p:nvPr/>
        </p:nvPicPr>
        <p:blipFill>
          <a:blip r:embed="rId3">
            <a:alphaModFix/>
          </a:blip>
          <a:stretch>
            <a:fillRect/>
          </a:stretch>
        </p:blipFill>
        <p:spPr>
          <a:xfrm>
            <a:off x="6397399" y="1250975"/>
            <a:ext cx="1891775" cy="3815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292625"/>
            <a:ext cx="8520600" cy="572700"/>
          </a:xfrm>
          <a:prstGeom prst="rect">
            <a:avLst/>
          </a:prstGeom>
        </p:spPr>
        <p:txBody>
          <a:bodyPr anchorCtr="0" anchor="t" bIns="91425" lIns="91425" rIns="91425" tIns="91425">
            <a:noAutofit/>
          </a:bodyPr>
          <a:lstStyle/>
          <a:p>
            <a:pPr lvl="0" rtl="0" algn="ctr">
              <a:spcBef>
                <a:spcPts val="0"/>
              </a:spcBef>
              <a:buNone/>
            </a:pPr>
            <a:r>
              <a:rPr lang="en" sz="4400"/>
              <a:t>Displayed Content</a:t>
            </a:r>
          </a:p>
        </p:txBody>
      </p:sp>
      <p:sp>
        <p:nvSpPr>
          <p:cNvPr id="96" name="Shape 96"/>
          <p:cNvSpPr txBox="1"/>
          <p:nvPr>
            <p:ph idx="1" type="body"/>
          </p:nvPr>
        </p:nvSpPr>
        <p:spPr>
          <a:xfrm>
            <a:off x="311700" y="1152475"/>
            <a:ext cx="4839000" cy="3416400"/>
          </a:xfrm>
          <a:prstGeom prst="rect">
            <a:avLst/>
          </a:prstGeom>
        </p:spPr>
        <p:txBody>
          <a:bodyPr anchorCtr="0" anchor="t" bIns="91425" lIns="91425" rIns="91425" tIns="91425">
            <a:noAutofit/>
          </a:bodyPr>
          <a:lstStyle/>
          <a:p>
            <a:pPr lvl="0" rtl="0">
              <a:lnSpc>
                <a:spcPct val="100000"/>
              </a:lnSpc>
              <a:spcBef>
                <a:spcPts val="0"/>
              </a:spcBef>
              <a:buNone/>
            </a:pPr>
            <a:r>
              <a:rPr b="1" lang="en" sz="2000">
                <a:solidFill>
                  <a:schemeClr val="dk1"/>
                </a:solidFill>
              </a:rPr>
              <a:t>Violations</a:t>
            </a: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Display of irrelevant/distracting information 					 (partially resolved)</a:t>
            </a:r>
          </a:p>
          <a:p>
            <a:pPr lvl="0" rtl="0">
              <a:lnSpc>
                <a:spcPct val="100000"/>
              </a:lnSpc>
              <a:spcBef>
                <a:spcPts val="0"/>
              </a:spcBef>
              <a:spcAft>
                <a:spcPts val="0"/>
              </a:spcAft>
              <a:buNone/>
            </a:pPr>
            <a:r>
              <a:t/>
            </a:r>
            <a:endParaRPr sz="2000">
              <a:solidFill>
                <a:schemeClr val="dk1"/>
              </a:solidFill>
            </a:endParaRP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Unclear relationship between category and overall ratings			(overall ratings is an average of dietary restrictions ratings)</a:t>
            </a:r>
          </a:p>
          <a:p>
            <a:pPr lvl="0" rtl="0">
              <a:lnSpc>
                <a:spcPct val="100000"/>
              </a:lnSpc>
              <a:spcBef>
                <a:spcPts val="0"/>
              </a:spcBef>
              <a:buNone/>
            </a:pPr>
            <a:r>
              <a:t/>
            </a:r>
            <a:endParaRPr sz="2000">
              <a:solidFill>
                <a:srgbClr val="FFFFFF"/>
              </a:solidFill>
            </a:endParaRPr>
          </a:p>
        </p:txBody>
      </p:sp>
      <p:pic>
        <p:nvPicPr>
          <p:cNvPr id="97" name="Shape 97"/>
          <p:cNvPicPr preferRelativeResize="0"/>
          <p:nvPr/>
        </p:nvPicPr>
        <p:blipFill>
          <a:blip r:embed="rId3">
            <a:alphaModFix/>
          </a:blip>
          <a:stretch>
            <a:fillRect/>
          </a:stretch>
        </p:blipFill>
        <p:spPr>
          <a:xfrm>
            <a:off x="5079899" y="1352500"/>
            <a:ext cx="1803374" cy="3637450"/>
          </a:xfrm>
          <a:prstGeom prst="rect">
            <a:avLst/>
          </a:prstGeom>
          <a:noFill/>
          <a:ln>
            <a:noFill/>
          </a:ln>
        </p:spPr>
      </p:pic>
      <p:pic>
        <p:nvPicPr>
          <p:cNvPr id="98" name="Shape 98"/>
          <p:cNvPicPr preferRelativeResize="0"/>
          <p:nvPr/>
        </p:nvPicPr>
        <p:blipFill>
          <a:blip r:embed="rId4">
            <a:alphaModFix/>
          </a:blip>
          <a:stretch>
            <a:fillRect/>
          </a:stretch>
        </p:blipFill>
        <p:spPr>
          <a:xfrm>
            <a:off x="6964800" y="1340199"/>
            <a:ext cx="1803374" cy="3637449"/>
          </a:xfrm>
          <a:prstGeom prst="rect">
            <a:avLst/>
          </a:prstGeom>
          <a:noFill/>
          <a:ln>
            <a:noFill/>
          </a:ln>
        </p:spPr>
      </p:pic>
      <p:sp>
        <p:nvSpPr>
          <p:cNvPr id="99" name="Shape 99"/>
          <p:cNvSpPr/>
          <p:nvPr/>
        </p:nvSpPr>
        <p:spPr>
          <a:xfrm>
            <a:off x="5615725" y="3471550"/>
            <a:ext cx="280800" cy="1020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7121775" y="2552600"/>
            <a:ext cx="944400" cy="3063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5292150" y="2586625"/>
            <a:ext cx="535200" cy="1188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105" name="Shape 105"/>
        <p:cNvGrpSpPr/>
        <p:nvPr/>
      </p:nvGrpSpPr>
      <p:grpSpPr>
        <a:xfrm>
          <a:off x="0" y="0"/>
          <a:ext cx="0" cy="0"/>
          <a:chOff x="0" y="0"/>
          <a:chExt cx="0" cy="0"/>
        </a:xfrm>
      </p:grpSpPr>
      <p:sp>
        <p:nvSpPr>
          <p:cNvPr id="106" name="Shape 106"/>
          <p:cNvSpPr txBox="1"/>
          <p:nvPr>
            <p:ph type="title"/>
          </p:nvPr>
        </p:nvSpPr>
        <p:spPr>
          <a:xfrm>
            <a:off x="311700" y="292625"/>
            <a:ext cx="8520600" cy="572700"/>
          </a:xfrm>
          <a:prstGeom prst="rect">
            <a:avLst/>
          </a:prstGeom>
        </p:spPr>
        <p:txBody>
          <a:bodyPr anchorCtr="0" anchor="t" bIns="91425" lIns="91425" rIns="91425" tIns="91425">
            <a:noAutofit/>
          </a:bodyPr>
          <a:lstStyle/>
          <a:p>
            <a:pPr lvl="0" rtl="0" algn="ctr">
              <a:spcBef>
                <a:spcPts val="0"/>
              </a:spcBef>
              <a:buNone/>
            </a:pPr>
            <a:r>
              <a:rPr lang="en" sz="4400"/>
              <a:t>Event Creation Process</a:t>
            </a:r>
          </a:p>
        </p:txBody>
      </p:sp>
      <p:sp>
        <p:nvSpPr>
          <p:cNvPr id="107" name="Shape 107"/>
          <p:cNvSpPr txBox="1"/>
          <p:nvPr>
            <p:ph idx="1" type="body"/>
          </p:nvPr>
        </p:nvSpPr>
        <p:spPr>
          <a:xfrm>
            <a:off x="387900" y="1076275"/>
            <a:ext cx="5073000" cy="3416400"/>
          </a:xfrm>
          <a:prstGeom prst="rect">
            <a:avLst/>
          </a:prstGeom>
        </p:spPr>
        <p:txBody>
          <a:bodyPr anchorCtr="0" anchor="t" bIns="91425" lIns="91425" rIns="91425" tIns="91425">
            <a:noAutofit/>
          </a:bodyPr>
          <a:lstStyle/>
          <a:p>
            <a:pPr lvl="0" rtl="0">
              <a:lnSpc>
                <a:spcPct val="100000"/>
              </a:lnSpc>
              <a:spcBef>
                <a:spcPts val="0"/>
              </a:spcBef>
              <a:buNone/>
            </a:pPr>
            <a:r>
              <a:rPr b="1" lang="en" sz="2000">
                <a:solidFill>
                  <a:schemeClr val="dk1"/>
                </a:solidFill>
              </a:rPr>
              <a:t>Violations</a:t>
            </a: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“Next” buttons and the resulting function may be unclear           (resolved)</a:t>
            </a:r>
          </a:p>
          <a:p>
            <a:pPr lvl="0" rtl="0">
              <a:lnSpc>
                <a:spcPct val="100000"/>
              </a:lnSpc>
              <a:spcBef>
                <a:spcPts val="0"/>
              </a:spcBef>
              <a:spcAft>
                <a:spcPts val="0"/>
              </a:spcAft>
              <a:buNone/>
            </a:pPr>
            <a:r>
              <a:t/>
            </a:r>
            <a:endParaRPr sz="1000">
              <a:solidFill>
                <a:schemeClr val="dk1"/>
              </a:solidFill>
            </a:endParaRP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Cancel vs. back button            (resolved)</a:t>
            </a:r>
          </a:p>
          <a:p>
            <a:pPr lvl="0" rtl="0">
              <a:lnSpc>
                <a:spcPct val="100000"/>
              </a:lnSpc>
              <a:spcBef>
                <a:spcPts val="0"/>
              </a:spcBef>
              <a:spcAft>
                <a:spcPts val="0"/>
              </a:spcAft>
              <a:buNone/>
            </a:pPr>
            <a:r>
              <a:t/>
            </a:r>
            <a:endParaRPr sz="1000">
              <a:solidFill>
                <a:schemeClr val="dk1"/>
              </a:solidFill>
            </a:endParaRP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date/time selection                  (resolved)</a:t>
            </a:r>
          </a:p>
          <a:p>
            <a:pPr lvl="0" rtl="0">
              <a:lnSpc>
                <a:spcPct val="100000"/>
              </a:lnSpc>
              <a:spcBef>
                <a:spcPts val="0"/>
              </a:spcBef>
              <a:spcAft>
                <a:spcPts val="0"/>
              </a:spcAft>
              <a:buNone/>
            </a:pPr>
            <a:r>
              <a:t/>
            </a:r>
            <a:endParaRPr sz="1000">
              <a:solidFill>
                <a:schemeClr val="dk1"/>
              </a:solidFill>
            </a:endParaRP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No functionality to save drafts of events (future work)</a:t>
            </a:r>
          </a:p>
          <a:p>
            <a:pPr lvl="0" rtl="0">
              <a:lnSpc>
                <a:spcPct val="100000"/>
              </a:lnSpc>
              <a:spcBef>
                <a:spcPts val="0"/>
              </a:spcBef>
              <a:buNone/>
            </a:pPr>
            <a:r>
              <a:t/>
            </a:r>
            <a:endParaRPr sz="2000">
              <a:solidFill>
                <a:srgbClr val="FFFFFF"/>
              </a:solidFill>
            </a:endParaRPr>
          </a:p>
        </p:txBody>
      </p:sp>
      <p:pic>
        <p:nvPicPr>
          <p:cNvPr id="108" name="Shape 108"/>
          <p:cNvPicPr preferRelativeResize="0"/>
          <p:nvPr/>
        </p:nvPicPr>
        <p:blipFill>
          <a:blip r:embed="rId3">
            <a:alphaModFix/>
          </a:blip>
          <a:stretch>
            <a:fillRect/>
          </a:stretch>
        </p:blipFill>
        <p:spPr>
          <a:xfrm>
            <a:off x="6211775" y="1228674"/>
            <a:ext cx="1900224" cy="3793974"/>
          </a:xfrm>
          <a:prstGeom prst="rect">
            <a:avLst/>
          </a:prstGeom>
          <a:noFill/>
          <a:ln>
            <a:noFill/>
          </a:ln>
        </p:spPr>
      </p:pic>
      <p:sp>
        <p:nvSpPr>
          <p:cNvPr id="109" name="Shape 109"/>
          <p:cNvSpPr/>
          <p:nvPr/>
        </p:nvSpPr>
        <p:spPr>
          <a:xfrm>
            <a:off x="7689925" y="1798950"/>
            <a:ext cx="329400" cy="1773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6397700" y="1773625"/>
            <a:ext cx="177300" cy="2028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6372375" y="2331050"/>
            <a:ext cx="1444200" cy="3546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CADD"/>
        </a:solidFill>
      </p:bgPr>
    </p:bg>
    <p:spTree>
      <p:nvGrpSpPr>
        <p:cNvPr id="115" name="Shape 115"/>
        <p:cNvGrpSpPr/>
        <p:nvPr/>
      </p:nvGrpSpPr>
      <p:grpSpPr>
        <a:xfrm>
          <a:off x="0" y="0"/>
          <a:ext cx="0" cy="0"/>
          <a:chOff x="0" y="0"/>
          <a:chExt cx="0" cy="0"/>
        </a:xfrm>
      </p:grpSpPr>
      <p:sp>
        <p:nvSpPr>
          <p:cNvPr id="116" name="Shape 116"/>
          <p:cNvSpPr txBox="1"/>
          <p:nvPr>
            <p:ph type="title"/>
          </p:nvPr>
        </p:nvSpPr>
        <p:spPr>
          <a:xfrm>
            <a:off x="311700" y="292625"/>
            <a:ext cx="8520600" cy="572700"/>
          </a:xfrm>
          <a:prstGeom prst="rect">
            <a:avLst/>
          </a:prstGeom>
        </p:spPr>
        <p:txBody>
          <a:bodyPr anchorCtr="0" anchor="t" bIns="91425" lIns="91425" rIns="91425" tIns="91425">
            <a:noAutofit/>
          </a:bodyPr>
          <a:lstStyle/>
          <a:p>
            <a:pPr lvl="0" rtl="0" algn="ctr">
              <a:spcBef>
                <a:spcPts val="0"/>
              </a:spcBef>
              <a:buNone/>
            </a:pPr>
            <a:r>
              <a:rPr lang="en" sz="4400"/>
              <a:t>Event Location Selection</a:t>
            </a:r>
          </a:p>
        </p:txBody>
      </p:sp>
      <p:sp>
        <p:nvSpPr>
          <p:cNvPr id="117" name="Shape 117"/>
          <p:cNvSpPr txBox="1"/>
          <p:nvPr>
            <p:ph idx="1" type="body"/>
          </p:nvPr>
        </p:nvSpPr>
        <p:spPr>
          <a:xfrm>
            <a:off x="616500" y="1228675"/>
            <a:ext cx="5073000" cy="3416400"/>
          </a:xfrm>
          <a:prstGeom prst="rect">
            <a:avLst/>
          </a:prstGeom>
        </p:spPr>
        <p:txBody>
          <a:bodyPr anchorCtr="0" anchor="t" bIns="91425" lIns="91425" rIns="91425" tIns="91425">
            <a:noAutofit/>
          </a:bodyPr>
          <a:lstStyle/>
          <a:p>
            <a:pPr lvl="0" rtl="0">
              <a:lnSpc>
                <a:spcPct val="100000"/>
              </a:lnSpc>
              <a:spcBef>
                <a:spcPts val="0"/>
              </a:spcBef>
              <a:buNone/>
            </a:pPr>
            <a:r>
              <a:rPr b="1" lang="en" sz="2000">
                <a:solidFill>
                  <a:schemeClr val="dk1"/>
                </a:solidFill>
              </a:rPr>
              <a:t>Violations</a:t>
            </a: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Restaurant searchability           (planned fix)</a:t>
            </a:r>
          </a:p>
          <a:p>
            <a:pPr lvl="0" rtl="0">
              <a:lnSpc>
                <a:spcPct val="100000"/>
              </a:lnSpc>
              <a:spcBef>
                <a:spcPts val="0"/>
              </a:spcBef>
              <a:spcAft>
                <a:spcPts val="0"/>
              </a:spcAft>
              <a:buNone/>
            </a:pPr>
            <a:r>
              <a:t/>
            </a:r>
            <a:endParaRPr sz="2000">
              <a:solidFill>
                <a:schemeClr val="dk1"/>
              </a:solidFill>
            </a:endParaRPr>
          </a:p>
          <a:p>
            <a:pPr indent="-355600" lvl="0" marL="457200" rtl="0">
              <a:lnSpc>
                <a:spcPct val="100000"/>
              </a:lnSpc>
              <a:spcBef>
                <a:spcPts val="0"/>
              </a:spcBef>
              <a:spcAft>
                <a:spcPts val="0"/>
              </a:spcAft>
              <a:buClr>
                <a:schemeClr val="dk1"/>
              </a:buClr>
              <a:buSzPct val="100000"/>
              <a:buAutoNum type="arabicPeriod"/>
            </a:pPr>
            <a:r>
              <a:rPr lang="en" sz="2000">
                <a:solidFill>
                  <a:schemeClr val="dk1"/>
                </a:solidFill>
              </a:rPr>
              <a:t>What does available/unavailable mean?                                     (resolved)</a:t>
            </a:r>
          </a:p>
          <a:p>
            <a:pPr lvl="0" rtl="0">
              <a:lnSpc>
                <a:spcPct val="100000"/>
              </a:lnSpc>
              <a:spcBef>
                <a:spcPts val="0"/>
              </a:spcBef>
              <a:buNone/>
            </a:pPr>
            <a:r>
              <a:t/>
            </a:r>
            <a:endParaRPr sz="2000">
              <a:solidFill>
                <a:srgbClr val="FFFFFF"/>
              </a:solidFill>
            </a:endParaRPr>
          </a:p>
        </p:txBody>
      </p:sp>
      <p:pic>
        <p:nvPicPr>
          <p:cNvPr id="118" name="Shape 118"/>
          <p:cNvPicPr preferRelativeResize="0"/>
          <p:nvPr/>
        </p:nvPicPr>
        <p:blipFill>
          <a:blip r:embed="rId3">
            <a:alphaModFix/>
          </a:blip>
          <a:stretch>
            <a:fillRect/>
          </a:stretch>
        </p:blipFill>
        <p:spPr>
          <a:xfrm>
            <a:off x="6037799" y="1197199"/>
            <a:ext cx="1908724" cy="3870099"/>
          </a:xfrm>
          <a:prstGeom prst="rect">
            <a:avLst/>
          </a:prstGeom>
          <a:noFill/>
          <a:ln>
            <a:noFill/>
          </a:ln>
        </p:spPr>
      </p:pic>
      <p:sp>
        <p:nvSpPr>
          <p:cNvPr id="119" name="Shape 119"/>
          <p:cNvSpPr/>
          <p:nvPr/>
        </p:nvSpPr>
        <p:spPr>
          <a:xfrm>
            <a:off x="6192175" y="2496850"/>
            <a:ext cx="574200" cy="1497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6067325" y="1897600"/>
            <a:ext cx="1879200" cy="2748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