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BC1FF5A-C4D1-4137-9FD6-39E40784F759}">
  <a:tblStyle styleId="{7BC1FF5A-C4D1-4137-9FD6-39E40784F75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Read ellie quote</a:t>
            </a:r>
          </a:p>
          <a:p>
            <a:pPr lvl="0">
              <a:spcBef>
                <a:spcPts val="0"/>
              </a:spcBef>
              <a:buNone/>
            </a:pPr>
            <a:r>
              <a:t/>
            </a:r>
            <a:endParaRPr/>
          </a:p>
          <a:p>
            <a:pPr lvl="0" rtl="0">
              <a:spcBef>
                <a:spcPts val="0"/>
              </a:spcBef>
              <a:buNone/>
            </a:pPr>
            <a:r>
              <a:rPr lang="en"/>
              <a:t>They has varing different responses based on how they dealt their eating habits.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Read ellie quote</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Different perspectives of what healthy eating is - variety, simplicity, amounts</a:t>
            </a:r>
          </a:p>
          <a:p>
            <a:pPr lvl="0">
              <a:spcBef>
                <a:spcPts val="0"/>
              </a:spcBef>
              <a:buNone/>
            </a:pPr>
            <a:r>
              <a:t/>
            </a:r>
            <a:endParaRPr/>
          </a:p>
          <a:p>
            <a:pPr lvl="0">
              <a:spcBef>
                <a:spcPts val="0"/>
              </a:spcBef>
              <a:buNone/>
            </a:pPr>
            <a:r>
              <a:rPr lang="en"/>
              <a:t>Balance is healthy others thought eating veggies is important</a:t>
            </a:r>
          </a:p>
          <a:p>
            <a:pPr lvl="0" rtl="0">
              <a:spcBef>
                <a:spcPts val="0"/>
              </a:spcBef>
              <a:buNone/>
            </a:pPr>
            <a:r>
              <a:rPr lang="en"/>
              <a:t>People had different viewpoints when eating at home or eating out with friends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Transition to ANALYSIS… 4 next slides are empathy maps, each person a color</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Husband isn’t veggie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Environment .</a:t>
            </a:r>
          </a:p>
          <a:p>
            <a:pPr lvl="0">
              <a:spcBef>
                <a:spcPts val="0"/>
              </a:spcBef>
              <a:buNone/>
            </a:pPr>
            <a:r>
              <a:t/>
            </a:r>
            <a:endParaRPr/>
          </a:p>
          <a:p>
            <a:pPr lvl="0">
              <a:spcBef>
                <a:spcPts val="0"/>
              </a:spcBef>
              <a:buNone/>
            </a:pPr>
            <a:r>
              <a:rPr lang="en"/>
              <a:t>Either one person is happier while the other isn’t</a:t>
            </a:r>
          </a:p>
          <a:p>
            <a:pPr lvl="0">
              <a:spcBef>
                <a:spcPts val="0"/>
              </a:spcBef>
              <a:buNone/>
            </a:pPr>
            <a:r>
              <a:rPr lang="en"/>
              <a:t>Her husband found it funny that he had to eat veggies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Workaholic, travels all the time, makes sure goes to the gym 5 days a week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Variety</a:t>
            </a:r>
          </a:p>
          <a:p>
            <a:pPr lvl="0">
              <a:spcBef>
                <a:spcPts val="0"/>
              </a:spcBef>
              <a:buNone/>
            </a:pPr>
            <a:r>
              <a:t/>
            </a:r>
            <a:endParaRPr/>
          </a:p>
          <a:p>
            <a:pPr lvl="0">
              <a:spcBef>
                <a:spcPts val="0"/>
              </a:spcBef>
              <a:buNone/>
            </a:pPr>
            <a:r>
              <a:rPr lang="en"/>
              <a:t>He has a different way of thinking about health</a:t>
            </a:r>
          </a:p>
          <a:p>
            <a:pPr lvl="0">
              <a:spcBef>
                <a:spcPts val="0"/>
              </a:spcBef>
              <a:buNone/>
            </a:pPr>
            <a:r>
              <a:t/>
            </a:r>
            <a:endParaRPr/>
          </a:p>
          <a:p>
            <a:pPr lvl="0">
              <a:spcBef>
                <a:spcPts val="0"/>
              </a:spcBef>
              <a:buNone/>
            </a:pPr>
            <a:r>
              <a:rPr lang="en"/>
              <a:t>He thinks balance makes him feel healthy. He loves family oriented restaurants.</a:t>
            </a:r>
          </a:p>
          <a:p>
            <a:pPr lvl="0">
              <a:spcBef>
                <a:spcPts val="0"/>
              </a:spcBef>
              <a:buNone/>
            </a:pPr>
            <a:r>
              <a:rPr lang="en"/>
              <a:t>He wishes to keep eating something interesting.</a:t>
            </a:r>
          </a:p>
          <a:p>
            <a:pPr lvl="0">
              <a:spcBef>
                <a:spcPts val="0"/>
              </a:spcBef>
              <a:buNone/>
            </a:pPr>
            <a:r>
              <a:t/>
            </a:r>
            <a:endParaRPr/>
          </a:p>
          <a:p>
            <a:pPr lvl="0">
              <a:spcBef>
                <a:spcPts val="0"/>
              </a:spcBef>
              <a:buNone/>
            </a:pPr>
            <a:r>
              <a:rPr lang="en"/>
              <a:t>He seemed active and like an on the go person. He felt tired because he couldn’t find time and the energy to keep himself interested.</a:t>
            </a:r>
          </a:p>
          <a:p>
            <a:pPr lvl="0" rtl="0">
              <a:spcBef>
                <a:spcPts val="0"/>
              </a:spcBef>
              <a:buNone/>
            </a:pPr>
            <a:r>
              <a:rPr lang="en"/>
              <a:t>Major conflict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2"/>
              </a:buClr>
              <a:buSzPct val="100000"/>
              <a:buFont typeface="Arial"/>
              <a:buNone/>
            </a:pPr>
            <a:r>
              <a:rPr lang="en">
                <a:solidFill>
                  <a:schemeClr val="dk2"/>
                </a:solidFill>
              </a:rPr>
              <a:t>Cooks for boyfriend</a:t>
            </a:r>
          </a:p>
          <a:p>
            <a:pPr lvl="0">
              <a:spcBef>
                <a:spcPts val="0"/>
              </a:spcBef>
              <a:buNone/>
            </a:pPr>
            <a:r>
              <a:t/>
            </a:r>
            <a:endParaRPr/>
          </a:p>
          <a:p>
            <a:pPr lvl="0" rtl="0">
              <a:spcBef>
                <a:spcPts val="0"/>
              </a:spcBef>
              <a:buNone/>
            </a:pPr>
            <a:r>
              <a:rPr lang="en"/>
              <a:t>Focused on food she eats. Everyday she is eating a very disciplined food.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Discipline</a:t>
            </a:r>
          </a:p>
          <a:p>
            <a:pPr lvl="0">
              <a:spcBef>
                <a:spcPts val="0"/>
              </a:spcBef>
              <a:buNone/>
            </a:pPr>
            <a:r>
              <a:t/>
            </a:r>
            <a:endParaRPr/>
          </a:p>
          <a:p>
            <a:pPr lvl="0">
              <a:spcBef>
                <a:spcPts val="0"/>
              </a:spcBef>
              <a:buNone/>
            </a:pPr>
            <a:r>
              <a:rPr lang="en"/>
              <a:t>She was happy with eating same thing. Eating certain kinds of food exacerbates her ticks condition, while others keep her calm.</a:t>
            </a:r>
          </a:p>
          <a:p>
            <a:pPr lvl="0">
              <a:spcBef>
                <a:spcPts val="0"/>
              </a:spcBef>
              <a:buNone/>
            </a:pPr>
            <a:r>
              <a:t/>
            </a:r>
            <a:endParaRPr/>
          </a:p>
          <a:p>
            <a:pPr lvl="0" rtl="0">
              <a:spcBef>
                <a:spcPts val="0"/>
              </a:spcBef>
              <a:buNone/>
            </a:pPr>
            <a:r>
              <a:rPr lang="en"/>
              <a:t>She wasnt ashamed of anything. But the one catch with Dora , is she has guilty pleasures once a week (duck fat, cheese and wine)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a training pgm, and has to travel frequently. Has 75 dollar credit. When he was in college, he claims to be healthy. Once he started working he has stopped being healthy.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Unhealthy</a:t>
            </a:r>
          </a:p>
          <a:p>
            <a:pPr lvl="0">
              <a:spcBef>
                <a:spcPts val="0"/>
              </a:spcBef>
              <a:buNone/>
            </a:pPr>
            <a:r>
              <a:t/>
            </a:r>
            <a:endParaRPr/>
          </a:p>
          <a:p>
            <a:pPr lvl="0">
              <a:spcBef>
                <a:spcPts val="0"/>
              </a:spcBef>
              <a:buNone/>
            </a:pPr>
            <a:r>
              <a:rPr lang="en"/>
              <a:t>Friends are ubering and driving together and richard has little control with that. </a:t>
            </a:r>
          </a:p>
          <a:p>
            <a:pPr lvl="0">
              <a:spcBef>
                <a:spcPts val="0"/>
              </a:spcBef>
              <a:buNone/>
            </a:pPr>
            <a:r>
              <a:t/>
            </a:r>
            <a:endParaRPr/>
          </a:p>
          <a:p>
            <a:pPr lvl="0" rtl="0">
              <a:spcBef>
                <a:spcPts val="0"/>
              </a:spcBef>
              <a:buNone/>
            </a:pPr>
            <a:r>
              <a:rPr lang="en"/>
              <a:t>He knew that he could be in shape but he continued to make excuses.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Needs and insights</a:t>
            </a:r>
          </a:p>
          <a:p>
            <a:pPr lvl="0">
              <a:spcBef>
                <a:spcPts val="0"/>
              </a:spcBef>
              <a:buNone/>
            </a:pPr>
            <a:r>
              <a:t/>
            </a:r>
            <a:endParaRPr/>
          </a:p>
          <a:p>
            <a:pPr lvl="0">
              <a:spcBef>
                <a:spcPts val="0"/>
              </a:spcBef>
              <a:buNone/>
            </a:pPr>
            <a:r>
              <a:rPr lang="en"/>
              <a:t>Compromise - ellie- she is a veggie and husband isn’t , she needs to find balance, wants meal to find balance. Needs some form of compromise</a:t>
            </a:r>
          </a:p>
          <a:p>
            <a:pPr lvl="0">
              <a:spcBef>
                <a:spcPts val="0"/>
              </a:spcBef>
              <a:buNone/>
            </a:pPr>
            <a:r>
              <a:t/>
            </a:r>
            <a:endParaRPr/>
          </a:p>
          <a:p>
            <a:pPr lvl="0">
              <a:spcBef>
                <a:spcPts val="0"/>
              </a:spcBef>
              <a:buNone/>
            </a:pPr>
            <a:r>
              <a:rPr lang="en"/>
              <a:t>Excitement- davis, busy, always doing everything related to food, wants exciting lifestyle with food, but doesnt have time or energy to make it exciting for him, We believe there is some way out there to fulfill his need</a:t>
            </a:r>
          </a:p>
          <a:p>
            <a:pPr lvl="0">
              <a:spcBef>
                <a:spcPts val="0"/>
              </a:spcBef>
              <a:buNone/>
            </a:pPr>
            <a:r>
              <a:t/>
            </a:r>
            <a:endParaRPr/>
          </a:p>
          <a:p>
            <a:pPr lvl="0">
              <a:spcBef>
                <a:spcPts val="0"/>
              </a:spcBef>
              <a:buNone/>
            </a:pPr>
            <a:r>
              <a:rPr lang="en"/>
              <a:t>Disciplined - dora- ate foods she wanted to eat, proud of cooking, when it came to weekends she splurged on unhealthy things. We saw a better way to cheat for her that Keeps her healthy and still has a disciplined diet. She is on the opposite end of spectrum on weekends.</a:t>
            </a:r>
          </a:p>
          <a:p>
            <a:pPr lvl="0">
              <a:spcBef>
                <a:spcPts val="0"/>
              </a:spcBef>
              <a:buNone/>
            </a:pPr>
            <a:r>
              <a:t/>
            </a:r>
            <a:endParaRPr/>
          </a:p>
          <a:p>
            <a:pPr lvl="0">
              <a:spcBef>
                <a:spcPts val="0"/>
              </a:spcBef>
              <a:buNone/>
            </a:pPr>
            <a:r>
              <a:rPr lang="en"/>
              <a:t>Accountability - richard- needs someone to hold him accountable, eat with everyone or eat healthy?</a:t>
            </a:r>
          </a:p>
          <a:p>
            <a:pPr lvl="0">
              <a:spcBef>
                <a:spcPts val="0"/>
              </a:spcBef>
              <a:buNone/>
            </a:pPr>
            <a:r>
              <a:t/>
            </a:r>
            <a:endParaRPr/>
          </a:p>
          <a:p>
            <a:pPr lvl="0" rtl="0">
              <a:spcBef>
                <a:spcPts val="0"/>
              </a:spcBef>
              <a:buNone/>
            </a:pPr>
            <a:r>
              <a:rPr lang="en"/>
              <a:t>Insights - everyone has their own conflicts!!!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People who call themselves “healthy” are proud about it and say it feels good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unhealthy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unhealthy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unhealthy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unhealthy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unhealthy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Summary… stock photos, or plain black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2"/>
              </a:buClr>
              <a:buSzPct val="100000"/>
              <a:buFont typeface="Arial"/>
              <a:buNone/>
            </a:pPr>
            <a:r>
              <a:rPr lang="en">
                <a:solidFill>
                  <a:schemeClr val="dk2"/>
                </a:solidFill>
              </a:rPr>
              <a:t>Single slide, active lifestyle domain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2"/>
              </a:buClr>
              <a:buSzPct val="100000"/>
              <a:buFont typeface="Arial"/>
              <a:buNone/>
            </a:pPr>
            <a:r>
              <a:rPr lang="en">
                <a:solidFill>
                  <a:schemeClr val="dk2"/>
                </a:solidFill>
              </a:rPr>
              <a:t>Names of interviewees (maybe age and occupation/short description)</a:t>
            </a:r>
          </a:p>
          <a:p>
            <a:pPr lvl="0">
              <a:spcBef>
                <a:spcPts val="0"/>
              </a:spcBef>
              <a:buClr>
                <a:schemeClr val="dk2"/>
              </a:buClr>
              <a:buSzPct val="100000"/>
              <a:buFont typeface="Arial"/>
              <a:buNone/>
            </a:pPr>
            <a:r>
              <a:t/>
            </a:r>
            <a:endParaRPr>
              <a:solidFill>
                <a:schemeClr val="dk2"/>
              </a:solidFill>
            </a:endParaRPr>
          </a:p>
          <a:p>
            <a:pPr lvl="0" rtl="0">
              <a:spcBef>
                <a:spcPts val="0"/>
              </a:spcBef>
              <a:buClr>
                <a:schemeClr val="dk2"/>
              </a:buClr>
              <a:buSzPct val="100000"/>
              <a:buFont typeface="Arial"/>
              <a:buNone/>
            </a:pPr>
            <a:r>
              <a:t/>
            </a:r>
            <a:endParaRPr>
              <a:solidFill>
                <a:schemeClr val="dk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2"/>
                </a:solidFill>
              </a:rPr>
              <a:t>Why they were chosen, how recruited, when and where they were found</a:t>
            </a:r>
          </a:p>
          <a:p>
            <a:pPr lvl="0">
              <a:spcBef>
                <a:spcPts val="0"/>
              </a:spcBef>
              <a:buNone/>
            </a:pPr>
            <a:r>
              <a:t/>
            </a:r>
            <a:endParaRPr>
              <a:solidFill>
                <a:schemeClr val="dk2"/>
              </a:solidFill>
            </a:endParaRPr>
          </a:p>
          <a:p>
            <a:pPr lvl="0" rtl="0">
              <a:spcBef>
                <a:spcPts val="0"/>
              </a:spcBef>
              <a:buClr>
                <a:schemeClr val="dk2"/>
              </a:buClr>
              <a:buSzPct val="100000"/>
              <a:buFont typeface="Arial"/>
              <a:buNone/>
            </a:pPr>
            <a:r>
              <a:rPr lang="en">
                <a:solidFill>
                  <a:schemeClr val="dk2"/>
                </a:solidFill>
              </a:rPr>
              <a:t>Why did we go to these places and at these time? - Because we want diversity!!!!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2"/>
                </a:solidFill>
              </a:rPr>
              <a:t>Why they were chosen, how recruited, when and where they were found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Categories… the first one has its eating habits shaped by those around them. The second tries do diversify their food, the third is very strict and the fourth is unhealthy.</a:t>
            </a:r>
          </a:p>
          <a:p>
            <a:pPr lvl="0">
              <a:spcBef>
                <a:spcPts val="0"/>
              </a:spcBef>
              <a:buNone/>
            </a:pPr>
            <a:r>
              <a:t/>
            </a:r>
            <a:endParaRPr/>
          </a:p>
          <a:p>
            <a:pPr lvl="0" rtl="0">
              <a:spcBef>
                <a:spcPts val="0"/>
              </a:spcBef>
              <a:buNone/>
            </a:pPr>
            <a:r>
              <a:rPr lang="en"/>
              <a:t>Variety - They want variety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Questions we asked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199"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1999"/>
          </a:xfrm>
          <a:prstGeom prst="rect">
            <a:avLst/>
          </a:prstGeom>
        </p:spPr>
        <p:txBody>
          <a:bodyPr anchorCtr="0" anchor="t"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699"/>
          </a:xfrm>
          <a:prstGeom prst="rect">
            <a:avLst/>
          </a:prstGeom>
        </p:spPr>
        <p:txBody>
          <a:bodyPr anchorCtr="0" anchor="b"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799"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099" cy="1538399"/>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099" cy="10715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5" name="Shape 6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799"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799" cy="1541999"/>
          </a:xfrm>
          <a:prstGeom prst="rect">
            <a:avLst/>
          </a:prstGeom>
        </p:spPr>
        <p:txBody>
          <a:bodyPr anchorCtr="0" anchor="ctr" bIns="91425" lIns="91425" rIns="91425"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2410112" y="1595775"/>
            <a:ext cx="6321599" cy="3002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599" cy="639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319500" y="1846803"/>
            <a:ext cx="2807999" cy="2806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199" cy="3835499"/>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199" cy="1318199"/>
          </a:xfrm>
          <a:prstGeom prst="rect">
            <a:avLst/>
          </a:prstGeom>
        </p:spPr>
        <p:txBody>
          <a:bodyPr anchorCtr="0" anchor="b" bIns="91425" lIns="91425" rIns="91425"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599" cy="635399"/>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599" cy="3002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1.jpg"/><Relationship Id="rId5" Type="http://schemas.openxmlformats.org/officeDocument/2006/relationships/image" Target="../media/image04.jpg"/><Relationship Id="rId6"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06.png"/><Relationship Id="rId4" Type="http://schemas.openxmlformats.org/officeDocument/2006/relationships/image" Target="../media/image14.png"/><Relationship Id="rId5"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12.jpg"/><Relationship Id="rId5" Type="http://schemas.openxmlformats.org/officeDocument/2006/relationships/image" Target="../media/image07.jpg"/><Relationship Id="rId6"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1999"/>
          </a:xfrm>
          <a:prstGeom prst="rect">
            <a:avLst/>
          </a:prstGeom>
        </p:spPr>
        <p:txBody>
          <a:bodyPr anchorCtr="0" anchor="t" bIns="91425" lIns="91425" rIns="91425" tIns="91425">
            <a:noAutofit/>
          </a:bodyPr>
          <a:lstStyle/>
          <a:p>
            <a:pPr lvl="0" rtl="0">
              <a:spcBef>
                <a:spcPts val="0"/>
              </a:spcBef>
              <a:buNone/>
            </a:pPr>
            <a:r>
              <a:rPr lang="en"/>
              <a:t>Needfinding</a:t>
            </a:r>
          </a:p>
        </p:txBody>
      </p:sp>
      <p:sp>
        <p:nvSpPr>
          <p:cNvPr id="73" name="Shape 73"/>
          <p:cNvSpPr txBox="1"/>
          <p:nvPr>
            <p:ph idx="1" type="subTitle"/>
          </p:nvPr>
        </p:nvSpPr>
        <p:spPr>
          <a:xfrm>
            <a:off x="2390266" y="3238450"/>
            <a:ext cx="6331500" cy="1241699"/>
          </a:xfrm>
          <a:prstGeom prst="rect">
            <a:avLst/>
          </a:prstGeom>
        </p:spPr>
        <p:txBody>
          <a:bodyPr anchorCtr="0" anchor="b" bIns="91425" lIns="91425" rIns="91425" tIns="91425">
            <a:noAutofit/>
          </a:bodyPr>
          <a:lstStyle/>
          <a:p>
            <a:pPr lvl="0">
              <a:spcBef>
                <a:spcPts val="0"/>
              </a:spcBef>
              <a:buNone/>
            </a:pPr>
            <a:r>
              <a:t/>
            </a:r>
            <a:endParaRPr sz="2400"/>
          </a:p>
          <a:p>
            <a:pPr lvl="0">
              <a:spcBef>
                <a:spcPts val="0"/>
              </a:spcBef>
              <a:buNone/>
            </a:pPr>
            <a:r>
              <a:rPr lang="en" sz="2400"/>
              <a:t>Studio: Food</a:t>
            </a:r>
          </a:p>
          <a:p>
            <a:pPr lvl="0" rtl="0">
              <a:spcBef>
                <a:spcPts val="0"/>
              </a:spcBef>
              <a:buClr>
                <a:schemeClr val="dk2"/>
              </a:buClr>
              <a:buSzPct val="45833"/>
              <a:buFont typeface="Arial"/>
              <a:buNone/>
            </a:pPr>
            <a:r>
              <a:rPr lang="en" sz="2400"/>
              <a:t>Presented By: </a:t>
            </a:r>
            <a:r>
              <a:rPr lang="en" sz="2400"/>
              <a:t>Clay Jones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2025" y="1366900"/>
            <a:ext cx="3976800" cy="886200"/>
          </a:xfrm>
          <a:prstGeom prst="rect">
            <a:avLst/>
          </a:prstGeom>
        </p:spPr>
        <p:txBody>
          <a:bodyPr anchorCtr="0" anchor="t" bIns="91425" lIns="91425" rIns="91425" tIns="91425">
            <a:noAutofit/>
          </a:bodyPr>
          <a:lstStyle/>
          <a:p>
            <a:pPr lvl="0" rtl="0">
              <a:spcBef>
                <a:spcPts val="0"/>
              </a:spcBef>
              <a:spcAft>
                <a:spcPts val="1600"/>
              </a:spcAft>
              <a:buNone/>
            </a:pPr>
            <a:r>
              <a:rPr b="0" lang="en" sz="2000"/>
              <a:t>“It would be a lot easier if he liked what I liked” - </a:t>
            </a:r>
            <a:r>
              <a:rPr b="0" lang="en" sz="2000">
                <a:solidFill>
                  <a:srgbClr val="93C47D"/>
                </a:solidFill>
              </a:rPr>
              <a:t>Ellie</a:t>
            </a:r>
          </a:p>
          <a:p>
            <a:pPr lvl="0" rtl="0">
              <a:spcBef>
                <a:spcPts val="0"/>
              </a:spcBef>
              <a:spcAft>
                <a:spcPts val="1600"/>
              </a:spcAft>
              <a:buNone/>
            </a:pPr>
            <a:r>
              <a:t/>
            </a:r>
            <a:endParaRPr b="0" sz="2000"/>
          </a:p>
          <a:p>
            <a:pPr lvl="0" rtl="0">
              <a:spcBef>
                <a:spcPts val="0"/>
              </a:spcBef>
              <a:spcAft>
                <a:spcPts val="1600"/>
              </a:spcAft>
              <a:buNone/>
            </a:pPr>
            <a:r>
              <a:t/>
            </a:r>
            <a:endParaRPr b="0" sz="2000"/>
          </a:p>
          <a:p>
            <a:pPr lvl="0" rtl="0">
              <a:spcBef>
                <a:spcPts val="0"/>
              </a:spcBef>
              <a:spcAft>
                <a:spcPts val="1600"/>
              </a:spcAft>
              <a:buNone/>
            </a:pPr>
            <a:r>
              <a:t/>
            </a:r>
            <a:endParaRPr b="0" sz="2000"/>
          </a:p>
          <a:p>
            <a:pPr lvl="0" rtl="0">
              <a:spcBef>
                <a:spcPts val="0"/>
              </a:spcBef>
              <a:spcAft>
                <a:spcPts val="1000"/>
              </a:spcAft>
              <a:buNone/>
            </a:pPr>
            <a:r>
              <a:t/>
            </a:r>
            <a:endParaRPr sz="2000"/>
          </a:p>
        </p:txBody>
      </p:sp>
      <p:sp>
        <p:nvSpPr>
          <p:cNvPr id="171" name="Shape 171"/>
          <p:cNvSpPr txBox="1"/>
          <p:nvPr>
            <p:ph type="title"/>
          </p:nvPr>
        </p:nvSpPr>
        <p:spPr>
          <a:xfrm>
            <a:off x="260850" y="83725"/>
            <a:ext cx="8622300" cy="671100"/>
          </a:xfrm>
          <a:prstGeom prst="rect">
            <a:avLst/>
          </a:prstGeom>
        </p:spPr>
        <p:txBody>
          <a:bodyPr anchorCtr="0" anchor="t" bIns="91425" lIns="91425" rIns="91425" tIns="91425">
            <a:noAutofit/>
          </a:bodyPr>
          <a:lstStyle/>
          <a:p>
            <a:pPr lvl="0" rtl="0">
              <a:spcBef>
                <a:spcPts val="0"/>
              </a:spcBef>
              <a:spcAft>
                <a:spcPts val="0"/>
              </a:spcAft>
              <a:buNone/>
            </a:pPr>
            <a:r>
              <a:rPr lang="en" sz="3800">
                <a:solidFill>
                  <a:schemeClr val="accent5"/>
                </a:solidFill>
              </a:rPr>
              <a:t>And They Answered...</a:t>
            </a:r>
          </a:p>
        </p:txBody>
      </p:sp>
      <p:sp>
        <p:nvSpPr>
          <p:cNvPr id="172" name="Shape 172"/>
          <p:cNvSpPr txBox="1"/>
          <p:nvPr/>
        </p:nvSpPr>
        <p:spPr>
          <a:xfrm>
            <a:off x="472025" y="3608900"/>
            <a:ext cx="3579900" cy="1075800"/>
          </a:xfrm>
          <a:prstGeom prst="rect">
            <a:avLst/>
          </a:prstGeom>
          <a:noFill/>
          <a:ln>
            <a:noFill/>
          </a:ln>
        </p:spPr>
        <p:txBody>
          <a:bodyPr anchorCtr="0" anchor="t" bIns="91425" lIns="91425" rIns="91425" tIns="91425">
            <a:noAutofit/>
          </a:bodyPr>
          <a:lstStyle/>
          <a:p>
            <a:pPr lvl="0" rtl="0">
              <a:spcBef>
                <a:spcPts val="0"/>
              </a:spcBef>
              <a:spcAft>
                <a:spcPts val="1600"/>
              </a:spcAft>
              <a:buNone/>
            </a:pPr>
            <a:r>
              <a:rPr lang="en" sz="2000">
                <a:solidFill>
                  <a:schemeClr val="lt1"/>
                </a:solidFill>
                <a:latin typeface="Raleway"/>
                <a:ea typeface="Raleway"/>
                <a:cs typeface="Raleway"/>
                <a:sym typeface="Raleway"/>
              </a:rPr>
              <a:t>“If I don’t have those three things in my fridge I will not be happy” - </a:t>
            </a:r>
            <a:r>
              <a:rPr lang="en" sz="2000">
                <a:solidFill>
                  <a:schemeClr val="dk1"/>
                </a:solidFill>
                <a:latin typeface="Raleway"/>
                <a:ea typeface="Raleway"/>
                <a:cs typeface="Raleway"/>
                <a:sym typeface="Raleway"/>
              </a:rPr>
              <a:t>Dora</a:t>
            </a:r>
          </a:p>
        </p:txBody>
      </p:sp>
      <p:sp>
        <p:nvSpPr>
          <p:cNvPr id="173" name="Shape 173"/>
          <p:cNvSpPr txBox="1"/>
          <p:nvPr/>
        </p:nvSpPr>
        <p:spPr>
          <a:xfrm>
            <a:off x="5303250" y="3608875"/>
            <a:ext cx="3579900" cy="1075800"/>
          </a:xfrm>
          <a:prstGeom prst="rect">
            <a:avLst/>
          </a:prstGeom>
          <a:noFill/>
          <a:ln>
            <a:noFill/>
          </a:ln>
        </p:spPr>
        <p:txBody>
          <a:bodyPr anchorCtr="0" anchor="t" bIns="91425" lIns="91425" rIns="91425" tIns="91425">
            <a:noAutofit/>
          </a:bodyPr>
          <a:lstStyle/>
          <a:p>
            <a:pPr lvl="0" rtl="0">
              <a:spcBef>
                <a:spcPts val="0"/>
              </a:spcBef>
              <a:spcAft>
                <a:spcPts val="1600"/>
              </a:spcAft>
              <a:buNone/>
            </a:pPr>
            <a:r>
              <a:rPr lang="en" sz="2000">
                <a:solidFill>
                  <a:schemeClr val="lt1"/>
                </a:solidFill>
                <a:latin typeface="Raleway"/>
                <a:ea typeface="Raleway"/>
                <a:cs typeface="Raleway"/>
                <a:sym typeface="Raleway"/>
              </a:rPr>
              <a:t>“</a:t>
            </a:r>
            <a:r>
              <a:rPr lang="en" sz="2000">
                <a:solidFill>
                  <a:schemeClr val="lt1"/>
                </a:solidFill>
                <a:latin typeface="Raleway"/>
                <a:ea typeface="Raleway"/>
                <a:cs typeface="Raleway"/>
                <a:sym typeface="Raleway"/>
              </a:rPr>
              <a:t>You get stuck in a routine, you only cook</a:t>
            </a:r>
            <a:r>
              <a:rPr b="1" lang="en" sz="2000">
                <a:solidFill>
                  <a:schemeClr val="lt1"/>
                </a:solidFill>
                <a:latin typeface="Raleway"/>
                <a:ea typeface="Raleway"/>
                <a:cs typeface="Raleway"/>
                <a:sym typeface="Raleway"/>
              </a:rPr>
              <a:t> </a:t>
            </a:r>
            <a:r>
              <a:rPr b="1" lang="en" sz="2000">
                <a:solidFill>
                  <a:srgbClr val="E06666"/>
                </a:solidFill>
                <a:latin typeface="Raleway"/>
                <a:ea typeface="Raleway"/>
                <a:cs typeface="Raleway"/>
                <a:sym typeface="Raleway"/>
              </a:rPr>
              <a:t>3</a:t>
            </a:r>
            <a:r>
              <a:rPr lang="en" sz="2000">
                <a:solidFill>
                  <a:schemeClr val="lt1"/>
                </a:solidFill>
                <a:latin typeface="Raleway"/>
                <a:ea typeface="Raleway"/>
                <a:cs typeface="Raleway"/>
                <a:sym typeface="Raleway"/>
              </a:rPr>
              <a:t> things</a:t>
            </a:r>
            <a:r>
              <a:rPr lang="en" sz="2000">
                <a:solidFill>
                  <a:schemeClr val="lt1"/>
                </a:solidFill>
                <a:latin typeface="Raleway"/>
                <a:ea typeface="Raleway"/>
                <a:cs typeface="Raleway"/>
                <a:sym typeface="Raleway"/>
              </a:rPr>
              <a:t>” -</a:t>
            </a:r>
            <a:r>
              <a:rPr lang="en" sz="2000">
                <a:solidFill>
                  <a:srgbClr val="E06666"/>
                </a:solidFill>
                <a:latin typeface="Raleway"/>
                <a:ea typeface="Raleway"/>
                <a:cs typeface="Raleway"/>
                <a:sym typeface="Raleway"/>
              </a:rPr>
              <a:t> Davis</a:t>
            </a:r>
          </a:p>
        </p:txBody>
      </p:sp>
      <p:sp>
        <p:nvSpPr>
          <p:cNvPr id="174" name="Shape 174"/>
          <p:cNvSpPr txBox="1"/>
          <p:nvPr/>
        </p:nvSpPr>
        <p:spPr>
          <a:xfrm>
            <a:off x="3003325" y="2322225"/>
            <a:ext cx="3579900" cy="1075800"/>
          </a:xfrm>
          <a:prstGeom prst="rect">
            <a:avLst/>
          </a:prstGeom>
          <a:noFill/>
          <a:ln>
            <a:noFill/>
          </a:ln>
        </p:spPr>
        <p:txBody>
          <a:bodyPr anchorCtr="0" anchor="t" bIns="91425" lIns="91425" rIns="91425" tIns="91425">
            <a:noAutofit/>
          </a:bodyPr>
          <a:lstStyle/>
          <a:p>
            <a:pPr lvl="0" rtl="0">
              <a:spcBef>
                <a:spcPts val="0"/>
              </a:spcBef>
              <a:spcAft>
                <a:spcPts val="1600"/>
              </a:spcAft>
              <a:buNone/>
            </a:pPr>
            <a:r>
              <a:rPr lang="en" sz="2000">
                <a:solidFill>
                  <a:schemeClr val="lt1"/>
                </a:solidFill>
                <a:latin typeface="Raleway"/>
                <a:ea typeface="Raleway"/>
                <a:cs typeface="Raleway"/>
                <a:sym typeface="Raleway"/>
              </a:rPr>
              <a:t>“I’m not used to having so many good things to choose from” - </a:t>
            </a:r>
            <a:r>
              <a:rPr lang="en" sz="2000">
                <a:solidFill>
                  <a:srgbClr val="93C47D"/>
                </a:solidFill>
                <a:latin typeface="Raleway"/>
                <a:ea typeface="Raleway"/>
                <a:cs typeface="Raleway"/>
                <a:sym typeface="Raleway"/>
              </a:rPr>
              <a:t>Ellie</a:t>
            </a:r>
          </a:p>
        </p:txBody>
      </p:sp>
      <p:sp>
        <p:nvSpPr>
          <p:cNvPr id="175" name="Shape 175"/>
          <p:cNvSpPr txBox="1"/>
          <p:nvPr/>
        </p:nvSpPr>
        <p:spPr>
          <a:xfrm>
            <a:off x="5060200" y="1035562"/>
            <a:ext cx="3579900" cy="1075800"/>
          </a:xfrm>
          <a:prstGeom prst="rect">
            <a:avLst/>
          </a:prstGeom>
          <a:noFill/>
          <a:ln>
            <a:noFill/>
          </a:ln>
        </p:spPr>
        <p:txBody>
          <a:bodyPr anchorCtr="0" anchor="t" bIns="91425" lIns="91425" rIns="91425" tIns="91425">
            <a:noAutofit/>
          </a:bodyPr>
          <a:lstStyle/>
          <a:p>
            <a:pPr lvl="0" rtl="0">
              <a:spcBef>
                <a:spcPts val="0"/>
              </a:spcBef>
              <a:spcAft>
                <a:spcPts val="1600"/>
              </a:spcAft>
              <a:buNone/>
            </a:pPr>
            <a:r>
              <a:rPr lang="en" sz="2000">
                <a:solidFill>
                  <a:schemeClr val="lt1"/>
                </a:solidFill>
                <a:latin typeface="Raleway"/>
                <a:ea typeface="Raleway"/>
                <a:cs typeface="Raleway"/>
                <a:sym typeface="Raleway"/>
              </a:rPr>
              <a:t>“The group always chooses where we get to eat” - </a:t>
            </a:r>
            <a:r>
              <a:rPr lang="en" sz="2000">
                <a:solidFill>
                  <a:srgbClr val="FFD966"/>
                </a:solidFill>
                <a:latin typeface="Raleway"/>
                <a:ea typeface="Raleway"/>
                <a:cs typeface="Raleway"/>
                <a:sym typeface="Raleway"/>
              </a:rPr>
              <a:t>Richard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09473" y="826450"/>
            <a:ext cx="8594400" cy="3835500"/>
          </a:xfrm>
          <a:prstGeom prst="rect">
            <a:avLst/>
          </a:prstGeom>
        </p:spPr>
        <p:txBody>
          <a:bodyPr anchorCtr="0" anchor="ctr" bIns="91425" lIns="91425" rIns="91425" tIns="91425">
            <a:noAutofit/>
          </a:bodyPr>
          <a:lstStyle/>
          <a:p>
            <a:pPr lvl="0">
              <a:spcBef>
                <a:spcPts val="0"/>
              </a:spcBef>
              <a:buNone/>
            </a:pPr>
            <a:r>
              <a:rPr lang="en" sz="1800"/>
              <a:t>Ellie</a:t>
            </a:r>
            <a:r>
              <a:rPr b="0" lang="en" sz="1800"/>
              <a:t>: “</a:t>
            </a:r>
            <a:r>
              <a:rPr b="0" lang="en" sz="1800">
                <a:solidFill>
                  <a:srgbClr val="FF0000"/>
                </a:solidFill>
              </a:rPr>
              <a:t>I would go out less and cook more</a:t>
            </a:r>
            <a:r>
              <a:rPr b="0" lang="en" sz="1800"/>
              <a:t>...sometimes I don’t want to spend the time researching [what I’m going to cook]”</a:t>
            </a:r>
          </a:p>
          <a:p>
            <a:pPr lvl="0">
              <a:spcBef>
                <a:spcPts val="0"/>
              </a:spcBef>
              <a:buNone/>
            </a:pPr>
            <a:r>
              <a:t/>
            </a:r>
            <a:endParaRPr b="0" sz="1800"/>
          </a:p>
          <a:p>
            <a:pPr lvl="0">
              <a:spcBef>
                <a:spcPts val="0"/>
              </a:spcBef>
              <a:buNone/>
            </a:pPr>
            <a:r>
              <a:rPr lang="en" sz="1800"/>
              <a:t>Davis</a:t>
            </a:r>
            <a:r>
              <a:rPr b="0" lang="en" sz="1800"/>
              <a:t>: “</a:t>
            </a:r>
            <a:r>
              <a:rPr b="0" lang="en" sz="1800">
                <a:solidFill>
                  <a:srgbClr val="FF0000"/>
                </a:solidFill>
              </a:rPr>
              <a:t>Enduring challenge of coming up with new and interesting things to cook...</a:t>
            </a:r>
            <a:r>
              <a:rPr b="0" lang="en" sz="1800"/>
              <a:t>I don’t like going home to cook”</a:t>
            </a:r>
          </a:p>
          <a:p>
            <a:pPr lvl="0">
              <a:spcBef>
                <a:spcPts val="0"/>
              </a:spcBef>
              <a:buNone/>
            </a:pPr>
            <a:r>
              <a:t/>
            </a:r>
            <a:endParaRPr b="0" sz="1800"/>
          </a:p>
          <a:p>
            <a:pPr lvl="0">
              <a:spcBef>
                <a:spcPts val="0"/>
              </a:spcBef>
              <a:buClr>
                <a:schemeClr val="dk2"/>
              </a:buClr>
              <a:buSzPct val="61111"/>
              <a:buFont typeface="Arial"/>
              <a:buNone/>
            </a:pPr>
            <a:r>
              <a:rPr lang="en" sz="1800"/>
              <a:t>Dora</a:t>
            </a:r>
            <a:r>
              <a:rPr b="0" lang="en" sz="1800"/>
              <a:t>: “</a:t>
            </a:r>
            <a:r>
              <a:rPr b="0" lang="en" sz="1800">
                <a:solidFill>
                  <a:srgbClr val="FF0000"/>
                </a:solidFill>
              </a:rPr>
              <a:t>It’s all about having a structured meal</a:t>
            </a:r>
            <a:r>
              <a:rPr b="0" lang="en" sz="1800"/>
              <a:t>...I love eating out and trying new restaurants”</a:t>
            </a:r>
          </a:p>
          <a:p>
            <a:pPr lvl="0">
              <a:spcBef>
                <a:spcPts val="0"/>
              </a:spcBef>
              <a:buClr>
                <a:schemeClr val="dk2"/>
              </a:buClr>
              <a:buSzPct val="61111"/>
              <a:buFont typeface="Arial"/>
              <a:buNone/>
            </a:pPr>
            <a:r>
              <a:t/>
            </a:r>
            <a:endParaRPr b="0" sz="1800"/>
          </a:p>
          <a:p>
            <a:pPr lvl="0">
              <a:spcBef>
                <a:spcPts val="0"/>
              </a:spcBef>
              <a:buNone/>
            </a:pPr>
            <a:r>
              <a:rPr lang="en" sz="1800"/>
              <a:t>Richard</a:t>
            </a:r>
            <a:r>
              <a:rPr b="0" lang="en" sz="1800"/>
              <a:t>: “</a:t>
            </a:r>
            <a:r>
              <a:rPr b="0" lang="en" sz="1800">
                <a:solidFill>
                  <a:srgbClr val="FF0000"/>
                </a:solidFill>
              </a:rPr>
              <a:t>I would like to get back in shape</a:t>
            </a:r>
            <a:r>
              <a:rPr b="0" lang="en" sz="1800"/>
              <a:t>… I don’t have the motivation to eat healthy and work out”</a:t>
            </a:r>
          </a:p>
        </p:txBody>
      </p:sp>
      <p:sp>
        <p:nvSpPr>
          <p:cNvPr id="181" name="Shape 181"/>
          <p:cNvSpPr txBox="1"/>
          <p:nvPr>
            <p:ph type="title"/>
          </p:nvPr>
        </p:nvSpPr>
        <p:spPr>
          <a:xfrm>
            <a:off x="118700" y="83725"/>
            <a:ext cx="8915400" cy="671100"/>
          </a:xfrm>
          <a:prstGeom prst="rect">
            <a:avLst/>
          </a:prstGeom>
        </p:spPr>
        <p:txBody>
          <a:bodyPr anchorCtr="0" anchor="t" bIns="91425" lIns="91425" rIns="91425" tIns="91425">
            <a:noAutofit/>
          </a:bodyPr>
          <a:lstStyle/>
          <a:p>
            <a:pPr lvl="0" rtl="0">
              <a:spcBef>
                <a:spcPts val="0"/>
              </a:spcBef>
              <a:spcAft>
                <a:spcPts val="0"/>
              </a:spcAft>
              <a:buNone/>
            </a:pPr>
            <a:r>
              <a:rPr lang="en" sz="3800">
                <a:solidFill>
                  <a:schemeClr val="accent5"/>
                </a:solidFill>
              </a:rPr>
              <a:t>But</a:t>
            </a:r>
            <a:r>
              <a:rPr lang="en" sz="3800">
                <a:solidFill>
                  <a:schemeClr val="accent5"/>
                </a:solidFill>
              </a:rPr>
              <a:t> They W</a:t>
            </a:r>
            <a:r>
              <a:rPr lang="en" sz="3800">
                <a:solidFill>
                  <a:schemeClr val="accent5"/>
                </a:solidFill>
              </a:rPr>
              <a:t>eren’t Always Consistent...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18700" y="83725"/>
            <a:ext cx="8915400" cy="671100"/>
          </a:xfrm>
          <a:prstGeom prst="rect">
            <a:avLst/>
          </a:prstGeom>
        </p:spPr>
        <p:txBody>
          <a:bodyPr anchorCtr="0" anchor="t" bIns="91425" lIns="91425" rIns="91425" tIns="91425">
            <a:noAutofit/>
          </a:bodyPr>
          <a:lstStyle/>
          <a:p>
            <a:pPr lvl="0" rtl="0">
              <a:spcBef>
                <a:spcPts val="0"/>
              </a:spcBef>
              <a:spcAft>
                <a:spcPts val="0"/>
              </a:spcAft>
              <a:buNone/>
            </a:pPr>
            <a:r>
              <a:rPr lang="en" sz="3800">
                <a:solidFill>
                  <a:schemeClr val="accent5"/>
                </a:solidFill>
              </a:rPr>
              <a:t>And Sometimes Even Surprising...</a:t>
            </a:r>
          </a:p>
        </p:txBody>
      </p:sp>
      <p:pic>
        <p:nvPicPr>
          <p:cNvPr descr="Image result for person thinking about food" id="187" name="Shape 187"/>
          <p:cNvPicPr preferRelativeResize="0"/>
          <p:nvPr/>
        </p:nvPicPr>
        <p:blipFill>
          <a:blip r:embed="rId3">
            <a:alphaModFix/>
          </a:blip>
          <a:stretch>
            <a:fillRect/>
          </a:stretch>
        </p:blipFill>
        <p:spPr>
          <a:xfrm>
            <a:off x="2671400" y="1059700"/>
            <a:ext cx="3810000" cy="3810000"/>
          </a:xfrm>
          <a:prstGeom prst="rect">
            <a:avLst/>
          </a:prstGeom>
          <a:noFill/>
          <a:ln>
            <a:noFill/>
          </a:ln>
        </p:spPr>
      </p:pic>
      <p:sp>
        <p:nvSpPr>
          <p:cNvPr id="188" name="Shape 188"/>
          <p:cNvSpPr txBox="1"/>
          <p:nvPr/>
        </p:nvSpPr>
        <p:spPr>
          <a:xfrm>
            <a:off x="383675" y="1342800"/>
            <a:ext cx="1990200" cy="983100"/>
          </a:xfrm>
          <a:prstGeom prst="rect">
            <a:avLst/>
          </a:prstGeom>
          <a:noFill/>
          <a:ln>
            <a:noFill/>
          </a:ln>
        </p:spPr>
        <p:txBody>
          <a:bodyPr anchorCtr="0" anchor="t" bIns="91425" lIns="91425" rIns="91425" tIns="91425">
            <a:noAutofit/>
          </a:bodyPr>
          <a:lstStyle/>
          <a:p>
            <a:pPr lvl="0" algn="ctr">
              <a:spcBef>
                <a:spcPts val="0"/>
              </a:spcBef>
              <a:buNone/>
            </a:pPr>
            <a:r>
              <a:rPr lang="en" sz="2400">
                <a:solidFill>
                  <a:schemeClr val="lt1"/>
                </a:solidFill>
              </a:rPr>
              <a:t>Define HEALTHY?</a:t>
            </a:r>
          </a:p>
        </p:txBody>
      </p:sp>
      <p:sp>
        <p:nvSpPr>
          <p:cNvPr id="189" name="Shape 189"/>
          <p:cNvSpPr txBox="1"/>
          <p:nvPr/>
        </p:nvSpPr>
        <p:spPr>
          <a:xfrm>
            <a:off x="6694375" y="3505200"/>
            <a:ext cx="2190000" cy="805800"/>
          </a:xfrm>
          <a:prstGeom prst="rect">
            <a:avLst/>
          </a:prstGeom>
          <a:noFill/>
          <a:ln>
            <a:noFill/>
          </a:ln>
        </p:spPr>
        <p:txBody>
          <a:bodyPr anchorCtr="0" anchor="t" bIns="91425" lIns="91425" rIns="91425" tIns="91425">
            <a:noAutofit/>
          </a:bodyPr>
          <a:lstStyle/>
          <a:p>
            <a:pPr lvl="0" algn="ctr">
              <a:spcBef>
                <a:spcPts val="0"/>
              </a:spcBef>
              <a:buNone/>
            </a:pPr>
            <a:r>
              <a:rPr lang="en" sz="2400">
                <a:solidFill>
                  <a:schemeClr val="lt1"/>
                </a:solidFill>
              </a:rPr>
              <a:t>Where are you eating?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Shape 194"/>
          <p:cNvSpPr txBox="1"/>
          <p:nvPr>
            <p:ph type="title"/>
          </p:nvPr>
        </p:nvSpPr>
        <p:spPr>
          <a:xfrm>
            <a:off x="283100" y="712150"/>
            <a:ext cx="8631599" cy="3835499"/>
          </a:xfrm>
          <a:prstGeom prst="rect">
            <a:avLst/>
          </a:prstGeom>
        </p:spPr>
        <p:txBody>
          <a:bodyPr anchorCtr="0" anchor="t" bIns="91425" lIns="91425" rIns="91425" tIns="91425">
            <a:noAutofit/>
          </a:bodyPr>
          <a:lstStyle/>
          <a:p>
            <a:pPr lvl="0" rtl="0">
              <a:spcBef>
                <a:spcPts val="0"/>
              </a:spcBef>
              <a:buNone/>
            </a:pPr>
            <a:r>
              <a:rPr lang="en"/>
              <a:t>Diving A Little Deeper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ELLIE</a:t>
            </a:r>
          </a:p>
          <a:p>
            <a:pPr lvl="0" rtl="0" algn="l">
              <a:spcBef>
                <a:spcPts val="0"/>
              </a:spcBef>
              <a:buNone/>
            </a:pPr>
            <a:r>
              <a:t/>
            </a:r>
            <a:endParaRPr b="0" sz="2400">
              <a:solidFill>
                <a:schemeClr val="dk2"/>
              </a:solidFill>
            </a:endParaRPr>
          </a:p>
        </p:txBody>
      </p:sp>
      <p:grpSp>
        <p:nvGrpSpPr>
          <p:cNvPr id="200" name="Shape 200"/>
          <p:cNvGrpSpPr/>
          <p:nvPr/>
        </p:nvGrpSpPr>
        <p:grpSpPr>
          <a:xfrm>
            <a:off x="1182062" y="1835009"/>
            <a:ext cx="2212049" cy="2537075"/>
            <a:chOff x="6099750" y="-91187"/>
            <a:chExt cx="2212049" cy="2537075"/>
          </a:xfrm>
        </p:grpSpPr>
        <p:pic>
          <p:nvPicPr>
            <p:cNvPr id="201" name="Shape 201"/>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202" name="Shape 202"/>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203" name="Shape 203"/>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Late-50’s</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ZOOM Marketing CEO and founder</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Lives w/ husband Mike in Palo Alto</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PSYCHO-active TRENDY vegetarian</a:t>
              </a:r>
              <a:r>
                <a:rPr lang="en" sz="1200">
                  <a:solidFill>
                    <a:schemeClr val="dk2"/>
                  </a:solidFill>
                  <a:latin typeface="Raleway"/>
                  <a:ea typeface="Raleway"/>
                  <a:cs typeface="Raleway"/>
                  <a:sym typeface="Raleway"/>
                </a:rPr>
                <a:t> </a:t>
              </a:r>
            </a:p>
            <a:p>
              <a:pPr lvl="0" rtl="0">
                <a:spcBef>
                  <a:spcPts val="0"/>
                </a:spcBef>
                <a:spcAft>
                  <a:spcPts val="800"/>
                </a:spcAft>
                <a:buNone/>
              </a:pPr>
              <a:r>
                <a:rPr lang="en" sz="1200">
                  <a:solidFill>
                    <a:schemeClr val="dk2"/>
                  </a:solidFill>
                  <a:latin typeface="Raleway"/>
                  <a:ea typeface="Raleway"/>
                  <a:cs typeface="Raleway"/>
                  <a:sym typeface="Raleway"/>
                </a:rPr>
                <a:t>LOVES cooking</a:t>
              </a:r>
            </a:p>
          </p:txBody>
        </p:sp>
      </p:grpSp>
      <p:pic>
        <p:nvPicPr>
          <p:cNvPr descr="Ellie-Tennis2.jpg" id="204" name="Shape 204"/>
          <p:cNvPicPr preferRelativeResize="0"/>
          <p:nvPr/>
        </p:nvPicPr>
        <p:blipFill>
          <a:blip r:embed="rId5">
            <a:alphaModFix/>
          </a:blip>
          <a:stretch>
            <a:fillRect/>
          </a:stretch>
        </p:blipFill>
        <p:spPr>
          <a:xfrm>
            <a:off x="5421525" y="1042300"/>
            <a:ext cx="3051600" cy="286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graphicFrame>
        <p:nvGraphicFramePr>
          <p:cNvPr id="209" name="Shape 209"/>
          <p:cNvGraphicFramePr/>
          <p:nvPr/>
        </p:nvGraphicFramePr>
        <p:xfrm>
          <a:off x="0" y="0"/>
          <a:ext cx="3000000" cy="3000000"/>
        </p:xfrm>
        <a:graphic>
          <a:graphicData uri="http://schemas.openxmlformats.org/drawingml/2006/table">
            <a:tbl>
              <a:tblPr>
                <a:noFill/>
                <a:tableStyleId>{7BC1FF5A-C4D1-4137-9FD6-39E40784F759}</a:tableStyleId>
              </a:tblPr>
              <a:tblGrid>
                <a:gridCol w="4588750"/>
                <a:gridCol w="4588750"/>
              </a:tblGrid>
              <a:tr h="2571125">
                <a:tc>
                  <a:txBody>
                    <a:bodyPr>
                      <a:noAutofit/>
                    </a:bodyPr>
                    <a:lstStyle/>
                    <a:p>
                      <a:pPr lvl="0" rtl="0" algn="ctr">
                        <a:spcBef>
                          <a:spcPts val="0"/>
                        </a:spcBef>
                        <a:buNone/>
                      </a:pPr>
                      <a:r>
                        <a:rPr lang="en" sz="1800">
                          <a:solidFill>
                            <a:schemeClr val="lt1"/>
                          </a:solidFill>
                          <a:latin typeface="Raleway"/>
                          <a:ea typeface="Raleway"/>
                          <a:cs typeface="Raleway"/>
                          <a:sym typeface="Raleway"/>
                        </a:rPr>
                        <a:t>“What I make and I’m </a:t>
                      </a:r>
                      <a:r>
                        <a:rPr b="1" lang="en" sz="1800">
                          <a:solidFill>
                            <a:srgbClr val="93C47D"/>
                          </a:solidFill>
                          <a:latin typeface="Raleway"/>
                          <a:ea typeface="Raleway"/>
                          <a:cs typeface="Raleway"/>
                          <a:sym typeface="Raleway"/>
                        </a:rPr>
                        <a:t>excited</a:t>
                      </a:r>
                      <a:r>
                        <a:rPr lang="en" sz="1800">
                          <a:solidFill>
                            <a:schemeClr val="lt1"/>
                          </a:solidFill>
                          <a:latin typeface="Raleway"/>
                          <a:ea typeface="Raleway"/>
                          <a:cs typeface="Raleway"/>
                          <a:sym typeface="Raleway"/>
                        </a:rPr>
                        <a:t> about making is like </a:t>
                      </a:r>
                      <a:r>
                        <a:rPr b="1" lang="en" sz="1800">
                          <a:solidFill>
                            <a:srgbClr val="93C47D"/>
                          </a:solidFill>
                          <a:latin typeface="Raleway"/>
                          <a:ea typeface="Raleway"/>
                          <a:cs typeface="Raleway"/>
                          <a:sym typeface="Raleway"/>
                        </a:rPr>
                        <a:t>so-so</a:t>
                      </a:r>
                      <a:r>
                        <a:rPr lang="en" sz="1800">
                          <a:solidFill>
                            <a:schemeClr val="lt1"/>
                          </a:solidFill>
                          <a:latin typeface="Raleway"/>
                          <a:ea typeface="Raleway"/>
                          <a:cs typeface="Raleway"/>
                          <a:sym typeface="Raleway"/>
                        </a:rPr>
                        <a:t> for him”</a:t>
                      </a:r>
                    </a:p>
                  </a:txBody>
                  <a:tcPr marT="91425" marB="91425" marR="91425" marL="91425" anchor="ctr">
                    <a:lnL cap="flat" cmpd="sng" w="9525">
                      <a:solidFill>
                        <a:schemeClr val="lt1"/>
                      </a:solidFill>
                      <a:prstDash val="solid"/>
                      <a:round/>
                      <a:headEnd len="med" w="med" type="none"/>
                      <a:tailEnd len="med" w="med" type="none"/>
                    </a:lnL>
                    <a:lnR cap="flat" cmpd="sng" w="9525">
                      <a:solidFill>
                        <a:schemeClr val="lt1"/>
                      </a:solidFill>
                      <a:prstDash val="solid"/>
                      <a:round/>
                      <a:headEnd len="med" w="med" type="none"/>
                      <a:tailEnd len="med" w="med" type="none"/>
                    </a:lnR>
                    <a:lnT cap="flat" cmpd="sng" w="9525">
                      <a:solidFill>
                        <a:schemeClr val="lt1"/>
                      </a:solidFill>
                      <a:prstDash val="solid"/>
                      <a:round/>
                      <a:headEnd len="med" w="med" type="none"/>
                      <a:tailEnd len="med" w="med" type="none"/>
                    </a:lnT>
                    <a:lnB cap="flat" cmpd="sng" w="9525">
                      <a:solidFill>
                        <a:schemeClr val="lt1"/>
                      </a:solidFill>
                      <a:prstDash val="solid"/>
                      <a:round/>
                      <a:headEnd len="med" w="med" type="none"/>
                      <a:tailEnd len="med" w="med" type="none"/>
                    </a:lnB>
                  </a:tcPr>
                </a:tc>
                <a:tc>
                  <a:txBody>
                    <a:bodyPr>
                      <a:noAutofit/>
                    </a:bodyPr>
                    <a:lstStyle/>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rPr lang="en" sz="1800">
                          <a:solidFill>
                            <a:schemeClr val="lt1"/>
                          </a:solidFill>
                          <a:latin typeface="Raleway"/>
                          <a:ea typeface="Raleway"/>
                          <a:cs typeface="Raleway"/>
                          <a:sym typeface="Raleway"/>
                        </a:rPr>
                        <a:t>One of us always ends up eating something we </a:t>
                      </a:r>
                      <a:r>
                        <a:rPr b="1" lang="en" sz="1800">
                          <a:solidFill>
                            <a:srgbClr val="93C47D"/>
                          </a:solidFill>
                          <a:latin typeface="Raleway"/>
                          <a:ea typeface="Raleway"/>
                          <a:cs typeface="Raleway"/>
                          <a:sym typeface="Raleway"/>
                        </a:rPr>
                        <a:t>don’t want</a:t>
                      </a:r>
                    </a:p>
                    <a:p>
                      <a:pPr lvl="0" rtl="0" algn="r">
                        <a:spcBef>
                          <a:spcPts val="0"/>
                        </a:spcBef>
                        <a:buNone/>
                      </a:pPr>
                      <a:r>
                        <a:t/>
                      </a:r>
                      <a:endParaRPr sz="1700">
                        <a:solidFill>
                          <a:schemeClr val="dk1"/>
                        </a:solidFill>
                        <a:latin typeface="Raleway"/>
                        <a:ea typeface="Raleway"/>
                        <a:cs typeface="Raleway"/>
                        <a:sym typeface="Raleway"/>
                      </a:endParaRPr>
                    </a:p>
                    <a:p>
                      <a:pPr lvl="0" algn="r">
                        <a:spcBef>
                          <a:spcPts val="0"/>
                        </a:spcBef>
                        <a:buNone/>
                      </a:pPr>
                      <a:r>
                        <a:t/>
                      </a:r>
                      <a:endParaRPr sz="1700">
                        <a:solidFill>
                          <a:srgbClr val="FFE599"/>
                        </a:solidFill>
                        <a:latin typeface="Raleway"/>
                        <a:ea typeface="Raleway"/>
                        <a:cs typeface="Raleway"/>
                        <a:sym typeface="Raleway"/>
                      </a:endParaRPr>
                    </a:p>
                  </a:txBody>
                  <a:tcPr marT="91425" marB="91425" marR="91425" marL="91425" anchor="ctr">
                    <a:lnL cap="flat" cmpd="sng" w="9525">
                      <a:solidFill>
                        <a:schemeClr val="lt1"/>
                      </a:solidFill>
                      <a:prstDash val="solid"/>
                      <a:round/>
                      <a:headEnd len="med" w="med" type="none"/>
                      <a:tailEnd len="med" w="med" type="none"/>
                    </a:lnL>
                  </a:tcPr>
                </a:tc>
              </a:tr>
              <a:tr h="2587025">
                <a:tc>
                  <a:txBody>
                    <a:bodyPr>
                      <a:noAutofit/>
                    </a:bodyPr>
                    <a:lstStyle/>
                    <a:p>
                      <a:pPr lvl="0">
                        <a:spcBef>
                          <a:spcPts val="0"/>
                        </a:spcBef>
                        <a:buNone/>
                      </a:pPr>
                      <a:r>
                        <a:t/>
                      </a:r>
                      <a:endParaRPr b="1" sz="1800">
                        <a:solidFill>
                          <a:srgbClr val="93C47D"/>
                        </a:solidFill>
                        <a:latin typeface="Raleway"/>
                        <a:ea typeface="Raleway"/>
                        <a:cs typeface="Raleway"/>
                        <a:sym typeface="Raleway"/>
                      </a:endParaRPr>
                    </a:p>
                    <a:p>
                      <a:pPr lvl="0">
                        <a:spcBef>
                          <a:spcPts val="0"/>
                        </a:spcBef>
                        <a:buNone/>
                      </a:pPr>
                      <a:r>
                        <a:t/>
                      </a:r>
                      <a:endParaRPr b="1" sz="1800">
                        <a:solidFill>
                          <a:srgbClr val="93C47D"/>
                        </a:solidFill>
                        <a:latin typeface="Raleway"/>
                        <a:ea typeface="Raleway"/>
                        <a:cs typeface="Raleway"/>
                        <a:sym typeface="Raleway"/>
                      </a:endParaRPr>
                    </a:p>
                    <a:p>
                      <a:pPr lvl="0" algn="ctr">
                        <a:spcBef>
                          <a:spcPts val="0"/>
                        </a:spcBef>
                        <a:buNone/>
                      </a:pPr>
                      <a:r>
                        <a:rPr b="1" lang="en" sz="1800">
                          <a:solidFill>
                            <a:srgbClr val="93C47D"/>
                          </a:solidFill>
                          <a:latin typeface="Raleway"/>
                          <a:ea typeface="Raleway"/>
                          <a:cs typeface="Raleway"/>
                          <a:sym typeface="Raleway"/>
                        </a:rPr>
                        <a:t>laughed</a:t>
                      </a:r>
                      <a:r>
                        <a:rPr lang="en" sz="1800">
                          <a:solidFill>
                            <a:schemeClr val="lt1"/>
                          </a:solidFill>
                          <a:latin typeface="Raleway"/>
                          <a:ea typeface="Raleway"/>
                          <a:cs typeface="Raleway"/>
                          <a:sym typeface="Raleway"/>
                        </a:rPr>
                        <a:t> when she talked about</a:t>
                      </a:r>
                    </a:p>
                    <a:p>
                      <a:pPr lvl="0" algn="ctr">
                        <a:spcBef>
                          <a:spcPts val="0"/>
                        </a:spcBef>
                        <a:buNone/>
                      </a:pPr>
                      <a:r>
                        <a:rPr lang="en" sz="1800">
                          <a:solidFill>
                            <a:schemeClr val="lt1"/>
                          </a:solidFill>
                          <a:latin typeface="Raleway"/>
                          <a:ea typeface="Raleway"/>
                          <a:cs typeface="Raleway"/>
                          <a:sym typeface="Raleway"/>
                        </a:rPr>
                        <a:t>food she </a:t>
                      </a:r>
                      <a:r>
                        <a:rPr b="1" lang="en" sz="1800">
                          <a:solidFill>
                            <a:srgbClr val="93C47D"/>
                          </a:solidFill>
                          <a:latin typeface="Raleway"/>
                          <a:ea typeface="Raleway"/>
                          <a:cs typeface="Raleway"/>
                          <a:sym typeface="Raleway"/>
                        </a:rPr>
                        <a:t>has to cook</a:t>
                      </a:r>
                      <a:r>
                        <a:rPr lang="en" sz="1800">
                          <a:solidFill>
                            <a:schemeClr val="lt1"/>
                          </a:solidFill>
                          <a:latin typeface="Raleway"/>
                          <a:ea typeface="Raleway"/>
                          <a:cs typeface="Raleway"/>
                          <a:sym typeface="Raleway"/>
                        </a:rPr>
                        <a:t> to satisfy her husband</a:t>
                      </a:r>
                    </a:p>
                    <a:p>
                      <a:pPr lvl="0">
                        <a:spcBef>
                          <a:spcPts val="0"/>
                        </a:spcBef>
                        <a:buNone/>
                      </a:pPr>
                      <a:r>
                        <a:t/>
                      </a:r>
                      <a:endParaRPr sz="1800">
                        <a:solidFill>
                          <a:schemeClr val="dk1"/>
                        </a:solidFill>
                        <a:latin typeface="Raleway"/>
                        <a:ea typeface="Raleway"/>
                        <a:cs typeface="Raleway"/>
                        <a:sym typeface="Raleway"/>
                      </a:endParaRPr>
                    </a:p>
                    <a:p>
                      <a:pPr lvl="0">
                        <a:spcBef>
                          <a:spcPts val="0"/>
                        </a:spcBef>
                        <a:buNone/>
                      </a:pPr>
                      <a:r>
                        <a:t/>
                      </a:r>
                      <a:endParaRPr>
                        <a:solidFill>
                          <a:srgbClr val="FFE599"/>
                        </a:solidFill>
                        <a:latin typeface="Raleway"/>
                        <a:ea typeface="Raleway"/>
                        <a:cs typeface="Raleway"/>
                        <a:sym typeface="Raleway"/>
                      </a:endParaRPr>
                    </a:p>
                    <a:p>
                      <a:pPr lvl="0">
                        <a:spcBef>
                          <a:spcPts val="0"/>
                        </a:spcBef>
                        <a:buNone/>
                      </a:pPr>
                      <a:r>
                        <a:t/>
                      </a:r>
                      <a:endParaRPr sz="1800">
                        <a:solidFill>
                          <a:srgbClr val="FF9900"/>
                        </a:solidFill>
                        <a:latin typeface="Raleway"/>
                        <a:ea typeface="Raleway"/>
                        <a:cs typeface="Raleway"/>
                        <a:sym typeface="Raleway"/>
                      </a:endParaRPr>
                    </a:p>
                  </a:txBody>
                  <a:tcPr marT="91425" marB="91425" marR="91425" marL="91425">
                    <a:lnT cap="flat" cmpd="sng" w="9525">
                      <a:solidFill>
                        <a:schemeClr val="lt1"/>
                      </a:solidFill>
                      <a:prstDash val="solid"/>
                      <a:round/>
                      <a:headEnd len="med" w="med" type="none"/>
                      <a:tailEnd len="med" w="med" type="none"/>
                    </a:lnT>
                  </a:tcPr>
                </a:tc>
                <a:tc>
                  <a:txBody>
                    <a:bodyPr>
                      <a:noAutofit/>
                    </a:bodyPr>
                    <a:lstStyle/>
                    <a:p>
                      <a:pPr lvl="0" rtl="0" algn="r">
                        <a:spcBef>
                          <a:spcPts val="0"/>
                        </a:spcBef>
                        <a:buNone/>
                      </a:pPr>
                      <a:r>
                        <a:t/>
                      </a:r>
                      <a:endParaRPr b="1" sz="1800">
                        <a:solidFill>
                          <a:srgbClr val="93C47D"/>
                        </a:solidFill>
                        <a:latin typeface="Raleway"/>
                        <a:ea typeface="Raleway"/>
                        <a:cs typeface="Raleway"/>
                        <a:sym typeface="Raleway"/>
                      </a:endParaRPr>
                    </a:p>
                    <a:p>
                      <a:pPr lvl="0" rtl="0" algn="r">
                        <a:spcBef>
                          <a:spcPts val="0"/>
                        </a:spcBef>
                        <a:buNone/>
                      </a:pPr>
                      <a:r>
                        <a:t/>
                      </a:r>
                      <a:endParaRPr b="1" sz="1800">
                        <a:solidFill>
                          <a:srgbClr val="93C47D"/>
                        </a:solidFill>
                        <a:latin typeface="Raleway"/>
                        <a:ea typeface="Raleway"/>
                        <a:cs typeface="Raleway"/>
                        <a:sym typeface="Raleway"/>
                      </a:endParaRPr>
                    </a:p>
                    <a:p>
                      <a:pPr lvl="0" rtl="0" algn="r">
                        <a:spcBef>
                          <a:spcPts val="0"/>
                        </a:spcBef>
                        <a:buNone/>
                      </a:pPr>
                      <a:r>
                        <a:t/>
                      </a:r>
                      <a:endParaRPr b="1" sz="1800">
                        <a:solidFill>
                          <a:srgbClr val="93C47D"/>
                        </a:solidFill>
                        <a:latin typeface="Raleway"/>
                        <a:ea typeface="Raleway"/>
                        <a:cs typeface="Raleway"/>
                        <a:sym typeface="Raleway"/>
                      </a:endParaRPr>
                    </a:p>
                    <a:p>
                      <a:pPr lvl="0" rtl="0" algn="ctr">
                        <a:spcBef>
                          <a:spcPts val="0"/>
                        </a:spcBef>
                        <a:buNone/>
                      </a:pPr>
                      <a:r>
                        <a:rPr b="1" lang="en" sz="1800">
                          <a:solidFill>
                            <a:srgbClr val="93C47D"/>
                          </a:solidFill>
                          <a:latin typeface="Raleway"/>
                          <a:ea typeface="Raleway"/>
                          <a:cs typeface="Raleway"/>
                          <a:sym typeface="Raleway"/>
                        </a:rPr>
                        <a:t>frustrated</a:t>
                      </a:r>
                      <a:r>
                        <a:rPr b="1" lang="en" sz="1800">
                          <a:solidFill>
                            <a:srgbClr val="FFFFFF"/>
                          </a:solidFill>
                          <a:latin typeface="Raleway"/>
                          <a:ea typeface="Raleway"/>
                          <a:cs typeface="Raleway"/>
                          <a:sym typeface="Raleway"/>
                        </a:rPr>
                        <a:t> </a:t>
                      </a:r>
                      <a:r>
                        <a:rPr lang="en" sz="1800">
                          <a:solidFill>
                            <a:srgbClr val="FFFFFF"/>
                          </a:solidFill>
                          <a:latin typeface="Raleway"/>
                          <a:ea typeface="Raleway"/>
                          <a:cs typeface="Raleway"/>
                          <a:sym typeface="Raleway"/>
                        </a:rPr>
                        <a:t>and</a:t>
                      </a:r>
                      <a:r>
                        <a:rPr b="1" lang="en" sz="1800">
                          <a:solidFill>
                            <a:srgbClr val="FFFFFF"/>
                          </a:solidFill>
                          <a:latin typeface="Raleway"/>
                          <a:ea typeface="Raleway"/>
                          <a:cs typeface="Raleway"/>
                          <a:sym typeface="Raleway"/>
                        </a:rPr>
                        <a:t> </a:t>
                      </a:r>
                      <a:r>
                        <a:rPr b="1" lang="en" sz="1800">
                          <a:solidFill>
                            <a:srgbClr val="93C47D"/>
                          </a:solidFill>
                          <a:latin typeface="Raleway"/>
                          <a:ea typeface="Raleway"/>
                          <a:cs typeface="Raleway"/>
                          <a:sym typeface="Raleway"/>
                        </a:rPr>
                        <a:t>constrained</a:t>
                      </a:r>
                    </a:p>
                    <a:p>
                      <a:pPr lvl="0" algn="r">
                        <a:spcBef>
                          <a:spcPts val="0"/>
                        </a:spcBef>
                        <a:buNone/>
                      </a:pPr>
                      <a:r>
                        <a:t/>
                      </a:r>
                      <a:endParaRPr sz="1800">
                        <a:solidFill>
                          <a:srgbClr val="FFE599"/>
                        </a:solidFill>
                        <a:latin typeface="Raleway"/>
                        <a:ea typeface="Raleway"/>
                        <a:cs typeface="Raleway"/>
                        <a:sym typeface="Raleway"/>
                      </a:endParaRPr>
                    </a:p>
                  </a:txBody>
                  <a:tcPr marT="91425" marB="91425" marR="91425" marL="91425"/>
                </a:tc>
              </a:tr>
            </a:tbl>
          </a:graphicData>
        </a:graphic>
      </p:graphicFrame>
      <p:graphicFrame>
        <p:nvGraphicFramePr>
          <p:cNvPr id="210" name="Shape 210"/>
          <p:cNvGraphicFramePr/>
          <p:nvPr/>
        </p:nvGraphicFramePr>
        <p:xfrm>
          <a:off x="3618500" y="2026950"/>
          <a:ext cx="3000000" cy="3000000"/>
        </p:xfrm>
        <a:graphic>
          <a:graphicData uri="http://schemas.openxmlformats.org/drawingml/2006/table">
            <a:tbl>
              <a:tblPr>
                <a:noFill/>
                <a:tableStyleId>{7BC1FF5A-C4D1-4137-9FD6-39E40784F759}</a:tableStyleId>
              </a:tblPr>
              <a:tblGrid>
                <a:gridCol w="985800"/>
                <a:gridCol w="1130200"/>
              </a:tblGrid>
              <a:tr h="380250">
                <a:tc>
                  <a:txBody>
                    <a:bodyPr>
                      <a:noAutofit/>
                    </a:bodyPr>
                    <a:lstStyle/>
                    <a:p>
                      <a:pPr lvl="0" algn="r">
                        <a:spcBef>
                          <a:spcPts val="0"/>
                        </a:spcBef>
                        <a:buNone/>
                      </a:pPr>
                      <a:r>
                        <a:rPr b="1" lang="en" sz="2400">
                          <a:solidFill>
                            <a:srgbClr val="93C47D"/>
                          </a:solidFill>
                          <a:latin typeface="Raleway"/>
                          <a:ea typeface="Raleway"/>
                          <a:cs typeface="Raleway"/>
                          <a:sym typeface="Raleway"/>
                        </a:rPr>
                        <a:t>SAY</a:t>
                      </a:r>
                    </a:p>
                  </a:txBody>
                  <a:tcPr marT="91425" marB="91425" marR="91425" marL="91425" anchor="b">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spcBef>
                          <a:spcPts val="0"/>
                        </a:spcBef>
                        <a:buNone/>
                      </a:pPr>
                      <a:r>
                        <a:rPr b="1" lang="en" sz="2400">
                          <a:solidFill>
                            <a:srgbClr val="93C47D"/>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485450">
                <a:tc>
                  <a:txBody>
                    <a:bodyPr>
                      <a:noAutofit/>
                    </a:bodyPr>
                    <a:lstStyle/>
                    <a:p>
                      <a:pPr lvl="0" algn="r">
                        <a:spcBef>
                          <a:spcPts val="0"/>
                        </a:spcBef>
                        <a:buNone/>
                      </a:pPr>
                      <a:r>
                        <a:rPr b="1" lang="en" sz="2400">
                          <a:solidFill>
                            <a:srgbClr val="93C47D"/>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spcBef>
                          <a:spcPts val="0"/>
                        </a:spcBef>
                        <a:buNone/>
                      </a:pPr>
                      <a:r>
                        <a:rPr b="1" lang="en" sz="2400">
                          <a:solidFill>
                            <a:srgbClr val="93C47D"/>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DAVIS</a:t>
            </a:r>
          </a:p>
          <a:p>
            <a:pPr lvl="0" rtl="0" algn="l">
              <a:spcBef>
                <a:spcPts val="0"/>
              </a:spcBef>
              <a:buNone/>
            </a:pPr>
            <a:r>
              <a:t/>
            </a:r>
            <a:endParaRPr b="0" sz="2400">
              <a:solidFill>
                <a:schemeClr val="dk2"/>
              </a:solidFill>
            </a:endParaRPr>
          </a:p>
        </p:txBody>
      </p:sp>
      <p:grpSp>
        <p:nvGrpSpPr>
          <p:cNvPr id="216" name="Shape 216"/>
          <p:cNvGrpSpPr/>
          <p:nvPr/>
        </p:nvGrpSpPr>
        <p:grpSpPr>
          <a:xfrm>
            <a:off x="1182062" y="1835009"/>
            <a:ext cx="2212049" cy="2537075"/>
            <a:chOff x="6099750" y="-91187"/>
            <a:chExt cx="2212049" cy="2537075"/>
          </a:xfrm>
        </p:grpSpPr>
        <p:pic>
          <p:nvPicPr>
            <p:cNvPr id="217" name="Shape 217"/>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218" name="Shape 218"/>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219" name="Shape 219"/>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mid-30s</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Global Operations, Stanford SEED</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Lives w/ wife in San Francisco</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10hr+ work days, 30%+ travel </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Active every day</a:t>
              </a:r>
            </a:p>
            <a:p>
              <a:pPr lvl="0" rtl="0">
                <a:spcBef>
                  <a:spcPts val="0"/>
                </a:spcBef>
                <a:spcAft>
                  <a:spcPts val="800"/>
                </a:spcAft>
                <a:buNone/>
              </a:pPr>
              <a:r>
                <a:t/>
              </a:r>
              <a:endParaRPr b="1" sz="1200">
                <a:solidFill>
                  <a:schemeClr val="dk1"/>
                </a:solidFill>
                <a:latin typeface="Raleway"/>
                <a:ea typeface="Raleway"/>
                <a:cs typeface="Raleway"/>
                <a:sym typeface="Raleway"/>
              </a:endParaRPr>
            </a:p>
          </p:txBody>
        </p:sp>
      </p:grpSp>
      <p:pic>
        <p:nvPicPr>
          <p:cNvPr descr="photo-seed-staff.jpg" id="220" name="Shape 220"/>
          <p:cNvPicPr preferRelativeResize="0"/>
          <p:nvPr/>
        </p:nvPicPr>
        <p:blipFill rotWithShape="1">
          <a:blip r:embed="rId5">
            <a:alphaModFix/>
          </a:blip>
          <a:srcRect b="0" l="0" r="48464" t="0"/>
          <a:stretch/>
        </p:blipFill>
        <p:spPr>
          <a:xfrm>
            <a:off x="4725524" y="1475862"/>
            <a:ext cx="4237750" cy="2191774"/>
          </a:xfrm>
          <a:prstGeom prst="rect">
            <a:avLst/>
          </a:prstGeom>
          <a:noFill/>
          <a:ln>
            <a:noFill/>
          </a:ln>
        </p:spPr>
      </p:pic>
      <p:sp>
        <p:nvSpPr>
          <p:cNvPr id="221" name="Shape 221"/>
          <p:cNvSpPr/>
          <p:nvPr/>
        </p:nvSpPr>
        <p:spPr>
          <a:xfrm>
            <a:off x="6247925" y="1475875"/>
            <a:ext cx="426300" cy="485100"/>
          </a:xfrm>
          <a:prstGeom prst="rightArrow">
            <a:avLst>
              <a:gd fmla="val 50000" name="adj1"/>
              <a:gd fmla="val 50000" name="adj2"/>
            </a:avLst>
          </a:prstGeom>
          <a:solidFill>
            <a:srgbClr val="FF0000"/>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graphicFrame>
        <p:nvGraphicFramePr>
          <p:cNvPr id="226" name="Shape 226"/>
          <p:cNvGraphicFramePr/>
          <p:nvPr/>
        </p:nvGraphicFramePr>
        <p:xfrm>
          <a:off x="0" y="-36575"/>
          <a:ext cx="3000000" cy="3000000"/>
        </p:xfrm>
        <a:graphic>
          <a:graphicData uri="http://schemas.openxmlformats.org/drawingml/2006/table">
            <a:tbl>
              <a:tblPr>
                <a:noFill/>
                <a:tableStyleId>{7BC1FF5A-C4D1-4137-9FD6-39E40784F759}</a:tableStyleId>
              </a:tblPr>
              <a:tblGrid>
                <a:gridCol w="4538000"/>
                <a:gridCol w="4592150"/>
              </a:tblGrid>
              <a:tr h="2547650">
                <a:tc>
                  <a:txBody>
                    <a:bodyPr>
                      <a:noAutofit/>
                    </a:bodyPr>
                    <a:lstStyle/>
                    <a:p>
                      <a:pPr lvl="0" rtl="0">
                        <a:spcBef>
                          <a:spcPts val="0"/>
                        </a:spcBef>
                        <a:buNone/>
                      </a:pPr>
                      <a:r>
                        <a:t/>
                      </a:r>
                      <a:endParaRPr b="1" sz="1800">
                        <a:solidFill>
                          <a:schemeClr val="lt1"/>
                        </a:solidFill>
                        <a:latin typeface="Raleway"/>
                        <a:ea typeface="Raleway"/>
                        <a:cs typeface="Raleway"/>
                        <a:sym typeface="Raleway"/>
                      </a:endParaRPr>
                    </a:p>
                    <a:p>
                      <a:pPr lvl="0" rtl="0">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spcAft>
                          <a:spcPts val="1600"/>
                        </a:spcAft>
                        <a:buClr>
                          <a:schemeClr val="dk2"/>
                        </a:buClr>
                        <a:buSzPct val="61111"/>
                        <a:buFont typeface="Arial"/>
                        <a:buNone/>
                      </a:pPr>
                      <a:r>
                        <a:rPr lang="en" sz="1800">
                          <a:solidFill>
                            <a:schemeClr val="lt1"/>
                          </a:solidFill>
                          <a:latin typeface="Raleway"/>
                          <a:ea typeface="Raleway"/>
                          <a:cs typeface="Raleway"/>
                          <a:sym typeface="Raleway"/>
                        </a:rPr>
                        <a:t>“I like </a:t>
                      </a:r>
                      <a:r>
                        <a:rPr b="1" lang="en" sz="1800">
                          <a:solidFill>
                            <a:srgbClr val="E06666"/>
                          </a:solidFill>
                          <a:latin typeface="Raleway"/>
                          <a:ea typeface="Raleway"/>
                          <a:cs typeface="Raleway"/>
                          <a:sym typeface="Raleway"/>
                        </a:rPr>
                        <a:t>lots</a:t>
                      </a:r>
                      <a:r>
                        <a:rPr lang="en" sz="1800">
                          <a:solidFill>
                            <a:schemeClr val="lt1"/>
                          </a:solidFill>
                          <a:latin typeface="Raleway"/>
                          <a:ea typeface="Raleway"/>
                          <a:cs typeface="Raleway"/>
                          <a:sym typeface="Raleway"/>
                        </a:rPr>
                        <a:t> of little things to try rather than </a:t>
                      </a:r>
                      <a:r>
                        <a:rPr b="1" lang="en" sz="1800">
                          <a:solidFill>
                            <a:srgbClr val="E06666"/>
                          </a:solidFill>
                          <a:latin typeface="Raleway"/>
                          <a:ea typeface="Raleway"/>
                          <a:cs typeface="Raleway"/>
                          <a:sym typeface="Raleway"/>
                        </a:rPr>
                        <a:t>one</a:t>
                      </a:r>
                      <a:r>
                        <a:rPr lang="en" sz="1800">
                          <a:solidFill>
                            <a:schemeClr val="lt1"/>
                          </a:solidFill>
                          <a:latin typeface="Raleway"/>
                          <a:ea typeface="Raleway"/>
                          <a:cs typeface="Raleway"/>
                          <a:sym typeface="Raleway"/>
                        </a:rPr>
                        <a:t> plate of a big thing”</a:t>
                      </a:r>
                    </a:p>
                  </a:txBody>
                  <a:tcPr marT="91425" marB="91425" marR="91425" marL="91425"/>
                </a:tc>
                <a:tc>
                  <a:txBody>
                    <a:bodyPr>
                      <a:noAutofit/>
                    </a:bodyPr>
                    <a:lstStyle/>
                    <a:p>
                      <a:pPr lvl="0" rtl="0" algn="l">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t/>
                      </a:r>
                      <a:endParaRPr b="1" sz="1800">
                        <a:solidFill>
                          <a:srgbClr val="E06666"/>
                        </a:solidFill>
                        <a:latin typeface="Raleway"/>
                        <a:ea typeface="Raleway"/>
                        <a:cs typeface="Raleway"/>
                        <a:sym typeface="Raleway"/>
                      </a:endParaRPr>
                    </a:p>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rPr lang="en" sz="1800">
                          <a:solidFill>
                            <a:schemeClr val="lt1"/>
                          </a:solidFill>
                          <a:latin typeface="Raleway"/>
                          <a:ea typeface="Raleway"/>
                          <a:cs typeface="Raleway"/>
                          <a:sym typeface="Raleway"/>
                        </a:rPr>
                        <a:t>I wish there was an </a:t>
                      </a:r>
                      <a:r>
                        <a:rPr b="1" lang="en" sz="1800">
                          <a:solidFill>
                            <a:srgbClr val="E06666"/>
                          </a:solidFill>
                          <a:latin typeface="Raleway"/>
                          <a:ea typeface="Raleway"/>
                          <a:cs typeface="Raleway"/>
                          <a:sym typeface="Raleway"/>
                        </a:rPr>
                        <a:t>easier</a:t>
                      </a:r>
                      <a:r>
                        <a:rPr lang="en" sz="1800">
                          <a:solidFill>
                            <a:schemeClr val="lt1"/>
                          </a:solidFill>
                          <a:latin typeface="Raleway"/>
                          <a:ea typeface="Raleway"/>
                          <a:cs typeface="Raleway"/>
                          <a:sym typeface="Raleway"/>
                        </a:rPr>
                        <a:t> way to keep eating </a:t>
                      </a:r>
                      <a:r>
                        <a:rPr b="1" lang="en" sz="1800">
                          <a:solidFill>
                            <a:srgbClr val="E06666"/>
                          </a:solidFill>
                          <a:latin typeface="Raleway"/>
                          <a:ea typeface="Raleway"/>
                          <a:cs typeface="Raleway"/>
                          <a:sym typeface="Raleway"/>
                        </a:rPr>
                        <a:t>interesting</a:t>
                      </a:r>
                    </a:p>
                    <a:p>
                      <a:pPr lvl="0" rtl="0" algn="r">
                        <a:spcBef>
                          <a:spcPts val="0"/>
                        </a:spcBef>
                        <a:buNone/>
                      </a:pPr>
                      <a:r>
                        <a:t/>
                      </a:r>
                      <a:endParaRPr sz="1800">
                        <a:latin typeface="Raleway"/>
                        <a:ea typeface="Raleway"/>
                        <a:cs typeface="Raleway"/>
                        <a:sym typeface="Raleway"/>
                      </a:endParaRPr>
                    </a:p>
                  </a:txBody>
                  <a:tcPr marT="91425" marB="91425" marR="91425" marL="91425"/>
                </a:tc>
              </a:tr>
              <a:tr h="2624050">
                <a:tc>
                  <a:txBody>
                    <a:bodyPr>
                      <a:noAutofit/>
                    </a:bodyPr>
                    <a:lstStyle/>
                    <a:p>
                      <a:pPr lvl="0">
                        <a:spcBef>
                          <a:spcPts val="0"/>
                        </a:spcBef>
                        <a:buNone/>
                      </a:pPr>
                      <a:r>
                        <a:t/>
                      </a:r>
                      <a:endParaRPr b="1" sz="1800">
                        <a:solidFill>
                          <a:srgbClr val="E06666"/>
                        </a:solidFill>
                        <a:latin typeface="Raleway"/>
                        <a:ea typeface="Raleway"/>
                        <a:cs typeface="Raleway"/>
                        <a:sym typeface="Raleway"/>
                      </a:endParaRPr>
                    </a:p>
                    <a:p>
                      <a:pPr lvl="0">
                        <a:spcBef>
                          <a:spcPts val="0"/>
                        </a:spcBef>
                        <a:buNone/>
                      </a:pPr>
                      <a:r>
                        <a:t/>
                      </a:r>
                      <a:endParaRPr b="1" sz="1800">
                        <a:solidFill>
                          <a:schemeClr val="lt1"/>
                        </a:solidFill>
                        <a:latin typeface="Raleway"/>
                        <a:ea typeface="Raleway"/>
                        <a:cs typeface="Raleway"/>
                        <a:sym typeface="Raleway"/>
                      </a:endParaRPr>
                    </a:p>
                    <a:p>
                      <a:pPr lvl="0" rtl="0" algn="ctr">
                        <a:spcBef>
                          <a:spcPts val="0"/>
                        </a:spcBef>
                        <a:buNone/>
                      </a:pPr>
                      <a:r>
                        <a:t/>
                      </a:r>
                      <a:endParaRPr b="1" sz="1800">
                        <a:solidFill>
                          <a:srgbClr val="E06666"/>
                        </a:solidFill>
                        <a:latin typeface="Raleway"/>
                        <a:ea typeface="Raleway"/>
                        <a:cs typeface="Raleway"/>
                        <a:sym typeface="Raleway"/>
                      </a:endParaRPr>
                    </a:p>
                    <a:p>
                      <a:pPr lvl="0" algn="ctr">
                        <a:spcBef>
                          <a:spcPts val="0"/>
                        </a:spcBef>
                        <a:buNone/>
                      </a:pPr>
                      <a:r>
                        <a:rPr b="1" lang="en" sz="1800">
                          <a:solidFill>
                            <a:srgbClr val="E06666"/>
                          </a:solidFill>
                          <a:latin typeface="Raleway"/>
                          <a:ea typeface="Raleway"/>
                          <a:cs typeface="Raleway"/>
                          <a:sym typeface="Raleway"/>
                        </a:rPr>
                        <a:t>Running </a:t>
                      </a:r>
                      <a:r>
                        <a:rPr lang="en" sz="1800">
                          <a:solidFill>
                            <a:schemeClr val="lt1"/>
                          </a:solidFill>
                          <a:latin typeface="Raleway"/>
                          <a:ea typeface="Raleway"/>
                          <a:cs typeface="Raleway"/>
                          <a:sym typeface="Raleway"/>
                        </a:rPr>
                        <a:t>to work</a:t>
                      </a:r>
                      <a:r>
                        <a:rPr b="1" lang="en" sz="1800">
                          <a:solidFill>
                            <a:schemeClr val="lt1"/>
                          </a:solidFill>
                          <a:latin typeface="Raleway"/>
                          <a:ea typeface="Raleway"/>
                          <a:cs typeface="Raleway"/>
                          <a:sym typeface="Raleway"/>
                        </a:rPr>
                        <a:t>,</a:t>
                      </a:r>
                      <a:r>
                        <a:rPr b="1" lang="en" sz="1800">
                          <a:solidFill>
                            <a:srgbClr val="E06666"/>
                          </a:solidFill>
                          <a:latin typeface="Raleway"/>
                          <a:ea typeface="Raleway"/>
                          <a:cs typeface="Raleway"/>
                          <a:sym typeface="Raleway"/>
                        </a:rPr>
                        <a:t> carrying</a:t>
                      </a:r>
                      <a:r>
                        <a:rPr b="1" lang="en" sz="1800">
                          <a:solidFill>
                            <a:schemeClr val="lt1"/>
                          </a:solidFill>
                          <a:latin typeface="Raleway"/>
                          <a:ea typeface="Raleway"/>
                          <a:cs typeface="Raleway"/>
                          <a:sym typeface="Raleway"/>
                        </a:rPr>
                        <a:t> </a:t>
                      </a:r>
                      <a:r>
                        <a:rPr lang="en" sz="1800">
                          <a:solidFill>
                            <a:schemeClr val="lt1"/>
                          </a:solidFill>
                          <a:latin typeface="Raleway"/>
                          <a:ea typeface="Raleway"/>
                          <a:cs typeface="Raleway"/>
                          <a:sym typeface="Raleway"/>
                        </a:rPr>
                        <a:t>all his belongings in his arms</a:t>
                      </a:r>
                    </a:p>
                    <a:p>
                      <a:pPr lvl="0" rtl="0" algn="l">
                        <a:spcBef>
                          <a:spcPts val="0"/>
                        </a:spcBef>
                        <a:buNone/>
                      </a:pPr>
                      <a:r>
                        <a:t/>
                      </a:r>
                      <a:endParaRPr sz="1800">
                        <a:solidFill>
                          <a:srgbClr val="FF00FF"/>
                        </a:solidFill>
                        <a:latin typeface="Raleway"/>
                        <a:ea typeface="Raleway"/>
                        <a:cs typeface="Raleway"/>
                        <a:sym typeface="Raleway"/>
                      </a:endParaRPr>
                    </a:p>
                  </a:txBody>
                  <a:tcPr marT="91425" marB="91425" marR="91425" marL="91425"/>
                </a:tc>
                <a:tc>
                  <a:txBody>
                    <a:bodyPr>
                      <a:noAutofit/>
                    </a:bodyPr>
                    <a:lstStyle/>
                    <a:p>
                      <a:pPr lvl="0" rtl="0" algn="ctr">
                        <a:spcBef>
                          <a:spcPts val="0"/>
                        </a:spcBef>
                        <a:buClr>
                          <a:schemeClr val="dk2"/>
                        </a:buClr>
                        <a:buSzPct val="61111"/>
                        <a:buFont typeface="Arial"/>
                        <a:buNone/>
                      </a:pPr>
                      <a:r>
                        <a:rPr b="1" lang="en" sz="1800">
                          <a:solidFill>
                            <a:srgbClr val="E06666"/>
                          </a:solidFill>
                          <a:latin typeface="Raleway"/>
                          <a:ea typeface="Raleway"/>
                          <a:cs typeface="Raleway"/>
                          <a:sym typeface="Raleway"/>
                        </a:rPr>
                        <a:t>tired </a:t>
                      </a:r>
                      <a:r>
                        <a:rPr lang="en" sz="1800">
                          <a:solidFill>
                            <a:schemeClr val="lt1"/>
                          </a:solidFill>
                          <a:latin typeface="Raleway"/>
                          <a:ea typeface="Raleway"/>
                          <a:cs typeface="Raleway"/>
                          <a:sym typeface="Raleway"/>
                        </a:rPr>
                        <a:t>and</a:t>
                      </a:r>
                      <a:r>
                        <a:rPr b="1" lang="en" sz="1800">
                          <a:solidFill>
                            <a:srgbClr val="E06666"/>
                          </a:solidFill>
                          <a:latin typeface="Raleway"/>
                          <a:ea typeface="Raleway"/>
                          <a:cs typeface="Raleway"/>
                          <a:sym typeface="Raleway"/>
                        </a:rPr>
                        <a:t> stuck</a:t>
                      </a:r>
                      <a:r>
                        <a:rPr lang="en" sz="1800">
                          <a:solidFill>
                            <a:schemeClr val="lt1"/>
                          </a:solidFill>
                          <a:latin typeface="Raleway"/>
                          <a:ea typeface="Raleway"/>
                          <a:cs typeface="Raleway"/>
                          <a:sym typeface="Raleway"/>
                        </a:rPr>
                        <a:t> in a rut</a:t>
                      </a:r>
                    </a:p>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rPr b="1" lang="en" sz="1800">
                          <a:solidFill>
                            <a:srgbClr val="E06666"/>
                          </a:solidFill>
                          <a:latin typeface="Raleway"/>
                          <a:ea typeface="Raleway"/>
                          <a:cs typeface="Raleway"/>
                          <a:sym typeface="Raleway"/>
                        </a:rPr>
                        <a:t>excited</a:t>
                      </a:r>
                      <a:r>
                        <a:rPr lang="en" sz="1800">
                          <a:solidFill>
                            <a:schemeClr val="lt1"/>
                          </a:solidFill>
                          <a:latin typeface="Raleway"/>
                          <a:ea typeface="Raleway"/>
                          <a:cs typeface="Raleway"/>
                          <a:sym typeface="Raleway"/>
                        </a:rPr>
                        <a:t> to explore</a:t>
                      </a:r>
                    </a:p>
                  </a:txBody>
                  <a:tcPr marT="91425" marB="91425" marR="91425" marL="91425" anchor="ctr"/>
                </a:tc>
              </a:tr>
            </a:tbl>
          </a:graphicData>
        </a:graphic>
      </p:graphicFrame>
      <p:graphicFrame>
        <p:nvGraphicFramePr>
          <p:cNvPr id="227" name="Shape 227"/>
          <p:cNvGraphicFramePr/>
          <p:nvPr/>
        </p:nvGraphicFramePr>
        <p:xfrm>
          <a:off x="3283262" y="198730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rgbClr val="E06666"/>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E06666"/>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rgbClr val="E06666"/>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E06666"/>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DORA</a:t>
            </a:r>
          </a:p>
          <a:p>
            <a:pPr lvl="0" rtl="0" algn="l">
              <a:spcBef>
                <a:spcPts val="0"/>
              </a:spcBef>
              <a:buNone/>
            </a:pPr>
            <a:r>
              <a:t/>
            </a:r>
            <a:endParaRPr b="0" sz="2400">
              <a:solidFill>
                <a:schemeClr val="dk2"/>
              </a:solidFill>
            </a:endParaRPr>
          </a:p>
        </p:txBody>
      </p:sp>
      <p:grpSp>
        <p:nvGrpSpPr>
          <p:cNvPr id="233" name="Shape 233"/>
          <p:cNvGrpSpPr/>
          <p:nvPr/>
        </p:nvGrpSpPr>
        <p:grpSpPr>
          <a:xfrm>
            <a:off x="1182062" y="1835009"/>
            <a:ext cx="2212049" cy="2537075"/>
            <a:chOff x="6099750" y="-91187"/>
            <a:chExt cx="2212049" cy="2537075"/>
          </a:xfrm>
        </p:grpSpPr>
        <p:pic>
          <p:nvPicPr>
            <p:cNvPr id="234" name="Shape 234"/>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235" name="Shape 235"/>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236" name="Shape 236"/>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Early-30’s</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New job at a drone startup</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Lives w/ boyfriend in San Francisco</a:t>
              </a:r>
            </a:p>
            <a:p>
              <a:pPr lvl="0" rtl="0">
                <a:spcBef>
                  <a:spcPts val="0"/>
                </a:spcBef>
                <a:spcAft>
                  <a:spcPts val="800"/>
                </a:spcAft>
                <a:buNone/>
              </a:pPr>
              <a:r>
                <a:rPr lang="en" sz="1200">
                  <a:solidFill>
                    <a:schemeClr val="dk2"/>
                  </a:solidFill>
                  <a:latin typeface="Raleway"/>
                  <a:ea typeface="Raleway"/>
                  <a:cs typeface="Raleway"/>
                  <a:sym typeface="Raleway"/>
                </a:rPr>
                <a:t>LOVES food</a:t>
              </a:r>
            </a:p>
            <a:p>
              <a:pPr lvl="0" rtl="0">
                <a:spcBef>
                  <a:spcPts val="0"/>
                </a:spcBef>
                <a:spcAft>
                  <a:spcPts val="800"/>
                </a:spcAft>
                <a:buNone/>
              </a:pPr>
              <a:r>
                <a:rPr lang="en" sz="1200">
                  <a:solidFill>
                    <a:schemeClr val="dk2"/>
                  </a:solidFill>
                  <a:latin typeface="Raleway"/>
                  <a:ea typeface="Raleway"/>
                  <a:cs typeface="Raleway"/>
                  <a:sym typeface="Raleway"/>
                </a:rPr>
                <a:t>Turrets Syndrome</a:t>
              </a:r>
            </a:p>
            <a:p>
              <a:pPr lvl="0" rtl="0">
                <a:spcBef>
                  <a:spcPts val="0"/>
                </a:spcBef>
                <a:spcAft>
                  <a:spcPts val="800"/>
                </a:spcAft>
                <a:buNone/>
              </a:pPr>
              <a:r>
                <a:rPr lang="en" sz="1200">
                  <a:solidFill>
                    <a:schemeClr val="dk2"/>
                  </a:solidFill>
                  <a:latin typeface="Raleway"/>
                  <a:ea typeface="Raleway"/>
                  <a:cs typeface="Raleway"/>
                  <a:sym typeface="Raleway"/>
                </a:rPr>
                <a:t>Mindful</a:t>
              </a:r>
            </a:p>
          </p:txBody>
        </p:sp>
      </p:grpSp>
      <p:pic>
        <p:nvPicPr>
          <p:cNvPr id="237" name="Shape 237"/>
          <p:cNvPicPr preferRelativeResize="0"/>
          <p:nvPr/>
        </p:nvPicPr>
        <p:blipFill>
          <a:blip r:embed="rId5">
            <a:alphaModFix/>
          </a:blip>
          <a:stretch>
            <a:fillRect/>
          </a:stretch>
        </p:blipFill>
        <p:spPr>
          <a:xfrm>
            <a:off x="4665650" y="464625"/>
            <a:ext cx="4381100" cy="43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graphicFrame>
        <p:nvGraphicFramePr>
          <p:cNvPr id="242" name="Shape 242"/>
          <p:cNvGraphicFramePr/>
          <p:nvPr/>
        </p:nvGraphicFramePr>
        <p:xfrm>
          <a:off x="0" y="0"/>
          <a:ext cx="3000000" cy="3000000"/>
        </p:xfrm>
        <a:graphic>
          <a:graphicData uri="http://schemas.openxmlformats.org/drawingml/2006/table">
            <a:tbl>
              <a:tblPr>
                <a:noFill/>
                <a:tableStyleId>{7BC1FF5A-C4D1-4137-9FD6-39E40784F759}</a:tableStyleId>
              </a:tblPr>
              <a:tblGrid>
                <a:gridCol w="4575225"/>
                <a:gridCol w="4575225"/>
              </a:tblGrid>
              <a:tr h="2617175">
                <a:tc>
                  <a:txBody>
                    <a:bodyPr>
                      <a:noAutofit/>
                    </a:bodyPr>
                    <a:lstStyle/>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t/>
                      </a:r>
                      <a:endParaRPr sz="1800">
                        <a:solidFill>
                          <a:schemeClr val="lt1"/>
                        </a:solidFill>
                        <a:latin typeface="Raleway"/>
                        <a:ea typeface="Raleway"/>
                        <a:cs typeface="Raleway"/>
                        <a:sym typeface="Raleway"/>
                      </a:endParaRPr>
                    </a:p>
                    <a:p>
                      <a:pPr lvl="0" algn="ctr">
                        <a:spcBef>
                          <a:spcPts val="0"/>
                        </a:spcBef>
                        <a:buNone/>
                      </a:pPr>
                      <a:r>
                        <a:rPr lang="en" sz="1800">
                          <a:solidFill>
                            <a:schemeClr val="lt1"/>
                          </a:solidFill>
                          <a:latin typeface="Raleway"/>
                          <a:ea typeface="Raleway"/>
                          <a:cs typeface="Raleway"/>
                          <a:sym typeface="Raleway"/>
                        </a:rPr>
                        <a:t>“I know the </a:t>
                      </a:r>
                      <a:r>
                        <a:rPr b="1" lang="en" sz="1800">
                          <a:solidFill>
                            <a:schemeClr val="dk1"/>
                          </a:solidFill>
                          <a:latin typeface="Raleway"/>
                          <a:ea typeface="Raleway"/>
                          <a:cs typeface="Raleway"/>
                          <a:sym typeface="Raleway"/>
                        </a:rPr>
                        <a:t>core items</a:t>
                      </a:r>
                      <a:r>
                        <a:rPr lang="en" sz="1800">
                          <a:solidFill>
                            <a:schemeClr val="lt1"/>
                          </a:solidFill>
                          <a:latin typeface="Raleway"/>
                          <a:ea typeface="Raleway"/>
                          <a:cs typeface="Raleway"/>
                          <a:sym typeface="Raleway"/>
                        </a:rPr>
                        <a:t> I need to make my meals”</a:t>
                      </a:r>
                    </a:p>
                    <a:p>
                      <a:pPr lvl="0">
                        <a:spcBef>
                          <a:spcPts val="0"/>
                        </a:spcBef>
                        <a:buNone/>
                      </a:pPr>
                      <a:r>
                        <a:t/>
                      </a:r>
                      <a:endParaRPr sz="1800">
                        <a:solidFill>
                          <a:schemeClr val="lt1"/>
                        </a:solidFill>
                        <a:latin typeface="Raleway"/>
                        <a:ea typeface="Raleway"/>
                        <a:cs typeface="Raleway"/>
                        <a:sym typeface="Raleway"/>
                      </a:endParaRPr>
                    </a:p>
                    <a:p>
                      <a:pPr lvl="0" rtl="0">
                        <a:spcBef>
                          <a:spcPts val="0"/>
                        </a:spcBef>
                        <a:buNone/>
                      </a:pPr>
                      <a:r>
                        <a:t/>
                      </a:r>
                      <a:endParaRPr sz="1800">
                        <a:solidFill>
                          <a:schemeClr val="lt1"/>
                        </a:solidFill>
                        <a:latin typeface="Raleway"/>
                        <a:ea typeface="Raleway"/>
                        <a:cs typeface="Raleway"/>
                        <a:sym typeface="Raleway"/>
                      </a:endParaRPr>
                    </a:p>
                  </a:txBody>
                  <a:tcPr marT="91425" marB="91425" marR="91425" marL="91425" anchor="ctr"/>
                </a:tc>
                <a:tc>
                  <a:txBody>
                    <a:bodyPr>
                      <a:noAutofit/>
                    </a:bodyPr>
                    <a:lstStyle/>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rPr lang="en" sz="1800">
                          <a:solidFill>
                            <a:schemeClr val="lt1"/>
                          </a:solidFill>
                          <a:latin typeface="Raleway"/>
                          <a:ea typeface="Raleway"/>
                          <a:cs typeface="Raleway"/>
                          <a:sym typeface="Raleway"/>
                        </a:rPr>
                        <a:t>Eating the </a:t>
                      </a:r>
                      <a:r>
                        <a:rPr b="1" lang="en" sz="1800">
                          <a:solidFill>
                            <a:schemeClr val="dk1"/>
                          </a:solidFill>
                          <a:latin typeface="Raleway"/>
                          <a:ea typeface="Raleway"/>
                          <a:cs typeface="Raleway"/>
                          <a:sym typeface="Raleway"/>
                        </a:rPr>
                        <a:t>same thing</a:t>
                      </a:r>
                      <a:r>
                        <a:rPr lang="en" sz="1800">
                          <a:solidFill>
                            <a:schemeClr val="lt1"/>
                          </a:solidFill>
                          <a:latin typeface="Raleway"/>
                          <a:ea typeface="Raleway"/>
                          <a:cs typeface="Raleway"/>
                          <a:sym typeface="Raleway"/>
                        </a:rPr>
                        <a:t> everyday makes my life easier</a:t>
                      </a: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t/>
                      </a:r>
                      <a:endParaRPr sz="1800">
                        <a:solidFill>
                          <a:schemeClr val="lt1"/>
                        </a:solidFill>
                        <a:latin typeface="Raleway"/>
                        <a:ea typeface="Raleway"/>
                        <a:cs typeface="Raleway"/>
                        <a:sym typeface="Raleway"/>
                      </a:endParaRPr>
                    </a:p>
                  </a:txBody>
                  <a:tcPr marT="91425" marB="91425" marR="91425" marL="91425" anchor="ctr"/>
                </a:tc>
              </a:tr>
              <a:tr h="2521500">
                <a:tc>
                  <a:txBody>
                    <a:bodyPr>
                      <a:noAutofit/>
                    </a:bodyPr>
                    <a:lstStyle/>
                    <a:p>
                      <a:pPr lvl="0">
                        <a:spcBef>
                          <a:spcPts val="0"/>
                        </a:spcBef>
                        <a:buNone/>
                      </a:pPr>
                      <a:r>
                        <a:t/>
                      </a:r>
                      <a:endParaRPr sz="1800">
                        <a:solidFill>
                          <a:schemeClr val="lt1"/>
                        </a:solidFill>
                        <a:latin typeface="Raleway"/>
                        <a:ea typeface="Raleway"/>
                        <a:cs typeface="Raleway"/>
                        <a:sym typeface="Raleway"/>
                      </a:endParaRPr>
                    </a:p>
                    <a:p>
                      <a:pPr lvl="0">
                        <a:spcBef>
                          <a:spcPts val="0"/>
                        </a:spcBef>
                        <a:buNone/>
                      </a:pPr>
                      <a:r>
                        <a:t/>
                      </a:r>
                      <a:endParaRPr sz="1800">
                        <a:solidFill>
                          <a:schemeClr val="lt1"/>
                        </a:solidFill>
                        <a:latin typeface="Raleway"/>
                        <a:ea typeface="Raleway"/>
                        <a:cs typeface="Raleway"/>
                        <a:sym typeface="Raleway"/>
                      </a:endParaRPr>
                    </a:p>
                    <a:p>
                      <a:pPr lvl="0">
                        <a:spcBef>
                          <a:spcPts val="0"/>
                        </a:spcBef>
                        <a:buNone/>
                      </a:pPr>
                      <a:r>
                        <a:t/>
                      </a:r>
                      <a:endParaRPr sz="1800">
                        <a:solidFill>
                          <a:schemeClr val="lt1"/>
                        </a:solidFill>
                        <a:latin typeface="Raleway"/>
                        <a:ea typeface="Raleway"/>
                        <a:cs typeface="Raleway"/>
                        <a:sym typeface="Raleway"/>
                      </a:endParaRPr>
                    </a:p>
                    <a:p>
                      <a:pPr lvl="0" algn="ctr">
                        <a:spcBef>
                          <a:spcPts val="0"/>
                        </a:spcBef>
                        <a:buNone/>
                      </a:pPr>
                      <a:r>
                        <a:rPr b="1" lang="en" sz="1800">
                          <a:solidFill>
                            <a:schemeClr val="dk1"/>
                          </a:solidFill>
                          <a:latin typeface="Raleway"/>
                          <a:ea typeface="Raleway"/>
                          <a:cs typeface="Raleway"/>
                          <a:sym typeface="Raleway"/>
                        </a:rPr>
                        <a:t>assertive</a:t>
                      </a:r>
                      <a:r>
                        <a:rPr lang="en" sz="1800">
                          <a:solidFill>
                            <a:schemeClr val="lt1"/>
                          </a:solidFill>
                          <a:latin typeface="Raleway"/>
                          <a:ea typeface="Raleway"/>
                          <a:cs typeface="Raleway"/>
                          <a:sym typeface="Raleway"/>
                        </a:rPr>
                        <a:t> and </a:t>
                      </a:r>
                      <a:r>
                        <a:rPr b="1" lang="en" sz="1800">
                          <a:solidFill>
                            <a:schemeClr val="dk1"/>
                          </a:solidFill>
                          <a:latin typeface="Raleway"/>
                          <a:ea typeface="Raleway"/>
                          <a:cs typeface="Raleway"/>
                          <a:sym typeface="Raleway"/>
                        </a:rPr>
                        <a:t>immediate</a:t>
                      </a:r>
                      <a:r>
                        <a:rPr lang="en" sz="1800">
                          <a:solidFill>
                            <a:schemeClr val="lt1"/>
                          </a:solidFill>
                          <a:latin typeface="Raleway"/>
                          <a:ea typeface="Raleway"/>
                          <a:cs typeface="Raleway"/>
                          <a:sym typeface="Raleway"/>
                        </a:rPr>
                        <a:t> responses</a:t>
                      </a:r>
                    </a:p>
                    <a:p>
                      <a:pPr lvl="0">
                        <a:spcBef>
                          <a:spcPts val="0"/>
                        </a:spcBef>
                        <a:buNone/>
                      </a:pPr>
                      <a:r>
                        <a:t/>
                      </a:r>
                      <a:endParaRPr sz="1800">
                        <a:solidFill>
                          <a:schemeClr val="lt1"/>
                        </a:solidFill>
                        <a:latin typeface="Raleway"/>
                        <a:ea typeface="Raleway"/>
                        <a:cs typeface="Raleway"/>
                        <a:sym typeface="Raleway"/>
                      </a:endParaRP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Clr>
                          <a:srgbClr val="000000"/>
                        </a:buClr>
                        <a:buSzPct val="61111"/>
                        <a:buFont typeface="Arial"/>
                        <a:buNone/>
                      </a:pPr>
                      <a:r>
                        <a:t/>
                      </a:r>
                      <a:endParaRPr sz="1800">
                        <a:solidFill>
                          <a:schemeClr val="lt1"/>
                        </a:solidFill>
                        <a:latin typeface="Raleway"/>
                        <a:ea typeface="Raleway"/>
                        <a:cs typeface="Raleway"/>
                        <a:sym typeface="Raleway"/>
                      </a:endParaRPr>
                    </a:p>
                  </a:txBody>
                  <a:tcPr marT="91425" marB="91425" marR="91425" marL="91425" anchor="b"/>
                </a:tc>
                <a:tc>
                  <a:txBody>
                    <a:bodyPr>
                      <a:noAutofit/>
                    </a:bodyPr>
                    <a:lstStyle/>
                    <a:p>
                      <a:pPr lvl="0" rtl="0" algn="ctr">
                        <a:spcBef>
                          <a:spcPts val="0"/>
                        </a:spcBef>
                        <a:buClr>
                          <a:schemeClr val="dk2"/>
                        </a:buClr>
                        <a:buSzPct val="61111"/>
                        <a:buFont typeface="Arial"/>
                        <a:buNone/>
                      </a:pPr>
                      <a:r>
                        <a:t/>
                      </a:r>
                      <a:endParaRPr b="1" sz="1800">
                        <a:solidFill>
                          <a:schemeClr val="dk1"/>
                        </a:solidFill>
                        <a:latin typeface="Raleway"/>
                        <a:ea typeface="Raleway"/>
                        <a:cs typeface="Raleway"/>
                        <a:sym typeface="Raleway"/>
                      </a:endParaRPr>
                    </a:p>
                    <a:p>
                      <a:pPr lvl="0" rtl="0" algn="ctr">
                        <a:spcBef>
                          <a:spcPts val="0"/>
                        </a:spcBef>
                        <a:buClr>
                          <a:schemeClr val="dk2"/>
                        </a:buClr>
                        <a:buSzPct val="61111"/>
                        <a:buFont typeface="Arial"/>
                        <a:buNone/>
                      </a:pPr>
                      <a:r>
                        <a:t/>
                      </a:r>
                      <a:endParaRPr b="1" sz="1800">
                        <a:solidFill>
                          <a:schemeClr val="dk1"/>
                        </a:solidFill>
                        <a:latin typeface="Raleway"/>
                        <a:ea typeface="Raleway"/>
                        <a:cs typeface="Raleway"/>
                        <a:sym typeface="Raleway"/>
                      </a:endParaRPr>
                    </a:p>
                    <a:p>
                      <a:pPr lvl="0" rtl="0" algn="ctr">
                        <a:spcBef>
                          <a:spcPts val="0"/>
                        </a:spcBef>
                        <a:buClr>
                          <a:schemeClr val="dk2"/>
                        </a:buClr>
                        <a:buSzPct val="61111"/>
                        <a:buFont typeface="Arial"/>
                        <a:buNone/>
                      </a:pPr>
                      <a:r>
                        <a:rPr b="1" lang="en" sz="1800">
                          <a:solidFill>
                            <a:schemeClr val="dk1"/>
                          </a:solidFill>
                          <a:latin typeface="Raleway"/>
                          <a:ea typeface="Raleway"/>
                          <a:cs typeface="Raleway"/>
                          <a:sym typeface="Raleway"/>
                        </a:rPr>
                        <a:t>confident</a:t>
                      </a:r>
                      <a:r>
                        <a:rPr lang="en" sz="1800">
                          <a:solidFill>
                            <a:schemeClr val="lt1"/>
                          </a:solidFill>
                          <a:latin typeface="Raleway"/>
                          <a:ea typeface="Raleway"/>
                          <a:cs typeface="Raleway"/>
                          <a:sym typeface="Raleway"/>
                        </a:rPr>
                        <a:t> and </a:t>
                      </a:r>
                      <a:r>
                        <a:rPr b="1" lang="en" sz="1800">
                          <a:solidFill>
                            <a:schemeClr val="dk1"/>
                          </a:solidFill>
                          <a:latin typeface="Raleway"/>
                          <a:ea typeface="Raleway"/>
                          <a:cs typeface="Raleway"/>
                          <a:sym typeface="Raleway"/>
                        </a:rPr>
                        <a:t>proud</a:t>
                      </a:r>
                    </a:p>
                    <a:p>
                      <a:pPr lvl="0" rtl="0" algn="ct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t/>
                      </a:r>
                      <a:endParaRPr sz="1800">
                        <a:solidFill>
                          <a:schemeClr val="lt1"/>
                        </a:solidFill>
                        <a:latin typeface="Raleway"/>
                        <a:ea typeface="Raleway"/>
                        <a:cs typeface="Raleway"/>
                        <a:sym typeface="Raleway"/>
                      </a:endParaRPr>
                    </a:p>
                  </a:txBody>
                  <a:tcPr marT="91425" marB="91425" marR="91425" marL="91425" anchor="ctr"/>
                </a:tc>
              </a:tr>
            </a:tbl>
          </a:graphicData>
        </a:graphic>
      </p:graphicFrame>
      <p:graphicFrame>
        <p:nvGraphicFramePr>
          <p:cNvPr id="243" name="Shape 243"/>
          <p:cNvGraphicFramePr/>
          <p:nvPr/>
        </p:nvGraphicFramePr>
        <p:xfrm>
          <a:off x="3313000" y="211455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chemeClr val="dk1"/>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chemeClr val="dk1"/>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chemeClr val="dk1"/>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chemeClr val="dk1"/>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35775" y="483550"/>
            <a:ext cx="5197200" cy="768000"/>
          </a:xfrm>
          <a:prstGeom prst="rect">
            <a:avLst/>
          </a:prstGeom>
        </p:spPr>
        <p:txBody>
          <a:bodyPr anchorCtr="0" anchor="t" bIns="91425" lIns="91425" rIns="91425" tIns="91425">
            <a:noAutofit/>
          </a:bodyPr>
          <a:lstStyle/>
          <a:p>
            <a:pPr lvl="0" rtl="0">
              <a:spcBef>
                <a:spcPts val="0"/>
              </a:spcBef>
              <a:spcAft>
                <a:spcPts val="1600"/>
              </a:spcAft>
              <a:buNone/>
            </a:pPr>
            <a:r>
              <a:rPr lang="en" sz="3600">
                <a:solidFill>
                  <a:schemeClr val="dk1"/>
                </a:solidFill>
              </a:rPr>
              <a:t>The Team</a:t>
            </a:r>
          </a:p>
        </p:txBody>
      </p:sp>
      <p:sp>
        <p:nvSpPr>
          <p:cNvPr id="79" name="Shape 79"/>
          <p:cNvSpPr txBox="1"/>
          <p:nvPr>
            <p:ph idx="4294967295" type="title"/>
          </p:nvPr>
        </p:nvSpPr>
        <p:spPr>
          <a:xfrm>
            <a:off x="535775" y="1480150"/>
            <a:ext cx="51972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b="0" sz="1800">
              <a:latin typeface="Lato"/>
              <a:ea typeface="Lato"/>
              <a:cs typeface="Lato"/>
              <a:sym typeface="Lato"/>
            </a:endParaRPr>
          </a:p>
          <a:p>
            <a:pPr lvl="0" rtl="0">
              <a:lnSpc>
                <a:spcPct val="115000"/>
              </a:lnSpc>
              <a:spcBef>
                <a:spcPts val="0"/>
              </a:spcBef>
              <a:spcAft>
                <a:spcPts val="1600"/>
              </a:spcAft>
              <a:buNone/>
            </a:pPr>
            <a:r>
              <a:t/>
            </a:r>
            <a:endParaRPr b="0" sz="1800">
              <a:latin typeface="Lato"/>
              <a:ea typeface="Lato"/>
              <a:cs typeface="Lato"/>
              <a:sym typeface="Lato"/>
            </a:endParaRPr>
          </a:p>
        </p:txBody>
      </p:sp>
      <p:pic>
        <p:nvPicPr>
          <p:cNvPr descr="lindsey.jpg" id="80" name="Shape 80"/>
          <p:cNvPicPr preferRelativeResize="0"/>
          <p:nvPr/>
        </p:nvPicPr>
        <p:blipFill>
          <a:blip r:embed="rId3">
            <a:alphaModFix/>
          </a:blip>
          <a:stretch>
            <a:fillRect/>
          </a:stretch>
        </p:blipFill>
        <p:spPr>
          <a:xfrm>
            <a:off x="463900" y="2431400"/>
            <a:ext cx="1841650" cy="1841650"/>
          </a:xfrm>
          <a:prstGeom prst="rect">
            <a:avLst/>
          </a:prstGeom>
          <a:noFill/>
          <a:ln>
            <a:noFill/>
          </a:ln>
        </p:spPr>
      </p:pic>
      <p:pic>
        <p:nvPicPr>
          <p:cNvPr id="81" name="Shape 81"/>
          <p:cNvPicPr preferRelativeResize="0"/>
          <p:nvPr/>
        </p:nvPicPr>
        <p:blipFill>
          <a:blip r:embed="rId4">
            <a:alphaModFix/>
          </a:blip>
          <a:stretch>
            <a:fillRect/>
          </a:stretch>
        </p:blipFill>
        <p:spPr>
          <a:xfrm>
            <a:off x="2672400" y="1480150"/>
            <a:ext cx="1841650" cy="1841650"/>
          </a:xfrm>
          <a:prstGeom prst="rect">
            <a:avLst/>
          </a:prstGeom>
          <a:noFill/>
          <a:ln>
            <a:noFill/>
          </a:ln>
        </p:spPr>
      </p:pic>
      <p:sp>
        <p:nvSpPr>
          <p:cNvPr id="82" name="Shape 82"/>
          <p:cNvSpPr txBox="1"/>
          <p:nvPr/>
        </p:nvSpPr>
        <p:spPr>
          <a:xfrm>
            <a:off x="318000" y="4276000"/>
            <a:ext cx="2157000" cy="659400"/>
          </a:xfrm>
          <a:prstGeom prst="rect">
            <a:avLst/>
          </a:prstGeom>
          <a:noFill/>
          <a:ln>
            <a:noFill/>
          </a:ln>
        </p:spPr>
        <p:txBody>
          <a:bodyPr anchorCtr="0" anchor="t" bIns="91425" lIns="91425" rIns="91425" tIns="91425">
            <a:noAutofit/>
          </a:bodyPr>
          <a:lstStyle/>
          <a:p>
            <a:pPr lvl="0" algn="ctr">
              <a:spcBef>
                <a:spcPts val="0"/>
              </a:spcBef>
              <a:buNone/>
            </a:pPr>
            <a:r>
              <a:rPr b="1" lang="en" sz="2000"/>
              <a:t>Lindsey Kostas</a:t>
            </a:r>
          </a:p>
        </p:txBody>
      </p:sp>
      <p:sp>
        <p:nvSpPr>
          <p:cNvPr id="83" name="Shape 83"/>
          <p:cNvSpPr txBox="1"/>
          <p:nvPr/>
        </p:nvSpPr>
        <p:spPr>
          <a:xfrm>
            <a:off x="2514725" y="3399700"/>
            <a:ext cx="2157000" cy="659400"/>
          </a:xfrm>
          <a:prstGeom prst="rect">
            <a:avLst/>
          </a:prstGeom>
          <a:noFill/>
          <a:ln>
            <a:noFill/>
          </a:ln>
        </p:spPr>
        <p:txBody>
          <a:bodyPr anchorCtr="0" anchor="t" bIns="91425" lIns="91425" rIns="91425" tIns="91425">
            <a:noAutofit/>
          </a:bodyPr>
          <a:lstStyle/>
          <a:p>
            <a:pPr lvl="0" rtl="0" algn="ctr">
              <a:spcBef>
                <a:spcPts val="0"/>
              </a:spcBef>
              <a:buNone/>
            </a:pPr>
            <a:r>
              <a:rPr b="1" lang="en" sz="2000"/>
              <a:t>Senthilnathan </a:t>
            </a:r>
            <a:r>
              <a:rPr b="1" lang="en" sz="2000">
                <a:solidFill>
                  <a:schemeClr val="dk2"/>
                </a:solidFill>
                <a:highlight>
                  <a:srgbClr val="FFFFFF"/>
                </a:highlight>
              </a:rPr>
              <a:t>Viswanathan</a:t>
            </a:r>
          </a:p>
        </p:txBody>
      </p:sp>
      <p:sp>
        <p:nvSpPr>
          <p:cNvPr id="84" name="Shape 84"/>
          <p:cNvSpPr txBox="1"/>
          <p:nvPr/>
        </p:nvSpPr>
        <p:spPr>
          <a:xfrm>
            <a:off x="6736400" y="3321800"/>
            <a:ext cx="2157000" cy="659400"/>
          </a:xfrm>
          <a:prstGeom prst="rect">
            <a:avLst/>
          </a:prstGeom>
          <a:noFill/>
          <a:ln>
            <a:noFill/>
          </a:ln>
        </p:spPr>
        <p:txBody>
          <a:bodyPr anchorCtr="0" anchor="t" bIns="91425" lIns="91425" rIns="91425" tIns="91425">
            <a:noAutofit/>
          </a:bodyPr>
          <a:lstStyle/>
          <a:p>
            <a:pPr lvl="0" rtl="0" algn="ctr">
              <a:spcBef>
                <a:spcPts val="0"/>
              </a:spcBef>
              <a:buNone/>
            </a:pPr>
            <a:r>
              <a:rPr b="1" lang="en" sz="2000"/>
              <a:t>Jesse Candido</a:t>
            </a:r>
          </a:p>
        </p:txBody>
      </p:sp>
      <p:sp>
        <p:nvSpPr>
          <p:cNvPr id="85" name="Shape 85"/>
          <p:cNvSpPr txBox="1"/>
          <p:nvPr/>
        </p:nvSpPr>
        <p:spPr>
          <a:xfrm>
            <a:off x="4737600" y="4276000"/>
            <a:ext cx="2157000" cy="659400"/>
          </a:xfrm>
          <a:prstGeom prst="rect">
            <a:avLst/>
          </a:prstGeom>
          <a:noFill/>
          <a:ln>
            <a:noFill/>
          </a:ln>
        </p:spPr>
        <p:txBody>
          <a:bodyPr anchorCtr="0" anchor="t" bIns="91425" lIns="91425" rIns="91425" tIns="91425">
            <a:noAutofit/>
          </a:bodyPr>
          <a:lstStyle/>
          <a:p>
            <a:pPr lvl="0" rtl="0" algn="ctr">
              <a:spcBef>
                <a:spcPts val="0"/>
              </a:spcBef>
              <a:buNone/>
            </a:pPr>
            <a:r>
              <a:rPr b="1" lang="en" sz="2000"/>
              <a:t>Clay Jones</a:t>
            </a:r>
          </a:p>
        </p:txBody>
      </p:sp>
      <p:pic>
        <p:nvPicPr>
          <p:cNvPr id="86" name="Shape 86"/>
          <p:cNvPicPr preferRelativeResize="0"/>
          <p:nvPr/>
        </p:nvPicPr>
        <p:blipFill>
          <a:blip r:embed="rId5">
            <a:alphaModFix/>
          </a:blip>
          <a:stretch>
            <a:fillRect/>
          </a:stretch>
        </p:blipFill>
        <p:spPr>
          <a:xfrm>
            <a:off x="4783237" y="2431399"/>
            <a:ext cx="1841649" cy="1841649"/>
          </a:xfrm>
          <a:prstGeom prst="rect">
            <a:avLst/>
          </a:prstGeom>
          <a:noFill/>
          <a:ln>
            <a:noFill/>
          </a:ln>
        </p:spPr>
      </p:pic>
      <p:pic>
        <p:nvPicPr>
          <p:cNvPr id="87" name="Shape 87"/>
          <p:cNvPicPr preferRelativeResize="0"/>
          <p:nvPr/>
        </p:nvPicPr>
        <p:blipFill>
          <a:blip r:embed="rId6">
            <a:alphaModFix/>
          </a:blip>
          <a:stretch>
            <a:fillRect/>
          </a:stretch>
        </p:blipFill>
        <p:spPr>
          <a:xfrm>
            <a:off x="6857237" y="1514254"/>
            <a:ext cx="1915325" cy="17734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RICHARD</a:t>
            </a:r>
          </a:p>
          <a:p>
            <a:pPr lvl="0" rtl="0" algn="l">
              <a:spcBef>
                <a:spcPts val="0"/>
              </a:spcBef>
              <a:buNone/>
            </a:pPr>
            <a:r>
              <a:t/>
            </a:r>
            <a:endParaRPr b="0" sz="2400">
              <a:solidFill>
                <a:schemeClr val="dk2"/>
              </a:solidFill>
            </a:endParaRPr>
          </a:p>
        </p:txBody>
      </p:sp>
      <p:grpSp>
        <p:nvGrpSpPr>
          <p:cNvPr id="249" name="Shape 249"/>
          <p:cNvGrpSpPr/>
          <p:nvPr/>
        </p:nvGrpSpPr>
        <p:grpSpPr>
          <a:xfrm>
            <a:off x="1182062" y="1835009"/>
            <a:ext cx="2212049" cy="2537075"/>
            <a:chOff x="6099750" y="-91187"/>
            <a:chExt cx="2212049" cy="2537075"/>
          </a:xfrm>
        </p:grpSpPr>
        <p:pic>
          <p:nvPicPr>
            <p:cNvPr id="250" name="Shape 250"/>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251" name="Shape 251"/>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252" name="Shape 252"/>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t/>
              </a:r>
              <a:endParaRPr sz="1200">
                <a:solidFill>
                  <a:schemeClr val="dk2"/>
                </a:solidFill>
                <a:latin typeface="Raleway"/>
                <a:ea typeface="Raleway"/>
                <a:cs typeface="Raleway"/>
                <a:sym typeface="Raleway"/>
              </a:endParaRP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mid-20s</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New grad - CITI Bank</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Lives w/ roommate in So Cal</a:t>
              </a:r>
            </a:p>
          </p:txBody>
        </p:sp>
      </p:grpSp>
      <p:pic>
        <p:nvPicPr>
          <p:cNvPr id="253" name="Shape 253"/>
          <p:cNvPicPr preferRelativeResize="0"/>
          <p:nvPr/>
        </p:nvPicPr>
        <p:blipFill>
          <a:blip r:embed="rId5">
            <a:alphaModFix/>
          </a:blip>
          <a:stretch>
            <a:fillRect/>
          </a:stretch>
        </p:blipFill>
        <p:spPr>
          <a:xfrm>
            <a:off x="4640875" y="296375"/>
            <a:ext cx="4435875" cy="443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graphicFrame>
        <p:nvGraphicFramePr>
          <p:cNvPr id="258" name="Shape 258"/>
          <p:cNvGraphicFramePr/>
          <p:nvPr/>
        </p:nvGraphicFramePr>
        <p:xfrm>
          <a:off x="0" y="0"/>
          <a:ext cx="3000000" cy="3000000"/>
        </p:xfrm>
        <a:graphic>
          <a:graphicData uri="http://schemas.openxmlformats.org/drawingml/2006/table">
            <a:tbl>
              <a:tblPr>
                <a:noFill/>
                <a:tableStyleId>{7BC1FF5A-C4D1-4137-9FD6-39E40784F759}</a:tableStyleId>
              </a:tblPr>
              <a:tblGrid>
                <a:gridCol w="4575225"/>
                <a:gridCol w="4575225"/>
              </a:tblGrid>
              <a:tr h="2584875">
                <a:tc>
                  <a:txBody>
                    <a:bodyPr>
                      <a:noAutofit/>
                    </a:bodyPr>
                    <a:lstStyle/>
                    <a:p>
                      <a:pPr lvl="0" rtl="0" algn="ct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rtl="0" algn="ct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rtl="0" algn="ct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algn="ctr">
                        <a:spcBef>
                          <a:spcPts val="0"/>
                        </a:spcBef>
                        <a:buClr>
                          <a:schemeClr val="dk2"/>
                        </a:buClr>
                        <a:buSzPct val="61111"/>
                        <a:buFont typeface="Arial"/>
                        <a:buNone/>
                      </a:pPr>
                      <a:r>
                        <a:rPr lang="en" sz="1800">
                          <a:solidFill>
                            <a:schemeClr val="lt1"/>
                          </a:solidFill>
                          <a:latin typeface="Raleway"/>
                          <a:ea typeface="Raleway"/>
                          <a:cs typeface="Raleway"/>
                          <a:sym typeface="Raleway"/>
                        </a:rPr>
                        <a:t>“The restaurant is always the </a:t>
                      </a:r>
                      <a:r>
                        <a:rPr b="1" lang="en" sz="1800">
                          <a:solidFill>
                            <a:srgbClr val="C27BA0"/>
                          </a:solidFill>
                          <a:latin typeface="Raleway"/>
                          <a:ea typeface="Raleway"/>
                          <a:cs typeface="Raleway"/>
                          <a:sym typeface="Raleway"/>
                        </a:rPr>
                        <a:t>group’s choice</a:t>
                      </a:r>
                      <a:r>
                        <a:rPr lang="en" sz="1800">
                          <a:solidFill>
                            <a:schemeClr val="lt1"/>
                          </a:solidFill>
                          <a:latin typeface="Raleway"/>
                          <a:ea typeface="Raleway"/>
                          <a:cs typeface="Raleway"/>
                          <a:sym typeface="Raleway"/>
                        </a:rPr>
                        <a:t>”</a:t>
                      </a: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None/>
                      </a:pPr>
                      <a:r>
                        <a:t/>
                      </a:r>
                      <a:endParaRPr sz="1800">
                        <a:solidFill>
                          <a:schemeClr val="lt1"/>
                        </a:solidFill>
                        <a:latin typeface="Raleway"/>
                        <a:ea typeface="Raleway"/>
                        <a:cs typeface="Raleway"/>
                        <a:sym typeface="Raleway"/>
                      </a:endParaRPr>
                    </a:p>
                  </a:txBody>
                  <a:tcPr marT="91425" marB="91425" marR="91425" marL="91425"/>
                </a:tc>
                <a:tc>
                  <a:txBody>
                    <a:bodyPr>
                      <a:noAutofit/>
                    </a:bodyPr>
                    <a:lstStyle/>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t/>
                      </a:r>
                      <a:endParaRPr sz="1800">
                        <a:solidFill>
                          <a:schemeClr val="lt1"/>
                        </a:solidFill>
                        <a:latin typeface="Raleway"/>
                        <a:ea typeface="Raleway"/>
                        <a:cs typeface="Raleway"/>
                        <a:sym typeface="Raleway"/>
                      </a:endParaRPr>
                    </a:p>
                    <a:p>
                      <a:pPr lvl="0" rtl="0" algn="ctr">
                        <a:spcBef>
                          <a:spcPts val="0"/>
                        </a:spcBef>
                        <a:buNone/>
                      </a:pPr>
                      <a:r>
                        <a:rPr lang="en" sz="1800">
                          <a:solidFill>
                            <a:schemeClr val="lt1"/>
                          </a:solidFill>
                          <a:latin typeface="Raleway"/>
                          <a:ea typeface="Raleway"/>
                          <a:cs typeface="Raleway"/>
                          <a:sym typeface="Raleway"/>
                        </a:rPr>
                        <a:t>I have little </a:t>
                      </a:r>
                      <a:r>
                        <a:rPr b="1" lang="en" sz="1800">
                          <a:solidFill>
                            <a:srgbClr val="C27BA0"/>
                          </a:solidFill>
                          <a:latin typeface="Raleway"/>
                          <a:ea typeface="Raleway"/>
                          <a:cs typeface="Raleway"/>
                          <a:sym typeface="Raleway"/>
                        </a:rPr>
                        <a:t>control</a:t>
                      </a:r>
                      <a:r>
                        <a:rPr lang="en" sz="1800">
                          <a:solidFill>
                            <a:schemeClr val="lt1"/>
                          </a:solidFill>
                          <a:latin typeface="Raleway"/>
                          <a:ea typeface="Raleway"/>
                          <a:cs typeface="Raleway"/>
                          <a:sym typeface="Raleway"/>
                        </a:rPr>
                        <a:t> of my diet because of the people around me</a:t>
                      </a:r>
                    </a:p>
                  </a:txBody>
                  <a:tcPr marT="91425" marB="91425" marR="91425" marL="91425"/>
                </a:tc>
              </a:tr>
              <a:tr h="2584875">
                <a:tc>
                  <a:txBody>
                    <a:bodyPr>
                      <a:noAutofit/>
                    </a:bodyPr>
                    <a:lstStyle/>
                    <a:p>
                      <a:pPr lvl="0" rtl="0" algn="ct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rtl="0" algn="ct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rtl="0" algn="ct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algn="ctr">
                        <a:spcBef>
                          <a:spcPts val="0"/>
                        </a:spcBef>
                        <a:buClr>
                          <a:schemeClr val="dk2"/>
                        </a:buClr>
                        <a:buSzPct val="61111"/>
                        <a:buFont typeface="Arial"/>
                        <a:buNone/>
                      </a:pPr>
                      <a:r>
                        <a:rPr lang="en" sz="1800">
                          <a:solidFill>
                            <a:schemeClr val="lt1"/>
                          </a:solidFill>
                          <a:latin typeface="Raleway"/>
                          <a:ea typeface="Raleway"/>
                          <a:cs typeface="Raleway"/>
                          <a:sym typeface="Raleway"/>
                        </a:rPr>
                        <a:t>Made </a:t>
                      </a:r>
                      <a:r>
                        <a:rPr b="1" lang="en" sz="1800">
                          <a:solidFill>
                            <a:srgbClr val="C27BA0"/>
                          </a:solidFill>
                          <a:latin typeface="Raleway"/>
                          <a:ea typeface="Raleway"/>
                          <a:cs typeface="Raleway"/>
                          <a:sym typeface="Raleway"/>
                        </a:rPr>
                        <a:t>jokes</a:t>
                      </a:r>
                      <a:r>
                        <a:rPr lang="en" sz="1800">
                          <a:solidFill>
                            <a:schemeClr val="lt1"/>
                          </a:solidFill>
                          <a:latin typeface="Raleway"/>
                          <a:ea typeface="Raleway"/>
                          <a:cs typeface="Raleway"/>
                          <a:sym typeface="Raleway"/>
                        </a:rPr>
                        <a:t> about being out of shape and </a:t>
                      </a:r>
                      <a:r>
                        <a:rPr b="1" lang="en" sz="1800">
                          <a:solidFill>
                            <a:srgbClr val="C27BA0"/>
                          </a:solidFill>
                          <a:latin typeface="Raleway"/>
                          <a:ea typeface="Raleway"/>
                          <a:cs typeface="Raleway"/>
                          <a:sym typeface="Raleway"/>
                        </a:rPr>
                        <a:t>awkwardly laughed</a:t>
                      </a:r>
                    </a:p>
                    <a:p>
                      <a:pPr lvl="0" rtl="0">
                        <a:spcBef>
                          <a:spcPts val="0"/>
                        </a:spcBef>
                        <a:buNone/>
                      </a:pPr>
                      <a:r>
                        <a:t/>
                      </a:r>
                      <a:endParaRPr sz="1800">
                        <a:solidFill>
                          <a:schemeClr val="lt1"/>
                        </a:solidFill>
                        <a:latin typeface="Raleway"/>
                        <a:ea typeface="Raleway"/>
                        <a:cs typeface="Raleway"/>
                        <a:sym typeface="Raleway"/>
                      </a:endParaRPr>
                    </a:p>
                  </a:txBody>
                  <a:tcPr marT="91425" marB="91425" marR="91425" marL="91425"/>
                </a:tc>
                <a:tc>
                  <a:txBody>
                    <a:bodyPr>
                      <a:noAutofit/>
                    </a:bodyPr>
                    <a:lstStyle/>
                    <a:p>
                      <a:pPr lvl="0" rtl="0" algn="ctr">
                        <a:spcBef>
                          <a:spcPts val="0"/>
                        </a:spcBef>
                        <a:buClr>
                          <a:schemeClr val="dk2"/>
                        </a:buClr>
                        <a:buSzPct val="61111"/>
                        <a:buFont typeface="Arial"/>
                        <a:buNone/>
                      </a:pPr>
                      <a:r>
                        <a:t/>
                      </a:r>
                      <a:endParaRPr b="1" sz="1800">
                        <a:solidFill>
                          <a:srgbClr val="C27BA0"/>
                        </a:solidFill>
                        <a:latin typeface="Raleway"/>
                        <a:ea typeface="Raleway"/>
                        <a:cs typeface="Raleway"/>
                        <a:sym typeface="Raleway"/>
                      </a:endParaRPr>
                    </a:p>
                    <a:p>
                      <a:pPr lvl="0" rtl="0" algn="ctr">
                        <a:spcBef>
                          <a:spcPts val="0"/>
                        </a:spcBef>
                        <a:buClr>
                          <a:schemeClr val="dk2"/>
                        </a:buClr>
                        <a:buSzPct val="61111"/>
                        <a:buFont typeface="Arial"/>
                        <a:buNone/>
                      </a:pPr>
                      <a:r>
                        <a:t/>
                      </a:r>
                      <a:endParaRPr b="1" sz="1800">
                        <a:solidFill>
                          <a:srgbClr val="C27BA0"/>
                        </a:solidFill>
                        <a:latin typeface="Raleway"/>
                        <a:ea typeface="Raleway"/>
                        <a:cs typeface="Raleway"/>
                        <a:sym typeface="Raleway"/>
                      </a:endParaRPr>
                    </a:p>
                    <a:p>
                      <a:pPr lvl="0" rtl="0" algn="ctr">
                        <a:spcBef>
                          <a:spcPts val="0"/>
                        </a:spcBef>
                        <a:buClr>
                          <a:schemeClr val="dk2"/>
                        </a:buClr>
                        <a:buSzPct val="61111"/>
                        <a:buFont typeface="Arial"/>
                        <a:buNone/>
                      </a:pPr>
                      <a:r>
                        <a:t/>
                      </a:r>
                      <a:endParaRPr b="1" sz="1800">
                        <a:solidFill>
                          <a:srgbClr val="C27BA0"/>
                        </a:solidFill>
                        <a:latin typeface="Raleway"/>
                        <a:ea typeface="Raleway"/>
                        <a:cs typeface="Raleway"/>
                        <a:sym typeface="Raleway"/>
                      </a:endParaRPr>
                    </a:p>
                    <a:p>
                      <a:pPr lvl="0" rtl="0" algn="ctr">
                        <a:spcBef>
                          <a:spcPts val="0"/>
                        </a:spcBef>
                        <a:buClr>
                          <a:schemeClr val="dk2"/>
                        </a:buClr>
                        <a:buSzPct val="61111"/>
                        <a:buFont typeface="Arial"/>
                        <a:buNone/>
                      </a:pPr>
                      <a:r>
                        <a:t/>
                      </a:r>
                      <a:endParaRPr b="1" sz="1800">
                        <a:solidFill>
                          <a:srgbClr val="C27BA0"/>
                        </a:solidFill>
                        <a:latin typeface="Raleway"/>
                        <a:ea typeface="Raleway"/>
                        <a:cs typeface="Raleway"/>
                        <a:sym typeface="Raleway"/>
                      </a:endParaRPr>
                    </a:p>
                    <a:p>
                      <a:pPr lvl="0" rtl="0" algn="ctr">
                        <a:spcBef>
                          <a:spcPts val="0"/>
                        </a:spcBef>
                        <a:buClr>
                          <a:schemeClr val="dk2"/>
                        </a:buClr>
                        <a:buSzPct val="61111"/>
                        <a:buFont typeface="Arial"/>
                        <a:buNone/>
                      </a:pPr>
                      <a:r>
                        <a:rPr b="1" lang="en" sz="1800">
                          <a:solidFill>
                            <a:srgbClr val="C27BA0"/>
                          </a:solidFill>
                          <a:latin typeface="Raleway"/>
                          <a:ea typeface="Raleway"/>
                          <a:cs typeface="Raleway"/>
                          <a:sym typeface="Raleway"/>
                        </a:rPr>
                        <a:t>Unmotivated</a:t>
                      </a:r>
                      <a:r>
                        <a:rPr b="1" lang="en" sz="1800">
                          <a:solidFill>
                            <a:schemeClr val="lt1"/>
                          </a:solidFill>
                          <a:latin typeface="Raleway"/>
                          <a:ea typeface="Raleway"/>
                          <a:cs typeface="Raleway"/>
                          <a:sym typeface="Raleway"/>
                        </a:rPr>
                        <a:t> </a:t>
                      </a:r>
                      <a:r>
                        <a:rPr lang="en" sz="1800">
                          <a:solidFill>
                            <a:schemeClr val="lt1"/>
                          </a:solidFill>
                          <a:latin typeface="Raleway"/>
                          <a:ea typeface="Raleway"/>
                          <a:cs typeface="Raleway"/>
                          <a:sym typeface="Raleway"/>
                        </a:rPr>
                        <a:t>and</a:t>
                      </a:r>
                      <a:r>
                        <a:rPr b="1" lang="en" sz="1800">
                          <a:solidFill>
                            <a:schemeClr val="lt1"/>
                          </a:solidFill>
                          <a:latin typeface="Raleway"/>
                          <a:ea typeface="Raleway"/>
                          <a:cs typeface="Raleway"/>
                          <a:sym typeface="Raleway"/>
                        </a:rPr>
                        <a:t> </a:t>
                      </a:r>
                      <a:r>
                        <a:rPr b="1" lang="en" sz="1800">
                          <a:solidFill>
                            <a:srgbClr val="C27BA0"/>
                          </a:solidFill>
                          <a:latin typeface="Raleway"/>
                          <a:ea typeface="Raleway"/>
                          <a:cs typeface="Raleway"/>
                          <a:sym typeface="Raleway"/>
                        </a:rPr>
                        <a:t>embarrassed</a:t>
                      </a:r>
                    </a:p>
                  </a:txBody>
                  <a:tcPr marT="91425" marB="91425" marR="91425" marL="91425"/>
                </a:tc>
              </a:tr>
            </a:tbl>
          </a:graphicData>
        </a:graphic>
      </p:graphicFrame>
      <p:graphicFrame>
        <p:nvGraphicFramePr>
          <p:cNvPr id="259" name="Shape 259"/>
          <p:cNvGraphicFramePr/>
          <p:nvPr/>
        </p:nvGraphicFramePr>
        <p:xfrm>
          <a:off x="3313000" y="203835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rgbClr val="C27BA0"/>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C27BA0"/>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rgbClr val="C27BA0"/>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C27BA0"/>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63" name="Shape 263"/>
        <p:cNvGrpSpPr/>
        <p:nvPr/>
      </p:nvGrpSpPr>
      <p:grpSpPr>
        <a:xfrm>
          <a:off x="0" y="0"/>
          <a:ext cx="0" cy="0"/>
          <a:chOff x="0" y="0"/>
          <a:chExt cx="0" cy="0"/>
        </a:xfrm>
      </p:grpSpPr>
      <p:pic>
        <p:nvPicPr>
          <p:cNvPr id="264" name="Shape 264"/>
          <p:cNvPicPr preferRelativeResize="0"/>
          <p:nvPr/>
        </p:nvPicPr>
        <p:blipFill>
          <a:blip r:embed="rId3">
            <a:alphaModFix/>
          </a:blip>
          <a:stretch>
            <a:fillRect/>
          </a:stretch>
        </p:blipFill>
        <p:spPr>
          <a:xfrm>
            <a:off x="316475" y="325461"/>
            <a:ext cx="4254600" cy="4818037"/>
          </a:xfrm>
          <a:prstGeom prst="rect">
            <a:avLst/>
          </a:prstGeom>
          <a:noFill/>
          <a:ln>
            <a:noFill/>
          </a:ln>
        </p:spPr>
      </p:pic>
      <p:pic>
        <p:nvPicPr>
          <p:cNvPr descr="Piece of duct tape sticking a note to the slide" id="265" name="Shape 265"/>
          <p:cNvPicPr preferRelativeResize="0"/>
          <p:nvPr/>
        </p:nvPicPr>
        <p:blipFill rotWithShape="1">
          <a:blip r:embed="rId4">
            <a:alphaModFix/>
          </a:blip>
          <a:srcRect b="10011" l="9244" r="2118" t="5926"/>
          <a:stretch/>
        </p:blipFill>
        <p:spPr>
          <a:xfrm rot="154828">
            <a:off x="515574" y="197225"/>
            <a:ext cx="2071999" cy="736050"/>
          </a:xfrm>
          <a:prstGeom prst="rect">
            <a:avLst/>
          </a:prstGeom>
          <a:noFill/>
          <a:ln>
            <a:noFill/>
          </a:ln>
        </p:spPr>
      </p:pic>
      <p:sp>
        <p:nvSpPr>
          <p:cNvPr id="266" name="Shape 266"/>
          <p:cNvSpPr txBox="1"/>
          <p:nvPr/>
        </p:nvSpPr>
        <p:spPr>
          <a:xfrm>
            <a:off x="899450" y="77344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Needs</a:t>
            </a:r>
          </a:p>
        </p:txBody>
      </p:sp>
      <p:sp>
        <p:nvSpPr>
          <p:cNvPr id="267" name="Shape 267"/>
          <p:cNvSpPr txBox="1"/>
          <p:nvPr>
            <p:ph idx="4294967295" type="body"/>
          </p:nvPr>
        </p:nvSpPr>
        <p:spPr>
          <a:xfrm>
            <a:off x="899450" y="1442025"/>
            <a:ext cx="3432900" cy="3327900"/>
          </a:xfrm>
          <a:prstGeom prst="rect">
            <a:avLst/>
          </a:prstGeom>
        </p:spPr>
        <p:txBody>
          <a:bodyPr anchorCtr="0" anchor="t" bIns="91425" lIns="91425" rIns="91425" tIns="91425">
            <a:noAutofit/>
          </a:bodyPr>
          <a:lstStyle/>
          <a:p>
            <a:pPr indent="-355600" lvl="0" marL="457200" rtl="0">
              <a:spcBef>
                <a:spcPts val="0"/>
              </a:spcBef>
              <a:spcAft>
                <a:spcPts val="1000"/>
              </a:spcAft>
              <a:buClr>
                <a:schemeClr val="dk1"/>
              </a:buClr>
              <a:buSzPct val="100000"/>
              <a:buFont typeface="Raleway"/>
              <a:buChar char="➔"/>
            </a:pPr>
            <a:r>
              <a:rPr b="1" lang="en" sz="2000">
                <a:solidFill>
                  <a:schemeClr val="dk1"/>
                </a:solidFill>
                <a:latin typeface="Raleway"/>
                <a:ea typeface="Raleway"/>
                <a:cs typeface="Raleway"/>
                <a:sym typeface="Raleway"/>
              </a:rPr>
              <a:t>Compromise</a:t>
            </a:r>
          </a:p>
          <a:p>
            <a:pPr lvl="0" rtl="0">
              <a:spcBef>
                <a:spcPts val="0"/>
              </a:spcBef>
              <a:spcAft>
                <a:spcPts val="1000"/>
              </a:spcAft>
              <a:buNone/>
            </a:pPr>
            <a:r>
              <a:t/>
            </a:r>
            <a:endParaRPr b="1" sz="2000">
              <a:solidFill>
                <a:schemeClr val="dk1"/>
              </a:solidFill>
              <a:latin typeface="Raleway"/>
              <a:ea typeface="Raleway"/>
              <a:cs typeface="Raleway"/>
              <a:sym typeface="Raleway"/>
            </a:endParaRPr>
          </a:p>
          <a:p>
            <a:pPr indent="-355600" lvl="0" marL="457200" rtl="0">
              <a:spcBef>
                <a:spcPts val="0"/>
              </a:spcBef>
              <a:spcAft>
                <a:spcPts val="1000"/>
              </a:spcAft>
              <a:buClr>
                <a:schemeClr val="dk1"/>
              </a:buClr>
              <a:buSzPct val="100000"/>
              <a:buFont typeface="Raleway"/>
              <a:buChar char="➔"/>
            </a:pPr>
            <a:r>
              <a:rPr b="1" lang="en" sz="2000">
                <a:solidFill>
                  <a:schemeClr val="dk1"/>
                </a:solidFill>
                <a:latin typeface="Raleway"/>
                <a:ea typeface="Raleway"/>
                <a:cs typeface="Raleway"/>
                <a:sym typeface="Raleway"/>
              </a:rPr>
              <a:t>Excitement</a:t>
            </a:r>
          </a:p>
          <a:p>
            <a:pPr lvl="0" rtl="0">
              <a:spcBef>
                <a:spcPts val="0"/>
              </a:spcBef>
              <a:spcAft>
                <a:spcPts val="1000"/>
              </a:spcAft>
              <a:buNone/>
            </a:pPr>
            <a:r>
              <a:t/>
            </a:r>
            <a:endParaRPr sz="2000">
              <a:latin typeface="Raleway"/>
              <a:ea typeface="Raleway"/>
              <a:cs typeface="Raleway"/>
              <a:sym typeface="Raleway"/>
            </a:endParaRPr>
          </a:p>
          <a:p>
            <a:pPr indent="-355600" lvl="0" marL="457200" rtl="0">
              <a:spcBef>
                <a:spcPts val="0"/>
              </a:spcBef>
              <a:spcAft>
                <a:spcPts val="1000"/>
              </a:spcAft>
              <a:buClr>
                <a:schemeClr val="dk1"/>
              </a:buClr>
              <a:buSzPct val="100000"/>
              <a:buFont typeface="Raleway"/>
              <a:buChar char="➔"/>
            </a:pPr>
            <a:r>
              <a:rPr b="1" lang="en" sz="2000">
                <a:solidFill>
                  <a:schemeClr val="dk1"/>
                </a:solidFill>
                <a:latin typeface="Raleway"/>
                <a:ea typeface="Raleway"/>
                <a:cs typeface="Raleway"/>
                <a:sym typeface="Raleway"/>
              </a:rPr>
              <a:t>A Better Way to Cheat</a:t>
            </a:r>
          </a:p>
          <a:p>
            <a:pPr lvl="0" rtl="0">
              <a:spcBef>
                <a:spcPts val="0"/>
              </a:spcBef>
              <a:spcAft>
                <a:spcPts val="1000"/>
              </a:spcAft>
              <a:buNone/>
            </a:pPr>
            <a:r>
              <a:t/>
            </a:r>
            <a:endParaRPr b="1" sz="2000">
              <a:solidFill>
                <a:schemeClr val="dk1"/>
              </a:solidFill>
              <a:latin typeface="Raleway"/>
              <a:ea typeface="Raleway"/>
              <a:cs typeface="Raleway"/>
              <a:sym typeface="Raleway"/>
            </a:endParaRPr>
          </a:p>
          <a:p>
            <a:pPr indent="-355600" lvl="0" marL="457200" rtl="0">
              <a:spcBef>
                <a:spcPts val="0"/>
              </a:spcBef>
              <a:spcAft>
                <a:spcPts val="1000"/>
              </a:spcAft>
              <a:buClr>
                <a:schemeClr val="dk1"/>
              </a:buClr>
              <a:buSzPct val="100000"/>
              <a:buFont typeface="Raleway"/>
              <a:buChar char="➔"/>
            </a:pPr>
            <a:r>
              <a:rPr b="1" lang="en" sz="2000">
                <a:solidFill>
                  <a:schemeClr val="dk1"/>
                </a:solidFill>
                <a:latin typeface="Raleway"/>
                <a:ea typeface="Raleway"/>
                <a:cs typeface="Raleway"/>
                <a:sym typeface="Raleway"/>
              </a:rPr>
              <a:t>Accountability</a:t>
            </a:r>
            <a:br>
              <a:rPr lang="en" sz="2000">
                <a:latin typeface="Raleway"/>
                <a:ea typeface="Raleway"/>
                <a:cs typeface="Raleway"/>
                <a:sym typeface="Raleway"/>
              </a:rPr>
            </a:br>
          </a:p>
        </p:txBody>
      </p:sp>
      <p:pic>
        <p:nvPicPr>
          <p:cNvPr id="268" name="Shape 268"/>
          <p:cNvPicPr preferRelativeResize="0"/>
          <p:nvPr/>
        </p:nvPicPr>
        <p:blipFill>
          <a:blip r:embed="rId3">
            <a:alphaModFix/>
          </a:blip>
          <a:stretch>
            <a:fillRect/>
          </a:stretch>
        </p:blipFill>
        <p:spPr>
          <a:xfrm>
            <a:off x="4555000" y="325461"/>
            <a:ext cx="4254600" cy="4818037"/>
          </a:xfrm>
          <a:prstGeom prst="rect">
            <a:avLst/>
          </a:prstGeom>
          <a:noFill/>
          <a:ln>
            <a:noFill/>
          </a:ln>
        </p:spPr>
      </p:pic>
      <p:pic>
        <p:nvPicPr>
          <p:cNvPr descr="Piece of duct tape sticking a note to the slide" id="269" name="Shape 269"/>
          <p:cNvPicPr preferRelativeResize="0"/>
          <p:nvPr/>
        </p:nvPicPr>
        <p:blipFill rotWithShape="1">
          <a:blip r:embed="rId4">
            <a:alphaModFix/>
          </a:blip>
          <a:srcRect b="10011" l="9244" r="2118" t="5926"/>
          <a:stretch/>
        </p:blipFill>
        <p:spPr>
          <a:xfrm rot="923962">
            <a:off x="6948049" y="412850"/>
            <a:ext cx="2071998" cy="736051"/>
          </a:xfrm>
          <a:prstGeom prst="rect">
            <a:avLst/>
          </a:prstGeom>
          <a:noFill/>
          <a:ln>
            <a:noFill/>
          </a:ln>
        </p:spPr>
      </p:pic>
      <p:sp>
        <p:nvSpPr>
          <p:cNvPr id="270" name="Shape 270"/>
          <p:cNvSpPr txBox="1"/>
          <p:nvPr/>
        </p:nvSpPr>
        <p:spPr>
          <a:xfrm>
            <a:off x="4965850" y="79689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Insights</a:t>
            </a:r>
          </a:p>
        </p:txBody>
      </p:sp>
      <p:sp>
        <p:nvSpPr>
          <p:cNvPr id="271" name="Shape 271"/>
          <p:cNvSpPr txBox="1"/>
          <p:nvPr>
            <p:ph idx="4294967295" type="body"/>
          </p:nvPr>
        </p:nvSpPr>
        <p:spPr>
          <a:xfrm>
            <a:off x="4773700" y="1442025"/>
            <a:ext cx="3810300" cy="3499800"/>
          </a:xfrm>
          <a:prstGeom prst="rect">
            <a:avLst/>
          </a:prstGeom>
        </p:spPr>
        <p:txBody>
          <a:bodyPr anchorCtr="0" anchor="t" bIns="91425" lIns="91425" rIns="91425" tIns="91425">
            <a:noAutofit/>
          </a:bodyPr>
          <a:lstStyle/>
          <a:p>
            <a:pPr lvl="0" rtl="0" algn="ctr">
              <a:spcBef>
                <a:spcPts val="0"/>
              </a:spcBef>
              <a:spcAft>
                <a:spcPts val="1000"/>
              </a:spcAft>
              <a:buNone/>
            </a:pPr>
            <a:r>
              <a:t/>
            </a:r>
            <a:endParaRPr sz="3000">
              <a:solidFill>
                <a:schemeClr val="dk1"/>
              </a:solidFill>
              <a:latin typeface="Raleway"/>
              <a:ea typeface="Raleway"/>
              <a:cs typeface="Raleway"/>
              <a:sym typeface="Raleway"/>
            </a:endParaRPr>
          </a:p>
          <a:p>
            <a:pPr lvl="0" rtl="0" algn="ctr">
              <a:spcBef>
                <a:spcPts val="0"/>
              </a:spcBef>
              <a:spcAft>
                <a:spcPts val="1000"/>
              </a:spcAft>
              <a:buNone/>
            </a:pPr>
            <a:r>
              <a:rPr lang="en" sz="3000">
                <a:solidFill>
                  <a:schemeClr val="dk1"/>
                </a:solidFill>
                <a:latin typeface="Raleway"/>
                <a:ea typeface="Raleway"/>
                <a:cs typeface="Raleway"/>
                <a:sym typeface="Raleway"/>
              </a:rPr>
              <a:t>Food causes</a:t>
            </a:r>
            <a:r>
              <a:rPr b="1" lang="en" sz="3000">
                <a:solidFill>
                  <a:schemeClr val="dk1"/>
                </a:solidFill>
                <a:latin typeface="Raleway"/>
                <a:ea typeface="Raleway"/>
                <a:cs typeface="Raleway"/>
                <a:sym typeface="Raleway"/>
              </a:rPr>
              <a:t> </a:t>
            </a:r>
            <a:r>
              <a:rPr b="1" lang="en" sz="3600">
                <a:solidFill>
                  <a:schemeClr val="dk1"/>
                </a:solidFill>
                <a:latin typeface="Raleway"/>
                <a:ea typeface="Raleway"/>
                <a:cs typeface="Raleway"/>
                <a:sym typeface="Raleway"/>
              </a:rPr>
              <a:t>CONFLICTS!!</a:t>
            </a:r>
          </a:p>
        </p:txBody>
      </p:sp>
      <p:pic>
        <p:nvPicPr>
          <p:cNvPr descr="Piece of duct tape sticking a note to the slide" id="272" name="Shape 272"/>
          <p:cNvPicPr preferRelativeResize="0"/>
          <p:nvPr/>
        </p:nvPicPr>
        <p:blipFill rotWithShape="1">
          <a:blip r:embed="rId4">
            <a:alphaModFix/>
          </a:blip>
          <a:srcRect b="10011" l="9244" r="2118" t="5926"/>
          <a:stretch/>
        </p:blipFill>
        <p:spPr>
          <a:xfrm rot="8192381">
            <a:off x="3681621" y="4096302"/>
            <a:ext cx="1345105" cy="5871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Questions?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283103" y="712140"/>
            <a:ext cx="6244200" cy="3835500"/>
          </a:xfrm>
          <a:prstGeom prst="rect">
            <a:avLst/>
          </a:prstGeom>
        </p:spPr>
        <p:txBody>
          <a:bodyPr anchorCtr="0" anchor="ctr" bIns="91425" lIns="91425" rIns="91425" tIns="91425">
            <a:noAutofit/>
          </a:bodyPr>
          <a:lstStyle/>
          <a:p>
            <a:pPr lvl="0">
              <a:spcBef>
                <a:spcPts val="0"/>
              </a:spcBef>
              <a:buNone/>
            </a:pPr>
            <a:r>
              <a:rPr lang="en"/>
              <a:t>INDEX</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ELAINE</a:t>
            </a:r>
          </a:p>
          <a:p>
            <a:pPr lvl="0" rtl="0" algn="l">
              <a:spcBef>
                <a:spcPts val="0"/>
              </a:spcBef>
              <a:buNone/>
            </a:pPr>
            <a:r>
              <a:t/>
            </a:r>
            <a:endParaRPr b="0" sz="2400">
              <a:solidFill>
                <a:schemeClr val="dk2"/>
              </a:solidFill>
            </a:endParaRPr>
          </a:p>
        </p:txBody>
      </p:sp>
      <p:grpSp>
        <p:nvGrpSpPr>
          <p:cNvPr id="288" name="Shape 288"/>
          <p:cNvGrpSpPr/>
          <p:nvPr/>
        </p:nvGrpSpPr>
        <p:grpSpPr>
          <a:xfrm>
            <a:off x="1182062" y="1835009"/>
            <a:ext cx="2212049" cy="2537075"/>
            <a:chOff x="6099750" y="-91187"/>
            <a:chExt cx="2212049" cy="2537075"/>
          </a:xfrm>
        </p:grpSpPr>
        <p:pic>
          <p:nvPicPr>
            <p:cNvPr id="289" name="Shape 289"/>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290" name="Shape 290"/>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291" name="Shape 291"/>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mid</a:t>
              </a:r>
              <a:r>
                <a:rPr lang="en" sz="1200">
                  <a:solidFill>
                    <a:schemeClr val="dk2"/>
                  </a:solidFill>
                  <a:latin typeface="Raleway"/>
                  <a:ea typeface="Raleway"/>
                  <a:cs typeface="Raleway"/>
                  <a:sym typeface="Raleway"/>
                </a:rPr>
                <a:t>-50’s</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Stanford Vice Provost Office</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Lives alone on campus</a:t>
              </a:r>
            </a:p>
            <a:p>
              <a:pPr lvl="0" rtl="0">
                <a:spcBef>
                  <a:spcPts val="0"/>
                </a:spcBef>
                <a:spcAft>
                  <a:spcPts val="800"/>
                </a:spcAft>
                <a:buNone/>
              </a:pPr>
              <a:r>
                <a:rPr lang="en" sz="1200">
                  <a:solidFill>
                    <a:schemeClr val="dk2"/>
                  </a:solidFill>
                  <a:latin typeface="Raleway"/>
                  <a:ea typeface="Raleway"/>
                  <a:cs typeface="Raleway"/>
                  <a:sym typeface="Raleway"/>
                </a:rPr>
                <a:t>BeWell Program</a:t>
              </a:r>
            </a:p>
            <a:p>
              <a:pPr lvl="0" rtl="0">
                <a:spcBef>
                  <a:spcPts val="0"/>
                </a:spcBef>
                <a:spcAft>
                  <a:spcPts val="800"/>
                </a:spcAft>
                <a:buNone/>
              </a:pPr>
              <a:r>
                <a:rPr lang="en" sz="1200">
                  <a:solidFill>
                    <a:schemeClr val="dk2"/>
                  </a:solidFill>
                  <a:latin typeface="Raleway"/>
                  <a:ea typeface="Raleway"/>
                  <a:cs typeface="Raleway"/>
                  <a:sym typeface="Raleway"/>
                </a:rPr>
                <a:t>Loves eating food</a:t>
              </a:r>
            </a:p>
          </p:txBody>
        </p:sp>
      </p:grpSp>
      <p:pic>
        <p:nvPicPr>
          <p:cNvPr descr="amyblue_Ray.jpg" id="292" name="Shape 292"/>
          <p:cNvPicPr preferRelativeResize="0"/>
          <p:nvPr/>
        </p:nvPicPr>
        <p:blipFill>
          <a:blip r:embed="rId5">
            <a:alphaModFix/>
          </a:blip>
          <a:stretch>
            <a:fillRect/>
          </a:stretch>
        </p:blipFill>
        <p:spPr>
          <a:xfrm>
            <a:off x="5729800" y="507164"/>
            <a:ext cx="2212050" cy="41291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graphicFrame>
        <p:nvGraphicFramePr>
          <p:cNvPr id="297" name="Shape 297"/>
          <p:cNvGraphicFramePr/>
          <p:nvPr/>
        </p:nvGraphicFramePr>
        <p:xfrm>
          <a:off x="0" y="-9450"/>
          <a:ext cx="3000000" cy="3000000"/>
        </p:xfrm>
        <a:graphic>
          <a:graphicData uri="http://schemas.openxmlformats.org/drawingml/2006/table">
            <a:tbl>
              <a:tblPr>
                <a:noFill/>
                <a:tableStyleId>{7BC1FF5A-C4D1-4137-9FD6-39E40784F759}</a:tableStyleId>
              </a:tblPr>
              <a:tblGrid>
                <a:gridCol w="4588750"/>
                <a:gridCol w="4588750"/>
              </a:tblGrid>
              <a:tr h="2493500">
                <a:tc>
                  <a:txBody>
                    <a:bodyPr>
                      <a:noAutofit/>
                    </a:bodyPr>
                    <a:lstStyle/>
                    <a:p>
                      <a:pPr lvl="0" rtl="0">
                        <a:spcBef>
                          <a:spcPts val="0"/>
                        </a:spcBef>
                        <a:buNone/>
                      </a:pPr>
                      <a:r>
                        <a:rPr lang="en" sz="1800">
                          <a:solidFill>
                            <a:schemeClr val="lt1"/>
                          </a:solidFill>
                          <a:latin typeface="Raleway"/>
                          <a:ea typeface="Raleway"/>
                          <a:cs typeface="Raleway"/>
                          <a:sym typeface="Raleway"/>
                        </a:rPr>
                        <a:t>“when I go out is when I have the </a:t>
                      </a:r>
                      <a:r>
                        <a:rPr b="1" lang="en" sz="1800">
                          <a:solidFill>
                            <a:srgbClr val="FFD966"/>
                          </a:solidFill>
                          <a:latin typeface="Raleway"/>
                          <a:ea typeface="Raleway"/>
                          <a:cs typeface="Raleway"/>
                          <a:sym typeface="Raleway"/>
                        </a:rPr>
                        <a:t>tasty</a:t>
                      </a:r>
                      <a:r>
                        <a:rPr lang="en" sz="1800">
                          <a:solidFill>
                            <a:schemeClr val="lt1"/>
                          </a:solidFill>
                          <a:latin typeface="Raleway"/>
                          <a:ea typeface="Raleway"/>
                          <a:cs typeface="Raleway"/>
                          <a:sym typeface="Raleway"/>
                        </a:rPr>
                        <a:t> food”</a:t>
                      </a: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None/>
                      </a:pPr>
                      <a:r>
                        <a:rPr lang="en" sz="1800">
                          <a:solidFill>
                            <a:schemeClr val="lt1"/>
                          </a:solidFill>
                          <a:latin typeface="Raleway"/>
                          <a:ea typeface="Raleway"/>
                          <a:cs typeface="Raleway"/>
                          <a:sym typeface="Raleway"/>
                        </a:rPr>
                        <a:t>“I ate </a:t>
                      </a:r>
                      <a:r>
                        <a:rPr b="1" lang="en" sz="1800">
                          <a:solidFill>
                            <a:srgbClr val="FFD966"/>
                          </a:solidFill>
                          <a:latin typeface="Raleway"/>
                          <a:ea typeface="Raleway"/>
                          <a:cs typeface="Raleway"/>
                          <a:sym typeface="Raleway"/>
                        </a:rPr>
                        <a:t>too many</a:t>
                      </a:r>
                      <a:r>
                        <a:rPr lang="en" sz="1800">
                          <a:solidFill>
                            <a:schemeClr val="lt1"/>
                          </a:solidFill>
                          <a:latin typeface="Raleway"/>
                          <a:ea typeface="Raleway"/>
                          <a:cs typeface="Raleway"/>
                          <a:sym typeface="Raleway"/>
                        </a:rPr>
                        <a:t> of those potato chips”</a:t>
                      </a: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None/>
                      </a:pPr>
                      <a:r>
                        <a:rPr lang="en" sz="1800">
                          <a:solidFill>
                            <a:schemeClr val="lt1"/>
                          </a:solidFill>
                          <a:latin typeface="Raleway"/>
                          <a:ea typeface="Raleway"/>
                          <a:cs typeface="Raleway"/>
                          <a:sym typeface="Raleway"/>
                        </a:rPr>
                        <a:t>“I wish I took more </a:t>
                      </a:r>
                      <a:r>
                        <a:rPr b="1" lang="en" sz="1800">
                          <a:solidFill>
                            <a:srgbClr val="FFD966"/>
                          </a:solidFill>
                          <a:latin typeface="Raleway"/>
                          <a:ea typeface="Raleway"/>
                          <a:cs typeface="Raleway"/>
                          <a:sym typeface="Raleway"/>
                        </a:rPr>
                        <a:t>time</a:t>
                      </a:r>
                      <a:r>
                        <a:rPr lang="en" sz="1800">
                          <a:solidFill>
                            <a:schemeClr val="lt1"/>
                          </a:solidFill>
                          <a:latin typeface="Raleway"/>
                          <a:ea typeface="Raleway"/>
                          <a:cs typeface="Raleway"/>
                          <a:sym typeface="Raleway"/>
                        </a:rPr>
                        <a:t> to enjoy the </a:t>
                      </a:r>
                      <a:r>
                        <a:rPr b="1" lang="en" sz="1800">
                          <a:solidFill>
                            <a:srgbClr val="FFD966"/>
                          </a:solidFill>
                          <a:latin typeface="Raleway"/>
                          <a:ea typeface="Raleway"/>
                          <a:cs typeface="Raleway"/>
                          <a:sym typeface="Raleway"/>
                        </a:rPr>
                        <a:t>preparation</a:t>
                      </a:r>
                      <a:r>
                        <a:rPr lang="en" sz="1800">
                          <a:solidFill>
                            <a:schemeClr val="lt1"/>
                          </a:solidFill>
                          <a:latin typeface="Raleway"/>
                          <a:ea typeface="Raleway"/>
                          <a:cs typeface="Raleway"/>
                          <a:sym typeface="Raleway"/>
                        </a:rPr>
                        <a:t>”</a:t>
                      </a: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Clr>
                          <a:schemeClr val="dk2"/>
                        </a:buClr>
                        <a:buSzPct val="61111"/>
                        <a:buFont typeface="Arial"/>
                        <a:buNone/>
                      </a:pPr>
                      <a:r>
                        <a:rPr lang="en" sz="1800">
                          <a:solidFill>
                            <a:schemeClr val="lt1"/>
                          </a:solidFill>
                          <a:latin typeface="Raleway"/>
                          <a:ea typeface="Raleway"/>
                          <a:cs typeface="Raleway"/>
                          <a:sym typeface="Raleway"/>
                        </a:rPr>
                        <a:t>“I’m </a:t>
                      </a:r>
                      <a:r>
                        <a:rPr b="1" lang="en" sz="1800">
                          <a:solidFill>
                            <a:srgbClr val="FFD966"/>
                          </a:solidFill>
                          <a:latin typeface="Raleway"/>
                          <a:ea typeface="Raleway"/>
                          <a:cs typeface="Raleway"/>
                          <a:sym typeface="Raleway"/>
                        </a:rPr>
                        <a:t>hungry</a:t>
                      </a:r>
                      <a:r>
                        <a:rPr lang="en" sz="1800">
                          <a:solidFill>
                            <a:schemeClr val="lt1"/>
                          </a:solidFill>
                          <a:latin typeface="Raleway"/>
                          <a:ea typeface="Raleway"/>
                          <a:cs typeface="Raleway"/>
                          <a:sym typeface="Raleway"/>
                        </a:rPr>
                        <a:t> when I get home”</a:t>
                      </a:r>
                    </a:p>
                  </a:txBody>
                  <a:tcPr marT="91425" marB="91425" marR="91425" marL="91425"/>
                </a:tc>
                <a:tc>
                  <a:txBody>
                    <a:bodyPr>
                      <a:noAutofit/>
                    </a:bodyPr>
                    <a:lstStyle/>
                    <a:p>
                      <a:pPr lvl="0" rtl="0" algn="r">
                        <a:spcBef>
                          <a:spcPts val="0"/>
                        </a:spcBef>
                        <a:buNone/>
                      </a:pPr>
                      <a:r>
                        <a:rPr lang="en" sz="1800">
                          <a:solidFill>
                            <a:schemeClr val="lt1"/>
                          </a:solidFill>
                          <a:latin typeface="Raleway"/>
                          <a:ea typeface="Raleway"/>
                          <a:cs typeface="Raleway"/>
                          <a:sym typeface="Raleway"/>
                        </a:rPr>
                        <a:t>I eat healthy out of</a:t>
                      </a:r>
                      <a:r>
                        <a:rPr b="1" lang="en" sz="1800">
                          <a:solidFill>
                            <a:srgbClr val="FFD966"/>
                          </a:solidFill>
                          <a:latin typeface="Raleway"/>
                          <a:ea typeface="Raleway"/>
                          <a:cs typeface="Raleway"/>
                          <a:sym typeface="Raleway"/>
                        </a:rPr>
                        <a:t> habit </a:t>
                      </a:r>
                      <a:r>
                        <a:rPr lang="en" sz="1800">
                          <a:solidFill>
                            <a:schemeClr val="lt1"/>
                          </a:solidFill>
                          <a:latin typeface="Raleway"/>
                          <a:ea typeface="Raleway"/>
                          <a:cs typeface="Raleway"/>
                          <a:sym typeface="Raleway"/>
                        </a:rPr>
                        <a:t>and </a:t>
                      </a:r>
                      <a:r>
                        <a:rPr b="1" lang="en" sz="1800">
                          <a:solidFill>
                            <a:srgbClr val="FFD966"/>
                          </a:solidFill>
                          <a:latin typeface="Raleway"/>
                          <a:ea typeface="Raleway"/>
                          <a:cs typeface="Raleway"/>
                          <a:sym typeface="Raleway"/>
                        </a:rPr>
                        <a:t>convenience</a:t>
                      </a:r>
                      <a:r>
                        <a:rPr lang="en" sz="1800">
                          <a:solidFill>
                            <a:schemeClr val="lt1"/>
                          </a:solidFill>
                          <a:latin typeface="Raleway"/>
                          <a:ea typeface="Raleway"/>
                          <a:cs typeface="Raleway"/>
                          <a:sym typeface="Raleway"/>
                        </a:rPr>
                        <a:t>, it isn’t something</a:t>
                      </a:r>
                    </a:p>
                    <a:p>
                      <a:pPr lvl="0" rtl="0" algn="r">
                        <a:spcBef>
                          <a:spcPts val="0"/>
                        </a:spcBef>
                        <a:buNone/>
                      </a:pPr>
                      <a:r>
                        <a:rPr lang="en" sz="1800">
                          <a:solidFill>
                            <a:schemeClr val="lt1"/>
                          </a:solidFill>
                          <a:latin typeface="Raleway"/>
                          <a:ea typeface="Raleway"/>
                          <a:cs typeface="Raleway"/>
                          <a:sym typeface="Raleway"/>
                        </a:rPr>
                        <a:t>I really</a:t>
                      </a:r>
                      <a:r>
                        <a:rPr b="1" lang="en" sz="1800">
                          <a:solidFill>
                            <a:srgbClr val="FFD966"/>
                          </a:solidFill>
                          <a:latin typeface="Raleway"/>
                          <a:ea typeface="Raleway"/>
                          <a:cs typeface="Raleway"/>
                          <a:sym typeface="Raleway"/>
                        </a:rPr>
                        <a:t> enjoy</a:t>
                      </a: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Clr>
                          <a:schemeClr val="dk2"/>
                        </a:buClr>
                        <a:buSzPct val="61111"/>
                        <a:buFont typeface="Arial"/>
                        <a:buNone/>
                      </a:pPr>
                      <a:r>
                        <a:rPr lang="en" sz="1800">
                          <a:solidFill>
                            <a:schemeClr val="lt1"/>
                          </a:solidFill>
                          <a:latin typeface="Raleway"/>
                          <a:ea typeface="Raleway"/>
                          <a:cs typeface="Raleway"/>
                          <a:sym typeface="Raleway"/>
                        </a:rPr>
                        <a:t>I wish I could just come home to dinner </a:t>
                      </a:r>
                    </a:p>
                    <a:p>
                      <a:pPr lvl="0" rtl="0" algn="l">
                        <a:spcBef>
                          <a:spcPts val="0"/>
                        </a:spcBef>
                        <a:buNone/>
                      </a:pPr>
                      <a:r>
                        <a:t/>
                      </a:r>
                      <a:endParaRPr sz="1800">
                        <a:solidFill>
                          <a:srgbClr val="FF9900"/>
                        </a:solidFill>
                        <a:latin typeface="Raleway"/>
                        <a:ea typeface="Raleway"/>
                        <a:cs typeface="Raleway"/>
                        <a:sym typeface="Raleway"/>
                      </a:endParaRPr>
                    </a:p>
                  </a:txBody>
                  <a:tcPr marT="91425" marB="91425" marR="91425" marL="91425"/>
                </a:tc>
              </a:tr>
              <a:tr h="2493500">
                <a:tc>
                  <a:txBody>
                    <a:bodyPr>
                      <a:noAutofit/>
                    </a:bodyPr>
                    <a:lstStyle/>
                    <a:p>
                      <a:pPr lvl="0">
                        <a:spcBef>
                          <a:spcPts val="0"/>
                        </a:spcBef>
                        <a:buNone/>
                      </a:pPr>
                      <a:r>
                        <a:rPr b="1" lang="en" sz="1800">
                          <a:solidFill>
                            <a:srgbClr val="FFD966"/>
                          </a:solidFill>
                          <a:latin typeface="Raleway"/>
                          <a:ea typeface="Raleway"/>
                          <a:cs typeface="Raleway"/>
                          <a:sym typeface="Raleway"/>
                        </a:rPr>
                        <a:t>laughed</a:t>
                      </a:r>
                      <a:r>
                        <a:rPr lang="en" sz="1800">
                          <a:solidFill>
                            <a:schemeClr val="lt1"/>
                          </a:solidFill>
                          <a:latin typeface="Raleway"/>
                          <a:ea typeface="Raleway"/>
                          <a:cs typeface="Raleway"/>
                          <a:sym typeface="Raleway"/>
                        </a:rPr>
                        <a:t> every time she said</a:t>
                      </a:r>
                    </a:p>
                    <a:p>
                      <a:pPr lvl="0">
                        <a:spcBef>
                          <a:spcPts val="0"/>
                        </a:spcBef>
                        <a:buNone/>
                      </a:pPr>
                      <a:r>
                        <a:rPr b="1" lang="en" sz="1800">
                          <a:solidFill>
                            <a:srgbClr val="FFD966"/>
                          </a:solidFill>
                          <a:latin typeface="Raleway"/>
                          <a:ea typeface="Raleway"/>
                          <a:cs typeface="Raleway"/>
                          <a:sym typeface="Raleway"/>
                        </a:rPr>
                        <a:t>kale</a:t>
                      </a:r>
                    </a:p>
                    <a:p>
                      <a:pPr lvl="0">
                        <a:spcBef>
                          <a:spcPts val="0"/>
                        </a:spcBef>
                        <a:buNone/>
                      </a:pPr>
                      <a:r>
                        <a:t/>
                      </a:r>
                      <a:endParaRPr b="1" sz="1800">
                        <a:solidFill>
                          <a:schemeClr val="lt1"/>
                        </a:solidFill>
                        <a:latin typeface="Raleway"/>
                        <a:ea typeface="Raleway"/>
                        <a:cs typeface="Raleway"/>
                        <a:sym typeface="Raleway"/>
                      </a:endParaRPr>
                    </a:p>
                    <a:p>
                      <a:pPr lvl="0" rtl="0">
                        <a:spcBef>
                          <a:spcPts val="0"/>
                        </a:spcBef>
                        <a:buClr>
                          <a:schemeClr val="dk2"/>
                        </a:buClr>
                        <a:buSzPct val="61111"/>
                        <a:buFont typeface="Arial"/>
                        <a:buNone/>
                      </a:pPr>
                      <a:r>
                        <a:rPr b="1" lang="en" sz="1800">
                          <a:solidFill>
                            <a:srgbClr val="FFD966"/>
                          </a:solidFill>
                          <a:latin typeface="Raleway"/>
                          <a:ea typeface="Raleway"/>
                          <a:cs typeface="Raleway"/>
                          <a:sym typeface="Raleway"/>
                        </a:rPr>
                        <a:t>smiled</a:t>
                      </a:r>
                      <a:r>
                        <a:rPr b="1" lang="en" sz="1800">
                          <a:solidFill>
                            <a:schemeClr val="lt1"/>
                          </a:solidFill>
                          <a:latin typeface="Raleway"/>
                          <a:ea typeface="Raleway"/>
                          <a:cs typeface="Raleway"/>
                          <a:sym typeface="Raleway"/>
                        </a:rPr>
                        <a:t> </a:t>
                      </a:r>
                      <a:r>
                        <a:rPr lang="en" sz="1800">
                          <a:solidFill>
                            <a:schemeClr val="lt1"/>
                          </a:solidFill>
                          <a:latin typeface="Raleway"/>
                          <a:ea typeface="Raleway"/>
                          <a:cs typeface="Raleway"/>
                          <a:sym typeface="Raleway"/>
                        </a:rPr>
                        <a:t>when she talked about </a:t>
                      </a:r>
                      <a:r>
                        <a:rPr b="1" lang="en" sz="1800">
                          <a:solidFill>
                            <a:srgbClr val="FFD966"/>
                          </a:solidFill>
                          <a:latin typeface="Raleway"/>
                          <a:ea typeface="Raleway"/>
                          <a:cs typeface="Raleway"/>
                          <a:sym typeface="Raleway"/>
                        </a:rPr>
                        <a:t>eating</a:t>
                      </a:r>
                      <a:r>
                        <a:rPr lang="en" sz="1800">
                          <a:solidFill>
                            <a:schemeClr val="lt1"/>
                          </a:solidFill>
                          <a:latin typeface="Raleway"/>
                          <a:ea typeface="Raleway"/>
                          <a:cs typeface="Raleway"/>
                          <a:sym typeface="Raleway"/>
                        </a:rPr>
                        <a:t> and </a:t>
                      </a:r>
                      <a:r>
                        <a:rPr b="1" lang="en" sz="1800">
                          <a:solidFill>
                            <a:srgbClr val="FFD966"/>
                          </a:solidFill>
                          <a:latin typeface="Raleway"/>
                          <a:ea typeface="Raleway"/>
                          <a:cs typeface="Raleway"/>
                          <a:sym typeface="Raleway"/>
                        </a:rPr>
                        <a:t>food</a:t>
                      </a:r>
                    </a:p>
                  </a:txBody>
                  <a:tcPr marT="91425" marB="91425" marR="91425" marL="91425"/>
                </a:tc>
                <a:tc>
                  <a:txBody>
                    <a:bodyPr>
                      <a:noAutofit/>
                    </a:bodyPr>
                    <a:lstStyle/>
                    <a:p>
                      <a:pPr lvl="0" rtl="0" algn="r">
                        <a:spcBef>
                          <a:spcPts val="0"/>
                        </a:spcBef>
                        <a:buNone/>
                      </a:pPr>
                      <a:r>
                        <a:rPr b="1" lang="en" sz="1800">
                          <a:solidFill>
                            <a:srgbClr val="FFD966"/>
                          </a:solidFill>
                          <a:latin typeface="Raleway"/>
                          <a:ea typeface="Raleway"/>
                          <a:cs typeface="Raleway"/>
                          <a:sym typeface="Raleway"/>
                        </a:rPr>
                        <a:t>regretful</a:t>
                      </a:r>
                      <a:r>
                        <a:rPr b="1" lang="en" sz="1800">
                          <a:solidFill>
                            <a:schemeClr val="lt1"/>
                          </a:solidFill>
                          <a:latin typeface="Raleway"/>
                          <a:ea typeface="Raleway"/>
                          <a:cs typeface="Raleway"/>
                          <a:sym typeface="Raleway"/>
                        </a:rPr>
                        <a:t> </a:t>
                      </a:r>
                      <a:r>
                        <a:rPr lang="en" sz="1800">
                          <a:solidFill>
                            <a:schemeClr val="lt1"/>
                          </a:solidFill>
                          <a:latin typeface="Raleway"/>
                          <a:ea typeface="Raleway"/>
                          <a:cs typeface="Raleway"/>
                          <a:sym typeface="Raleway"/>
                        </a:rPr>
                        <a:t>after splurging</a:t>
                      </a: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rPr b="1" lang="en" sz="1800">
                          <a:solidFill>
                            <a:srgbClr val="FFD966"/>
                          </a:solidFill>
                          <a:latin typeface="Raleway"/>
                          <a:ea typeface="Raleway"/>
                          <a:cs typeface="Raleway"/>
                          <a:sym typeface="Raleway"/>
                        </a:rPr>
                        <a:t>comforted</a:t>
                      </a:r>
                      <a:r>
                        <a:rPr lang="en" sz="1800">
                          <a:solidFill>
                            <a:schemeClr val="lt1"/>
                          </a:solidFill>
                          <a:latin typeface="Raleway"/>
                          <a:ea typeface="Raleway"/>
                          <a:cs typeface="Raleway"/>
                          <a:sym typeface="Raleway"/>
                        </a:rPr>
                        <a:t> by food</a:t>
                      </a: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None/>
                      </a:pPr>
                      <a:r>
                        <a:rPr b="1" lang="en" sz="1800">
                          <a:solidFill>
                            <a:srgbClr val="FFD966"/>
                          </a:solidFill>
                          <a:latin typeface="Raleway"/>
                          <a:ea typeface="Raleway"/>
                          <a:cs typeface="Raleway"/>
                          <a:sym typeface="Raleway"/>
                        </a:rPr>
                        <a:t>proud</a:t>
                      </a:r>
                      <a:r>
                        <a:rPr b="1" lang="en" sz="1800">
                          <a:solidFill>
                            <a:schemeClr val="lt1"/>
                          </a:solidFill>
                          <a:latin typeface="Raleway"/>
                          <a:ea typeface="Raleway"/>
                          <a:cs typeface="Raleway"/>
                          <a:sym typeface="Raleway"/>
                        </a:rPr>
                        <a:t> </a:t>
                      </a:r>
                      <a:r>
                        <a:rPr lang="en" sz="1800">
                          <a:solidFill>
                            <a:schemeClr val="lt1"/>
                          </a:solidFill>
                          <a:latin typeface="Raleway"/>
                          <a:ea typeface="Raleway"/>
                          <a:cs typeface="Raleway"/>
                          <a:sym typeface="Raleway"/>
                        </a:rPr>
                        <a:t>of herself and habits</a:t>
                      </a: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Clr>
                          <a:schemeClr val="dk2"/>
                        </a:buClr>
                        <a:buSzPct val="61111"/>
                        <a:buFont typeface="Arial"/>
                        <a:buNone/>
                      </a:pPr>
                      <a:r>
                        <a:rPr b="1" lang="en" sz="1800">
                          <a:solidFill>
                            <a:srgbClr val="FFD966"/>
                          </a:solidFill>
                          <a:latin typeface="Raleway"/>
                          <a:ea typeface="Raleway"/>
                          <a:cs typeface="Raleway"/>
                          <a:sym typeface="Raleway"/>
                        </a:rPr>
                        <a:t>nostalgic</a:t>
                      </a:r>
                    </a:p>
                  </a:txBody>
                  <a:tcPr marT="91425" marB="91425" marR="91425" marL="91425"/>
                </a:tc>
              </a:tr>
            </a:tbl>
          </a:graphicData>
        </a:graphic>
      </p:graphicFrame>
      <p:graphicFrame>
        <p:nvGraphicFramePr>
          <p:cNvPr id="298" name="Shape 298"/>
          <p:cNvGraphicFramePr/>
          <p:nvPr/>
        </p:nvGraphicFramePr>
        <p:xfrm>
          <a:off x="3313000" y="211455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rgbClr val="FFD966"/>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FFD966"/>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rgbClr val="FFD966"/>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FFD966"/>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EVAN</a:t>
            </a:r>
          </a:p>
          <a:p>
            <a:pPr lvl="0" rtl="0" algn="l">
              <a:spcBef>
                <a:spcPts val="0"/>
              </a:spcBef>
              <a:buNone/>
            </a:pPr>
            <a:r>
              <a:t/>
            </a:r>
            <a:endParaRPr b="0" sz="2400">
              <a:solidFill>
                <a:schemeClr val="dk2"/>
              </a:solidFill>
            </a:endParaRPr>
          </a:p>
        </p:txBody>
      </p:sp>
      <p:grpSp>
        <p:nvGrpSpPr>
          <p:cNvPr id="304" name="Shape 304"/>
          <p:cNvGrpSpPr/>
          <p:nvPr/>
        </p:nvGrpSpPr>
        <p:grpSpPr>
          <a:xfrm>
            <a:off x="1182062" y="1835009"/>
            <a:ext cx="2212049" cy="2537075"/>
            <a:chOff x="6099750" y="-91187"/>
            <a:chExt cx="2212049" cy="2537075"/>
          </a:xfrm>
        </p:grpSpPr>
        <p:pic>
          <p:nvPicPr>
            <p:cNvPr id="305" name="Shape 305"/>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306" name="Shape 306"/>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307" name="Shape 307"/>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Early-20's </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Stanford Varsity Volleyball</a:t>
              </a:r>
            </a:p>
            <a:p>
              <a:pPr lvl="0" rtl="0">
                <a:spcBef>
                  <a:spcPts val="0"/>
                </a:spcBef>
                <a:spcAft>
                  <a:spcPts val="800"/>
                </a:spcAft>
                <a:buClr>
                  <a:schemeClr val="dk2"/>
                </a:buClr>
                <a:buSzPct val="91666"/>
                <a:buFont typeface="Arial"/>
                <a:buNone/>
              </a:pPr>
              <a:r>
                <a:rPr lang="en" sz="1200">
                  <a:solidFill>
                    <a:schemeClr val="dk2"/>
                  </a:solidFill>
                  <a:latin typeface="Raleway"/>
                  <a:ea typeface="Raleway"/>
                  <a:cs typeface="Raleway"/>
                  <a:sym typeface="Raleway"/>
                </a:rPr>
                <a:t>US Olympic Team</a:t>
              </a:r>
            </a:p>
            <a:p>
              <a:pPr lvl="0" rtl="0">
                <a:spcBef>
                  <a:spcPts val="0"/>
                </a:spcBef>
                <a:spcAft>
                  <a:spcPts val="800"/>
                </a:spcAft>
                <a:buNone/>
              </a:pPr>
              <a:r>
                <a:t/>
              </a:r>
              <a:endParaRPr b="1" sz="1200">
                <a:solidFill>
                  <a:schemeClr val="dk1"/>
                </a:solidFill>
                <a:latin typeface="Raleway"/>
                <a:ea typeface="Raleway"/>
                <a:cs typeface="Raleway"/>
                <a:sym typeface="Raleway"/>
              </a:endParaRPr>
            </a:p>
          </p:txBody>
        </p:sp>
      </p:grpSp>
      <p:pic>
        <p:nvPicPr>
          <p:cNvPr id="308" name="Shape 308"/>
          <p:cNvPicPr preferRelativeResize="0"/>
          <p:nvPr/>
        </p:nvPicPr>
        <p:blipFill>
          <a:blip r:embed="rId5">
            <a:alphaModFix/>
          </a:blip>
          <a:stretch>
            <a:fillRect/>
          </a:stretch>
        </p:blipFill>
        <p:spPr>
          <a:xfrm>
            <a:off x="4895424" y="1261749"/>
            <a:ext cx="3925150" cy="262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graphicFrame>
        <p:nvGraphicFramePr>
          <p:cNvPr id="313" name="Shape 313"/>
          <p:cNvGraphicFramePr/>
          <p:nvPr/>
        </p:nvGraphicFramePr>
        <p:xfrm>
          <a:off x="77225" y="105275"/>
          <a:ext cx="3000000" cy="3000000"/>
        </p:xfrm>
        <a:graphic>
          <a:graphicData uri="http://schemas.openxmlformats.org/drawingml/2006/table">
            <a:tbl>
              <a:tblPr>
                <a:noFill/>
                <a:tableStyleId>{7BC1FF5A-C4D1-4137-9FD6-39E40784F759}</a:tableStyleId>
              </a:tblPr>
              <a:tblGrid>
                <a:gridCol w="4538000"/>
                <a:gridCol w="4538000"/>
              </a:tblGrid>
              <a:tr h="2493500">
                <a:tc>
                  <a:txBody>
                    <a:bodyPr>
                      <a:noAutofit/>
                    </a:bodyPr>
                    <a:lstStyle/>
                    <a:p>
                      <a:pPr lvl="0" rtl="0">
                        <a:spcBef>
                          <a:spcPts val="0"/>
                        </a:spcBef>
                        <a:buNone/>
                      </a:pPr>
                      <a:r>
                        <a:rPr lang="en" sz="1800">
                          <a:solidFill>
                            <a:schemeClr val="lt1"/>
                          </a:solidFill>
                        </a:rPr>
                        <a:t>“Eating healthy was </a:t>
                      </a:r>
                      <a:r>
                        <a:rPr b="1" lang="en" sz="1800">
                          <a:solidFill>
                            <a:srgbClr val="76A5AF"/>
                          </a:solidFill>
                        </a:rPr>
                        <a:t>easy</a:t>
                      </a:r>
                      <a:r>
                        <a:rPr lang="en" sz="1800">
                          <a:solidFill>
                            <a:schemeClr val="lt1"/>
                          </a:solidFill>
                        </a:rPr>
                        <a:t> when I was </a:t>
                      </a:r>
                      <a:r>
                        <a:rPr b="1" lang="en" sz="1800">
                          <a:solidFill>
                            <a:srgbClr val="76A5AF"/>
                          </a:solidFill>
                        </a:rPr>
                        <a:t>surrounded</a:t>
                      </a:r>
                      <a:r>
                        <a:rPr lang="en" sz="1800">
                          <a:solidFill>
                            <a:schemeClr val="lt1"/>
                          </a:solidFill>
                        </a:rPr>
                        <a:t> by motivated people”</a:t>
                      </a:r>
                    </a:p>
                  </a:txBody>
                  <a:tcPr marT="91425" marB="91425" marR="91425" marL="91425"/>
                </a:tc>
                <a:tc>
                  <a:txBody>
                    <a:bodyPr>
                      <a:noAutofit/>
                    </a:bodyPr>
                    <a:lstStyle/>
                    <a:p>
                      <a:pPr lvl="0" rtl="0" algn="r">
                        <a:spcBef>
                          <a:spcPts val="0"/>
                        </a:spcBef>
                        <a:buClr>
                          <a:schemeClr val="dk2"/>
                        </a:buClr>
                        <a:buSzPct val="61111"/>
                        <a:buFont typeface="Arial"/>
                        <a:buNone/>
                      </a:pPr>
                      <a:r>
                        <a:rPr lang="en" sz="1800">
                          <a:solidFill>
                            <a:schemeClr val="lt1"/>
                          </a:solidFill>
                        </a:rPr>
                        <a:t>He felt accountable to his team and coaches (I </a:t>
                      </a:r>
                      <a:r>
                        <a:rPr b="1" lang="en" sz="1800">
                          <a:solidFill>
                            <a:srgbClr val="6FA8DC"/>
                          </a:solidFill>
                        </a:rPr>
                        <a:t>owe</a:t>
                      </a:r>
                      <a:r>
                        <a:rPr lang="en" sz="1800">
                          <a:solidFill>
                            <a:schemeClr val="lt1"/>
                          </a:solidFill>
                        </a:rPr>
                        <a:t> it to my team to eat well)</a:t>
                      </a:r>
                    </a:p>
                    <a:p>
                      <a:pPr lvl="0" rtl="0" algn="r">
                        <a:spcBef>
                          <a:spcPts val="0"/>
                        </a:spcBef>
                        <a:buNone/>
                      </a:pPr>
                      <a:r>
                        <a:t/>
                      </a:r>
                      <a:endParaRPr sz="1800">
                        <a:solidFill>
                          <a:srgbClr val="FF9900"/>
                        </a:solidFill>
                      </a:endParaRPr>
                    </a:p>
                    <a:p>
                      <a:pPr lvl="0" rtl="0" algn="l">
                        <a:spcBef>
                          <a:spcPts val="0"/>
                        </a:spcBef>
                        <a:buNone/>
                      </a:pPr>
                      <a:r>
                        <a:t/>
                      </a:r>
                      <a:endParaRPr sz="1800">
                        <a:solidFill>
                          <a:srgbClr val="FF9900"/>
                        </a:solidFill>
                      </a:endParaRPr>
                    </a:p>
                  </a:txBody>
                  <a:tcPr marT="91425" marB="91425" marR="91425" marL="91425">
                    <a:lnB cap="flat" cmpd="sng" w="9525">
                      <a:solidFill>
                        <a:srgbClr val="76A5AF"/>
                      </a:solidFill>
                      <a:prstDash val="solid"/>
                      <a:round/>
                      <a:headEnd len="med" w="med" type="none"/>
                      <a:tailEnd len="med" w="med" type="none"/>
                    </a:lnB>
                  </a:tcPr>
                </a:tc>
              </a:tr>
              <a:tr h="2493500">
                <a:tc>
                  <a:txBody>
                    <a:bodyPr>
                      <a:noAutofit/>
                    </a:bodyPr>
                    <a:lstStyle/>
                    <a:p>
                      <a:pPr lvl="0">
                        <a:spcBef>
                          <a:spcPts val="0"/>
                        </a:spcBef>
                        <a:buNone/>
                      </a:pPr>
                      <a:r>
                        <a:rPr b="1" lang="en" sz="1800">
                          <a:solidFill>
                            <a:srgbClr val="76A5AF"/>
                          </a:solidFill>
                        </a:rPr>
                        <a:t>raised</a:t>
                      </a:r>
                      <a:r>
                        <a:rPr lang="en" sz="1800">
                          <a:solidFill>
                            <a:schemeClr val="lt1"/>
                          </a:solidFill>
                        </a:rPr>
                        <a:t> </a:t>
                      </a:r>
                      <a:r>
                        <a:rPr b="1" lang="en" sz="1800">
                          <a:solidFill>
                            <a:srgbClr val="76A5AF"/>
                          </a:solidFill>
                        </a:rPr>
                        <a:t>voice</a:t>
                      </a:r>
                      <a:r>
                        <a:rPr lang="en" sz="1800">
                          <a:solidFill>
                            <a:schemeClr val="lt1"/>
                          </a:solidFill>
                        </a:rPr>
                        <a:t> and looked</a:t>
                      </a:r>
                    </a:p>
                    <a:p>
                      <a:pPr lvl="0">
                        <a:spcBef>
                          <a:spcPts val="0"/>
                        </a:spcBef>
                        <a:buNone/>
                      </a:pPr>
                      <a:r>
                        <a:t/>
                      </a:r>
                      <a:endParaRPr sz="1800">
                        <a:solidFill>
                          <a:schemeClr val="lt1"/>
                        </a:solidFill>
                      </a:endParaRPr>
                    </a:p>
                    <a:p>
                      <a:pPr lvl="0" rtl="0">
                        <a:spcBef>
                          <a:spcPts val="0"/>
                        </a:spcBef>
                        <a:buClr>
                          <a:schemeClr val="dk2"/>
                        </a:buClr>
                        <a:buSzPct val="61111"/>
                        <a:buFont typeface="Arial"/>
                        <a:buNone/>
                      </a:pPr>
                      <a:r>
                        <a:rPr b="1" lang="en" sz="1800">
                          <a:solidFill>
                            <a:srgbClr val="76A5AF"/>
                          </a:solidFill>
                        </a:rPr>
                        <a:t>happy</a:t>
                      </a:r>
                      <a:r>
                        <a:rPr lang="en" sz="1800">
                          <a:solidFill>
                            <a:schemeClr val="lt1"/>
                          </a:solidFill>
                        </a:rPr>
                        <a:t> while talking</a:t>
                      </a:r>
                    </a:p>
                  </a:txBody>
                  <a:tcPr marT="91425" marB="91425" marR="91425" marL="91425">
                    <a:lnR cap="flat" cmpd="sng" w="9525">
                      <a:solidFill>
                        <a:srgbClr val="76A5AF"/>
                      </a:solidFill>
                      <a:prstDash val="solid"/>
                      <a:round/>
                      <a:headEnd len="med" w="med" type="none"/>
                      <a:tailEnd len="med" w="med" type="none"/>
                    </a:lnR>
                  </a:tcPr>
                </a:tc>
                <a:tc>
                  <a:txBody>
                    <a:bodyPr>
                      <a:noAutofit/>
                    </a:bodyPr>
                    <a:lstStyle/>
                    <a:p>
                      <a:pPr lvl="0" rtl="0" algn="r">
                        <a:spcBef>
                          <a:spcPts val="0"/>
                        </a:spcBef>
                        <a:buNone/>
                      </a:pPr>
                      <a:r>
                        <a:rPr b="1" lang="en" sz="1800">
                          <a:solidFill>
                            <a:srgbClr val="76A5AF"/>
                          </a:solidFill>
                        </a:rPr>
                        <a:t>excited</a:t>
                      </a:r>
                      <a:r>
                        <a:rPr lang="en" sz="1800">
                          <a:solidFill>
                            <a:schemeClr val="lt1"/>
                          </a:solidFill>
                        </a:rPr>
                        <a:t> about his new diet</a:t>
                      </a:r>
                    </a:p>
                    <a:p>
                      <a:pPr lvl="0" rtl="0" algn="r">
                        <a:spcBef>
                          <a:spcPts val="0"/>
                        </a:spcBef>
                        <a:buNone/>
                      </a:pPr>
                      <a:r>
                        <a:t/>
                      </a:r>
                      <a:endParaRPr sz="1800">
                        <a:solidFill>
                          <a:schemeClr val="lt1"/>
                        </a:solidFill>
                      </a:endParaRPr>
                    </a:p>
                    <a:p>
                      <a:pPr lvl="0" rtl="0" algn="r">
                        <a:spcBef>
                          <a:spcPts val="0"/>
                        </a:spcBef>
                        <a:buClr>
                          <a:schemeClr val="dk2"/>
                        </a:buClr>
                        <a:buSzPct val="61111"/>
                        <a:buFont typeface="Arial"/>
                        <a:buNone/>
                      </a:pPr>
                      <a:r>
                        <a:rPr b="1" lang="en" sz="1800">
                          <a:solidFill>
                            <a:srgbClr val="76A5AF"/>
                          </a:solidFill>
                        </a:rPr>
                        <a:t>accountable</a:t>
                      </a:r>
                      <a:r>
                        <a:rPr lang="en" sz="1800">
                          <a:solidFill>
                            <a:schemeClr val="lt1"/>
                          </a:solidFill>
                        </a:rPr>
                        <a:t> to his team and coaches</a:t>
                      </a:r>
                    </a:p>
                  </a:txBody>
                  <a:tcPr marT="91425" marB="91425" marR="91425" marL="91425">
                    <a:lnL cap="flat" cmpd="sng" w="9525">
                      <a:solidFill>
                        <a:srgbClr val="76A5AF"/>
                      </a:solidFill>
                      <a:prstDash val="solid"/>
                      <a:round/>
                      <a:headEnd len="med" w="med" type="none"/>
                      <a:tailEnd len="med" w="med" type="none"/>
                    </a:lnL>
                    <a:lnR cap="flat" cmpd="sng" w="9525">
                      <a:solidFill>
                        <a:srgbClr val="76A5AF"/>
                      </a:solidFill>
                      <a:prstDash val="solid"/>
                      <a:round/>
                      <a:headEnd len="med" w="med" type="none"/>
                      <a:tailEnd len="med" w="med" type="none"/>
                    </a:lnR>
                    <a:lnT cap="flat" cmpd="sng" w="9525">
                      <a:solidFill>
                        <a:srgbClr val="76A5AF"/>
                      </a:solidFill>
                      <a:prstDash val="solid"/>
                      <a:round/>
                      <a:headEnd len="med" w="med" type="none"/>
                      <a:tailEnd len="med" w="med" type="none"/>
                    </a:lnT>
                    <a:lnB cap="flat" cmpd="sng" w="9525">
                      <a:solidFill>
                        <a:srgbClr val="76A5AF"/>
                      </a:solidFill>
                      <a:prstDash val="solid"/>
                      <a:round/>
                      <a:headEnd len="med" w="med" type="none"/>
                      <a:tailEnd len="med" w="med" type="none"/>
                    </a:lnB>
                  </a:tcPr>
                </a:tc>
              </a:tr>
            </a:tbl>
          </a:graphicData>
        </a:graphic>
      </p:graphicFrame>
      <p:graphicFrame>
        <p:nvGraphicFramePr>
          <p:cNvPr id="314" name="Shape 314"/>
          <p:cNvGraphicFramePr/>
          <p:nvPr/>
        </p:nvGraphicFramePr>
        <p:xfrm>
          <a:off x="3359462" y="2141625"/>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1800">
                          <a:solidFill>
                            <a:srgbClr val="76A5AF"/>
                          </a:solidFill>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1800">
                          <a:solidFill>
                            <a:srgbClr val="76A5AF"/>
                          </a:solidFill>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1800">
                          <a:solidFill>
                            <a:srgbClr val="76A5AF"/>
                          </a:solidFill>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1800">
                          <a:solidFill>
                            <a:srgbClr val="76A5AF"/>
                          </a:solidFill>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JESSICA</a:t>
            </a:r>
          </a:p>
          <a:p>
            <a:pPr lvl="0" rtl="0" algn="l">
              <a:spcBef>
                <a:spcPts val="0"/>
              </a:spcBef>
              <a:buNone/>
            </a:pPr>
            <a:r>
              <a:t/>
            </a:r>
            <a:endParaRPr b="0" sz="2400">
              <a:solidFill>
                <a:schemeClr val="dk2"/>
              </a:solidFill>
            </a:endParaRPr>
          </a:p>
        </p:txBody>
      </p:sp>
      <p:grpSp>
        <p:nvGrpSpPr>
          <p:cNvPr id="320" name="Shape 320"/>
          <p:cNvGrpSpPr/>
          <p:nvPr/>
        </p:nvGrpSpPr>
        <p:grpSpPr>
          <a:xfrm>
            <a:off x="1182062" y="1835009"/>
            <a:ext cx="2212049" cy="2537075"/>
            <a:chOff x="6099750" y="-91187"/>
            <a:chExt cx="2212049" cy="2537075"/>
          </a:xfrm>
        </p:grpSpPr>
        <p:pic>
          <p:nvPicPr>
            <p:cNvPr id="321" name="Shape 321"/>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322" name="Shape 322"/>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323" name="Shape 323"/>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None/>
              </a:pPr>
              <a:r>
                <a:rPr lang="en" sz="1200">
                  <a:solidFill>
                    <a:schemeClr val="dk2"/>
                  </a:solidFill>
                  <a:latin typeface="Raleway"/>
                  <a:ea typeface="Raleway"/>
                  <a:cs typeface="Raleway"/>
                  <a:sym typeface="Raleway"/>
                </a:rPr>
                <a:t>Early-30s</a:t>
              </a:r>
            </a:p>
            <a:p>
              <a:pPr lvl="0" rtl="0">
                <a:spcBef>
                  <a:spcPts val="0"/>
                </a:spcBef>
                <a:spcAft>
                  <a:spcPts val="800"/>
                </a:spcAft>
                <a:buNone/>
              </a:pPr>
              <a:r>
                <a:rPr lang="en" sz="1200">
                  <a:solidFill>
                    <a:schemeClr val="dk2"/>
                  </a:solidFill>
                  <a:latin typeface="Raleway"/>
                  <a:ea typeface="Raleway"/>
                  <a:cs typeface="Raleway"/>
                  <a:sym typeface="Raleway"/>
                </a:rPr>
                <a:t>Vegetarian</a:t>
              </a:r>
            </a:p>
            <a:p>
              <a:pPr lvl="0" rtl="0">
                <a:spcBef>
                  <a:spcPts val="0"/>
                </a:spcBef>
                <a:spcAft>
                  <a:spcPts val="800"/>
                </a:spcAft>
                <a:buNone/>
              </a:pPr>
              <a:r>
                <a:rPr lang="en" sz="1200">
                  <a:solidFill>
                    <a:schemeClr val="dk2"/>
                  </a:solidFill>
                  <a:latin typeface="Raleway"/>
                  <a:ea typeface="Raleway"/>
                  <a:cs typeface="Raleway"/>
                  <a:sym typeface="Raleway"/>
                </a:rPr>
                <a:t>3 kids</a:t>
              </a:r>
            </a:p>
            <a:p>
              <a:pPr lvl="0" rtl="0">
                <a:spcBef>
                  <a:spcPts val="0"/>
                </a:spcBef>
                <a:spcAft>
                  <a:spcPts val="800"/>
                </a:spcAft>
                <a:buNone/>
              </a:pPr>
              <a:r>
                <a:rPr lang="en" sz="1200">
                  <a:solidFill>
                    <a:schemeClr val="dk2"/>
                  </a:solidFill>
                  <a:latin typeface="Raleway"/>
                  <a:ea typeface="Raleway"/>
                  <a:cs typeface="Raleway"/>
                  <a:sym typeface="Raleway"/>
                </a:rPr>
                <a:t>Mother</a:t>
              </a:r>
            </a:p>
            <a:p>
              <a:pPr lvl="0" rtl="0">
                <a:spcBef>
                  <a:spcPts val="0"/>
                </a:spcBef>
                <a:spcAft>
                  <a:spcPts val="800"/>
                </a:spcAft>
                <a:buNone/>
              </a:pPr>
              <a:r>
                <a:t/>
              </a:r>
              <a:endParaRPr sz="1200">
                <a:solidFill>
                  <a:schemeClr val="dk2"/>
                </a:solidFill>
                <a:latin typeface="Raleway"/>
                <a:ea typeface="Raleway"/>
                <a:cs typeface="Raleway"/>
                <a:sym typeface="Raleway"/>
              </a:endParaRPr>
            </a:p>
          </p:txBody>
        </p:sp>
      </p:grpSp>
      <p:pic>
        <p:nvPicPr>
          <p:cNvPr id="324" name="Shape 324"/>
          <p:cNvPicPr preferRelativeResize="0"/>
          <p:nvPr/>
        </p:nvPicPr>
        <p:blipFill>
          <a:blip r:embed="rId5">
            <a:alphaModFix/>
          </a:blip>
          <a:stretch>
            <a:fillRect/>
          </a:stretch>
        </p:blipFill>
        <p:spPr>
          <a:xfrm>
            <a:off x="4873252" y="854411"/>
            <a:ext cx="4045199" cy="3273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1" name="Shape 91"/>
        <p:cNvGrpSpPr/>
        <p:nvPr/>
      </p:nvGrpSpPr>
      <p:grpSpPr>
        <a:xfrm>
          <a:off x="0" y="0"/>
          <a:ext cx="0" cy="0"/>
          <a:chOff x="0" y="0"/>
          <a:chExt cx="0" cy="0"/>
        </a:xfrm>
      </p:grpSpPr>
      <p:graphicFrame>
        <p:nvGraphicFramePr>
          <p:cNvPr id="92" name="Shape 92"/>
          <p:cNvGraphicFramePr/>
          <p:nvPr/>
        </p:nvGraphicFramePr>
        <p:xfrm>
          <a:off x="83700" y="1276350"/>
          <a:ext cx="3000000" cy="3000000"/>
        </p:xfrm>
        <a:graphic>
          <a:graphicData uri="http://schemas.openxmlformats.org/drawingml/2006/table">
            <a:tbl>
              <a:tblPr>
                <a:noFill/>
                <a:tableStyleId>{7BC1FF5A-C4D1-4137-9FD6-39E40784F759}</a:tableStyleId>
              </a:tblPr>
              <a:tblGrid>
                <a:gridCol w="2433150"/>
                <a:gridCol w="2217150"/>
                <a:gridCol w="2082150"/>
                <a:gridCol w="2244150"/>
              </a:tblGrid>
              <a:tr h="1445225">
                <a:tc>
                  <a:txBody>
                    <a:bodyPr>
                      <a:noAutofit/>
                    </a:bodyPr>
                    <a:lstStyle/>
                    <a:p>
                      <a:pPr lvl="0" rtl="0" algn="ctr">
                        <a:spcBef>
                          <a:spcPts val="0"/>
                        </a:spcBef>
                        <a:buNone/>
                      </a:pPr>
                      <a:r>
                        <a:rPr b="1" lang="en" sz="9400" u="sng">
                          <a:solidFill>
                            <a:schemeClr val="dk1"/>
                          </a:solidFill>
                          <a:latin typeface="Raleway"/>
                          <a:ea typeface="Raleway"/>
                          <a:cs typeface="Raleway"/>
                          <a:sym typeface="Raleway"/>
                        </a:rPr>
                        <a:t>250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lgn="ctr">
                        <a:spcBef>
                          <a:spcPts val="0"/>
                        </a:spcBef>
                        <a:buNone/>
                      </a:pPr>
                      <a:r>
                        <a:rPr b="1" lang="en" sz="9400" u="sng">
                          <a:solidFill>
                            <a:schemeClr val="dk1"/>
                          </a:solidFill>
                          <a:latin typeface="Raleway"/>
                          <a:ea typeface="Raleway"/>
                          <a:cs typeface="Raleway"/>
                          <a:sym typeface="Raleway"/>
                        </a:rPr>
                        <a:t>10</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Clr>
                          <a:schemeClr val="dk2"/>
                        </a:buClr>
                        <a:buSzPct val="25000"/>
                        <a:buFont typeface="Arial"/>
                        <a:buNone/>
                      </a:pPr>
                      <a:r>
                        <a:rPr b="1" lang="en" sz="9400" u="sng">
                          <a:solidFill>
                            <a:schemeClr val="dk1"/>
                          </a:solidFill>
                          <a:latin typeface="Raleway"/>
                          <a:ea typeface="Raleway"/>
                          <a:cs typeface="Raleway"/>
                          <a:sym typeface="Raleway"/>
                        </a:rPr>
                        <a:t>4</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Clr>
                          <a:schemeClr val="dk2"/>
                        </a:buClr>
                        <a:buSzPct val="25000"/>
                        <a:buFont typeface="Arial"/>
                        <a:buNone/>
                      </a:pPr>
                      <a:r>
                        <a:rPr b="1" lang="en" sz="9400" u="sng">
                          <a:solidFill>
                            <a:schemeClr val="dk1"/>
                          </a:solidFill>
                          <a:latin typeface="Raleway"/>
                          <a:ea typeface="Raleway"/>
                          <a:cs typeface="Raleway"/>
                          <a:sym typeface="Raleway"/>
                        </a:rPr>
                        <a:t>1</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1290450">
                <a:tc>
                  <a:txBody>
                    <a:bodyPr>
                      <a:noAutofit/>
                    </a:bodyPr>
                    <a:lstStyle/>
                    <a:p>
                      <a:pPr lvl="0" rtl="0" algn="ctr">
                        <a:spcBef>
                          <a:spcPts val="0"/>
                        </a:spcBef>
                        <a:buNone/>
                      </a:pPr>
                      <a:r>
                        <a:rPr lang="en" sz="2600">
                          <a:solidFill>
                            <a:schemeClr val="lt1"/>
                          </a:solidFill>
                          <a:latin typeface="Raleway"/>
                          <a:ea typeface="Raleway"/>
                          <a:cs typeface="Raleway"/>
                          <a:sym typeface="Raleway"/>
                        </a:rPr>
                        <a:t>Minutes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lgn="ctr">
                        <a:spcBef>
                          <a:spcPts val="0"/>
                        </a:spcBef>
                        <a:buNone/>
                      </a:pPr>
                      <a:r>
                        <a:rPr lang="en" sz="2600">
                          <a:solidFill>
                            <a:schemeClr val="lt1"/>
                          </a:solidFill>
                          <a:latin typeface="Raleway"/>
                          <a:ea typeface="Raleway"/>
                          <a:cs typeface="Raleway"/>
                          <a:sym typeface="Raleway"/>
                        </a:rPr>
                        <a:t>People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lgn="ctr">
                        <a:spcBef>
                          <a:spcPts val="0"/>
                        </a:spcBef>
                        <a:buNone/>
                      </a:pPr>
                      <a:r>
                        <a:rPr lang="en" sz="2600">
                          <a:solidFill>
                            <a:schemeClr val="lt1"/>
                          </a:solidFill>
                          <a:latin typeface="Raleway"/>
                          <a:ea typeface="Raleway"/>
                          <a:cs typeface="Raleway"/>
                          <a:sym typeface="Raleway"/>
                        </a:rPr>
                        <a:t>Locations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lgn="ctr">
                        <a:spcBef>
                          <a:spcPts val="0"/>
                        </a:spcBef>
                        <a:buNone/>
                      </a:pPr>
                      <a:r>
                        <a:rPr lang="en" sz="2600">
                          <a:solidFill>
                            <a:schemeClr val="lt1"/>
                          </a:solidFill>
                          <a:latin typeface="Raleway"/>
                          <a:ea typeface="Raleway"/>
                          <a:cs typeface="Raleway"/>
                          <a:sym typeface="Raleway"/>
                        </a:rPr>
                        <a:t>Commonality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graphicFrame>
        <p:nvGraphicFramePr>
          <p:cNvPr id="329" name="Shape 329"/>
          <p:cNvGraphicFramePr/>
          <p:nvPr/>
        </p:nvGraphicFramePr>
        <p:xfrm>
          <a:off x="0" y="2050"/>
          <a:ext cx="3000000" cy="3000000"/>
        </p:xfrm>
        <a:graphic>
          <a:graphicData uri="http://schemas.openxmlformats.org/drawingml/2006/table">
            <a:tbl>
              <a:tblPr>
                <a:noFill/>
                <a:tableStyleId>{7BC1FF5A-C4D1-4137-9FD6-39E40784F759}</a:tableStyleId>
              </a:tblPr>
              <a:tblGrid>
                <a:gridCol w="4595525"/>
                <a:gridCol w="4568425"/>
              </a:tblGrid>
              <a:tr h="2493500">
                <a:tc>
                  <a:txBody>
                    <a:bodyPr>
                      <a:noAutofit/>
                    </a:bodyPr>
                    <a:lstStyle/>
                    <a:p>
                      <a:pPr lvl="0" rtl="0">
                        <a:lnSpc>
                          <a:spcPct val="115000"/>
                        </a:lnSpc>
                        <a:spcBef>
                          <a:spcPts val="0"/>
                        </a:spcBef>
                        <a:buNone/>
                      </a:pPr>
                      <a:r>
                        <a:rPr lang="en" sz="1800">
                          <a:solidFill>
                            <a:schemeClr val="lt1"/>
                          </a:solidFill>
                          <a:latin typeface="Raleway"/>
                          <a:ea typeface="Raleway"/>
                          <a:cs typeface="Raleway"/>
                          <a:sym typeface="Raleway"/>
                        </a:rPr>
                        <a:t>“I have a daughter with tree nut </a:t>
                      </a:r>
                      <a:r>
                        <a:rPr b="1" lang="en" sz="1800">
                          <a:solidFill>
                            <a:schemeClr val="accent2"/>
                          </a:solidFill>
                          <a:latin typeface="Raleway"/>
                          <a:ea typeface="Raleway"/>
                          <a:cs typeface="Raleway"/>
                          <a:sym typeface="Raleway"/>
                        </a:rPr>
                        <a:t>allergy</a:t>
                      </a:r>
                      <a:r>
                        <a:rPr lang="en" sz="1800">
                          <a:solidFill>
                            <a:schemeClr val="lt1"/>
                          </a:solidFill>
                          <a:latin typeface="Raleway"/>
                          <a:ea typeface="Raleway"/>
                          <a:cs typeface="Raleway"/>
                          <a:sym typeface="Raleway"/>
                        </a:rPr>
                        <a:t>…so we eat a lot at home”</a:t>
                      </a:r>
                    </a:p>
                    <a:p>
                      <a:pPr lvl="0" rtl="0">
                        <a:lnSpc>
                          <a:spcPct val="115000"/>
                        </a:lnSpc>
                        <a:spcBef>
                          <a:spcPts val="0"/>
                        </a:spcBef>
                        <a:buNone/>
                      </a:pPr>
                      <a:r>
                        <a:t/>
                      </a:r>
                      <a:endParaRPr sz="1800">
                        <a:solidFill>
                          <a:srgbClr val="FFE599"/>
                        </a:solidFill>
                        <a:latin typeface="Raleway"/>
                        <a:ea typeface="Raleway"/>
                        <a:cs typeface="Raleway"/>
                        <a:sym typeface="Raleway"/>
                      </a:endParaRPr>
                    </a:p>
                    <a:p>
                      <a:pPr lvl="0" rtl="0">
                        <a:spcBef>
                          <a:spcPts val="0"/>
                        </a:spcBef>
                        <a:buNone/>
                      </a:pPr>
                      <a:r>
                        <a:rPr lang="en" sz="1800">
                          <a:solidFill>
                            <a:schemeClr val="lt1"/>
                          </a:solidFill>
                          <a:latin typeface="Raleway"/>
                          <a:ea typeface="Raleway"/>
                          <a:cs typeface="Raleway"/>
                          <a:sym typeface="Raleway"/>
                        </a:rPr>
                        <a:t>“I </a:t>
                      </a:r>
                      <a:r>
                        <a:rPr b="1" lang="en" sz="1800">
                          <a:solidFill>
                            <a:schemeClr val="accent2"/>
                          </a:solidFill>
                          <a:latin typeface="Raleway"/>
                          <a:ea typeface="Raleway"/>
                          <a:cs typeface="Raleway"/>
                          <a:sym typeface="Raleway"/>
                        </a:rPr>
                        <a:t>plan</a:t>
                      </a:r>
                      <a:r>
                        <a:rPr lang="en" sz="1800">
                          <a:solidFill>
                            <a:schemeClr val="lt1"/>
                          </a:solidFill>
                          <a:latin typeface="Raleway"/>
                          <a:ea typeface="Raleway"/>
                          <a:cs typeface="Raleway"/>
                          <a:sym typeface="Raleway"/>
                        </a:rPr>
                        <a:t> all the meals in advance, on Sundays”</a:t>
                      </a:r>
                    </a:p>
                    <a:p>
                      <a:pPr lvl="0" rtl="0">
                        <a:lnSpc>
                          <a:spcPct val="115000"/>
                        </a:lnSpc>
                        <a:spcBef>
                          <a:spcPts val="0"/>
                        </a:spcBef>
                        <a:buClr>
                          <a:schemeClr val="dk2"/>
                        </a:buClr>
                        <a:buSzPct val="61111"/>
                        <a:buFont typeface="Arial"/>
                        <a:buNone/>
                      </a:pPr>
                      <a:r>
                        <a:t/>
                      </a:r>
                      <a:endParaRPr sz="1800">
                        <a:solidFill>
                          <a:srgbClr val="FFE599"/>
                        </a:solidFill>
                        <a:latin typeface="Raleway"/>
                        <a:ea typeface="Raleway"/>
                        <a:cs typeface="Raleway"/>
                        <a:sym typeface="Raleway"/>
                      </a:endParaRPr>
                    </a:p>
                  </a:txBody>
                  <a:tcPr marT="91425" marB="91425" marR="91425" marL="91425"/>
                </a:tc>
                <a:tc>
                  <a:txBody>
                    <a:bodyPr>
                      <a:noAutofit/>
                    </a:bodyPr>
                    <a:lstStyle/>
                    <a:p>
                      <a:pPr lvl="0" rtl="0" algn="r">
                        <a:spcBef>
                          <a:spcPts val="0"/>
                        </a:spcBef>
                        <a:buNone/>
                      </a:pPr>
                      <a:r>
                        <a:rPr lang="en" sz="1800">
                          <a:solidFill>
                            <a:schemeClr val="lt1"/>
                          </a:solidFill>
                          <a:latin typeface="Raleway"/>
                          <a:ea typeface="Raleway"/>
                          <a:cs typeface="Raleway"/>
                          <a:sym typeface="Raleway"/>
                        </a:rPr>
                        <a:t>I wish </a:t>
                      </a:r>
                      <a:r>
                        <a:rPr b="1" lang="en" sz="1800">
                          <a:solidFill>
                            <a:schemeClr val="accent2"/>
                          </a:solidFill>
                          <a:latin typeface="Raleway"/>
                          <a:ea typeface="Raleway"/>
                          <a:cs typeface="Raleway"/>
                          <a:sym typeface="Raleway"/>
                        </a:rPr>
                        <a:t>someone else</a:t>
                      </a:r>
                      <a:r>
                        <a:rPr lang="en" sz="1800">
                          <a:solidFill>
                            <a:schemeClr val="lt1"/>
                          </a:solidFill>
                          <a:latin typeface="Raleway"/>
                          <a:ea typeface="Raleway"/>
                          <a:cs typeface="Raleway"/>
                          <a:sym typeface="Raleway"/>
                        </a:rPr>
                        <a:t> cooked for us,</a:t>
                      </a:r>
                    </a:p>
                    <a:p>
                      <a:pPr lvl="0" rtl="0" algn="r">
                        <a:spcBef>
                          <a:spcPts val="0"/>
                        </a:spcBef>
                        <a:buNone/>
                      </a:pPr>
                      <a:r>
                        <a:rPr lang="en" sz="1800">
                          <a:solidFill>
                            <a:schemeClr val="lt1"/>
                          </a:solidFill>
                          <a:latin typeface="Raleway"/>
                          <a:ea typeface="Raleway"/>
                          <a:cs typeface="Raleway"/>
                          <a:sym typeface="Raleway"/>
                        </a:rPr>
                        <a:t>I </a:t>
                      </a:r>
                      <a:r>
                        <a:rPr b="1" lang="en" sz="1800">
                          <a:solidFill>
                            <a:schemeClr val="accent2"/>
                          </a:solidFill>
                          <a:latin typeface="Raleway"/>
                          <a:ea typeface="Raleway"/>
                          <a:cs typeface="Raleway"/>
                          <a:sym typeface="Raleway"/>
                        </a:rPr>
                        <a:t>hate</a:t>
                      </a:r>
                      <a:r>
                        <a:rPr lang="en" sz="1800">
                          <a:solidFill>
                            <a:schemeClr val="lt1"/>
                          </a:solidFill>
                          <a:latin typeface="Raleway"/>
                          <a:ea typeface="Raleway"/>
                          <a:cs typeface="Raleway"/>
                          <a:sym typeface="Raleway"/>
                        </a:rPr>
                        <a:t> cooking</a:t>
                      </a:r>
                    </a:p>
                    <a:p>
                      <a:pPr lvl="0" rtl="0" algn="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rtl="0" algn="r">
                        <a:spcBef>
                          <a:spcPts val="0"/>
                        </a:spcBef>
                        <a:buClr>
                          <a:schemeClr val="dk2"/>
                        </a:buClr>
                        <a:buSzPct val="61111"/>
                        <a:buFont typeface="Arial"/>
                        <a:buNone/>
                      </a:pPr>
                      <a:r>
                        <a:rPr b="1" lang="en" sz="1800">
                          <a:solidFill>
                            <a:schemeClr val="accent2"/>
                          </a:solidFill>
                          <a:latin typeface="Raleway"/>
                          <a:ea typeface="Raleway"/>
                          <a:cs typeface="Raleway"/>
                          <a:sym typeface="Raleway"/>
                        </a:rPr>
                        <a:t>Planning</a:t>
                      </a:r>
                      <a:r>
                        <a:rPr lang="en" sz="1800">
                          <a:solidFill>
                            <a:schemeClr val="lt1"/>
                          </a:solidFill>
                          <a:latin typeface="Raleway"/>
                          <a:ea typeface="Raleway"/>
                          <a:cs typeface="Raleway"/>
                          <a:sym typeface="Raleway"/>
                        </a:rPr>
                        <a:t> ahead saves me </a:t>
                      </a:r>
                      <a:r>
                        <a:rPr b="1" lang="en" sz="1800">
                          <a:solidFill>
                            <a:schemeClr val="accent2"/>
                          </a:solidFill>
                          <a:latin typeface="Raleway"/>
                          <a:ea typeface="Raleway"/>
                          <a:cs typeface="Raleway"/>
                          <a:sym typeface="Raleway"/>
                        </a:rPr>
                        <a:t>time</a:t>
                      </a:r>
                      <a:r>
                        <a:rPr lang="en" sz="1800">
                          <a:solidFill>
                            <a:schemeClr val="lt1"/>
                          </a:solidFill>
                          <a:latin typeface="Raleway"/>
                          <a:ea typeface="Raleway"/>
                          <a:cs typeface="Raleway"/>
                          <a:sym typeface="Raleway"/>
                        </a:rPr>
                        <a:t> to exercise or take care of the kids</a:t>
                      </a:r>
                    </a:p>
                  </a:txBody>
                  <a:tcPr marT="91425" marB="91425" marR="91425" marL="91425"/>
                </a:tc>
              </a:tr>
              <a:tr h="2655925">
                <a:tc>
                  <a:txBody>
                    <a:bodyPr>
                      <a:noAutofit/>
                    </a:bodyPr>
                    <a:lstStyle/>
                    <a:p>
                      <a:pPr lvl="0">
                        <a:spcBef>
                          <a:spcPts val="0"/>
                        </a:spcBef>
                        <a:buNone/>
                      </a:pPr>
                      <a:r>
                        <a:rPr b="1" lang="en" sz="1800">
                          <a:solidFill>
                            <a:schemeClr val="accent2"/>
                          </a:solidFill>
                          <a:latin typeface="Raleway"/>
                          <a:ea typeface="Raleway"/>
                          <a:cs typeface="Raleway"/>
                          <a:sym typeface="Raleway"/>
                        </a:rPr>
                        <a:t>emotional</a:t>
                      </a:r>
                      <a:r>
                        <a:rPr lang="en" sz="1800">
                          <a:solidFill>
                            <a:schemeClr val="lt1"/>
                          </a:solidFill>
                          <a:latin typeface="Raleway"/>
                          <a:ea typeface="Raleway"/>
                          <a:cs typeface="Raleway"/>
                          <a:sym typeface="Raleway"/>
                        </a:rPr>
                        <a:t> about how her daughter’s allergy makes her cook more often instead of going out</a:t>
                      </a:r>
                    </a:p>
                    <a:p>
                      <a:pPr lvl="0">
                        <a:spcBef>
                          <a:spcPts val="0"/>
                        </a:spcBef>
                        <a:buNone/>
                      </a:pPr>
                      <a:r>
                        <a:t/>
                      </a:r>
                      <a:endParaRPr sz="1800">
                        <a:solidFill>
                          <a:srgbClr val="FFE599"/>
                        </a:solidFill>
                        <a:latin typeface="Raleway"/>
                        <a:ea typeface="Raleway"/>
                        <a:cs typeface="Raleway"/>
                        <a:sym typeface="Raleway"/>
                      </a:endParaRPr>
                    </a:p>
                    <a:p>
                      <a:pPr lvl="0" rtl="0">
                        <a:spcBef>
                          <a:spcPts val="0"/>
                        </a:spcBef>
                        <a:buClr>
                          <a:schemeClr val="dk2"/>
                        </a:buClr>
                        <a:buSzPct val="61111"/>
                        <a:buFont typeface="Arial"/>
                        <a:buNone/>
                      </a:pPr>
                      <a:r>
                        <a:rPr b="1" lang="en" sz="1800">
                          <a:solidFill>
                            <a:schemeClr val="accent2"/>
                          </a:solidFill>
                          <a:latin typeface="Raleway"/>
                          <a:ea typeface="Raleway"/>
                          <a:cs typeface="Raleway"/>
                          <a:sym typeface="Raleway"/>
                        </a:rPr>
                        <a:t>excited</a:t>
                      </a:r>
                      <a:r>
                        <a:rPr lang="en" sz="1800">
                          <a:solidFill>
                            <a:schemeClr val="lt1"/>
                          </a:solidFill>
                          <a:latin typeface="Raleway"/>
                          <a:ea typeface="Raleway"/>
                          <a:cs typeface="Raleway"/>
                          <a:sym typeface="Raleway"/>
                        </a:rPr>
                        <a:t> to talk about her health</a:t>
                      </a:r>
                    </a:p>
                  </a:txBody>
                  <a:tcPr marT="91425" marB="91425" marR="91425" marL="91425"/>
                </a:tc>
                <a:tc>
                  <a:txBody>
                    <a:bodyPr>
                      <a:noAutofit/>
                    </a:bodyPr>
                    <a:lstStyle/>
                    <a:p>
                      <a:pPr lvl="0" rtl="0" algn="r">
                        <a:spcBef>
                          <a:spcPts val="0"/>
                        </a:spcBef>
                        <a:buNone/>
                      </a:pPr>
                      <a:r>
                        <a:rPr b="1" lang="en" sz="1800">
                          <a:solidFill>
                            <a:schemeClr val="lt1"/>
                          </a:solidFill>
                          <a:latin typeface="Raleway"/>
                          <a:ea typeface="Raleway"/>
                          <a:cs typeface="Raleway"/>
                          <a:sym typeface="Raleway"/>
                        </a:rPr>
                        <a:t>fearful</a:t>
                      </a:r>
                    </a:p>
                    <a:p>
                      <a:pPr lvl="0" rtl="0" algn="r">
                        <a:spcBef>
                          <a:spcPts val="0"/>
                        </a:spcBef>
                        <a:buClr>
                          <a:schemeClr val="dk2"/>
                        </a:buClr>
                        <a:buSzPct val="61111"/>
                        <a:buFont typeface="Arial"/>
                        <a:buNone/>
                      </a:pPr>
                      <a:r>
                        <a:t/>
                      </a:r>
                      <a:endParaRPr sz="1800">
                        <a:solidFill>
                          <a:schemeClr val="lt1"/>
                        </a:solidFill>
                        <a:latin typeface="Raleway"/>
                        <a:ea typeface="Raleway"/>
                        <a:cs typeface="Raleway"/>
                        <a:sym typeface="Raleway"/>
                      </a:endParaRPr>
                    </a:p>
                    <a:p>
                      <a:pPr lvl="0" rtl="0" algn="r">
                        <a:spcBef>
                          <a:spcPts val="0"/>
                        </a:spcBef>
                        <a:buNone/>
                      </a:pPr>
                      <a:r>
                        <a:rPr b="1" lang="en" sz="1800">
                          <a:solidFill>
                            <a:schemeClr val="lt1"/>
                          </a:solidFill>
                          <a:latin typeface="Raleway"/>
                          <a:ea typeface="Raleway"/>
                          <a:cs typeface="Raleway"/>
                          <a:sym typeface="Raleway"/>
                        </a:rPr>
                        <a:t>preoccupied</a:t>
                      </a:r>
                      <a:r>
                        <a:rPr lang="en" sz="1800">
                          <a:solidFill>
                            <a:schemeClr val="lt1"/>
                          </a:solidFill>
                          <a:latin typeface="Raleway"/>
                          <a:ea typeface="Raleway"/>
                          <a:cs typeface="Raleway"/>
                          <a:sym typeface="Raleway"/>
                        </a:rPr>
                        <a:t> with kids</a:t>
                      </a:r>
                    </a:p>
                    <a:p>
                      <a:pPr lvl="0" rtl="0" algn="r">
                        <a:spcBef>
                          <a:spcPts val="0"/>
                        </a:spcBef>
                        <a:buNone/>
                      </a:pPr>
                      <a:r>
                        <a:t/>
                      </a:r>
                      <a:endParaRPr sz="1800">
                        <a:solidFill>
                          <a:schemeClr val="lt1"/>
                        </a:solidFill>
                        <a:latin typeface="Raleway"/>
                        <a:ea typeface="Raleway"/>
                        <a:cs typeface="Raleway"/>
                        <a:sym typeface="Raleway"/>
                      </a:endParaRPr>
                    </a:p>
                    <a:p>
                      <a:pPr lvl="0" rtl="0" algn="r">
                        <a:spcBef>
                          <a:spcPts val="0"/>
                        </a:spcBef>
                        <a:buClr>
                          <a:schemeClr val="dk2"/>
                        </a:buClr>
                        <a:buSzPct val="61111"/>
                        <a:buFont typeface="Arial"/>
                        <a:buNone/>
                      </a:pPr>
                      <a:r>
                        <a:rPr b="1" lang="en" sz="1800">
                          <a:solidFill>
                            <a:schemeClr val="lt1"/>
                          </a:solidFill>
                          <a:latin typeface="Raleway"/>
                          <a:ea typeface="Raleway"/>
                          <a:cs typeface="Raleway"/>
                          <a:sym typeface="Raleway"/>
                        </a:rPr>
                        <a:t>focused</a:t>
                      </a:r>
                    </a:p>
                  </a:txBody>
                  <a:tcPr marT="91425" marB="91425" marR="91425" marL="91425"/>
                </a:tc>
              </a:tr>
            </a:tbl>
          </a:graphicData>
        </a:graphic>
      </p:graphicFrame>
      <p:graphicFrame>
        <p:nvGraphicFramePr>
          <p:cNvPr id="330" name="Shape 330"/>
          <p:cNvGraphicFramePr/>
          <p:nvPr/>
        </p:nvGraphicFramePr>
        <p:xfrm>
          <a:off x="3326212" y="196215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chemeClr val="accent2"/>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chemeClr val="accent2"/>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chemeClr val="accent2"/>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chemeClr val="accent2"/>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JOEL</a:t>
            </a:r>
          </a:p>
          <a:p>
            <a:pPr lvl="0" rtl="0" algn="l">
              <a:spcBef>
                <a:spcPts val="0"/>
              </a:spcBef>
              <a:buNone/>
            </a:pPr>
            <a:r>
              <a:t/>
            </a:r>
            <a:endParaRPr b="0" sz="2400">
              <a:solidFill>
                <a:schemeClr val="dk2"/>
              </a:solidFill>
            </a:endParaRPr>
          </a:p>
        </p:txBody>
      </p:sp>
      <p:grpSp>
        <p:nvGrpSpPr>
          <p:cNvPr id="336" name="Shape 336"/>
          <p:cNvGrpSpPr/>
          <p:nvPr/>
        </p:nvGrpSpPr>
        <p:grpSpPr>
          <a:xfrm>
            <a:off x="1182062" y="1835009"/>
            <a:ext cx="2212049" cy="2908757"/>
            <a:chOff x="6099750" y="-91187"/>
            <a:chExt cx="2212049" cy="2537075"/>
          </a:xfrm>
        </p:grpSpPr>
        <p:pic>
          <p:nvPicPr>
            <p:cNvPr id="337" name="Shape 337"/>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338" name="Shape 338"/>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339" name="Shape 339"/>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None/>
              </a:pPr>
              <a:r>
                <a:t/>
              </a:r>
              <a:endParaRPr b="1" sz="1200">
                <a:solidFill>
                  <a:schemeClr val="dk1"/>
                </a:solidFill>
                <a:latin typeface="Raleway"/>
                <a:ea typeface="Raleway"/>
                <a:cs typeface="Raleway"/>
                <a:sym typeface="Raleway"/>
              </a:endParaRPr>
            </a:p>
          </p:txBody>
        </p:sp>
      </p:grpSp>
      <p:pic>
        <p:nvPicPr>
          <p:cNvPr id="340" name="Shape 340"/>
          <p:cNvPicPr preferRelativeResize="0"/>
          <p:nvPr/>
        </p:nvPicPr>
        <p:blipFill>
          <a:blip r:embed="rId5">
            <a:alphaModFix/>
          </a:blip>
          <a:stretch>
            <a:fillRect/>
          </a:stretch>
        </p:blipFill>
        <p:spPr>
          <a:xfrm>
            <a:off x="5273037" y="428625"/>
            <a:ext cx="3114675" cy="4286250"/>
          </a:xfrm>
          <a:prstGeom prst="rect">
            <a:avLst/>
          </a:prstGeom>
          <a:noFill/>
          <a:ln>
            <a:noFill/>
          </a:ln>
        </p:spPr>
      </p:pic>
      <p:sp>
        <p:nvSpPr>
          <p:cNvPr id="341" name="Shape 341"/>
          <p:cNvSpPr txBox="1"/>
          <p:nvPr/>
        </p:nvSpPr>
        <p:spPr>
          <a:xfrm>
            <a:off x="1253475" y="2334025"/>
            <a:ext cx="1836900" cy="726000"/>
          </a:xfrm>
          <a:prstGeom prst="rect">
            <a:avLst/>
          </a:prstGeom>
          <a:noFill/>
          <a:ln>
            <a:noFill/>
          </a:ln>
        </p:spPr>
        <p:txBody>
          <a:bodyPr anchorCtr="0" anchor="t" bIns="91425" lIns="91425" rIns="91425" tIns="91425">
            <a:noAutofit/>
          </a:bodyPr>
          <a:lstStyle/>
          <a:p>
            <a:pPr lvl="0">
              <a:spcBef>
                <a:spcPts val="0"/>
              </a:spcBef>
              <a:buNone/>
            </a:pPr>
            <a:r>
              <a:rPr lang="en" sz="1200">
                <a:latin typeface="Raleway"/>
                <a:ea typeface="Raleway"/>
                <a:cs typeface="Raleway"/>
                <a:sym typeface="Raleway"/>
              </a:rPr>
              <a:t>21</a:t>
            </a:r>
          </a:p>
          <a:p>
            <a:pPr lvl="0">
              <a:spcBef>
                <a:spcPts val="0"/>
              </a:spcBef>
              <a:buNone/>
            </a:pPr>
            <a:r>
              <a:t/>
            </a:r>
            <a:endParaRPr sz="1200">
              <a:latin typeface="Raleway"/>
              <a:ea typeface="Raleway"/>
              <a:cs typeface="Raleway"/>
              <a:sym typeface="Raleway"/>
            </a:endParaRPr>
          </a:p>
          <a:p>
            <a:pPr lvl="0">
              <a:spcBef>
                <a:spcPts val="0"/>
              </a:spcBef>
              <a:buNone/>
            </a:pPr>
            <a:r>
              <a:rPr lang="en" sz="1200">
                <a:latin typeface="Raleway"/>
                <a:ea typeface="Raleway"/>
                <a:cs typeface="Raleway"/>
                <a:sym typeface="Raleway"/>
              </a:rPr>
              <a:t>Does not exercise regularly</a:t>
            </a:r>
          </a:p>
          <a:p>
            <a:pPr lvl="0">
              <a:spcBef>
                <a:spcPts val="0"/>
              </a:spcBef>
              <a:buNone/>
            </a:pPr>
            <a:r>
              <a:t/>
            </a:r>
            <a:endParaRPr sz="1200">
              <a:latin typeface="Raleway"/>
              <a:ea typeface="Raleway"/>
              <a:cs typeface="Raleway"/>
              <a:sym typeface="Raleway"/>
            </a:endParaRPr>
          </a:p>
          <a:p>
            <a:pPr lvl="0">
              <a:spcBef>
                <a:spcPts val="0"/>
              </a:spcBef>
              <a:buNone/>
            </a:pPr>
            <a:r>
              <a:rPr lang="en" sz="1200">
                <a:latin typeface="Raleway"/>
                <a:ea typeface="Raleway"/>
                <a:cs typeface="Raleway"/>
                <a:sym typeface="Raleway"/>
              </a:rPr>
              <a:t>Works at a restaurant</a:t>
            </a:r>
          </a:p>
          <a:p>
            <a:pPr lvl="0">
              <a:spcBef>
                <a:spcPts val="0"/>
              </a:spcBef>
              <a:buNone/>
            </a:pPr>
            <a:r>
              <a:t/>
            </a:r>
            <a:endParaRPr sz="1200">
              <a:latin typeface="Raleway"/>
              <a:ea typeface="Raleway"/>
              <a:cs typeface="Raleway"/>
              <a:sym typeface="Raleway"/>
            </a:endParaRPr>
          </a:p>
          <a:p>
            <a:pPr lvl="0">
              <a:spcBef>
                <a:spcPts val="0"/>
              </a:spcBef>
              <a:buNone/>
            </a:pPr>
            <a:r>
              <a:rPr lang="en" sz="1200">
                <a:latin typeface="Raleway"/>
                <a:ea typeface="Raleway"/>
                <a:cs typeface="Raleway"/>
                <a:sym typeface="Raleway"/>
              </a:rPr>
              <a:t>Eats whatever he wants</a:t>
            </a:r>
          </a:p>
          <a:p>
            <a:pPr lvl="0">
              <a:spcBef>
                <a:spcPts val="0"/>
              </a:spcBef>
              <a:buNone/>
            </a:pPr>
            <a:r>
              <a:t/>
            </a:r>
            <a:endParaRPr/>
          </a:p>
          <a:p>
            <a:pPr lvl="0">
              <a:spcBef>
                <a:spcPts val="0"/>
              </a:spcBef>
              <a:buNone/>
            </a:pPr>
            <a:r>
              <a:rPr lang="en"/>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graphicFrame>
        <p:nvGraphicFramePr>
          <p:cNvPr id="346" name="Shape 346"/>
          <p:cNvGraphicFramePr/>
          <p:nvPr/>
        </p:nvGraphicFramePr>
        <p:xfrm>
          <a:off x="0" y="0"/>
          <a:ext cx="3000000" cy="3000000"/>
        </p:xfrm>
        <a:graphic>
          <a:graphicData uri="http://schemas.openxmlformats.org/drawingml/2006/table">
            <a:tbl>
              <a:tblPr>
                <a:noFill/>
                <a:tableStyleId>{7BC1FF5A-C4D1-4137-9FD6-39E40784F759}</a:tableStyleId>
              </a:tblPr>
              <a:tblGrid>
                <a:gridCol w="4585350"/>
                <a:gridCol w="4585350"/>
              </a:tblGrid>
              <a:tr h="2571325">
                <a:tc>
                  <a:txBody>
                    <a:bodyPr>
                      <a:noAutofit/>
                    </a:bodyPr>
                    <a:lstStyle/>
                    <a:p>
                      <a:pPr lvl="0">
                        <a:spcBef>
                          <a:spcPts val="0"/>
                        </a:spcBef>
                        <a:buClr>
                          <a:schemeClr val="dk2"/>
                        </a:buClr>
                        <a:buSzPct val="61111"/>
                        <a:buFont typeface="Arial"/>
                        <a:buNone/>
                      </a:pPr>
                      <a:r>
                        <a:rPr lang="en" sz="1800">
                          <a:solidFill>
                            <a:schemeClr val="lt1"/>
                          </a:solidFill>
                          <a:latin typeface="Raleway"/>
                          <a:ea typeface="Raleway"/>
                          <a:cs typeface="Raleway"/>
                          <a:sym typeface="Raleway"/>
                        </a:rPr>
                        <a:t>“I just </a:t>
                      </a:r>
                      <a:r>
                        <a:rPr b="1" lang="en" sz="1800">
                          <a:solidFill>
                            <a:schemeClr val="accent3"/>
                          </a:solidFill>
                          <a:latin typeface="Raleway"/>
                          <a:ea typeface="Raleway"/>
                          <a:cs typeface="Raleway"/>
                          <a:sym typeface="Raleway"/>
                        </a:rPr>
                        <a:t>hate</a:t>
                      </a:r>
                      <a:r>
                        <a:rPr lang="en" sz="1800">
                          <a:solidFill>
                            <a:schemeClr val="lt1"/>
                          </a:solidFill>
                          <a:latin typeface="Raleway"/>
                          <a:ea typeface="Raleway"/>
                          <a:cs typeface="Raleway"/>
                          <a:sym typeface="Raleway"/>
                        </a:rPr>
                        <a:t> vegetables.”</a:t>
                      </a:r>
                    </a:p>
                    <a:p>
                      <a:pPr lvl="0" rtl="0">
                        <a:spcBef>
                          <a:spcPts val="0"/>
                        </a:spcBef>
                        <a:buNone/>
                      </a:pPr>
                      <a:r>
                        <a:t/>
                      </a:r>
                      <a:endParaRPr sz="1800">
                        <a:solidFill>
                          <a:schemeClr val="lt1"/>
                        </a:solidFill>
                        <a:latin typeface="Raleway"/>
                        <a:ea typeface="Raleway"/>
                        <a:cs typeface="Raleway"/>
                        <a:sym typeface="Raleway"/>
                      </a:endParaRPr>
                    </a:p>
                  </a:txBody>
                  <a:tcPr marT="91425" marB="91425" marR="91425" marL="91425"/>
                </a:tc>
                <a:tc>
                  <a:txBody>
                    <a:bodyPr>
                      <a:noAutofit/>
                    </a:bodyPr>
                    <a:lstStyle/>
                    <a:p>
                      <a:pPr lvl="0" rtl="0" algn="r">
                        <a:spcBef>
                          <a:spcPts val="0"/>
                        </a:spcBef>
                        <a:buClr>
                          <a:schemeClr val="dk2"/>
                        </a:buClr>
                        <a:buSzPct val="61111"/>
                        <a:buFont typeface="Arial"/>
                        <a:buNone/>
                      </a:pPr>
                      <a:r>
                        <a:rPr lang="en" sz="1800">
                          <a:solidFill>
                            <a:schemeClr val="lt1"/>
                          </a:solidFill>
                          <a:latin typeface="Raleway"/>
                          <a:ea typeface="Raleway"/>
                          <a:cs typeface="Raleway"/>
                          <a:sym typeface="Raleway"/>
                        </a:rPr>
                        <a:t>I should include more greens in my meals, but the </a:t>
                      </a:r>
                      <a:r>
                        <a:rPr b="1" lang="en" sz="1800">
                          <a:solidFill>
                            <a:schemeClr val="accent3"/>
                          </a:solidFill>
                          <a:latin typeface="Raleway"/>
                          <a:ea typeface="Raleway"/>
                          <a:cs typeface="Raleway"/>
                          <a:sym typeface="Raleway"/>
                        </a:rPr>
                        <a:t>taste</a:t>
                      </a:r>
                      <a:r>
                        <a:rPr lang="en" sz="1800">
                          <a:solidFill>
                            <a:schemeClr val="lt1"/>
                          </a:solidFill>
                          <a:latin typeface="Raleway"/>
                          <a:ea typeface="Raleway"/>
                          <a:cs typeface="Raleway"/>
                          <a:sym typeface="Raleway"/>
                        </a:rPr>
                        <a:t> of most vegetables is just not appealing to me</a:t>
                      </a:r>
                    </a:p>
                    <a:p>
                      <a:pPr lvl="0" rtl="0" algn="r">
                        <a:spcBef>
                          <a:spcPts val="0"/>
                        </a:spcBef>
                        <a:buNone/>
                      </a:pPr>
                      <a:r>
                        <a:t/>
                      </a:r>
                      <a:endParaRPr sz="1800">
                        <a:solidFill>
                          <a:schemeClr val="lt1"/>
                        </a:solidFill>
                        <a:latin typeface="Raleway"/>
                        <a:ea typeface="Raleway"/>
                        <a:cs typeface="Raleway"/>
                        <a:sym typeface="Raleway"/>
                      </a:endParaRPr>
                    </a:p>
                    <a:p>
                      <a:pPr lvl="0" rtl="0" algn="l">
                        <a:spcBef>
                          <a:spcPts val="0"/>
                        </a:spcBef>
                        <a:buNone/>
                      </a:pPr>
                      <a:r>
                        <a:t/>
                      </a:r>
                      <a:endParaRPr sz="1800">
                        <a:solidFill>
                          <a:schemeClr val="lt1"/>
                        </a:solidFill>
                        <a:latin typeface="Raleway"/>
                        <a:ea typeface="Raleway"/>
                        <a:cs typeface="Raleway"/>
                        <a:sym typeface="Raleway"/>
                      </a:endParaRPr>
                    </a:p>
                  </a:txBody>
                  <a:tcPr marT="91425" marB="91425" marR="91425" marL="91425"/>
                </a:tc>
              </a:tr>
              <a:tr h="2571325">
                <a:tc>
                  <a:txBody>
                    <a:bodyPr>
                      <a:noAutofit/>
                    </a:bodyPr>
                    <a:lstStyle/>
                    <a:p>
                      <a:pPr lvl="0">
                        <a:spcBef>
                          <a:spcPts val="0"/>
                        </a:spcBef>
                        <a:buNone/>
                      </a:pPr>
                      <a:r>
                        <a:rPr lang="en" sz="1800">
                          <a:solidFill>
                            <a:schemeClr val="lt1"/>
                          </a:solidFill>
                          <a:latin typeface="Raleway"/>
                          <a:ea typeface="Raleway"/>
                          <a:cs typeface="Raleway"/>
                          <a:sym typeface="Raleway"/>
                        </a:rPr>
                        <a:t>avoided </a:t>
                      </a:r>
                      <a:r>
                        <a:rPr b="1" lang="en" sz="1800">
                          <a:solidFill>
                            <a:schemeClr val="accent3"/>
                          </a:solidFill>
                          <a:latin typeface="Raleway"/>
                          <a:ea typeface="Raleway"/>
                          <a:cs typeface="Raleway"/>
                          <a:sym typeface="Raleway"/>
                        </a:rPr>
                        <a:t>eye contact</a:t>
                      </a:r>
                    </a:p>
                    <a:p>
                      <a:pPr lvl="0">
                        <a:spcBef>
                          <a:spcPts val="0"/>
                        </a:spcBef>
                        <a:buNone/>
                      </a:pPr>
                      <a:r>
                        <a:t/>
                      </a:r>
                      <a:endParaRPr sz="1800">
                        <a:solidFill>
                          <a:schemeClr val="lt1"/>
                        </a:solidFill>
                        <a:latin typeface="Raleway"/>
                        <a:ea typeface="Raleway"/>
                        <a:cs typeface="Raleway"/>
                        <a:sym typeface="Raleway"/>
                      </a:endParaRPr>
                    </a:p>
                    <a:p>
                      <a:pPr lvl="0">
                        <a:spcBef>
                          <a:spcPts val="0"/>
                        </a:spcBef>
                        <a:buClr>
                          <a:schemeClr val="dk2"/>
                        </a:buClr>
                        <a:buSzPct val="61111"/>
                        <a:buFont typeface="Arial"/>
                        <a:buNone/>
                      </a:pPr>
                      <a:r>
                        <a:rPr lang="en" sz="1800">
                          <a:solidFill>
                            <a:schemeClr val="lt1"/>
                          </a:solidFill>
                          <a:latin typeface="Raleway"/>
                          <a:ea typeface="Raleway"/>
                          <a:cs typeface="Raleway"/>
                          <a:sym typeface="Raleway"/>
                        </a:rPr>
                        <a:t>he stared at the floor the entire interview</a:t>
                      </a:r>
                    </a:p>
                    <a:p>
                      <a:pPr lvl="0" rtl="0">
                        <a:spcBef>
                          <a:spcPts val="0"/>
                        </a:spcBef>
                        <a:buNone/>
                      </a:pPr>
                      <a:r>
                        <a:t/>
                      </a:r>
                      <a:endParaRPr sz="1800">
                        <a:solidFill>
                          <a:schemeClr val="lt1"/>
                        </a:solidFill>
                        <a:latin typeface="Raleway"/>
                        <a:ea typeface="Raleway"/>
                        <a:cs typeface="Raleway"/>
                        <a:sym typeface="Raleway"/>
                      </a:endParaRPr>
                    </a:p>
                  </a:txBody>
                  <a:tcPr marT="91425" marB="91425" marR="91425" marL="91425"/>
                </a:tc>
                <a:tc>
                  <a:txBody>
                    <a:bodyPr>
                      <a:noAutofit/>
                    </a:bodyPr>
                    <a:lstStyle/>
                    <a:p>
                      <a:pPr lvl="0" rtl="0" algn="r">
                        <a:spcBef>
                          <a:spcPts val="0"/>
                        </a:spcBef>
                        <a:buClr>
                          <a:schemeClr val="dk2"/>
                        </a:buClr>
                        <a:buSzPct val="61111"/>
                        <a:buFont typeface="Arial"/>
                        <a:buNone/>
                      </a:pPr>
                      <a:r>
                        <a:rPr lang="en" sz="1800">
                          <a:solidFill>
                            <a:schemeClr val="lt1"/>
                          </a:solidFill>
                          <a:latin typeface="Raleway"/>
                          <a:ea typeface="Raleway"/>
                          <a:cs typeface="Raleway"/>
                          <a:sym typeface="Raleway"/>
                        </a:rPr>
                        <a:t>too </a:t>
                      </a:r>
                      <a:r>
                        <a:rPr b="1" lang="en" sz="1800">
                          <a:solidFill>
                            <a:schemeClr val="accent3"/>
                          </a:solidFill>
                          <a:latin typeface="Raleway"/>
                          <a:ea typeface="Raleway"/>
                          <a:cs typeface="Raleway"/>
                          <a:sym typeface="Raleway"/>
                        </a:rPr>
                        <a:t>busy</a:t>
                      </a:r>
                    </a:p>
                  </a:txBody>
                  <a:tcPr marT="91425" marB="91425" marR="91425" marL="91425"/>
                </a:tc>
              </a:tr>
            </a:tbl>
          </a:graphicData>
        </a:graphic>
      </p:graphicFrame>
      <p:graphicFrame>
        <p:nvGraphicFramePr>
          <p:cNvPr id="347" name="Shape 347"/>
          <p:cNvGraphicFramePr/>
          <p:nvPr/>
        </p:nvGraphicFramePr>
        <p:xfrm>
          <a:off x="3313000" y="203835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chemeClr val="accent3"/>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chemeClr val="accent3"/>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chemeClr val="accent3"/>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chemeClr val="accent3"/>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JONATHAN</a:t>
            </a:r>
          </a:p>
          <a:p>
            <a:pPr lvl="0" rtl="0" algn="l">
              <a:spcBef>
                <a:spcPts val="0"/>
              </a:spcBef>
              <a:buNone/>
            </a:pPr>
            <a:r>
              <a:t/>
            </a:r>
            <a:endParaRPr b="0" sz="2400">
              <a:solidFill>
                <a:schemeClr val="dk2"/>
              </a:solidFill>
            </a:endParaRPr>
          </a:p>
        </p:txBody>
      </p:sp>
      <p:grpSp>
        <p:nvGrpSpPr>
          <p:cNvPr id="353" name="Shape 353"/>
          <p:cNvGrpSpPr/>
          <p:nvPr/>
        </p:nvGrpSpPr>
        <p:grpSpPr>
          <a:xfrm>
            <a:off x="1182062" y="1835009"/>
            <a:ext cx="2212049" cy="2537075"/>
            <a:chOff x="6099750" y="-91187"/>
            <a:chExt cx="2212049" cy="2537075"/>
          </a:xfrm>
        </p:grpSpPr>
        <p:pic>
          <p:nvPicPr>
            <p:cNvPr id="354" name="Shape 354"/>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355" name="Shape 355"/>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356" name="Shape 356"/>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SzPct val="91666"/>
                <a:buFont typeface="Arial"/>
                <a:buNone/>
              </a:pPr>
              <a:r>
                <a:rPr b="1" lang="en" sz="1200">
                  <a:latin typeface="Raleway"/>
                  <a:ea typeface="Raleway"/>
                  <a:cs typeface="Raleway"/>
                  <a:sym typeface="Raleway"/>
                </a:rPr>
                <a:t>Average Joe</a:t>
              </a:r>
            </a:p>
            <a:p>
              <a:pPr lvl="0" rtl="0">
                <a:spcBef>
                  <a:spcPts val="0"/>
                </a:spcBef>
                <a:spcAft>
                  <a:spcPts val="800"/>
                </a:spcAft>
                <a:buClr>
                  <a:schemeClr val="dk2"/>
                </a:buClr>
                <a:buSzPct val="91666"/>
                <a:buFont typeface="Arial"/>
                <a:buNone/>
              </a:pPr>
              <a:r>
                <a:rPr b="1" lang="en" sz="1200">
                  <a:latin typeface="Raleway"/>
                  <a:ea typeface="Raleway"/>
                  <a:cs typeface="Raleway"/>
                  <a:sym typeface="Raleway"/>
                </a:rPr>
                <a:t>Stanford Alum</a:t>
              </a:r>
            </a:p>
            <a:p>
              <a:pPr lvl="0" rtl="0">
                <a:spcBef>
                  <a:spcPts val="0"/>
                </a:spcBef>
                <a:spcAft>
                  <a:spcPts val="800"/>
                </a:spcAft>
                <a:buClr>
                  <a:schemeClr val="dk2"/>
                </a:buClr>
                <a:buSzPct val="91666"/>
                <a:buFont typeface="Arial"/>
                <a:buNone/>
              </a:pPr>
              <a:r>
                <a:rPr b="1" lang="en" sz="1200">
                  <a:latin typeface="Raleway"/>
                  <a:ea typeface="Raleway"/>
                  <a:cs typeface="Raleway"/>
                  <a:sym typeface="Raleway"/>
                </a:rPr>
                <a:t>Works at a startup</a:t>
              </a:r>
            </a:p>
          </p:txBody>
        </p:sp>
      </p:grpSp>
      <p:pic>
        <p:nvPicPr>
          <p:cNvPr id="357" name="Shape 357"/>
          <p:cNvPicPr preferRelativeResize="0"/>
          <p:nvPr/>
        </p:nvPicPr>
        <p:blipFill>
          <a:blip r:embed="rId5">
            <a:alphaModFix/>
          </a:blip>
          <a:stretch>
            <a:fillRect/>
          </a:stretch>
        </p:blipFill>
        <p:spPr>
          <a:xfrm>
            <a:off x="5001000" y="979650"/>
            <a:ext cx="3810000" cy="2838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graphicFrame>
        <p:nvGraphicFramePr>
          <p:cNvPr id="362" name="Shape 362"/>
          <p:cNvGraphicFramePr/>
          <p:nvPr/>
        </p:nvGraphicFramePr>
        <p:xfrm>
          <a:off x="77225" y="105275"/>
          <a:ext cx="3000000" cy="3000000"/>
        </p:xfrm>
        <a:graphic>
          <a:graphicData uri="http://schemas.openxmlformats.org/drawingml/2006/table">
            <a:tbl>
              <a:tblPr>
                <a:noFill/>
                <a:tableStyleId>{7BC1FF5A-C4D1-4137-9FD6-39E40784F759}</a:tableStyleId>
              </a:tblPr>
              <a:tblGrid>
                <a:gridCol w="4538000"/>
                <a:gridCol w="4538000"/>
              </a:tblGrid>
              <a:tr h="2493500">
                <a:tc>
                  <a:txBody>
                    <a:bodyPr>
                      <a:noAutofit/>
                    </a:bodyPr>
                    <a:lstStyle/>
                    <a:p>
                      <a:pPr lvl="0">
                        <a:spcBef>
                          <a:spcPts val="0"/>
                        </a:spcBef>
                        <a:buNone/>
                      </a:pPr>
                      <a:r>
                        <a:rPr lang="en" sz="1800">
                          <a:solidFill>
                            <a:schemeClr val="lt1"/>
                          </a:solidFill>
                          <a:latin typeface="Raleway"/>
                          <a:ea typeface="Raleway"/>
                          <a:cs typeface="Raleway"/>
                          <a:sym typeface="Raleway"/>
                        </a:rPr>
                        <a:t>“I wish I could stop having the </a:t>
                      </a:r>
                      <a:r>
                        <a:rPr b="1" lang="en" sz="1800">
                          <a:solidFill>
                            <a:srgbClr val="6D9EEB"/>
                          </a:solidFill>
                          <a:latin typeface="Raleway"/>
                          <a:ea typeface="Raleway"/>
                          <a:cs typeface="Raleway"/>
                          <a:sym typeface="Raleway"/>
                        </a:rPr>
                        <a:t>temptation</a:t>
                      </a:r>
                      <a:r>
                        <a:rPr lang="en" sz="1800">
                          <a:solidFill>
                            <a:schemeClr val="lt1"/>
                          </a:solidFill>
                          <a:latin typeface="Raleway"/>
                          <a:ea typeface="Raleway"/>
                          <a:cs typeface="Raleway"/>
                          <a:sym typeface="Raleway"/>
                        </a:rPr>
                        <a:t> to eat all the time”</a:t>
                      </a:r>
                    </a:p>
                    <a:p>
                      <a:pPr lvl="0" rtl="0">
                        <a:spcBef>
                          <a:spcPts val="0"/>
                        </a:spcBef>
                        <a:buNone/>
                      </a:pPr>
                      <a:r>
                        <a:t/>
                      </a:r>
                      <a:endParaRPr sz="1800">
                        <a:solidFill>
                          <a:schemeClr val="lt1"/>
                        </a:solidFill>
                        <a:latin typeface="Raleway"/>
                        <a:ea typeface="Raleway"/>
                        <a:cs typeface="Raleway"/>
                        <a:sym typeface="Raleway"/>
                      </a:endParaRPr>
                    </a:p>
                    <a:p>
                      <a:pPr lvl="0" rtl="0">
                        <a:spcBef>
                          <a:spcPts val="0"/>
                        </a:spcBef>
                        <a:buNone/>
                      </a:pPr>
                      <a:r>
                        <a:rPr lang="en" sz="1800">
                          <a:solidFill>
                            <a:schemeClr val="lt1"/>
                          </a:solidFill>
                          <a:latin typeface="Raleway"/>
                          <a:ea typeface="Raleway"/>
                          <a:cs typeface="Raleway"/>
                          <a:sym typeface="Raleway"/>
                        </a:rPr>
                        <a:t>“I love cookies, but brownies are my favorite”</a:t>
                      </a:r>
                    </a:p>
                  </a:txBody>
                  <a:tcPr marT="91425" marB="91425" marR="91425" marL="91425"/>
                </a:tc>
                <a:tc>
                  <a:txBody>
                    <a:bodyPr>
                      <a:noAutofit/>
                    </a:bodyPr>
                    <a:lstStyle/>
                    <a:p>
                      <a:pPr lvl="0" rtl="0" algn="r">
                        <a:spcBef>
                          <a:spcPts val="0"/>
                        </a:spcBef>
                        <a:buNone/>
                      </a:pPr>
                      <a:r>
                        <a:rPr lang="en" sz="1800">
                          <a:solidFill>
                            <a:schemeClr val="lt1"/>
                          </a:solidFill>
                          <a:latin typeface="Raleway"/>
                          <a:ea typeface="Raleway"/>
                          <a:cs typeface="Raleway"/>
                          <a:sym typeface="Raleway"/>
                        </a:rPr>
                        <a:t>I think about going to the gym,but it is</a:t>
                      </a:r>
                    </a:p>
                    <a:p>
                      <a:pPr lvl="0" rtl="0" algn="r">
                        <a:spcBef>
                          <a:spcPts val="0"/>
                        </a:spcBef>
                        <a:buNone/>
                      </a:pPr>
                      <a:r>
                        <a:rPr lang="en" sz="1800">
                          <a:solidFill>
                            <a:schemeClr val="lt1"/>
                          </a:solidFill>
                          <a:latin typeface="Raleway"/>
                          <a:ea typeface="Raleway"/>
                          <a:cs typeface="Raleway"/>
                          <a:sym typeface="Raleway"/>
                        </a:rPr>
                        <a:t>so difficult to follow through. </a:t>
                      </a:r>
                    </a:p>
                    <a:p>
                      <a:pPr lvl="0" rtl="0" algn="r">
                        <a:spcBef>
                          <a:spcPts val="0"/>
                        </a:spcBef>
                        <a:buNone/>
                      </a:pPr>
                      <a:r>
                        <a:t/>
                      </a:r>
                      <a:endParaRPr sz="1800">
                        <a:solidFill>
                          <a:schemeClr val="lt1"/>
                        </a:solidFill>
                        <a:latin typeface="Raleway"/>
                        <a:ea typeface="Raleway"/>
                        <a:cs typeface="Raleway"/>
                        <a:sym typeface="Raleway"/>
                      </a:endParaRPr>
                    </a:p>
                    <a:p>
                      <a:pPr lvl="0" rtl="0" algn="l">
                        <a:spcBef>
                          <a:spcPts val="0"/>
                        </a:spcBef>
                        <a:buNone/>
                      </a:pPr>
                      <a:r>
                        <a:t/>
                      </a:r>
                      <a:endParaRPr sz="1800">
                        <a:solidFill>
                          <a:schemeClr val="lt1"/>
                        </a:solidFill>
                        <a:latin typeface="Raleway"/>
                        <a:ea typeface="Raleway"/>
                        <a:cs typeface="Raleway"/>
                        <a:sym typeface="Raleway"/>
                      </a:endParaRPr>
                    </a:p>
                  </a:txBody>
                  <a:tcPr marT="91425" marB="91425" marR="91425" marL="91425"/>
                </a:tc>
              </a:tr>
              <a:tr h="2493500">
                <a:tc>
                  <a:txBody>
                    <a:bodyPr>
                      <a:noAutofit/>
                    </a:bodyPr>
                    <a:lstStyle/>
                    <a:p>
                      <a:pPr lvl="0">
                        <a:spcBef>
                          <a:spcPts val="0"/>
                        </a:spcBef>
                        <a:buNone/>
                      </a:pPr>
                      <a:r>
                        <a:t/>
                      </a:r>
                      <a:endParaRPr sz="1800">
                        <a:solidFill>
                          <a:schemeClr val="lt1"/>
                        </a:solidFill>
                        <a:latin typeface="Raleway"/>
                        <a:ea typeface="Raleway"/>
                        <a:cs typeface="Raleway"/>
                        <a:sym typeface="Raleway"/>
                      </a:endParaRPr>
                    </a:p>
                    <a:p>
                      <a:pPr lvl="0">
                        <a:spcBef>
                          <a:spcPts val="0"/>
                        </a:spcBef>
                        <a:buNone/>
                      </a:pPr>
                      <a:r>
                        <a:t/>
                      </a:r>
                      <a:endParaRPr sz="1800">
                        <a:solidFill>
                          <a:schemeClr val="lt1"/>
                        </a:solidFill>
                        <a:latin typeface="Raleway"/>
                        <a:ea typeface="Raleway"/>
                        <a:cs typeface="Raleway"/>
                        <a:sym typeface="Raleway"/>
                      </a:endParaRPr>
                    </a:p>
                    <a:p>
                      <a:pPr lvl="0" rtl="0">
                        <a:spcBef>
                          <a:spcPts val="0"/>
                        </a:spcBef>
                        <a:buNone/>
                      </a:pPr>
                      <a:r>
                        <a:rPr b="1" lang="en" sz="1800">
                          <a:solidFill>
                            <a:srgbClr val="6D9EEB"/>
                          </a:solidFill>
                          <a:latin typeface="Raleway"/>
                          <a:ea typeface="Raleway"/>
                          <a:cs typeface="Raleway"/>
                          <a:sym typeface="Raleway"/>
                        </a:rPr>
                        <a:t>laughed</a:t>
                      </a:r>
                      <a:r>
                        <a:rPr lang="en" sz="1800">
                          <a:solidFill>
                            <a:schemeClr val="lt1"/>
                          </a:solidFill>
                          <a:latin typeface="Raleway"/>
                          <a:ea typeface="Raleway"/>
                          <a:cs typeface="Raleway"/>
                          <a:sym typeface="Raleway"/>
                        </a:rPr>
                        <a:t> when his unhealthy lifestyle was pointed it out.</a:t>
                      </a:r>
                    </a:p>
                  </a:txBody>
                  <a:tcPr marT="91425" marB="91425" marR="91425" marL="91425"/>
                </a:tc>
                <a:tc>
                  <a:txBody>
                    <a:bodyPr>
                      <a:noAutofit/>
                    </a:bodyPr>
                    <a:lstStyle/>
                    <a:p>
                      <a:pPr lvl="0" rtl="0" algn="r">
                        <a:spcBef>
                          <a:spcPts val="0"/>
                        </a:spcBef>
                        <a:buNone/>
                      </a:pPr>
                      <a:r>
                        <a:rPr b="1" lang="en" sz="1800">
                          <a:solidFill>
                            <a:schemeClr val="lt1"/>
                          </a:solidFill>
                          <a:latin typeface="Raleway"/>
                          <a:ea typeface="Raleway"/>
                          <a:cs typeface="Raleway"/>
                          <a:sym typeface="Raleway"/>
                        </a:rPr>
                        <a:t>unmotivated</a:t>
                      </a:r>
                    </a:p>
                    <a:p>
                      <a:pPr lvl="0" rtl="0" algn="r">
                        <a:spcBef>
                          <a:spcPts val="0"/>
                        </a:spcBef>
                        <a:buNone/>
                      </a:pPr>
                      <a:r>
                        <a:rPr lang="en" sz="1800">
                          <a:solidFill>
                            <a:schemeClr val="lt1"/>
                          </a:solidFill>
                          <a:latin typeface="Raleway"/>
                          <a:ea typeface="Raleway"/>
                          <a:cs typeface="Raleway"/>
                          <a:sym typeface="Raleway"/>
                        </a:rPr>
                        <a:t>lacking </a:t>
                      </a:r>
                      <a:r>
                        <a:rPr b="1" lang="en" sz="1800">
                          <a:solidFill>
                            <a:schemeClr val="lt1"/>
                          </a:solidFill>
                          <a:latin typeface="Raleway"/>
                          <a:ea typeface="Raleway"/>
                          <a:cs typeface="Raleway"/>
                          <a:sym typeface="Raleway"/>
                        </a:rPr>
                        <a:t>discipline</a:t>
                      </a:r>
                    </a:p>
                  </a:txBody>
                  <a:tcPr marT="91425" marB="91425" marR="91425" marL="91425"/>
                </a:tc>
              </a:tr>
            </a:tbl>
          </a:graphicData>
        </a:graphic>
      </p:graphicFrame>
      <p:graphicFrame>
        <p:nvGraphicFramePr>
          <p:cNvPr id="363" name="Shape 363"/>
          <p:cNvGraphicFramePr/>
          <p:nvPr/>
        </p:nvGraphicFramePr>
        <p:xfrm>
          <a:off x="3389200" y="2038350"/>
          <a:ext cx="3000000" cy="3000000"/>
        </p:xfrm>
        <a:graphic>
          <a:graphicData uri="http://schemas.openxmlformats.org/drawingml/2006/table">
            <a:tbl>
              <a:tblPr>
                <a:noFill/>
                <a:tableStyleId>{7BC1FF5A-C4D1-4137-9FD6-39E40784F759}</a:tableStyleId>
              </a:tblPr>
              <a:tblGrid>
                <a:gridCol w="1242050"/>
                <a:gridCol w="1269475"/>
              </a:tblGrid>
              <a:tr h="381000">
                <a:tc>
                  <a:txBody>
                    <a:bodyPr>
                      <a:noAutofit/>
                    </a:bodyPr>
                    <a:lstStyle/>
                    <a:p>
                      <a:pPr lvl="0" rtl="0" algn="r">
                        <a:spcBef>
                          <a:spcPts val="0"/>
                        </a:spcBef>
                        <a:buNone/>
                      </a:pPr>
                      <a:r>
                        <a:rPr b="1" lang="en" sz="2400">
                          <a:solidFill>
                            <a:srgbClr val="6D9EEB"/>
                          </a:solidFill>
                          <a:latin typeface="Raleway"/>
                          <a:ea typeface="Raleway"/>
                          <a:cs typeface="Raleway"/>
                          <a:sym typeface="Raleway"/>
                        </a:rPr>
                        <a:t>SAY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6D9EEB"/>
                          </a:solidFill>
                          <a:latin typeface="Raleway"/>
                          <a:ea typeface="Raleway"/>
                          <a:cs typeface="Raleway"/>
                          <a:sym typeface="Raleway"/>
                        </a:rPr>
                        <a:t>THINK</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sz="2400">
                          <a:solidFill>
                            <a:srgbClr val="6D9EEB"/>
                          </a:solidFill>
                          <a:latin typeface="Raleway"/>
                          <a:ea typeface="Raleway"/>
                          <a:cs typeface="Raleway"/>
                          <a:sym typeface="Raleway"/>
                        </a:rPr>
                        <a:t>DO</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2400">
                          <a:solidFill>
                            <a:srgbClr val="6D9EEB"/>
                          </a:solidFill>
                          <a:latin typeface="Raleway"/>
                          <a:ea typeface="Raleway"/>
                          <a:cs typeface="Raleway"/>
                          <a:sym typeface="Raleway"/>
                        </a:rPr>
                        <a:t>FEEL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265500" y="220174"/>
            <a:ext cx="4045200" cy="2046300"/>
          </a:xfrm>
          <a:prstGeom prst="rect">
            <a:avLst/>
          </a:prstGeom>
        </p:spPr>
        <p:txBody>
          <a:bodyPr anchorCtr="0" anchor="ctr" bIns="91425" lIns="91425" rIns="91425" tIns="91425">
            <a:noAutofit/>
          </a:bodyPr>
          <a:lstStyle/>
          <a:p>
            <a:pPr lvl="0" rtl="0" algn="l">
              <a:spcBef>
                <a:spcPts val="0"/>
              </a:spcBef>
              <a:buNone/>
            </a:pPr>
            <a:r>
              <a:rPr b="0" lang="en" sz="2400">
                <a:solidFill>
                  <a:schemeClr val="dk2"/>
                </a:solidFill>
              </a:rPr>
              <a:t>Meet </a:t>
            </a:r>
            <a:r>
              <a:rPr lang="en"/>
              <a:t>JUSTINA</a:t>
            </a:r>
          </a:p>
          <a:p>
            <a:pPr lvl="0" rtl="0" algn="l">
              <a:spcBef>
                <a:spcPts val="0"/>
              </a:spcBef>
              <a:buNone/>
            </a:pPr>
            <a:r>
              <a:t/>
            </a:r>
            <a:endParaRPr b="0" sz="2400">
              <a:solidFill>
                <a:schemeClr val="dk2"/>
              </a:solidFill>
            </a:endParaRPr>
          </a:p>
        </p:txBody>
      </p:sp>
      <p:grpSp>
        <p:nvGrpSpPr>
          <p:cNvPr id="369" name="Shape 369"/>
          <p:cNvGrpSpPr/>
          <p:nvPr/>
        </p:nvGrpSpPr>
        <p:grpSpPr>
          <a:xfrm>
            <a:off x="1182062" y="1835009"/>
            <a:ext cx="2212049" cy="2537075"/>
            <a:chOff x="6099750" y="-91187"/>
            <a:chExt cx="2212049" cy="2537075"/>
          </a:xfrm>
        </p:grpSpPr>
        <p:pic>
          <p:nvPicPr>
            <p:cNvPr id="370" name="Shape 370"/>
            <p:cNvPicPr preferRelativeResize="0"/>
            <p:nvPr/>
          </p:nvPicPr>
          <p:blipFill>
            <a:blip r:embed="rId3">
              <a:alphaModFix/>
            </a:blip>
            <a:stretch>
              <a:fillRect/>
            </a:stretch>
          </p:blipFill>
          <p:spPr>
            <a:xfrm>
              <a:off x="6099750" y="-59105"/>
              <a:ext cx="2212049" cy="2504993"/>
            </a:xfrm>
            <a:prstGeom prst="rect">
              <a:avLst/>
            </a:prstGeom>
            <a:noFill/>
            <a:ln>
              <a:noFill/>
            </a:ln>
          </p:spPr>
        </p:pic>
        <p:pic>
          <p:nvPicPr>
            <p:cNvPr descr="Piece of duct tape sticking a note to the slide" id="371" name="Shape 371"/>
            <p:cNvPicPr preferRelativeResize="0"/>
            <p:nvPr/>
          </p:nvPicPr>
          <p:blipFill rotWithShape="1">
            <a:blip r:embed="rId4">
              <a:alphaModFix/>
            </a:blip>
            <a:srcRect b="10011" l="9244" r="2118" t="5926"/>
            <a:stretch/>
          </p:blipFill>
          <p:spPr>
            <a:xfrm rot="154826">
              <a:off x="6667137" y="-67131"/>
              <a:ext cx="1077272" cy="382686"/>
            </a:xfrm>
            <a:prstGeom prst="rect">
              <a:avLst/>
            </a:prstGeom>
            <a:noFill/>
            <a:ln>
              <a:noFill/>
            </a:ln>
          </p:spPr>
        </p:pic>
        <p:sp>
          <p:nvSpPr>
            <p:cNvPr id="372" name="Shape 372"/>
            <p:cNvSpPr txBox="1"/>
            <p:nvPr/>
          </p:nvSpPr>
          <p:spPr>
            <a:xfrm>
              <a:off x="6241275" y="197680"/>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None/>
              </a:pPr>
              <a:r>
                <a:rPr lang="en" sz="1200">
                  <a:solidFill>
                    <a:schemeClr val="dk2"/>
                  </a:solidFill>
                  <a:latin typeface="Raleway"/>
                  <a:ea typeface="Raleway"/>
                  <a:cs typeface="Raleway"/>
                  <a:sym typeface="Raleway"/>
                </a:rPr>
                <a:t>young mom</a:t>
              </a:r>
            </a:p>
            <a:p>
              <a:pPr lvl="0" rtl="0">
                <a:spcBef>
                  <a:spcPts val="0"/>
                </a:spcBef>
                <a:spcAft>
                  <a:spcPts val="800"/>
                </a:spcAft>
                <a:buNone/>
              </a:pPr>
              <a:r>
                <a:rPr lang="en" sz="1200">
                  <a:solidFill>
                    <a:schemeClr val="dk2"/>
                  </a:solidFill>
                  <a:latin typeface="Raleway"/>
                  <a:ea typeface="Raleway"/>
                  <a:cs typeface="Raleway"/>
                  <a:sym typeface="Raleway"/>
                </a:rPr>
                <a:t>wants to lose the baby weight</a:t>
              </a:r>
            </a:p>
          </p:txBody>
        </p:sp>
      </p:grpSp>
      <p:pic>
        <p:nvPicPr>
          <p:cNvPr id="373" name="Shape 373"/>
          <p:cNvPicPr preferRelativeResize="0"/>
          <p:nvPr/>
        </p:nvPicPr>
        <p:blipFill>
          <a:blip r:embed="rId5">
            <a:alphaModFix/>
          </a:blip>
          <a:stretch>
            <a:fillRect/>
          </a:stretch>
        </p:blipFill>
        <p:spPr>
          <a:xfrm>
            <a:off x="5120525" y="194462"/>
            <a:ext cx="3480799" cy="4754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283098" y="712150"/>
            <a:ext cx="8209200" cy="3835500"/>
          </a:xfrm>
          <a:prstGeom prst="rect">
            <a:avLst/>
          </a:prstGeom>
        </p:spPr>
        <p:txBody>
          <a:bodyPr anchorCtr="0" anchor="t" bIns="91425" lIns="91425" rIns="91425" tIns="91425">
            <a:noAutofit/>
          </a:bodyPr>
          <a:lstStyle/>
          <a:p>
            <a:pPr lvl="0" rtl="0">
              <a:spcBef>
                <a:spcPts val="0"/>
              </a:spcBef>
              <a:spcAft>
                <a:spcPts val="1600"/>
              </a:spcAft>
              <a:buNone/>
            </a:pPr>
            <a:r>
              <a:t/>
            </a:r>
            <a:endParaRPr b="0" sz="2300"/>
          </a:p>
          <a:p>
            <a:pPr lvl="0" rtl="0">
              <a:spcBef>
                <a:spcPts val="0"/>
              </a:spcBef>
              <a:spcAft>
                <a:spcPts val="1000"/>
              </a:spcAft>
              <a:buNone/>
            </a:pPr>
            <a:r>
              <a:rPr lang="en" sz="3600">
                <a:solidFill>
                  <a:schemeClr val="accent5"/>
                </a:solidFill>
              </a:rPr>
              <a:t>“</a:t>
            </a:r>
            <a:r>
              <a:rPr b="0" lang="en" sz="3600">
                <a:solidFill>
                  <a:schemeClr val="accent5"/>
                </a:solidFill>
              </a:rPr>
              <a:t>I have a daughter with tree nut allergy… </a:t>
            </a:r>
            <a:r>
              <a:rPr b="0" lang="en" sz="3600">
                <a:solidFill>
                  <a:schemeClr val="accent5"/>
                </a:solidFill>
              </a:rPr>
              <a:t>she’s really young… I’m fearful for her to eat out… in case there’s… possible cross-contamination</a:t>
            </a:r>
            <a:r>
              <a:rPr lang="en" sz="3600">
                <a:solidFill>
                  <a:schemeClr val="accent5"/>
                </a:solidFill>
              </a:rPr>
              <a:t>”</a:t>
            </a:r>
          </a:p>
          <a:p>
            <a:pPr indent="-228600" lvl="0" marL="1828800" rtl="0">
              <a:spcBef>
                <a:spcPts val="0"/>
              </a:spcBef>
              <a:spcAft>
                <a:spcPts val="1000"/>
              </a:spcAft>
              <a:buClr>
                <a:schemeClr val="accent5"/>
              </a:buClr>
              <a:buChar char="-"/>
            </a:pPr>
            <a:r>
              <a:rPr lang="en">
                <a:solidFill>
                  <a:schemeClr val="accent5"/>
                </a:solidFill>
              </a:rPr>
              <a:t>Jessica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Shape 97"/>
          <p:cNvSpPr/>
          <p:nvPr/>
        </p:nvSpPr>
        <p:spPr>
          <a:xfrm>
            <a:off x="283000" y="297900"/>
            <a:ext cx="4547700" cy="4547700"/>
          </a:xfrm>
          <a:prstGeom prst="rect">
            <a:avLst/>
          </a:prstGeom>
          <a:solidFill>
            <a:srgbClr val="000000">
              <a:alpha val="76920"/>
            </a:srgbClr>
          </a:solidFill>
          <a:ln>
            <a:noFill/>
          </a:ln>
        </p:spPr>
        <p:txBody>
          <a:bodyPr anchorCtr="0" anchor="ctr" bIns="91425" lIns="91425" rIns="91425" tIns="91425">
            <a:noAutofit/>
          </a:bodyPr>
          <a:lstStyle/>
          <a:p>
            <a:pPr lvl="0">
              <a:spcBef>
                <a:spcPts val="0"/>
              </a:spcBef>
              <a:buNone/>
            </a:pPr>
            <a:r>
              <a:t/>
            </a:r>
            <a:endParaRPr/>
          </a:p>
        </p:txBody>
      </p:sp>
      <p:sp>
        <p:nvSpPr>
          <p:cNvPr id="98" name="Shape 98"/>
          <p:cNvSpPr txBox="1"/>
          <p:nvPr>
            <p:ph idx="4294967295" type="body"/>
          </p:nvPr>
        </p:nvSpPr>
        <p:spPr>
          <a:xfrm>
            <a:off x="481300" y="529650"/>
            <a:ext cx="4151100" cy="4084200"/>
          </a:xfrm>
          <a:prstGeom prst="rect">
            <a:avLst/>
          </a:prstGeom>
        </p:spPr>
        <p:txBody>
          <a:bodyPr anchorCtr="0" anchor="ctr" bIns="91425" lIns="91425" rIns="91425" tIns="91425">
            <a:noAutofit/>
          </a:bodyPr>
          <a:lstStyle/>
          <a:p>
            <a:pPr lvl="0" rtl="0">
              <a:lnSpc>
                <a:spcPct val="100000"/>
              </a:lnSpc>
              <a:spcBef>
                <a:spcPts val="0"/>
              </a:spcBef>
              <a:spcAft>
                <a:spcPts val="1600"/>
              </a:spcAft>
              <a:buNone/>
            </a:pPr>
            <a:r>
              <a:rPr b="1" lang="en" sz="4800">
                <a:solidFill>
                  <a:schemeClr val="accent5"/>
                </a:solidFill>
              </a:rPr>
              <a:t>Active Lifestyles</a:t>
            </a:r>
          </a:p>
          <a:p>
            <a:pPr lvl="0" rtl="0">
              <a:lnSpc>
                <a:spcPct val="100000"/>
              </a:lnSpc>
              <a:spcBef>
                <a:spcPts val="0"/>
              </a:spcBef>
              <a:spcAft>
                <a:spcPts val="1600"/>
              </a:spcAft>
              <a:buNone/>
            </a:pPr>
            <a:r>
              <a:rPr lang="en">
                <a:solidFill>
                  <a:schemeClr val="lt1"/>
                </a:solidFill>
              </a:rPr>
              <a:t>How does the active  community think about food?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168525" y="1912650"/>
            <a:ext cx="4396200" cy="1318200"/>
          </a:xfrm>
          <a:prstGeom prst="rect">
            <a:avLst/>
          </a:prstGeom>
        </p:spPr>
        <p:txBody>
          <a:bodyPr anchorCtr="0" anchor="ctr" bIns="91425" lIns="91425" rIns="91425" tIns="91425">
            <a:noAutofit/>
          </a:bodyPr>
          <a:lstStyle/>
          <a:p>
            <a:pPr lvl="0" rtl="0" algn="l">
              <a:spcBef>
                <a:spcPts val="500"/>
              </a:spcBef>
              <a:buNone/>
            </a:pPr>
            <a:r>
              <a:rPr lang="en" sz="2400">
                <a:solidFill>
                  <a:srgbClr val="E06666"/>
                </a:solidFill>
              </a:rPr>
              <a:t>Davis</a:t>
            </a:r>
            <a:r>
              <a:rPr b="0" lang="en" sz="2400">
                <a:solidFill>
                  <a:schemeClr val="dk2"/>
                </a:solidFill>
              </a:rPr>
              <a:t> - </a:t>
            </a:r>
            <a:r>
              <a:rPr b="0" lang="en" sz="2000">
                <a:solidFill>
                  <a:schemeClr val="dk2"/>
                </a:solidFill>
              </a:rPr>
              <a:t>the overbooked associate</a:t>
            </a:r>
            <a:r>
              <a:rPr b="0" lang="en" sz="2400">
                <a:solidFill>
                  <a:schemeClr val="dk2"/>
                </a:solidFill>
              </a:rPr>
              <a:t> </a:t>
            </a:r>
          </a:p>
          <a:p>
            <a:pPr lvl="0" rtl="0" algn="l">
              <a:spcBef>
                <a:spcPts val="500"/>
              </a:spcBef>
              <a:buNone/>
            </a:pPr>
            <a:r>
              <a:rPr lang="en" sz="2400">
                <a:solidFill>
                  <a:srgbClr val="F6B26B"/>
                </a:solidFill>
              </a:rPr>
              <a:t>Dora</a:t>
            </a:r>
            <a:r>
              <a:rPr b="0" lang="en" sz="2400">
                <a:solidFill>
                  <a:schemeClr val="dk2"/>
                </a:solidFill>
              </a:rPr>
              <a:t> - </a:t>
            </a:r>
            <a:r>
              <a:rPr b="0" lang="en" sz="2000">
                <a:solidFill>
                  <a:schemeClr val="dk2"/>
                </a:solidFill>
              </a:rPr>
              <a:t>the master planner</a:t>
            </a:r>
          </a:p>
          <a:p>
            <a:pPr lvl="0" rtl="0" algn="l">
              <a:spcBef>
                <a:spcPts val="500"/>
              </a:spcBef>
              <a:buNone/>
            </a:pPr>
            <a:r>
              <a:rPr lang="en" sz="2400">
                <a:solidFill>
                  <a:srgbClr val="FFD966"/>
                </a:solidFill>
              </a:rPr>
              <a:t>Elaine</a:t>
            </a:r>
            <a:r>
              <a:rPr b="0" lang="en" sz="2400">
                <a:solidFill>
                  <a:schemeClr val="dk2"/>
                </a:solidFill>
              </a:rPr>
              <a:t> - </a:t>
            </a:r>
            <a:r>
              <a:rPr b="0" lang="en" sz="2000">
                <a:solidFill>
                  <a:schemeClr val="dk2"/>
                </a:solidFill>
              </a:rPr>
              <a:t>the routined eater</a:t>
            </a:r>
          </a:p>
          <a:p>
            <a:pPr lvl="0" rtl="0" algn="l">
              <a:spcBef>
                <a:spcPts val="500"/>
              </a:spcBef>
              <a:buNone/>
            </a:pPr>
            <a:r>
              <a:rPr lang="en" sz="2400">
                <a:solidFill>
                  <a:srgbClr val="93C47D"/>
                </a:solidFill>
              </a:rPr>
              <a:t>Ellie</a:t>
            </a:r>
            <a:r>
              <a:rPr b="0" lang="en" sz="2400">
                <a:solidFill>
                  <a:schemeClr val="dk2"/>
                </a:solidFill>
              </a:rPr>
              <a:t> - </a:t>
            </a:r>
            <a:r>
              <a:rPr b="0" lang="en" sz="2000">
                <a:solidFill>
                  <a:schemeClr val="dk2"/>
                </a:solidFill>
              </a:rPr>
              <a:t>the health nut</a:t>
            </a:r>
          </a:p>
          <a:p>
            <a:pPr lvl="0" rtl="0" algn="l">
              <a:spcBef>
                <a:spcPts val="500"/>
              </a:spcBef>
              <a:buNone/>
            </a:pPr>
            <a:r>
              <a:rPr lang="en" sz="2400">
                <a:solidFill>
                  <a:srgbClr val="76A5AF"/>
                </a:solidFill>
              </a:rPr>
              <a:t>Evan</a:t>
            </a:r>
            <a:r>
              <a:rPr b="0" lang="en" sz="2400">
                <a:solidFill>
                  <a:schemeClr val="dk2"/>
                </a:solidFill>
              </a:rPr>
              <a:t> - </a:t>
            </a:r>
            <a:r>
              <a:rPr b="0" lang="en" sz="2000">
                <a:solidFill>
                  <a:schemeClr val="dk2"/>
                </a:solidFill>
              </a:rPr>
              <a:t>the olympic athlete</a:t>
            </a:r>
          </a:p>
          <a:p>
            <a:pPr lvl="0" rtl="0" algn="l">
              <a:spcBef>
                <a:spcPts val="500"/>
              </a:spcBef>
              <a:buNone/>
            </a:pPr>
            <a:r>
              <a:rPr lang="en" sz="2400">
                <a:solidFill>
                  <a:schemeClr val="accent2"/>
                </a:solidFill>
              </a:rPr>
              <a:t>Jessica</a:t>
            </a:r>
            <a:r>
              <a:rPr b="0" lang="en" sz="2400">
                <a:solidFill>
                  <a:schemeClr val="dk2"/>
                </a:solidFill>
              </a:rPr>
              <a:t> - </a:t>
            </a:r>
            <a:r>
              <a:rPr b="0" lang="en" sz="2000">
                <a:solidFill>
                  <a:schemeClr val="dk2"/>
                </a:solidFill>
              </a:rPr>
              <a:t>the reluctant chef</a:t>
            </a:r>
          </a:p>
          <a:p>
            <a:pPr lvl="0" rtl="0" algn="l">
              <a:spcBef>
                <a:spcPts val="500"/>
              </a:spcBef>
              <a:buNone/>
            </a:pPr>
            <a:r>
              <a:rPr lang="en" sz="2400">
                <a:solidFill>
                  <a:schemeClr val="accent3"/>
                </a:solidFill>
              </a:rPr>
              <a:t>Joel</a:t>
            </a:r>
            <a:r>
              <a:rPr b="0" lang="en" sz="2400">
                <a:solidFill>
                  <a:schemeClr val="dk2"/>
                </a:solidFill>
              </a:rPr>
              <a:t> - </a:t>
            </a:r>
            <a:r>
              <a:rPr b="0" lang="en" sz="2000">
                <a:solidFill>
                  <a:schemeClr val="dk2"/>
                </a:solidFill>
              </a:rPr>
              <a:t>the mood eater</a:t>
            </a:r>
          </a:p>
          <a:p>
            <a:pPr lvl="0" rtl="0" algn="l">
              <a:spcBef>
                <a:spcPts val="500"/>
              </a:spcBef>
              <a:buNone/>
            </a:pPr>
            <a:r>
              <a:rPr lang="en" sz="2400">
                <a:solidFill>
                  <a:srgbClr val="6D9EEB"/>
                </a:solidFill>
              </a:rPr>
              <a:t>Jonathan</a:t>
            </a:r>
            <a:r>
              <a:rPr b="0" lang="en" sz="2400">
                <a:solidFill>
                  <a:schemeClr val="dk2"/>
                </a:solidFill>
              </a:rPr>
              <a:t> - </a:t>
            </a:r>
            <a:r>
              <a:rPr b="0" lang="en" sz="2000">
                <a:solidFill>
                  <a:schemeClr val="dk2"/>
                </a:solidFill>
              </a:rPr>
              <a:t>the average joe</a:t>
            </a:r>
          </a:p>
          <a:p>
            <a:pPr lvl="0" rtl="0" algn="l">
              <a:spcBef>
                <a:spcPts val="500"/>
              </a:spcBef>
              <a:buNone/>
            </a:pPr>
            <a:r>
              <a:rPr lang="en" sz="2400">
                <a:solidFill>
                  <a:srgbClr val="8E7CC3"/>
                </a:solidFill>
              </a:rPr>
              <a:t>Justina</a:t>
            </a:r>
            <a:r>
              <a:rPr b="0" lang="en" sz="2400">
                <a:solidFill>
                  <a:schemeClr val="dk2"/>
                </a:solidFill>
              </a:rPr>
              <a:t> - </a:t>
            </a:r>
            <a:r>
              <a:rPr b="0" lang="en" sz="2000">
                <a:solidFill>
                  <a:schemeClr val="dk2"/>
                </a:solidFill>
              </a:rPr>
              <a:t>the new mom</a:t>
            </a:r>
          </a:p>
          <a:p>
            <a:pPr lvl="0" rtl="0" algn="l">
              <a:spcBef>
                <a:spcPts val="500"/>
              </a:spcBef>
              <a:buNone/>
            </a:pPr>
            <a:r>
              <a:rPr lang="en" sz="2400">
                <a:solidFill>
                  <a:srgbClr val="C27BA0"/>
                </a:solidFill>
              </a:rPr>
              <a:t>Richard</a:t>
            </a:r>
            <a:r>
              <a:rPr b="0" lang="en" sz="2400">
                <a:solidFill>
                  <a:schemeClr val="dk2"/>
                </a:solidFill>
              </a:rPr>
              <a:t> - </a:t>
            </a:r>
            <a:r>
              <a:rPr b="0" lang="en" sz="2000">
                <a:solidFill>
                  <a:schemeClr val="dk2"/>
                </a:solidFill>
              </a:rPr>
              <a:t>the young professional</a:t>
            </a:r>
          </a:p>
        </p:txBody>
      </p:sp>
      <p:pic>
        <p:nvPicPr>
          <p:cNvPr descr="exercise.jpg" id="104" name="Shape 104"/>
          <p:cNvPicPr preferRelativeResize="0"/>
          <p:nvPr/>
        </p:nvPicPr>
        <p:blipFill rotWithShape="1">
          <a:blip r:embed="rId3">
            <a:alphaModFix/>
          </a:blip>
          <a:srcRect b="0" l="-254" r="49340" t="0"/>
          <a:stretch/>
        </p:blipFill>
        <p:spPr>
          <a:xfrm>
            <a:off x="4747800" y="0"/>
            <a:ext cx="43962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cxnSp>
        <p:nvCxnSpPr>
          <p:cNvPr id="109" name="Shape 109"/>
          <p:cNvCxnSpPr/>
          <p:nvPr/>
        </p:nvCxnSpPr>
        <p:spPr>
          <a:xfrm>
            <a:off x="1219750" y="3506775"/>
            <a:ext cx="0" cy="828000"/>
          </a:xfrm>
          <a:prstGeom prst="straightConnector1">
            <a:avLst/>
          </a:prstGeom>
          <a:noFill/>
          <a:ln cap="flat" cmpd="sng" w="9525">
            <a:solidFill>
              <a:schemeClr val="dk2"/>
            </a:solidFill>
            <a:prstDash val="solid"/>
            <a:round/>
            <a:headEnd len="lg" w="lg" type="none"/>
            <a:tailEnd len="lg" w="lg" type="oval"/>
          </a:ln>
        </p:spPr>
      </p:cxnSp>
      <p:pic>
        <p:nvPicPr>
          <p:cNvPr descr="yogasource.png" id="110" name="Shape 110"/>
          <p:cNvPicPr preferRelativeResize="0"/>
          <p:nvPr/>
        </p:nvPicPr>
        <p:blipFill>
          <a:blip r:embed="rId3">
            <a:alphaModFix/>
          </a:blip>
          <a:stretch>
            <a:fillRect/>
          </a:stretch>
        </p:blipFill>
        <p:spPr>
          <a:xfrm>
            <a:off x="5760024" y="1864587"/>
            <a:ext cx="2884074" cy="2023925"/>
          </a:xfrm>
          <a:prstGeom prst="rect">
            <a:avLst/>
          </a:prstGeom>
          <a:noFill/>
          <a:ln>
            <a:noFill/>
          </a:ln>
        </p:spPr>
      </p:pic>
      <p:sp>
        <p:nvSpPr>
          <p:cNvPr id="111" name="Shape 111"/>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solidFill>
                  <a:schemeClr val="lt2"/>
                </a:solidFill>
              </a:rPr>
              <a:t>Where Do They Go?</a:t>
            </a:r>
          </a:p>
        </p:txBody>
      </p:sp>
      <p:pic>
        <p:nvPicPr>
          <p:cNvPr descr="stock-vector-bodybuilding-gym-poster-fitness-room-with-many-sports-equipment-and-mirror-for-training-vector-422806096.jpg" id="112" name="Shape 112"/>
          <p:cNvPicPr preferRelativeResize="0"/>
          <p:nvPr/>
        </p:nvPicPr>
        <p:blipFill rotWithShape="1">
          <a:blip r:embed="rId4">
            <a:alphaModFix/>
          </a:blip>
          <a:srcRect b="4634" l="0" r="0" t="0"/>
          <a:stretch/>
        </p:blipFill>
        <p:spPr>
          <a:xfrm>
            <a:off x="828549" y="1594299"/>
            <a:ext cx="2115599" cy="2107300"/>
          </a:xfrm>
          <a:prstGeom prst="rect">
            <a:avLst/>
          </a:prstGeom>
          <a:noFill/>
          <a:ln>
            <a:noFill/>
          </a:ln>
        </p:spPr>
      </p:pic>
      <p:pic>
        <p:nvPicPr>
          <p:cNvPr descr="SoulCycle_Logo.jpg" id="113" name="Shape 113"/>
          <p:cNvPicPr preferRelativeResize="0"/>
          <p:nvPr/>
        </p:nvPicPr>
        <p:blipFill>
          <a:blip r:embed="rId5">
            <a:alphaModFix/>
          </a:blip>
          <a:stretch>
            <a:fillRect/>
          </a:stretch>
        </p:blipFill>
        <p:spPr>
          <a:xfrm>
            <a:off x="5213025" y="3602395"/>
            <a:ext cx="2253300" cy="1358424"/>
          </a:xfrm>
          <a:prstGeom prst="rect">
            <a:avLst/>
          </a:prstGeom>
          <a:noFill/>
          <a:ln>
            <a:noFill/>
          </a:ln>
        </p:spPr>
      </p:pic>
      <p:pic>
        <p:nvPicPr>
          <p:cNvPr descr="Nike-Store-logo.jpg" id="114" name="Shape 114"/>
          <p:cNvPicPr preferRelativeResize="0"/>
          <p:nvPr/>
        </p:nvPicPr>
        <p:blipFill>
          <a:blip r:embed="rId6">
            <a:alphaModFix/>
          </a:blip>
          <a:stretch>
            <a:fillRect/>
          </a:stretch>
        </p:blipFill>
        <p:spPr>
          <a:xfrm>
            <a:off x="4207275" y="411575"/>
            <a:ext cx="3158299" cy="1520662"/>
          </a:xfrm>
          <a:prstGeom prst="rect">
            <a:avLst/>
          </a:prstGeom>
          <a:noFill/>
          <a:ln>
            <a:noFill/>
          </a:ln>
        </p:spPr>
      </p:pic>
      <p:sp>
        <p:nvSpPr>
          <p:cNvPr id="115" name="Shape 115"/>
          <p:cNvSpPr txBox="1"/>
          <p:nvPr>
            <p:ph type="title"/>
          </p:nvPr>
        </p:nvSpPr>
        <p:spPr>
          <a:xfrm>
            <a:off x="1209546" y="4085561"/>
            <a:ext cx="2353200" cy="392100"/>
          </a:xfrm>
          <a:prstGeom prst="rect">
            <a:avLst/>
          </a:prstGeom>
        </p:spPr>
        <p:txBody>
          <a:bodyPr anchorCtr="0" anchor="ctr" bIns="91425" lIns="91425" rIns="91425" tIns="91425">
            <a:noAutofit/>
          </a:bodyPr>
          <a:lstStyle/>
          <a:p>
            <a:pPr lvl="0" rtl="0">
              <a:spcBef>
                <a:spcPts val="0"/>
              </a:spcBef>
              <a:buNone/>
            </a:pPr>
            <a:r>
              <a:rPr lang="en" sz="1800">
                <a:solidFill>
                  <a:srgbClr val="C27BA0"/>
                </a:solidFill>
              </a:rPr>
              <a:t>Gym Rats</a:t>
            </a:r>
          </a:p>
        </p:txBody>
      </p:sp>
      <p:sp>
        <p:nvSpPr>
          <p:cNvPr id="116" name="Shape 116"/>
          <p:cNvSpPr txBox="1"/>
          <p:nvPr>
            <p:ph idx="4294967295" type="body"/>
          </p:nvPr>
        </p:nvSpPr>
        <p:spPr>
          <a:xfrm>
            <a:off x="1209550" y="4410975"/>
            <a:ext cx="2353200" cy="578700"/>
          </a:xfrm>
          <a:prstGeom prst="rect">
            <a:avLst/>
          </a:prstGeom>
        </p:spPr>
        <p:txBody>
          <a:bodyPr anchorCtr="0" anchor="t" bIns="91425" lIns="91425" rIns="91425" tIns="91425">
            <a:noAutofit/>
          </a:bodyPr>
          <a:lstStyle/>
          <a:p>
            <a:pPr lvl="0" rtl="0">
              <a:spcBef>
                <a:spcPts val="0"/>
              </a:spcBef>
              <a:buNone/>
            </a:pPr>
            <a:r>
              <a:rPr lang="en" sz="1400"/>
              <a:t>Davis, Dora, Evan, Jonathan, Justina, Richard</a:t>
            </a:r>
          </a:p>
        </p:txBody>
      </p:sp>
      <p:cxnSp>
        <p:nvCxnSpPr>
          <p:cNvPr id="117" name="Shape 117"/>
          <p:cNvCxnSpPr/>
          <p:nvPr/>
        </p:nvCxnSpPr>
        <p:spPr>
          <a:xfrm flipH="1" rot="10800000">
            <a:off x="7320125" y="1639225"/>
            <a:ext cx="300" cy="773100"/>
          </a:xfrm>
          <a:prstGeom prst="straightConnector1">
            <a:avLst/>
          </a:prstGeom>
          <a:noFill/>
          <a:ln cap="flat" cmpd="sng" w="9525">
            <a:solidFill>
              <a:schemeClr val="dk2"/>
            </a:solidFill>
            <a:prstDash val="solid"/>
            <a:round/>
            <a:headEnd len="lg" w="lg" type="none"/>
            <a:tailEnd len="lg" w="lg" type="oval"/>
          </a:ln>
        </p:spPr>
      </p:cxnSp>
      <p:sp>
        <p:nvSpPr>
          <p:cNvPr id="118" name="Shape 118"/>
          <p:cNvSpPr txBox="1"/>
          <p:nvPr>
            <p:ph idx="4294967295" type="body"/>
          </p:nvPr>
        </p:nvSpPr>
        <p:spPr>
          <a:xfrm>
            <a:off x="7396625" y="1760350"/>
            <a:ext cx="1384200" cy="578700"/>
          </a:xfrm>
          <a:prstGeom prst="rect">
            <a:avLst/>
          </a:prstGeom>
        </p:spPr>
        <p:txBody>
          <a:bodyPr anchorCtr="0" anchor="t" bIns="91425" lIns="91425" rIns="91425" tIns="91425">
            <a:noAutofit/>
          </a:bodyPr>
          <a:lstStyle/>
          <a:p>
            <a:pPr lvl="0" rtl="0">
              <a:spcBef>
                <a:spcPts val="0"/>
              </a:spcBef>
              <a:buNone/>
            </a:pPr>
            <a:r>
              <a:rPr lang="en" sz="1400"/>
              <a:t>Ellie, Elaine, Jessica</a:t>
            </a:r>
          </a:p>
          <a:p>
            <a:pPr lvl="0" rtl="0">
              <a:spcBef>
                <a:spcPts val="0"/>
              </a:spcBef>
              <a:buNone/>
            </a:pPr>
            <a:r>
              <a:t/>
            </a:r>
            <a:endParaRPr sz="1400"/>
          </a:p>
        </p:txBody>
      </p:sp>
      <p:sp>
        <p:nvSpPr>
          <p:cNvPr id="119" name="Shape 119"/>
          <p:cNvSpPr txBox="1"/>
          <p:nvPr>
            <p:ph type="title"/>
          </p:nvPr>
        </p:nvSpPr>
        <p:spPr>
          <a:xfrm>
            <a:off x="7212925" y="1209725"/>
            <a:ext cx="1874700" cy="392100"/>
          </a:xfrm>
          <a:prstGeom prst="rect">
            <a:avLst/>
          </a:prstGeom>
        </p:spPr>
        <p:txBody>
          <a:bodyPr anchorCtr="0" anchor="ctr" bIns="91425" lIns="91425" rIns="91425" tIns="91425">
            <a:noAutofit/>
          </a:bodyPr>
          <a:lstStyle/>
          <a:p>
            <a:pPr lvl="0" rtl="0">
              <a:spcBef>
                <a:spcPts val="0"/>
              </a:spcBef>
              <a:buNone/>
            </a:pPr>
            <a:r>
              <a:rPr lang="en" sz="1800">
                <a:solidFill>
                  <a:schemeClr val="accent2"/>
                </a:solidFill>
              </a:rPr>
              <a:t>The Alternative Trainers</a:t>
            </a:r>
          </a:p>
        </p:txBody>
      </p:sp>
      <p:cxnSp>
        <p:nvCxnSpPr>
          <p:cNvPr id="120" name="Shape 120"/>
          <p:cNvCxnSpPr/>
          <p:nvPr/>
        </p:nvCxnSpPr>
        <p:spPr>
          <a:xfrm flipH="1">
            <a:off x="4850850" y="1719125"/>
            <a:ext cx="1500" cy="555000"/>
          </a:xfrm>
          <a:prstGeom prst="straightConnector1">
            <a:avLst/>
          </a:prstGeom>
          <a:noFill/>
          <a:ln cap="flat" cmpd="sng" w="9525">
            <a:solidFill>
              <a:schemeClr val="dk2"/>
            </a:solidFill>
            <a:prstDash val="solid"/>
            <a:round/>
            <a:headEnd len="lg" w="lg" type="none"/>
            <a:tailEnd len="lg" w="lg" type="oval"/>
          </a:ln>
        </p:spPr>
      </p:cxnSp>
      <p:sp>
        <p:nvSpPr>
          <p:cNvPr id="121" name="Shape 121"/>
          <p:cNvSpPr txBox="1"/>
          <p:nvPr>
            <p:ph type="title"/>
          </p:nvPr>
        </p:nvSpPr>
        <p:spPr>
          <a:xfrm>
            <a:off x="3393050" y="1838050"/>
            <a:ext cx="1754700" cy="578700"/>
          </a:xfrm>
          <a:prstGeom prst="rect">
            <a:avLst/>
          </a:prstGeom>
        </p:spPr>
        <p:txBody>
          <a:bodyPr anchorCtr="0" anchor="ctr" bIns="91425" lIns="91425" rIns="91425" tIns="91425">
            <a:noAutofit/>
          </a:bodyPr>
          <a:lstStyle/>
          <a:p>
            <a:pPr lvl="0" rtl="0">
              <a:spcBef>
                <a:spcPts val="0"/>
              </a:spcBef>
              <a:buNone/>
            </a:pPr>
            <a:r>
              <a:rPr lang="en" sz="1800">
                <a:solidFill>
                  <a:srgbClr val="FF9900"/>
                </a:solidFill>
              </a:rPr>
              <a:t>The Fashionista</a:t>
            </a:r>
          </a:p>
        </p:txBody>
      </p:sp>
      <p:sp>
        <p:nvSpPr>
          <p:cNvPr id="122" name="Shape 122"/>
          <p:cNvSpPr txBox="1"/>
          <p:nvPr>
            <p:ph idx="4294967295" type="body"/>
          </p:nvPr>
        </p:nvSpPr>
        <p:spPr>
          <a:xfrm>
            <a:off x="3393050" y="2350100"/>
            <a:ext cx="2353200" cy="578700"/>
          </a:xfrm>
          <a:prstGeom prst="rect">
            <a:avLst/>
          </a:prstGeom>
        </p:spPr>
        <p:txBody>
          <a:bodyPr anchorCtr="0" anchor="t" bIns="91425" lIns="91425" rIns="91425" tIns="91425">
            <a:noAutofit/>
          </a:bodyPr>
          <a:lstStyle/>
          <a:p>
            <a:pPr lvl="0" rtl="0">
              <a:spcBef>
                <a:spcPts val="0"/>
              </a:spcBef>
              <a:buNone/>
            </a:pPr>
            <a:r>
              <a:rPr lang="en" sz="1400"/>
              <a:t>Joel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cxnSp>
        <p:nvCxnSpPr>
          <p:cNvPr id="127" name="Shape 127"/>
          <p:cNvCxnSpPr/>
          <p:nvPr/>
        </p:nvCxnSpPr>
        <p:spPr>
          <a:xfrm>
            <a:off x="8406975" y="3035400"/>
            <a:ext cx="0" cy="828000"/>
          </a:xfrm>
          <a:prstGeom prst="straightConnector1">
            <a:avLst/>
          </a:prstGeom>
          <a:noFill/>
          <a:ln cap="flat" cmpd="sng" w="9525">
            <a:solidFill>
              <a:schemeClr val="dk2"/>
            </a:solidFill>
            <a:prstDash val="solid"/>
            <a:round/>
            <a:headEnd len="lg" w="lg" type="none"/>
            <a:tailEnd len="lg" w="lg" type="oval"/>
          </a:ln>
        </p:spPr>
      </p:cxnSp>
      <p:sp>
        <p:nvSpPr>
          <p:cNvPr id="128" name="Shape 128"/>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solidFill>
                  <a:schemeClr val="lt2"/>
                </a:solidFill>
              </a:rPr>
              <a:t>When Do They Go?</a:t>
            </a:r>
          </a:p>
        </p:txBody>
      </p:sp>
      <p:graphicFrame>
        <p:nvGraphicFramePr>
          <p:cNvPr id="129" name="Shape 129"/>
          <p:cNvGraphicFramePr/>
          <p:nvPr/>
        </p:nvGraphicFramePr>
        <p:xfrm>
          <a:off x="323100" y="2393975"/>
          <a:ext cx="3000000" cy="3000000"/>
        </p:xfrm>
        <a:graphic>
          <a:graphicData uri="http://schemas.openxmlformats.org/drawingml/2006/table">
            <a:tbl>
              <a:tblPr>
                <a:noFill/>
                <a:tableStyleId>{7BC1FF5A-C4D1-4137-9FD6-39E40784F759}</a:tableStyleId>
              </a:tblPr>
              <a:tblGrid>
                <a:gridCol w="2156075"/>
                <a:gridCol w="2611975"/>
                <a:gridCol w="1398525"/>
                <a:gridCol w="1209525"/>
                <a:gridCol w="1236525"/>
              </a:tblGrid>
              <a:tr h="719125">
                <a:tc>
                  <a:txBody>
                    <a:bodyPr>
                      <a:noAutofit/>
                    </a:bodyPr>
                    <a:lstStyle/>
                    <a:p>
                      <a:pPr lvl="0" rtl="0" algn="ctr">
                        <a:spcBef>
                          <a:spcPts val="0"/>
                        </a:spcBef>
                        <a:buClr>
                          <a:schemeClr val="dk2"/>
                        </a:buClr>
                        <a:buSzPct val="61111"/>
                        <a:buFont typeface="Arial"/>
                        <a:buNone/>
                      </a:pPr>
                      <a:r>
                        <a:rPr lang="en" sz="1800">
                          <a:solidFill>
                            <a:schemeClr val="lt1"/>
                          </a:solidFill>
                        </a:rPr>
                        <a:t>5:30 AM - 7:30 AM</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accent2"/>
                    </a:solidFill>
                  </a:tcPr>
                </a:tc>
                <a:tc>
                  <a:txBody>
                    <a:bodyPr>
                      <a:noAutofit/>
                    </a:bodyPr>
                    <a:lstStyle/>
                    <a:p>
                      <a:pPr lvl="0" rtl="0" algn="ctr">
                        <a:spcBef>
                          <a:spcPts val="0"/>
                        </a:spcBef>
                        <a:buNone/>
                      </a:pPr>
                      <a:r>
                        <a:rPr lang="en" sz="1800">
                          <a:solidFill>
                            <a:schemeClr val="lt1"/>
                          </a:solidFill>
                        </a:rPr>
                        <a:t>People Have Lives</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B7B7B7"/>
                    </a:solidFill>
                  </a:tcPr>
                </a:tc>
                <a:tc>
                  <a:txBody>
                    <a:bodyPr>
                      <a:noAutofit/>
                    </a:bodyPr>
                    <a:lstStyle/>
                    <a:p>
                      <a:pPr lvl="0" rtl="0" algn="ctr">
                        <a:spcBef>
                          <a:spcPts val="0"/>
                        </a:spcBef>
                        <a:buNone/>
                      </a:pPr>
                      <a:r>
                        <a:rPr lang="en" sz="1800">
                          <a:solidFill>
                            <a:srgbClr val="FFFFFF"/>
                          </a:solidFill>
                        </a:rPr>
                        <a:t>4:00pm</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dk1"/>
                    </a:solidFill>
                  </a:tcPr>
                </a:tc>
                <a:tc>
                  <a:txBody>
                    <a:bodyPr>
                      <a:noAutofit/>
                    </a:bodyPr>
                    <a:lstStyle/>
                    <a:p>
                      <a:pPr lvl="0" rtl="0" algn="ctr">
                        <a:spcBef>
                          <a:spcPts val="0"/>
                        </a:spcBef>
                        <a:buNone/>
                      </a:pPr>
                      <a:r>
                        <a:rPr lang="en" sz="1800">
                          <a:solidFill>
                            <a:srgbClr val="FFFFFF"/>
                          </a:solidFill>
                        </a:rPr>
                        <a:t>7:30PM</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6AA84F"/>
                    </a:solidFill>
                  </a:tcPr>
                </a:tc>
                <a:tc>
                  <a:txBody>
                    <a:bodyPr>
                      <a:noAutofit/>
                    </a:bodyPr>
                    <a:lstStyle/>
                    <a:p>
                      <a:pPr lvl="0" rtl="0" algn="ctr">
                        <a:spcBef>
                          <a:spcPts val="0"/>
                        </a:spcBef>
                        <a:buNone/>
                      </a:pPr>
                      <a:r>
                        <a:rPr lang="en" sz="1800">
                          <a:solidFill>
                            <a:srgbClr val="FFFFFF"/>
                          </a:solidFill>
                        </a:rPr>
                        <a:t>9:00PM</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C27BA0"/>
                    </a:solidFill>
                  </a:tcPr>
                </a:tc>
              </a:tr>
            </a:tbl>
          </a:graphicData>
        </a:graphic>
      </p:graphicFrame>
      <p:cxnSp>
        <p:nvCxnSpPr>
          <p:cNvPr id="130" name="Shape 130"/>
          <p:cNvCxnSpPr/>
          <p:nvPr/>
        </p:nvCxnSpPr>
        <p:spPr>
          <a:xfrm rot="10800000">
            <a:off x="569975" y="1439375"/>
            <a:ext cx="0" cy="954600"/>
          </a:xfrm>
          <a:prstGeom prst="straightConnector1">
            <a:avLst/>
          </a:prstGeom>
          <a:noFill/>
          <a:ln cap="flat" cmpd="sng" w="9525">
            <a:solidFill>
              <a:schemeClr val="dk2"/>
            </a:solidFill>
            <a:prstDash val="solid"/>
            <a:round/>
            <a:headEnd len="lg" w="lg" type="none"/>
            <a:tailEnd len="lg" w="lg" type="oval"/>
          </a:ln>
        </p:spPr>
      </p:cxnSp>
      <p:sp>
        <p:nvSpPr>
          <p:cNvPr id="131" name="Shape 131"/>
          <p:cNvSpPr txBox="1"/>
          <p:nvPr>
            <p:ph type="title"/>
          </p:nvPr>
        </p:nvSpPr>
        <p:spPr>
          <a:xfrm>
            <a:off x="646175" y="1235062"/>
            <a:ext cx="2315700" cy="392100"/>
          </a:xfrm>
          <a:prstGeom prst="rect">
            <a:avLst/>
          </a:prstGeom>
        </p:spPr>
        <p:txBody>
          <a:bodyPr anchorCtr="0" anchor="ctr" bIns="91425" lIns="91425" rIns="91425" tIns="91425">
            <a:noAutofit/>
          </a:bodyPr>
          <a:lstStyle/>
          <a:p>
            <a:pPr lvl="0" rtl="0">
              <a:spcBef>
                <a:spcPts val="0"/>
              </a:spcBef>
              <a:buNone/>
            </a:pPr>
            <a:r>
              <a:rPr lang="en" sz="1800">
                <a:solidFill>
                  <a:schemeClr val="accent2"/>
                </a:solidFill>
              </a:rPr>
              <a:t>Early Birds</a:t>
            </a:r>
          </a:p>
        </p:txBody>
      </p:sp>
      <p:sp>
        <p:nvSpPr>
          <p:cNvPr id="132" name="Shape 132"/>
          <p:cNvSpPr txBox="1"/>
          <p:nvPr>
            <p:ph idx="4294967295" type="body"/>
          </p:nvPr>
        </p:nvSpPr>
        <p:spPr>
          <a:xfrm>
            <a:off x="646175" y="1560475"/>
            <a:ext cx="1384200" cy="578700"/>
          </a:xfrm>
          <a:prstGeom prst="rect">
            <a:avLst/>
          </a:prstGeom>
        </p:spPr>
        <p:txBody>
          <a:bodyPr anchorCtr="0" anchor="t" bIns="91425" lIns="91425" rIns="91425" tIns="91425">
            <a:noAutofit/>
          </a:bodyPr>
          <a:lstStyle/>
          <a:p>
            <a:pPr lvl="0" rtl="0">
              <a:spcBef>
                <a:spcPts val="0"/>
              </a:spcBef>
              <a:buNone/>
            </a:pPr>
            <a:r>
              <a:rPr lang="en" sz="1400"/>
              <a:t>Ellie</a:t>
            </a:r>
            <a:r>
              <a:rPr lang="en" sz="1400"/>
              <a:t>, </a:t>
            </a:r>
            <a:r>
              <a:rPr lang="en" sz="1400"/>
              <a:t>Elaine</a:t>
            </a:r>
            <a:r>
              <a:rPr lang="en" sz="1400"/>
              <a:t>, </a:t>
            </a:r>
            <a:r>
              <a:rPr lang="en" sz="1400"/>
              <a:t>Dora</a:t>
            </a:r>
            <a:r>
              <a:rPr lang="en" sz="1400"/>
              <a:t>, </a:t>
            </a:r>
            <a:r>
              <a:rPr lang="en" sz="1400"/>
              <a:t>Davis</a:t>
            </a:r>
          </a:p>
          <a:p>
            <a:pPr lvl="0" rtl="0">
              <a:spcBef>
                <a:spcPts val="0"/>
              </a:spcBef>
              <a:buNone/>
            </a:pPr>
            <a:r>
              <a:t/>
            </a:r>
            <a:endParaRPr sz="1400"/>
          </a:p>
        </p:txBody>
      </p:sp>
      <p:sp>
        <p:nvSpPr>
          <p:cNvPr id="133" name="Shape 133"/>
          <p:cNvSpPr txBox="1"/>
          <p:nvPr>
            <p:ph type="title"/>
          </p:nvPr>
        </p:nvSpPr>
        <p:spPr>
          <a:xfrm>
            <a:off x="3555809" y="3668336"/>
            <a:ext cx="2315700" cy="392100"/>
          </a:xfrm>
          <a:prstGeom prst="rect">
            <a:avLst/>
          </a:prstGeom>
        </p:spPr>
        <p:txBody>
          <a:bodyPr anchorCtr="0" anchor="ctr" bIns="91425" lIns="91425" rIns="91425" tIns="91425">
            <a:noAutofit/>
          </a:bodyPr>
          <a:lstStyle/>
          <a:p>
            <a:pPr lvl="0" rtl="0">
              <a:spcBef>
                <a:spcPts val="0"/>
              </a:spcBef>
              <a:buNone/>
            </a:pPr>
            <a:r>
              <a:rPr lang="en" sz="1800">
                <a:solidFill>
                  <a:schemeClr val="dk1"/>
                </a:solidFill>
              </a:rPr>
              <a:t>Late Afternoon</a:t>
            </a:r>
          </a:p>
        </p:txBody>
      </p:sp>
      <p:sp>
        <p:nvSpPr>
          <p:cNvPr id="134" name="Shape 134"/>
          <p:cNvSpPr txBox="1"/>
          <p:nvPr>
            <p:ph idx="4294967295" type="body"/>
          </p:nvPr>
        </p:nvSpPr>
        <p:spPr>
          <a:xfrm>
            <a:off x="3555809" y="3993750"/>
            <a:ext cx="2315700" cy="578700"/>
          </a:xfrm>
          <a:prstGeom prst="rect">
            <a:avLst/>
          </a:prstGeom>
        </p:spPr>
        <p:txBody>
          <a:bodyPr anchorCtr="0" anchor="t" bIns="91425" lIns="91425" rIns="91425" tIns="91425">
            <a:noAutofit/>
          </a:bodyPr>
          <a:lstStyle/>
          <a:p>
            <a:pPr lvl="0" rtl="0">
              <a:spcBef>
                <a:spcPts val="0"/>
              </a:spcBef>
              <a:buNone/>
            </a:pPr>
            <a:r>
              <a:rPr lang="en" sz="1400"/>
              <a:t>Jessica, Joel, Evan</a:t>
            </a:r>
          </a:p>
        </p:txBody>
      </p:sp>
      <p:sp>
        <p:nvSpPr>
          <p:cNvPr id="135" name="Shape 135"/>
          <p:cNvSpPr txBox="1"/>
          <p:nvPr>
            <p:ph type="title"/>
          </p:nvPr>
        </p:nvSpPr>
        <p:spPr>
          <a:xfrm>
            <a:off x="5091057" y="1235062"/>
            <a:ext cx="2353199" cy="392100"/>
          </a:xfrm>
          <a:prstGeom prst="rect">
            <a:avLst/>
          </a:prstGeom>
        </p:spPr>
        <p:txBody>
          <a:bodyPr anchorCtr="0" anchor="ctr" bIns="91425" lIns="91425" rIns="91425" tIns="91425">
            <a:noAutofit/>
          </a:bodyPr>
          <a:lstStyle/>
          <a:p>
            <a:pPr lvl="0" rtl="0">
              <a:spcBef>
                <a:spcPts val="0"/>
              </a:spcBef>
              <a:buNone/>
            </a:pPr>
            <a:r>
              <a:rPr lang="en" sz="1800">
                <a:solidFill>
                  <a:srgbClr val="6AA84F"/>
                </a:solidFill>
              </a:rPr>
              <a:t>Early Evening</a:t>
            </a:r>
          </a:p>
        </p:txBody>
      </p:sp>
      <p:sp>
        <p:nvSpPr>
          <p:cNvPr id="136" name="Shape 136"/>
          <p:cNvSpPr txBox="1"/>
          <p:nvPr>
            <p:ph idx="4294967295" type="body"/>
          </p:nvPr>
        </p:nvSpPr>
        <p:spPr>
          <a:xfrm>
            <a:off x="5091049" y="1560475"/>
            <a:ext cx="2353199" cy="578700"/>
          </a:xfrm>
          <a:prstGeom prst="rect">
            <a:avLst/>
          </a:prstGeom>
        </p:spPr>
        <p:txBody>
          <a:bodyPr anchorCtr="0" anchor="t" bIns="91425" lIns="91425" rIns="91425" tIns="91425">
            <a:noAutofit/>
          </a:bodyPr>
          <a:lstStyle/>
          <a:p>
            <a:pPr lvl="0" rtl="0">
              <a:spcBef>
                <a:spcPts val="0"/>
              </a:spcBef>
              <a:buNone/>
            </a:pPr>
            <a:r>
              <a:rPr lang="en" sz="1400"/>
              <a:t>Jonathan, Justina</a:t>
            </a:r>
          </a:p>
        </p:txBody>
      </p:sp>
      <p:sp>
        <p:nvSpPr>
          <p:cNvPr id="137" name="Shape 137"/>
          <p:cNvSpPr txBox="1"/>
          <p:nvPr>
            <p:ph type="title"/>
          </p:nvPr>
        </p:nvSpPr>
        <p:spPr>
          <a:xfrm>
            <a:off x="7025171" y="3614186"/>
            <a:ext cx="2353200" cy="392100"/>
          </a:xfrm>
          <a:prstGeom prst="rect">
            <a:avLst/>
          </a:prstGeom>
        </p:spPr>
        <p:txBody>
          <a:bodyPr anchorCtr="0" anchor="ctr" bIns="91425" lIns="91425" rIns="91425" tIns="91425">
            <a:noAutofit/>
          </a:bodyPr>
          <a:lstStyle/>
          <a:p>
            <a:pPr lvl="0" rtl="0">
              <a:spcBef>
                <a:spcPts val="0"/>
              </a:spcBef>
              <a:buNone/>
            </a:pPr>
            <a:r>
              <a:rPr lang="en" sz="1800">
                <a:solidFill>
                  <a:srgbClr val="C27BA0"/>
                </a:solidFill>
              </a:rPr>
              <a:t>Night Owls</a:t>
            </a:r>
          </a:p>
        </p:txBody>
      </p:sp>
      <p:sp>
        <p:nvSpPr>
          <p:cNvPr id="138" name="Shape 138"/>
          <p:cNvSpPr txBox="1"/>
          <p:nvPr>
            <p:ph idx="4294967295" type="body"/>
          </p:nvPr>
        </p:nvSpPr>
        <p:spPr>
          <a:xfrm>
            <a:off x="7025175" y="3939600"/>
            <a:ext cx="2353200" cy="578700"/>
          </a:xfrm>
          <a:prstGeom prst="rect">
            <a:avLst/>
          </a:prstGeom>
        </p:spPr>
        <p:txBody>
          <a:bodyPr anchorCtr="0" anchor="t" bIns="91425" lIns="91425" rIns="91425" tIns="91425">
            <a:noAutofit/>
          </a:bodyPr>
          <a:lstStyle/>
          <a:p>
            <a:pPr lvl="0" rtl="0">
              <a:spcBef>
                <a:spcPts val="0"/>
              </a:spcBef>
              <a:buNone/>
            </a:pPr>
            <a:r>
              <a:rPr lang="en" sz="1400"/>
              <a:t>Richard</a:t>
            </a:r>
          </a:p>
        </p:txBody>
      </p:sp>
      <p:cxnSp>
        <p:nvCxnSpPr>
          <p:cNvPr id="139" name="Shape 139"/>
          <p:cNvCxnSpPr/>
          <p:nvPr/>
        </p:nvCxnSpPr>
        <p:spPr>
          <a:xfrm>
            <a:off x="5384600" y="3113100"/>
            <a:ext cx="0" cy="828000"/>
          </a:xfrm>
          <a:prstGeom prst="straightConnector1">
            <a:avLst/>
          </a:prstGeom>
          <a:noFill/>
          <a:ln cap="flat" cmpd="sng" w="9525">
            <a:solidFill>
              <a:schemeClr val="dk2"/>
            </a:solidFill>
            <a:prstDash val="solid"/>
            <a:round/>
            <a:headEnd len="lg" w="lg" type="none"/>
            <a:tailEnd len="lg" w="lg" type="oval"/>
          </a:ln>
        </p:spPr>
      </p:cxnSp>
      <p:cxnSp>
        <p:nvCxnSpPr>
          <p:cNvPr id="140" name="Shape 140"/>
          <p:cNvCxnSpPr/>
          <p:nvPr/>
        </p:nvCxnSpPr>
        <p:spPr>
          <a:xfrm rot="10800000">
            <a:off x="6750350" y="1439375"/>
            <a:ext cx="0" cy="954600"/>
          </a:xfrm>
          <a:prstGeom prst="straightConnector1">
            <a:avLst/>
          </a:prstGeom>
          <a:noFill/>
          <a:ln cap="flat" cmpd="sng" w="9525">
            <a:solidFill>
              <a:schemeClr val="dk2"/>
            </a:solidFill>
            <a:prstDash val="solid"/>
            <a:round/>
            <a:headEnd len="lg" w="lg" type="none"/>
            <a:tailEnd len="lg" w="lg"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37125" y="701350"/>
            <a:ext cx="8620500" cy="1019700"/>
          </a:xfrm>
          <a:prstGeom prst="rect">
            <a:avLst/>
          </a:prstGeom>
        </p:spPr>
        <p:txBody>
          <a:bodyPr anchorCtr="0" anchor="t" bIns="91425" lIns="91425" rIns="91425" tIns="91425">
            <a:noAutofit/>
          </a:bodyPr>
          <a:lstStyle/>
          <a:p>
            <a:pPr lvl="0" rtl="0">
              <a:spcBef>
                <a:spcPts val="0"/>
              </a:spcBef>
              <a:buNone/>
            </a:pPr>
            <a:r>
              <a:rPr lang="en" sz="4200"/>
              <a:t>How Do They Fuel Up?</a:t>
            </a:r>
          </a:p>
        </p:txBody>
      </p:sp>
      <p:sp>
        <p:nvSpPr>
          <p:cNvPr id="146" name="Shape 146"/>
          <p:cNvSpPr/>
          <p:nvPr/>
        </p:nvSpPr>
        <p:spPr>
          <a:xfrm>
            <a:off x="283100" y="1822800"/>
            <a:ext cx="1962300" cy="2244900"/>
          </a:xfrm>
          <a:prstGeom prst="wedgeRectCallout">
            <a:avLst>
              <a:gd fmla="val -20833" name="adj1"/>
              <a:gd fmla="val 62500" name="adj2"/>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2455714" y="1822800"/>
            <a:ext cx="1962300" cy="2244900"/>
          </a:xfrm>
          <a:prstGeom prst="wedgeRectCallout">
            <a:avLst>
              <a:gd fmla="val -20833" name="adj1"/>
              <a:gd fmla="val 62500" name="adj2"/>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4668209" y="1822800"/>
            <a:ext cx="1859100" cy="2244900"/>
          </a:xfrm>
          <a:prstGeom prst="wedgeRectCallout">
            <a:avLst>
              <a:gd fmla="val -20833" name="adj1"/>
              <a:gd fmla="val 62500" name="adj2"/>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type="title"/>
          </p:nvPr>
        </p:nvSpPr>
        <p:spPr>
          <a:xfrm>
            <a:off x="240200" y="1822925"/>
            <a:ext cx="2048100" cy="2244900"/>
          </a:xfrm>
          <a:prstGeom prst="rect">
            <a:avLst/>
          </a:prstGeom>
          <a:ln>
            <a:noFill/>
          </a:ln>
        </p:spPr>
        <p:txBody>
          <a:bodyPr anchorCtr="0" anchor="t" bIns="91425" lIns="91425" rIns="91425" tIns="91425">
            <a:noAutofit/>
          </a:bodyPr>
          <a:lstStyle/>
          <a:p>
            <a:pPr lvl="0" rtl="0">
              <a:spcBef>
                <a:spcPts val="0"/>
              </a:spcBef>
              <a:spcAft>
                <a:spcPts val="1200"/>
              </a:spcAft>
              <a:buNone/>
            </a:pPr>
            <a:r>
              <a:rPr lang="en" sz="2100"/>
              <a:t>Environment</a:t>
            </a:r>
          </a:p>
          <a:p>
            <a:pPr lvl="0" rtl="0">
              <a:spcBef>
                <a:spcPts val="1000"/>
              </a:spcBef>
              <a:buClr>
                <a:schemeClr val="dk2"/>
              </a:buClr>
              <a:buSzPct val="61111"/>
              <a:buFont typeface="Arial"/>
              <a:buNone/>
            </a:pPr>
            <a:r>
              <a:rPr lang="en" sz="1800"/>
              <a:t>ELLIE</a:t>
            </a:r>
          </a:p>
          <a:p>
            <a:pPr lvl="0" rtl="0">
              <a:spcBef>
                <a:spcPts val="1000"/>
              </a:spcBef>
              <a:spcAft>
                <a:spcPts val="0"/>
              </a:spcAft>
              <a:buNone/>
            </a:pPr>
            <a:r>
              <a:rPr lang="en" sz="1400"/>
              <a:t>Richard</a:t>
            </a:r>
          </a:p>
          <a:p>
            <a:pPr lvl="0" rtl="0">
              <a:spcBef>
                <a:spcPts val="1000"/>
              </a:spcBef>
              <a:spcAft>
                <a:spcPts val="0"/>
              </a:spcAft>
              <a:buNone/>
            </a:pPr>
            <a:r>
              <a:rPr lang="en" sz="1400"/>
              <a:t>Evan</a:t>
            </a:r>
          </a:p>
          <a:p>
            <a:pPr lvl="0" rtl="0">
              <a:spcBef>
                <a:spcPts val="1000"/>
              </a:spcBef>
              <a:spcAft>
                <a:spcPts val="0"/>
              </a:spcAft>
              <a:buNone/>
            </a:pPr>
            <a:r>
              <a:rPr lang="en" sz="1400"/>
              <a:t>Justina</a:t>
            </a:r>
          </a:p>
          <a:p>
            <a:pPr lvl="0" rtl="0">
              <a:spcBef>
                <a:spcPts val="1000"/>
              </a:spcBef>
              <a:spcAft>
                <a:spcPts val="0"/>
              </a:spcAft>
              <a:buNone/>
            </a:pPr>
            <a:r>
              <a:rPr lang="en" sz="1400"/>
              <a:t>Jessica</a:t>
            </a:r>
          </a:p>
        </p:txBody>
      </p:sp>
      <p:sp>
        <p:nvSpPr>
          <p:cNvPr id="150" name="Shape 150"/>
          <p:cNvSpPr/>
          <p:nvPr/>
        </p:nvSpPr>
        <p:spPr>
          <a:xfrm>
            <a:off x="6754821" y="1822800"/>
            <a:ext cx="1859100" cy="2244900"/>
          </a:xfrm>
          <a:prstGeom prst="wedgeRectCallout">
            <a:avLst>
              <a:gd fmla="val -20833" name="adj1"/>
              <a:gd fmla="val 62500" name="adj2"/>
            </a:avLst>
          </a:prstGeom>
          <a:solidFill>
            <a:srgbClr val="C27BA0"/>
          </a:solidFill>
          <a:ln>
            <a:noFill/>
          </a:ln>
        </p:spPr>
        <p:txBody>
          <a:bodyPr anchorCtr="0" anchor="ctr" bIns="91425" lIns="91425" rIns="91425" tIns="91425">
            <a:noAutofit/>
          </a:bodyPr>
          <a:lstStyle/>
          <a:p>
            <a:pPr lvl="0">
              <a:spcBef>
                <a:spcPts val="0"/>
              </a:spcBef>
              <a:buNone/>
            </a:pPr>
            <a:r>
              <a:t/>
            </a:r>
            <a:endParaRPr/>
          </a:p>
        </p:txBody>
      </p:sp>
      <p:sp>
        <p:nvSpPr>
          <p:cNvPr id="151" name="Shape 151"/>
          <p:cNvSpPr txBox="1"/>
          <p:nvPr>
            <p:ph type="title"/>
          </p:nvPr>
        </p:nvSpPr>
        <p:spPr>
          <a:xfrm>
            <a:off x="2454200" y="1822925"/>
            <a:ext cx="2048100" cy="2244900"/>
          </a:xfrm>
          <a:prstGeom prst="rect">
            <a:avLst/>
          </a:prstGeom>
          <a:ln>
            <a:noFill/>
          </a:ln>
        </p:spPr>
        <p:txBody>
          <a:bodyPr anchorCtr="0" anchor="t" bIns="91425" lIns="91425" rIns="91425" tIns="91425">
            <a:noAutofit/>
          </a:bodyPr>
          <a:lstStyle/>
          <a:p>
            <a:pPr lvl="0" rtl="0">
              <a:spcBef>
                <a:spcPts val="0"/>
              </a:spcBef>
              <a:spcAft>
                <a:spcPts val="1200"/>
              </a:spcAft>
              <a:buNone/>
            </a:pPr>
            <a:r>
              <a:rPr lang="en" sz="2100"/>
              <a:t>Variety</a:t>
            </a:r>
          </a:p>
          <a:p>
            <a:pPr lvl="0" rtl="0">
              <a:spcBef>
                <a:spcPts val="0"/>
              </a:spcBef>
              <a:spcAft>
                <a:spcPts val="1200"/>
              </a:spcAft>
              <a:buNone/>
            </a:pPr>
            <a:r>
              <a:rPr lang="en" sz="1800"/>
              <a:t>DAVIS</a:t>
            </a:r>
          </a:p>
          <a:p>
            <a:pPr lvl="0" rtl="0">
              <a:spcBef>
                <a:spcPts val="0"/>
              </a:spcBef>
              <a:spcAft>
                <a:spcPts val="1200"/>
              </a:spcAft>
              <a:buNone/>
            </a:pPr>
            <a:r>
              <a:rPr lang="en" sz="1400"/>
              <a:t>Ellie</a:t>
            </a:r>
          </a:p>
          <a:p>
            <a:pPr lvl="0" rtl="0">
              <a:spcBef>
                <a:spcPts val="0"/>
              </a:spcBef>
              <a:spcAft>
                <a:spcPts val="1200"/>
              </a:spcAft>
              <a:buClr>
                <a:schemeClr val="dk2"/>
              </a:buClr>
              <a:buSzPct val="78571"/>
              <a:buFont typeface="Arial"/>
              <a:buNone/>
            </a:pPr>
            <a:r>
              <a:rPr lang="en" sz="1400"/>
              <a:t>Justina</a:t>
            </a:r>
          </a:p>
        </p:txBody>
      </p:sp>
      <p:sp>
        <p:nvSpPr>
          <p:cNvPr id="152" name="Shape 152"/>
          <p:cNvSpPr txBox="1"/>
          <p:nvPr>
            <p:ph type="title"/>
          </p:nvPr>
        </p:nvSpPr>
        <p:spPr>
          <a:xfrm>
            <a:off x="4623037" y="1822800"/>
            <a:ext cx="2048100" cy="2244900"/>
          </a:xfrm>
          <a:prstGeom prst="rect">
            <a:avLst/>
          </a:prstGeom>
          <a:ln>
            <a:noFill/>
          </a:ln>
        </p:spPr>
        <p:txBody>
          <a:bodyPr anchorCtr="0" anchor="t" bIns="91425" lIns="91425" rIns="91425" tIns="91425">
            <a:noAutofit/>
          </a:bodyPr>
          <a:lstStyle/>
          <a:p>
            <a:pPr lvl="0" rtl="0">
              <a:spcBef>
                <a:spcPts val="0"/>
              </a:spcBef>
              <a:spcAft>
                <a:spcPts val="1200"/>
              </a:spcAft>
              <a:buNone/>
            </a:pPr>
            <a:r>
              <a:rPr lang="en" sz="2100"/>
              <a:t>Disciplined</a:t>
            </a:r>
          </a:p>
          <a:p>
            <a:pPr lvl="0" rtl="0">
              <a:spcBef>
                <a:spcPts val="1000"/>
              </a:spcBef>
              <a:spcAft>
                <a:spcPts val="0"/>
              </a:spcAft>
              <a:buNone/>
            </a:pPr>
            <a:r>
              <a:rPr lang="en" sz="1800"/>
              <a:t>DORA</a:t>
            </a:r>
          </a:p>
          <a:p>
            <a:pPr lvl="0" rtl="0">
              <a:spcBef>
                <a:spcPts val="1000"/>
              </a:spcBef>
              <a:spcAft>
                <a:spcPts val="0"/>
              </a:spcAft>
              <a:buNone/>
            </a:pPr>
            <a:r>
              <a:rPr lang="en" sz="1400"/>
              <a:t>Elaine</a:t>
            </a:r>
          </a:p>
          <a:p>
            <a:pPr lvl="0" rtl="0">
              <a:spcBef>
                <a:spcPts val="1000"/>
              </a:spcBef>
              <a:spcAft>
                <a:spcPts val="0"/>
              </a:spcAft>
              <a:buNone/>
            </a:pPr>
            <a:r>
              <a:rPr lang="en" sz="1400"/>
              <a:t>Jessica</a:t>
            </a:r>
          </a:p>
        </p:txBody>
      </p:sp>
      <p:sp>
        <p:nvSpPr>
          <p:cNvPr id="153" name="Shape 153"/>
          <p:cNvSpPr txBox="1"/>
          <p:nvPr>
            <p:ph type="title"/>
          </p:nvPr>
        </p:nvSpPr>
        <p:spPr>
          <a:xfrm>
            <a:off x="6715700" y="1822925"/>
            <a:ext cx="2048100" cy="2244900"/>
          </a:xfrm>
          <a:prstGeom prst="rect">
            <a:avLst/>
          </a:prstGeom>
          <a:ln>
            <a:noFill/>
          </a:ln>
        </p:spPr>
        <p:txBody>
          <a:bodyPr anchorCtr="0" anchor="t" bIns="91425" lIns="91425" rIns="91425" tIns="91425">
            <a:noAutofit/>
          </a:bodyPr>
          <a:lstStyle/>
          <a:p>
            <a:pPr lvl="0" rtl="0">
              <a:spcBef>
                <a:spcPts val="0"/>
              </a:spcBef>
              <a:spcAft>
                <a:spcPts val="1200"/>
              </a:spcAft>
              <a:buClr>
                <a:schemeClr val="dk2"/>
              </a:buClr>
              <a:buSzPct val="52380"/>
              <a:buFont typeface="Arial"/>
              <a:buNone/>
            </a:pPr>
            <a:r>
              <a:rPr lang="en" sz="2100"/>
              <a:t>Conflicted</a:t>
            </a:r>
          </a:p>
          <a:p>
            <a:pPr lvl="0" rtl="0">
              <a:spcBef>
                <a:spcPts val="1000"/>
              </a:spcBef>
              <a:spcAft>
                <a:spcPts val="0"/>
              </a:spcAft>
              <a:buNone/>
            </a:pPr>
            <a:r>
              <a:rPr lang="en" sz="1800"/>
              <a:t>RICHARD</a:t>
            </a:r>
          </a:p>
          <a:p>
            <a:pPr lvl="0" rtl="0">
              <a:spcBef>
                <a:spcPts val="1000"/>
              </a:spcBef>
              <a:spcAft>
                <a:spcPts val="0"/>
              </a:spcAft>
              <a:buNone/>
            </a:pPr>
            <a:r>
              <a:rPr lang="en" sz="1400"/>
              <a:t>Joel</a:t>
            </a:r>
          </a:p>
          <a:p>
            <a:pPr lvl="0" rtl="0">
              <a:spcBef>
                <a:spcPts val="1000"/>
              </a:spcBef>
              <a:spcAft>
                <a:spcPts val="0"/>
              </a:spcAft>
              <a:buNone/>
            </a:pPr>
            <a:r>
              <a:rPr lang="en" sz="1400"/>
              <a:t>Jonathan</a:t>
            </a:r>
          </a:p>
          <a:p>
            <a:pPr lvl="0" rtl="0">
              <a:spcBef>
                <a:spcPts val="1000"/>
              </a:spcBef>
              <a:spcAft>
                <a:spcPts val="0"/>
              </a:spcAft>
              <a:buNone/>
            </a:pPr>
            <a:r>
              <a:t/>
            </a:r>
            <a:endParaRPr sz="1400"/>
          </a:p>
          <a:p>
            <a:pPr lvl="0" rtl="0">
              <a:spcBef>
                <a:spcPts val="100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260850" y="83725"/>
            <a:ext cx="8622300" cy="671100"/>
          </a:xfrm>
          <a:prstGeom prst="rect">
            <a:avLst/>
          </a:prstGeom>
        </p:spPr>
        <p:txBody>
          <a:bodyPr anchorCtr="0" anchor="t" bIns="91425" lIns="91425" rIns="91425" tIns="91425">
            <a:noAutofit/>
          </a:bodyPr>
          <a:lstStyle/>
          <a:p>
            <a:pPr lvl="0" rtl="0">
              <a:spcBef>
                <a:spcPts val="0"/>
              </a:spcBef>
              <a:spcAft>
                <a:spcPts val="0"/>
              </a:spcAft>
              <a:buNone/>
            </a:pPr>
            <a:r>
              <a:rPr lang="en" sz="3800">
                <a:solidFill>
                  <a:schemeClr val="accent5"/>
                </a:solidFill>
              </a:rPr>
              <a:t>We Asked...</a:t>
            </a:r>
          </a:p>
        </p:txBody>
      </p:sp>
      <p:pic>
        <p:nvPicPr>
          <p:cNvPr id="159" name="Shape 159"/>
          <p:cNvPicPr preferRelativeResize="0"/>
          <p:nvPr/>
        </p:nvPicPr>
        <p:blipFill>
          <a:blip r:embed="rId3">
            <a:alphaModFix/>
          </a:blip>
          <a:stretch>
            <a:fillRect/>
          </a:stretch>
        </p:blipFill>
        <p:spPr>
          <a:xfrm>
            <a:off x="959825" y="1059625"/>
            <a:ext cx="3376249" cy="3975425"/>
          </a:xfrm>
          <a:prstGeom prst="rect">
            <a:avLst/>
          </a:prstGeom>
          <a:noFill/>
          <a:ln>
            <a:noFill/>
          </a:ln>
        </p:spPr>
      </p:pic>
      <p:pic>
        <p:nvPicPr>
          <p:cNvPr descr="Piece of duct tape sticking a note to the slide" id="160" name="Shape 160"/>
          <p:cNvPicPr preferRelativeResize="0"/>
          <p:nvPr/>
        </p:nvPicPr>
        <p:blipFill rotWithShape="1">
          <a:blip r:embed="rId4">
            <a:alphaModFix/>
          </a:blip>
          <a:srcRect b="10011" l="9244" r="2118" t="5926"/>
          <a:stretch/>
        </p:blipFill>
        <p:spPr>
          <a:xfrm rot="154826">
            <a:off x="6566425" y="1866590"/>
            <a:ext cx="1077272" cy="382686"/>
          </a:xfrm>
          <a:prstGeom prst="rect">
            <a:avLst/>
          </a:prstGeom>
          <a:noFill/>
          <a:ln>
            <a:noFill/>
          </a:ln>
        </p:spPr>
      </p:pic>
      <p:sp>
        <p:nvSpPr>
          <p:cNvPr id="161" name="Shape 161"/>
          <p:cNvSpPr txBox="1"/>
          <p:nvPr/>
        </p:nvSpPr>
        <p:spPr>
          <a:xfrm>
            <a:off x="1153359" y="1419407"/>
            <a:ext cx="2944500" cy="3180600"/>
          </a:xfrm>
          <a:prstGeom prst="rect">
            <a:avLst/>
          </a:prstGeom>
          <a:noFill/>
          <a:ln>
            <a:noFill/>
          </a:ln>
        </p:spPr>
        <p:txBody>
          <a:bodyPr anchorCtr="0" anchor="t" bIns="91425" lIns="91425" rIns="91425" tIns="91425">
            <a:noAutofit/>
          </a:bodyPr>
          <a:lstStyle/>
          <a:p>
            <a:pPr lvl="0" rtl="0" algn="ctr">
              <a:spcBef>
                <a:spcPts val="0"/>
              </a:spcBef>
              <a:spcAft>
                <a:spcPts val="800"/>
              </a:spcAft>
              <a:buClr>
                <a:schemeClr val="dk2"/>
              </a:buClr>
              <a:buSzPct val="45833"/>
              <a:buFont typeface="Arial"/>
              <a:buNone/>
            </a:pPr>
            <a:r>
              <a:rPr b="1" lang="en" sz="2400">
                <a:solidFill>
                  <a:schemeClr val="dk1"/>
                </a:solidFill>
                <a:latin typeface="Raleway"/>
                <a:ea typeface="Raleway"/>
                <a:cs typeface="Raleway"/>
                <a:sym typeface="Raleway"/>
              </a:rPr>
              <a:t>Lifestyle</a:t>
            </a:r>
          </a:p>
          <a:p>
            <a:pPr lvl="0" rtl="0">
              <a:spcBef>
                <a:spcPts val="0"/>
              </a:spcBef>
              <a:spcAft>
                <a:spcPts val="800"/>
              </a:spcAft>
              <a:buNone/>
            </a:pPr>
            <a:r>
              <a:rPr lang="en" sz="2000">
                <a:solidFill>
                  <a:schemeClr val="dk2"/>
                </a:solidFill>
                <a:latin typeface="Raleway"/>
                <a:ea typeface="Raleway"/>
                <a:cs typeface="Raleway"/>
                <a:sym typeface="Raleway"/>
              </a:rPr>
              <a:t>Describe your </a:t>
            </a:r>
            <a:r>
              <a:rPr b="1" lang="en" sz="2000">
                <a:solidFill>
                  <a:schemeClr val="accent2"/>
                </a:solidFill>
                <a:latin typeface="Raleway"/>
                <a:ea typeface="Raleway"/>
                <a:cs typeface="Raleway"/>
                <a:sym typeface="Raleway"/>
              </a:rPr>
              <a:t>lifestyle</a:t>
            </a:r>
          </a:p>
          <a:p>
            <a:pPr lvl="0" rtl="0">
              <a:spcBef>
                <a:spcPts val="0"/>
              </a:spcBef>
              <a:spcAft>
                <a:spcPts val="800"/>
              </a:spcAft>
              <a:buNone/>
            </a:pPr>
            <a:r>
              <a:t/>
            </a:r>
            <a:endParaRPr sz="600">
              <a:solidFill>
                <a:schemeClr val="dk2"/>
              </a:solidFill>
              <a:latin typeface="Raleway"/>
              <a:ea typeface="Raleway"/>
              <a:cs typeface="Raleway"/>
              <a:sym typeface="Raleway"/>
            </a:endParaRPr>
          </a:p>
          <a:p>
            <a:pPr lvl="0" rtl="0">
              <a:spcBef>
                <a:spcPts val="0"/>
              </a:spcBef>
              <a:spcAft>
                <a:spcPts val="800"/>
              </a:spcAft>
              <a:buNone/>
            </a:pPr>
            <a:r>
              <a:rPr lang="en" sz="2000">
                <a:solidFill>
                  <a:schemeClr val="dk2"/>
                </a:solidFill>
                <a:latin typeface="Raleway"/>
                <a:ea typeface="Raleway"/>
                <a:cs typeface="Raleway"/>
                <a:sym typeface="Raleway"/>
              </a:rPr>
              <a:t>Walk us through a </a:t>
            </a:r>
            <a:r>
              <a:rPr b="1" lang="en" sz="2000">
                <a:solidFill>
                  <a:schemeClr val="accent2"/>
                </a:solidFill>
                <a:latin typeface="Raleway"/>
                <a:ea typeface="Raleway"/>
                <a:cs typeface="Raleway"/>
                <a:sym typeface="Raleway"/>
              </a:rPr>
              <a:t>typical day</a:t>
            </a:r>
          </a:p>
          <a:p>
            <a:pPr lvl="0" rtl="0">
              <a:spcBef>
                <a:spcPts val="0"/>
              </a:spcBef>
              <a:spcAft>
                <a:spcPts val="800"/>
              </a:spcAft>
              <a:buNone/>
            </a:pPr>
            <a:r>
              <a:t/>
            </a:r>
            <a:endParaRPr sz="600">
              <a:solidFill>
                <a:schemeClr val="dk2"/>
              </a:solidFill>
              <a:latin typeface="Raleway"/>
              <a:ea typeface="Raleway"/>
              <a:cs typeface="Raleway"/>
              <a:sym typeface="Raleway"/>
            </a:endParaRPr>
          </a:p>
          <a:p>
            <a:pPr lvl="0" rtl="0">
              <a:spcBef>
                <a:spcPts val="0"/>
              </a:spcBef>
              <a:spcAft>
                <a:spcPts val="800"/>
              </a:spcAft>
              <a:buNone/>
            </a:pPr>
            <a:r>
              <a:rPr lang="en" sz="2000">
                <a:solidFill>
                  <a:schemeClr val="dk2"/>
                </a:solidFill>
                <a:latin typeface="Raleway"/>
                <a:ea typeface="Raleway"/>
                <a:cs typeface="Raleway"/>
                <a:sym typeface="Raleway"/>
              </a:rPr>
              <a:t>How do you keep yourself </a:t>
            </a:r>
            <a:r>
              <a:rPr b="1" lang="en" sz="2000">
                <a:solidFill>
                  <a:schemeClr val="accent2"/>
                </a:solidFill>
                <a:latin typeface="Raleway"/>
                <a:ea typeface="Raleway"/>
                <a:cs typeface="Raleway"/>
                <a:sym typeface="Raleway"/>
              </a:rPr>
              <a:t>active</a:t>
            </a:r>
            <a:r>
              <a:rPr lang="en" sz="2000">
                <a:latin typeface="Raleway"/>
                <a:ea typeface="Raleway"/>
                <a:cs typeface="Raleway"/>
                <a:sym typeface="Raleway"/>
              </a:rPr>
              <a:t>?</a:t>
            </a:r>
          </a:p>
          <a:p>
            <a:pPr lvl="0" rtl="0">
              <a:spcBef>
                <a:spcPts val="0"/>
              </a:spcBef>
              <a:spcAft>
                <a:spcPts val="800"/>
              </a:spcAft>
              <a:buNone/>
            </a:pPr>
            <a:r>
              <a:t/>
            </a:r>
            <a:endParaRPr sz="2000">
              <a:solidFill>
                <a:schemeClr val="dk2"/>
              </a:solidFill>
              <a:latin typeface="Raleway"/>
              <a:ea typeface="Raleway"/>
              <a:cs typeface="Raleway"/>
              <a:sym typeface="Raleway"/>
            </a:endParaRPr>
          </a:p>
        </p:txBody>
      </p:sp>
      <p:pic>
        <p:nvPicPr>
          <p:cNvPr descr="Piece of duct tape sticking a note to the slide" id="162" name="Shape 162"/>
          <p:cNvPicPr preferRelativeResize="0"/>
          <p:nvPr/>
        </p:nvPicPr>
        <p:blipFill rotWithShape="1">
          <a:blip r:embed="rId4">
            <a:alphaModFix/>
          </a:blip>
          <a:srcRect b="10011" l="9244" r="2118" t="5926"/>
          <a:stretch/>
        </p:blipFill>
        <p:spPr>
          <a:xfrm rot="140298">
            <a:off x="1825996" y="921234"/>
            <a:ext cx="1643942" cy="529340"/>
          </a:xfrm>
          <a:prstGeom prst="rect">
            <a:avLst/>
          </a:prstGeom>
          <a:noFill/>
          <a:ln>
            <a:noFill/>
          </a:ln>
        </p:spPr>
      </p:pic>
      <p:pic>
        <p:nvPicPr>
          <p:cNvPr id="163" name="Shape 163"/>
          <p:cNvPicPr preferRelativeResize="0"/>
          <p:nvPr/>
        </p:nvPicPr>
        <p:blipFill>
          <a:blip r:embed="rId3">
            <a:alphaModFix/>
          </a:blip>
          <a:stretch>
            <a:fillRect/>
          </a:stretch>
        </p:blipFill>
        <p:spPr>
          <a:xfrm>
            <a:off x="4793275" y="1059625"/>
            <a:ext cx="3376249" cy="3975425"/>
          </a:xfrm>
          <a:prstGeom prst="rect">
            <a:avLst/>
          </a:prstGeom>
          <a:noFill/>
          <a:ln>
            <a:noFill/>
          </a:ln>
        </p:spPr>
      </p:pic>
      <p:pic>
        <p:nvPicPr>
          <p:cNvPr descr="Piece of duct tape sticking a note to the slide" id="164" name="Shape 164"/>
          <p:cNvPicPr preferRelativeResize="0"/>
          <p:nvPr/>
        </p:nvPicPr>
        <p:blipFill rotWithShape="1">
          <a:blip r:embed="rId4">
            <a:alphaModFix/>
          </a:blip>
          <a:srcRect b="10011" l="9244" r="2118" t="5926"/>
          <a:stretch/>
        </p:blipFill>
        <p:spPr>
          <a:xfrm rot="140298">
            <a:off x="5659446" y="921234"/>
            <a:ext cx="1643942" cy="529340"/>
          </a:xfrm>
          <a:prstGeom prst="rect">
            <a:avLst/>
          </a:prstGeom>
          <a:noFill/>
          <a:ln>
            <a:noFill/>
          </a:ln>
        </p:spPr>
      </p:pic>
      <p:sp>
        <p:nvSpPr>
          <p:cNvPr id="165" name="Shape 165"/>
          <p:cNvSpPr txBox="1"/>
          <p:nvPr/>
        </p:nvSpPr>
        <p:spPr>
          <a:xfrm>
            <a:off x="4986809" y="1407574"/>
            <a:ext cx="2944500" cy="2771699"/>
          </a:xfrm>
          <a:prstGeom prst="rect">
            <a:avLst/>
          </a:prstGeom>
          <a:noFill/>
          <a:ln>
            <a:noFill/>
          </a:ln>
        </p:spPr>
        <p:txBody>
          <a:bodyPr anchorCtr="0" anchor="t" bIns="91425" lIns="91425" rIns="91425" tIns="91425">
            <a:noAutofit/>
          </a:bodyPr>
          <a:lstStyle/>
          <a:p>
            <a:pPr lvl="0" rtl="0" algn="ctr">
              <a:spcBef>
                <a:spcPts val="0"/>
              </a:spcBef>
              <a:spcAft>
                <a:spcPts val="800"/>
              </a:spcAft>
              <a:buClr>
                <a:schemeClr val="dk2"/>
              </a:buClr>
              <a:buSzPct val="45833"/>
              <a:buFont typeface="Arial"/>
              <a:buNone/>
            </a:pPr>
            <a:r>
              <a:rPr b="1" lang="en" sz="2400">
                <a:solidFill>
                  <a:schemeClr val="dk1"/>
                </a:solidFill>
                <a:latin typeface="Raleway"/>
                <a:ea typeface="Raleway"/>
                <a:cs typeface="Raleway"/>
                <a:sym typeface="Raleway"/>
              </a:rPr>
              <a:t>Food</a:t>
            </a:r>
          </a:p>
          <a:p>
            <a:pPr lvl="0" rtl="0">
              <a:spcBef>
                <a:spcPts val="0"/>
              </a:spcBef>
              <a:spcAft>
                <a:spcPts val="800"/>
              </a:spcAft>
              <a:buNone/>
            </a:pPr>
            <a:r>
              <a:rPr lang="en" sz="2000">
                <a:solidFill>
                  <a:schemeClr val="dk2"/>
                </a:solidFill>
                <a:latin typeface="Raleway"/>
                <a:ea typeface="Raleway"/>
                <a:cs typeface="Raleway"/>
                <a:sym typeface="Raleway"/>
              </a:rPr>
              <a:t>What kind of </a:t>
            </a:r>
            <a:r>
              <a:rPr b="1" lang="en" sz="2000">
                <a:solidFill>
                  <a:schemeClr val="accent2"/>
                </a:solidFill>
                <a:latin typeface="Raleway"/>
                <a:ea typeface="Raleway"/>
                <a:cs typeface="Raleway"/>
                <a:sym typeface="Raleway"/>
              </a:rPr>
              <a:t>eater</a:t>
            </a:r>
            <a:r>
              <a:rPr lang="en" sz="2000">
                <a:solidFill>
                  <a:schemeClr val="dk2"/>
                </a:solidFill>
                <a:latin typeface="Raleway"/>
                <a:ea typeface="Raleway"/>
                <a:cs typeface="Raleway"/>
                <a:sym typeface="Raleway"/>
              </a:rPr>
              <a:t> would your friends describe you as?</a:t>
            </a:r>
          </a:p>
          <a:p>
            <a:pPr lvl="0" rtl="0">
              <a:spcBef>
                <a:spcPts val="0"/>
              </a:spcBef>
              <a:spcAft>
                <a:spcPts val="800"/>
              </a:spcAft>
              <a:buNone/>
            </a:pPr>
            <a:r>
              <a:t/>
            </a:r>
            <a:endParaRPr sz="700">
              <a:solidFill>
                <a:schemeClr val="dk2"/>
              </a:solidFill>
              <a:latin typeface="Raleway"/>
              <a:ea typeface="Raleway"/>
              <a:cs typeface="Raleway"/>
              <a:sym typeface="Raleway"/>
            </a:endParaRPr>
          </a:p>
          <a:p>
            <a:pPr lvl="0" rtl="0">
              <a:spcBef>
                <a:spcPts val="0"/>
              </a:spcBef>
              <a:spcAft>
                <a:spcPts val="800"/>
              </a:spcAft>
              <a:buNone/>
            </a:pPr>
            <a:r>
              <a:rPr lang="en" sz="2000">
                <a:solidFill>
                  <a:schemeClr val="dk2"/>
                </a:solidFill>
                <a:latin typeface="Raleway"/>
                <a:ea typeface="Raleway"/>
                <a:cs typeface="Raleway"/>
                <a:sym typeface="Raleway"/>
              </a:rPr>
              <a:t>Best/worst eating </a:t>
            </a:r>
            <a:r>
              <a:rPr b="1" lang="en" sz="2000">
                <a:solidFill>
                  <a:schemeClr val="accent2"/>
                </a:solidFill>
                <a:latin typeface="Raleway"/>
                <a:ea typeface="Raleway"/>
                <a:cs typeface="Raleway"/>
                <a:sym typeface="Raleway"/>
              </a:rPr>
              <a:t>experience</a:t>
            </a:r>
            <a:r>
              <a:rPr lang="en" sz="2000">
                <a:solidFill>
                  <a:schemeClr val="dk2"/>
                </a:solidFill>
                <a:latin typeface="Raleway"/>
                <a:ea typeface="Raleway"/>
                <a:cs typeface="Raleway"/>
                <a:sym typeface="Raleway"/>
              </a:rPr>
              <a:t>?</a:t>
            </a:r>
          </a:p>
          <a:p>
            <a:pPr lvl="0" rtl="0">
              <a:spcBef>
                <a:spcPts val="0"/>
              </a:spcBef>
              <a:spcAft>
                <a:spcPts val="800"/>
              </a:spcAft>
              <a:buNone/>
            </a:pPr>
            <a:r>
              <a:t/>
            </a:r>
            <a:endParaRPr sz="600">
              <a:solidFill>
                <a:schemeClr val="dk2"/>
              </a:solidFill>
              <a:latin typeface="Raleway"/>
              <a:ea typeface="Raleway"/>
              <a:cs typeface="Raleway"/>
              <a:sym typeface="Raleway"/>
            </a:endParaRPr>
          </a:p>
          <a:p>
            <a:pPr lvl="0" rtl="0">
              <a:spcBef>
                <a:spcPts val="0"/>
              </a:spcBef>
              <a:spcAft>
                <a:spcPts val="800"/>
              </a:spcAft>
              <a:buNone/>
            </a:pPr>
            <a:r>
              <a:rPr lang="en" sz="2000">
                <a:solidFill>
                  <a:schemeClr val="dk2"/>
                </a:solidFill>
                <a:latin typeface="Raleway"/>
                <a:ea typeface="Raleway"/>
                <a:cs typeface="Raleway"/>
                <a:sym typeface="Raleway"/>
              </a:rPr>
              <a:t>How do you </a:t>
            </a:r>
            <a:r>
              <a:rPr b="1" lang="en" sz="2000">
                <a:solidFill>
                  <a:schemeClr val="accent2"/>
                </a:solidFill>
                <a:latin typeface="Raleway"/>
                <a:ea typeface="Raleway"/>
                <a:cs typeface="Raleway"/>
                <a:sym typeface="Raleway"/>
              </a:rPr>
              <a:t>think</a:t>
            </a:r>
            <a:r>
              <a:rPr lang="en" sz="2000">
                <a:solidFill>
                  <a:schemeClr val="dk2"/>
                </a:solidFill>
                <a:latin typeface="Raleway"/>
                <a:ea typeface="Raleway"/>
                <a:cs typeface="Raleway"/>
                <a:sym typeface="Raleway"/>
              </a:rPr>
              <a:t> about food?</a:t>
            </a:r>
          </a:p>
          <a:p>
            <a:pPr lvl="0" rtl="0">
              <a:spcBef>
                <a:spcPts val="0"/>
              </a:spcBef>
              <a:spcAft>
                <a:spcPts val="800"/>
              </a:spcAft>
              <a:buNone/>
            </a:pPr>
            <a:r>
              <a:t/>
            </a:r>
            <a:endParaRPr sz="2000">
              <a:solidFill>
                <a:schemeClr val="dk2"/>
              </a:solidFill>
              <a:latin typeface="Raleway"/>
              <a:ea typeface="Raleway"/>
              <a:cs typeface="Raleway"/>
              <a:sym typeface="Raleway"/>
            </a:endParaRPr>
          </a:p>
          <a:p>
            <a:pPr lvl="0" rtl="0">
              <a:spcBef>
                <a:spcPts val="0"/>
              </a:spcBef>
              <a:spcAft>
                <a:spcPts val="800"/>
              </a:spcAft>
              <a:buNone/>
            </a:pPr>
            <a:r>
              <a:t/>
            </a:r>
            <a:endParaRPr sz="20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