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70B404-1062-4A3E-8D1C-18691CFAE9C9}">
  <a:tblStyle styleId="{5570B404-1062-4A3E-8D1C-18691CFAE9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e96f00e2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8e96f00e27_2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32626756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32626756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더 들어갈 내용이 있을듯한데 어떤게 좋을지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0ac6f34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0ac6f34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하이퍼파라미터 저 위에것 제외하면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중요한건 do sample로 매번 다른 결과 나올 수 있도록 하는것 밖에 없음 (길이 페널티나 다른 옵션들은 안중요하거나 우리가 안씀)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70e0bbe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70e0bbe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e96f00e27_2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8e96f00e27_2_6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e96f00e27_2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8e96f00e27_2_7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e96f00e27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마무리? 보완점?</a:t>
            </a:r>
            <a:endParaRPr/>
          </a:p>
        </p:txBody>
      </p:sp>
      <p:sp>
        <p:nvSpPr>
          <p:cNvPr id="115" name="Google Shape;115;g18e96f00e27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e96f00e27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8e96f00e27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e96f00e27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버트가 더 좋아보이는데 왜 안썼냐?  &gt;&gt; 버트도 생성에 약한건 아니지만 gpt로도 충분하고 학습셋 용량차이가 커서 kogpt2로 선택했다</a:t>
            </a:r>
            <a:endParaRPr/>
          </a:p>
        </p:txBody>
      </p:sp>
      <p:sp>
        <p:nvSpPr>
          <p:cNvPr id="163" name="Google Shape;163;g18e96f00e27_2_2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0ac6f34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0ac6f34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e96f00e27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8e96f00e27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0ac6f34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0ac6f34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3262675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3262675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수정요망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0ac6f34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90ac6f34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블록 12개중 12개라고 하면 의문생길수도 - 마지막 두개 레이어 설명필요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3851920" y="1794902"/>
            <a:ext cx="529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3851772" y="2947030"/>
            <a:ext cx="5292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2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6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16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16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16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17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7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7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21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1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21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21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body"/>
          </p:nvPr>
        </p:nvSpPr>
        <p:spPr>
          <a:xfrm>
            <a:off x="0" y="357224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-148" y="414830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/>
          <p:nvPr/>
        </p:nvSpPr>
        <p:spPr>
          <a:xfrm>
            <a:off x="3311860" y="737642"/>
            <a:ext cx="2520300" cy="25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3" name="Google Shape;23;p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9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11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://raincat.com/poem" TargetMode="External"/><Relationship Id="rId10" Type="http://schemas.openxmlformats.org/officeDocument/2006/relationships/hyperlink" Target="https://jalammar.github.io/illustrated-gpt2/" TargetMode="External"/><Relationship Id="rId13" Type="http://schemas.openxmlformats.org/officeDocument/2006/relationships/hyperlink" Target="https://chamsaemmul.tistory.com/18284417" TargetMode="External"/><Relationship Id="rId12" Type="http://schemas.openxmlformats.org/officeDocument/2006/relationships/hyperlink" Target="http://www.poemlove.co.kr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KTBrain/KoBERT" TargetMode="External"/><Relationship Id="rId4" Type="http://schemas.openxmlformats.org/officeDocument/2006/relationships/hyperlink" Target="https://github.com/SKT-AI/KoGPT2" TargetMode="External"/><Relationship Id="rId9" Type="http://schemas.openxmlformats.org/officeDocument/2006/relationships/hyperlink" Target="https://arxiv.org/abs/1706.03762" TargetMode="External"/><Relationship Id="rId15" Type="http://schemas.openxmlformats.org/officeDocument/2006/relationships/hyperlink" Target="https://m.blog.naver.com/PostView.naver?isHttpsRedirect=true&amp;blogId=sonsk329&amp;logNo=50188647505" TargetMode="External"/><Relationship Id="rId14" Type="http://schemas.openxmlformats.org/officeDocument/2006/relationships/hyperlink" Target="https://m.blog.naver.com/PostView.naver?isHttpsRedirect=true&amp;blogId=idh8324&amp;logNo=220922864829" TargetMode="External"/><Relationship Id="rId17" Type="http://schemas.openxmlformats.org/officeDocument/2006/relationships/hyperlink" Target="https://en.wikipedia.org/wiki/Perplexity" TargetMode="External"/><Relationship Id="rId16" Type="http://schemas.openxmlformats.org/officeDocument/2006/relationships/hyperlink" Target="https://kakaobrain.github.io/pororo/" TargetMode="External"/><Relationship Id="rId5" Type="http://schemas.openxmlformats.org/officeDocument/2006/relationships/hyperlink" Target="https://arxiv.org/search/cs?searchtype=author&amp;query=Devlin%2C+J" TargetMode="External"/><Relationship Id="rId6" Type="http://schemas.openxmlformats.org/officeDocument/2006/relationships/hyperlink" Target="https://arxiv.org/abs/1810.04805" TargetMode="External"/><Relationship Id="rId7" Type="http://schemas.openxmlformats.org/officeDocument/2006/relationships/hyperlink" Target="https://d4mucfpksywv.cloudfront.net/better-language-models/language_models_are_unsupervised_multitask_learners.pdf" TargetMode="External"/><Relationship Id="rId8" Type="http://schemas.openxmlformats.org/officeDocument/2006/relationships/hyperlink" Target="https://www.ajunews.com/view/2020101109134215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ko" sz="3600"/>
              <a:t>AI POEM WRITER</a:t>
            </a:r>
            <a:endParaRPr b="1"/>
          </a:p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3851920" y="2879101"/>
            <a:ext cx="5292080" cy="488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KoGPT2를 활용한 AI 시 생성 모델</a:t>
            </a:r>
            <a:endParaRPr b="1"/>
          </a:p>
        </p:txBody>
      </p:sp>
      <p:sp>
        <p:nvSpPr>
          <p:cNvPr id="111" name="Google Shape;111;p22"/>
          <p:cNvSpPr txBox="1"/>
          <p:nvPr/>
        </p:nvSpPr>
        <p:spPr>
          <a:xfrm>
            <a:off x="3692520" y="3473035"/>
            <a:ext cx="529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17101943 김의준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17101948 김지환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17101993 황성주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692520" y="4239935"/>
            <a:ext cx="529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ko">
                <a:solidFill>
                  <a:schemeClr val="lt1"/>
                </a:solidFill>
              </a:rPr>
              <a:t>지도교수 : 심재웅 교수님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/>
          <p:nvPr/>
        </p:nvSpPr>
        <p:spPr>
          <a:xfrm>
            <a:off x="0" y="1253100"/>
            <a:ext cx="6138900" cy="336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시 생성과 웹 구현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 생성 예시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28450" y="1178400"/>
            <a:ext cx="2164800" cy="3509400"/>
          </a:xfrm>
          <a:prstGeom prst="rect">
            <a:avLst/>
          </a:prstGeom>
          <a:solidFill>
            <a:srgbClr val="F8F9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제시어: 우리의 마음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우리의 마음 속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맑은 물감이 흐르고 있네.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오늘도 하루 종일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당신을 들여다보고 싶다.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 밤에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내마음속엔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그렇게 차곡차곡 쌓이리라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얼핏이 스쳐오는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어둠의 소식들보다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가슴으로 차가운 바람이 느껴질 때까지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이런저런 생각들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이 마음속에는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새끼처럼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문득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세월에 묻혀버린 별똥별들이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내 귓가에 앉는다.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6375000" y="1473600"/>
            <a:ext cx="3271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F3F3F"/>
                </a:solidFill>
              </a:rPr>
              <a:t>위 모델들의 생성 결과에서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AutoNum type="arabicPeriod"/>
            </a:pPr>
            <a:r>
              <a:rPr lang="ko" sz="1200">
                <a:solidFill>
                  <a:srgbClr val="3F3F3F"/>
                </a:solidFill>
              </a:rPr>
              <a:t>연 토큰을 연으로 재변환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AutoNum type="arabicPeriod"/>
            </a:pPr>
            <a:r>
              <a:rPr lang="ko" sz="1200">
                <a:solidFill>
                  <a:srgbClr val="3F3F3F"/>
                </a:solidFill>
              </a:rPr>
              <a:t>EOS 토큰 삭제 처리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3451725" y="1178400"/>
            <a:ext cx="2164800" cy="3509400"/>
          </a:xfrm>
          <a:prstGeom prst="rect">
            <a:avLst/>
          </a:prstGeom>
          <a:solidFill>
            <a:srgbClr val="F8F9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제시어: </a:t>
            </a:r>
            <a:r>
              <a:rPr b="1" lang="ko" sz="900">
                <a:solidFill>
                  <a:schemeClr val="dk1"/>
                </a:solidFill>
              </a:rPr>
              <a:t>지나간 밤, 별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지나간 밤, 별과 함께 그대는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별이 되어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하늘 높이 반짝였을 뿐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어둠을 탓하지 아니하듯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눈물의 이슬마저도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차가운 찻물을 훌훌 털고 와버린 너는..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나는 보았다.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네가 내 눈물을 잊기엔 내가 너무 탁하다고 느끼고 있다.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너의 손끝에 닿은 시든 꽃이파리들 어느 것 하나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더 이상 눈물이 되지 않을 것이므로..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얼었던 꿈조차 가리고 싶었지만...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6375000" y="2951600"/>
            <a:ext cx="2769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F3F3F"/>
                </a:solidFill>
              </a:rPr>
              <a:t>생성 결과를 바탕으로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F3F3F"/>
                </a:solidFill>
              </a:rPr>
              <a:t>본교 ‘제 27회 어의문화예술상’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F3F3F"/>
                </a:solidFill>
              </a:rPr>
              <a:t>시 부문에 출품 완료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00" y="699475"/>
            <a:ext cx="8058376" cy="411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100">
                <a:solidFill>
                  <a:schemeClr val="dk1"/>
                </a:solidFill>
              </a:rPr>
              <a:t>시 생성과 웹 구현</a:t>
            </a:r>
            <a:endParaRPr sz="3100"/>
          </a:p>
        </p:txBody>
      </p:sp>
      <p:sp>
        <p:nvSpPr>
          <p:cNvPr id="312" name="Google Shape;312;p3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ko"/>
              <a:t>웹 구현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3839700" y="1135475"/>
            <a:ext cx="2849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200">
                <a:solidFill>
                  <a:srgbClr val="000000"/>
                </a:solidFill>
              </a:rPr>
              <a:t>AI POEM WRITER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2"/>
          <p:cNvGrpSpPr/>
          <p:nvPr/>
        </p:nvGrpSpPr>
        <p:grpSpPr>
          <a:xfrm>
            <a:off x="6373121" y="1464075"/>
            <a:ext cx="222379" cy="307800"/>
            <a:chOff x="6373121" y="1464075"/>
            <a:chExt cx="222379" cy="307800"/>
          </a:xfrm>
        </p:grpSpPr>
        <p:sp>
          <p:nvSpPr>
            <p:cNvPr id="315" name="Google Shape;315;p32"/>
            <p:cNvSpPr/>
            <p:nvPr/>
          </p:nvSpPr>
          <p:spPr>
            <a:xfrm>
              <a:off x="6401100" y="1512426"/>
              <a:ext cx="194400" cy="205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 txBox="1"/>
            <p:nvPr/>
          </p:nvSpPr>
          <p:spPr>
            <a:xfrm>
              <a:off x="6373121" y="1464075"/>
              <a:ext cx="14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1</a:t>
              </a:r>
              <a:endParaRPr sz="800"/>
            </a:p>
          </p:txBody>
        </p:sp>
      </p:grpSp>
      <p:sp>
        <p:nvSpPr>
          <p:cNvPr id="317" name="Google Shape;317;p32"/>
          <p:cNvSpPr txBox="1"/>
          <p:nvPr/>
        </p:nvSpPr>
        <p:spPr>
          <a:xfrm>
            <a:off x="6566963" y="1446467"/>
            <a:ext cx="17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시인 모델 선택</a:t>
            </a:r>
            <a:endParaRPr sz="100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622221" y="3293825"/>
            <a:ext cx="222379" cy="307800"/>
            <a:chOff x="622221" y="3293825"/>
            <a:chExt cx="222379" cy="307800"/>
          </a:xfrm>
        </p:grpSpPr>
        <p:sp>
          <p:nvSpPr>
            <p:cNvPr id="319" name="Google Shape;319;p32"/>
            <p:cNvSpPr/>
            <p:nvPr/>
          </p:nvSpPr>
          <p:spPr>
            <a:xfrm>
              <a:off x="650200" y="3342176"/>
              <a:ext cx="194400" cy="205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 txBox="1"/>
            <p:nvPr/>
          </p:nvSpPr>
          <p:spPr>
            <a:xfrm>
              <a:off x="622221" y="3293825"/>
              <a:ext cx="14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2</a:t>
              </a:r>
              <a:endParaRPr sz="800"/>
            </a:p>
          </p:txBody>
        </p:sp>
      </p:grpSp>
      <p:grpSp>
        <p:nvGrpSpPr>
          <p:cNvPr id="321" name="Google Shape;321;p32"/>
          <p:cNvGrpSpPr/>
          <p:nvPr/>
        </p:nvGrpSpPr>
        <p:grpSpPr>
          <a:xfrm>
            <a:off x="4829446" y="2305275"/>
            <a:ext cx="222379" cy="307800"/>
            <a:chOff x="5896246" y="2229075"/>
            <a:chExt cx="222379" cy="307800"/>
          </a:xfrm>
        </p:grpSpPr>
        <p:sp>
          <p:nvSpPr>
            <p:cNvPr id="322" name="Google Shape;322;p32"/>
            <p:cNvSpPr/>
            <p:nvPr/>
          </p:nvSpPr>
          <p:spPr>
            <a:xfrm>
              <a:off x="5924225" y="2277426"/>
              <a:ext cx="194400" cy="205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 txBox="1"/>
            <p:nvPr/>
          </p:nvSpPr>
          <p:spPr>
            <a:xfrm>
              <a:off x="5896246" y="2229075"/>
              <a:ext cx="14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3</a:t>
              </a:r>
              <a:endParaRPr sz="800"/>
            </a:p>
          </p:txBody>
        </p:sp>
      </p:grpSp>
      <p:grpSp>
        <p:nvGrpSpPr>
          <p:cNvPr id="324" name="Google Shape;324;p32"/>
          <p:cNvGrpSpPr/>
          <p:nvPr/>
        </p:nvGrpSpPr>
        <p:grpSpPr>
          <a:xfrm>
            <a:off x="6020346" y="3903425"/>
            <a:ext cx="222379" cy="307800"/>
            <a:chOff x="6037246" y="3342175"/>
            <a:chExt cx="222379" cy="307800"/>
          </a:xfrm>
        </p:grpSpPr>
        <p:sp>
          <p:nvSpPr>
            <p:cNvPr id="325" name="Google Shape;325;p32"/>
            <p:cNvSpPr/>
            <p:nvPr/>
          </p:nvSpPr>
          <p:spPr>
            <a:xfrm>
              <a:off x="6065225" y="3390526"/>
              <a:ext cx="194400" cy="205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 txBox="1"/>
            <p:nvPr/>
          </p:nvSpPr>
          <p:spPr>
            <a:xfrm>
              <a:off x="6037246" y="3342175"/>
              <a:ext cx="14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4</a:t>
              </a:r>
              <a:endParaRPr sz="800"/>
            </a:p>
          </p:txBody>
        </p:sp>
      </p:grpSp>
      <p:sp>
        <p:nvSpPr>
          <p:cNvPr id="327" name="Google Shape;327;p32"/>
          <p:cNvSpPr txBox="1"/>
          <p:nvPr/>
        </p:nvSpPr>
        <p:spPr>
          <a:xfrm>
            <a:off x="532658" y="3512055"/>
            <a:ext cx="160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옵션 선택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(하이퍼 파라미터)</a:t>
            </a:r>
            <a:endParaRPr sz="1000"/>
          </a:p>
        </p:txBody>
      </p:sp>
      <p:sp>
        <p:nvSpPr>
          <p:cNvPr id="328" name="Google Shape;328;p32"/>
          <p:cNvSpPr txBox="1"/>
          <p:nvPr/>
        </p:nvSpPr>
        <p:spPr>
          <a:xfrm>
            <a:off x="5051813" y="2212867"/>
            <a:ext cx="171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제시어 입력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 생성 버튼</a:t>
            </a:r>
            <a:endParaRPr sz="1000"/>
          </a:p>
        </p:txBody>
      </p:sp>
      <p:sp>
        <p:nvSpPr>
          <p:cNvPr id="329" name="Google Shape;329;p32"/>
          <p:cNvSpPr txBox="1"/>
          <p:nvPr/>
        </p:nvSpPr>
        <p:spPr>
          <a:xfrm>
            <a:off x="6242713" y="3887967"/>
            <a:ext cx="17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생성 결과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ko" sz="3100"/>
              <a:t>추가 구현 및 한계점</a:t>
            </a:r>
            <a:endParaRPr sz="3100"/>
          </a:p>
        </p:txBody>
      </p:sp>
      <p:sp>
        <p:nvSpPr>
          <p:cNvPr id="335" name="Google Shape;335;p3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hlink"/>
                </a:solidFill>
              </a:rPr>
              <a:t>이미지 기반 시 창작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616475" y="1403575"/>
            <a:ext cx="409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사용자가 임의로 입력하는 제시어 말고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다른 방식으로 시를 창작할 수 있지 않을까?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5117625" y="1403575"/>
            <a:ext cx="39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이미지에 대한 설명문을 만들어내는 ‘이미지 캡셔닝’ 을 이용해 이미지 기반 시 창작을 해보자!  </a:t>
            </a:r>
            <a:endParaRPr sz="1200"/>
          </a:p>
        </p:txBody>
      </p:sp>
      <p:sp>
        <p:nvSpPr>
          <p:cNvPr id="338" name="Google Shape;338;p33"/>
          <p:cNvSpPr/>
          <p:nvPr/>
        </p:nvSpPr>
        <p:spPr>
          <a:xfrm flipH="1" rot="-2700000">
            <a:off x="449107" y="1219854"/>
            <a:ext cx="62263" cy="323037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/>
          <p:nvPr/>
        </p:nvSpPr>
        <p:spPr>
          <a:xfrm flipH="1" rot="-2700000">
            <a:off x="723327" y="1037726"/>
            <a:ext cx="54938" cy="220253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/>
          <p:nvPr/>
        </p:nvSpPr>
        <p:spPr>
          <a:xfrm flipH="1" rot="-5400000">
            <a:off x="4762207" y="1209005"/>
            <a:ext cx="366076" cy="34475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1982099" y="2184664"/>
            <a:ext cx="5179800" cy="3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88" y="2508088"/>
            <a:ext cx="2160750" cy="12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3" name="Google Shape;343;p33"/>
          <p:cNvSpPr/>
          <p:nvPr/>
        </p:nvSpPr>
        <p:spPr>
          <a:xfrm>
            <a:off x="1127905" y="3900776"/>
            <a:ext cx="792000" cy="72000"/>
          </a:xfrm>
          <a:prstGeom prst="rect">
            <a:avLst/>
          </a:prstGeom>
          <a:solidFill>
            <a:srgbClr val="32AEB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56458" y="4094875"/>
            <a:ext cx="173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</a:rPr>
              <a:t>대상 이미지</a:t>
            </a:r>
            <a:r>
              <a:rPr lang="ko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3529479" y="4017925"/>
            <a:ext cx="173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</a:rPr>
              <a:t>Pororo 라이브러리를 이용하여 이미지 캡셔닝 결과 모델에 입력</a:t>
            </a:r>
            <a:endParaRPr sz="1000">
              <a:solidFill>
                <a:srgbClr val="3F3F3F"/>
              </a:solidFill>
            </a:endParaRPr>
          </a:p>
        </p:txBody>
      </p:sp>
      <p:grpSp>
        <p:nvGrpSpPr>
          <p:cNvPr id="346" name="Google Shape;346;p33"/>
          <p:cNvGrpSpPr/>
          <p:nvPr/>
        </p:nvGrpSpPr>
        <p:grpSpPr>
          <a:xfrm>
            <a:off x="6167465" y="2416260"/>
            <a:ext cx="2433535" cy="1848688"/>
            <a:chOff x="4755127" y="2888179"/>
            <a:chExt cx="2433535" cy="2074847"/>
          </a:xfrm>
        </p:grpSpPr>
        <p:pic>
          <p:nvPicPr>
            <p:cNvPr id="347" name="Google Shape;34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3037" y="3591100"/>
              <a:ext cx="2425625" cy="13719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48" name="Google Shape;34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55127" y="2888179"/>
              <a:ext cx="1476906" cy="342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63037" y="3256587"/>
              <a:ext cx="792000" cy="3109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33"/>
          <p:cNvSpPr/>
          <p:nvPr/>
        </p:nvSpPr>
        <p:spPr>
          <a:xfrm>
            <a:off x="4000917" y="3894826"/>
            <a:ext cx="792000" cy="72000"/>
          </a:xfrm>
          <a:prstGeom prst="rect">
            <a:avLst/>
          </a:prstGeom>
          <a:solidFill>
            <a:srgbClr val="32AEB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538" y="2508400"/>
            <a:ext cx="2160750" cy="127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2" name="Google Shape;352;p33"/>
          <p:cNvSpPr txBox="1"/>
          <p:nvPr/>
        </p:nvSpPr>
        <p:spPr>
          <a:xfrm>
            <a:off x="3416954" y="3951072"/>
            <a:ext cx="51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7)</a:t>
            </a:r>
            <a:endParaRPr sz="600"/>
          </a:p>
        </p:txBody>
      </p:sp>
      <p:sp>
        <p:nvSpPr>
          <p:cNvPr id="353" name="Google Shape;353;p33"/>
          <p:cNvSpPr/>
          <p:nvPr/>
        </p:nvSpPr>
        <p:spPr>
          <a:xfrm>
            <a:off x="6992180" y="4377601"/>
            <a:ext cx="792000" cy="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6520733" y="4552075"/>
            <a:ext cx="1734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</a:rPr>
              <a:t>이미지 기반 시 창작</a:t>
            </a:r>
            <a:r>
              <a:rPr lang="ko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3344150" y="3572076"/>
            <a:ext cx="1114800" cy="194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 flipH="1" rot="10800000">
            <a:off x="6255428" y="3299918"/>
            <a:ext cx="795300" cy="1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617350" y="3041125"/>
            <a:ext cx="3960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2739850" y="3041125"/>
            <a:ext cx="3960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3100"/>
              <a:t>추가 구현 및 한계점</a:t>
            </a:r>
            <a:endParaRPr sz="3100"/>
          </a:p>
        </p:txBody>
      </p:sp>
      <p:sp>
        <p:nvSpPr>
          <p:cNvPr id="364" name="Google Shape;364;p3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/>
              <a:t>아쉬운 점</a:t>
            </a:r>
            <a:endParaRPr/>
          </a:p>
        </p:txBody>
      </p:sp>
      <p:grpSp>
        <p:nvGrpSpPr>
          <p:cNvPr id="365" name="Google Shape;365;p34"/>
          <p:cNvGrpSpPr/>
          <p:nvPr/>
        </p:nvGrpSpPr>
        <p:grpSpPr>
          <a:xfrm>
            <a:off x="173944" y="972507"/>
            <a:ext cx="1665798" cy="3558718"/>
            <a:chOff x="1359132" y="345882"/>
            <a:chExt cx="1966239" cy="4200564"/>
          </a:xfrm>
        </p:grpSpPr>
        <p:grpSp>
          <p:nvGrpSpPr>
            <p:cNvPr id="366" name="Google Shape;366;p34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67" name="Google Shape;367;p34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rect b="b" l="l" r="r" t="t"/>
                <a:pathLst>
                  <a:path extrusionOk="0" h="1800199" w="1802378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rgbClr val="F5BE55"/>
                  </a:gs>
                  <a:gs pos="100000">
                    <a:srgbClr val="F5BE55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rect b="b" l="l" r="r" t="t"/>
                <a:pathLst>
                  <a:path extrusionOk="0" h="1820658" w="1359043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D185"/>
                  </a:gs>
                  <a:gs pos="100000">
                    <a:srgbClr val="F8D185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rect b="b" l="l" r="r" t="t"/>
                <a:pathLst>
                  <a:path extrusionOk="0" h="1763232" w="1331023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E3B4"/>
                  </a:gs>
                  <a:gs pos="100000">
                    <a:srgbClr val="FBE3B4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34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375" name="Google Shape;375;p34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rect b="b" l="l" r="r" t="t"/>
                <a:pathLst>
                  <a:path extrusionOk="0" h="2192671" w="2192670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 flipH="1" rot="-2700000">
                <a:off x="2156327" y="1407964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 flipH="1" rot="-5400000">
                <a:off x="1978847" y="1919902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6" name="Google Shape;386;p34"/>
          <p:cNvSpPr/>
          <p:nvPr/>
        </p:nvSpPr>
        <p:spPr>
          <a:xfrm>
            <a:off x="2573088" y="1130364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2606513" y="3617805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34"/>
          <p:cNvGrpSpPr/>
          <p:nvPr/>
        </p:nvGrpSpPr>
        <p:grpSpPr>
          <a:xfrm>
            <a:off x="3250024" y="1045915"/>
            <a:ext cx="3672623" cy="560197"/>
            <a:chOff x="803640" y="3362835"/>
            <a:chExt cx="2059800" cy="560197"/>
          </a:xfrm>
        </p:grpSpPr>
        <p:sp>
          <p:nvSpPr>
            <p:cNvPr id="389" name="Google Shape;389;p34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3F3F3F"/>
                  </a:solidFill>
                </a:rPr>
                <a:t>정량적 평가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3F3F3F"/>
                  </a:solidFill>
                </a:rPr>
                <a:t>정량적 / 정성적 평가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4"/>
          <p:cNvGrpSpPr/>
          <p:nvPr/>
        </p:nvGrpSpPr>
        <p:grpSpPr>
          <a:xfrm>
            <a:off x="3283449" y="3586141"/>
            <a:ext cx="4786822" cy="1183594"/>
            <a:chOff x="803640" y="3362835"/>
            <a:chExt cx="2684701" cy="1183594"/>
          </a:xfrm>
        </p:grpSpPr>
        <p:sp>
          <p:nvSpPr>
            <p:cNvPr id="392" name="Google Shape;392;p34"/>
            <p:cNvSpPr txBox="1"/>
            <p:nvPr/>
          </p:nvSpPr>
          <p:spPr>
            <a:xfrm>
              <a:off x="803641" y="3646129"/>
              <a:ext cx="2684700" cy="9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3F3F3F"/>
                  </a:solidFill>
                </a:rPr>
                <a:t>한 시인의 작품 수 한계로 인한 시인별 데이터 부족 </a:t>
              </a:r>
              <a:endParaRPr sz="10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3F3F3F"/>
                  </a:solidFill>
                </a:rPr>
                <a:t>웹 구현/배포에 이용한 스트림릿 한계:</a:t>
              </a:r>
              <a:endParaRPr sz="1000">
                <a:solidFill>
                  <a:srgbClr val="3F3F3F"/>
                </a:solidFill>
              </a:endParaRPr>
            </a:p>
            <a:p>
              <a:pPr indent="-285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AutoNum type="arabicPeriod"/>
              </a:pPr>
              <a:r>
                <a:rPr lang="ko" sz="900">
                  <a:solidFill>
                    <a:srgbClr val="3F3F3F"/>
                  </a:solidFill>
                </a:rPr>
                <a:t>호환 문제로 이미지 캡셔닝을 위한 Pororo 라이브러리 설치 불가</a:t>
              </a:r>
              <a:endParaRPr sz="900">
                <a:solidFill>
                  <a:srgbClr val="3F3F3F"/>
                </a:solidFill>
              </a:endParaRPr>
            </a:p>
            <a:p>
              <a:pPr indent="-2857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AutoNum type="arabicPeriod"/>
              </a:pPr>
              <a:r>
                <a:rPr lang="ko" sz="900">
                  <a:solidFill>
                    <a:srgbClr val="3F3F3F"/>
                  </a:solidFill>
                </a:rPr>
                <a:t>램 용량 제한으로 계획했던 것처럼 다수의 시인별 모델 업로드에 제한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3F3F3F"/>
                  </a:solidFill>
                </a:rPr>
                <a:t>그 외 한계점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4"/>
          <p:cNvSpPr txBox="1"/>
          <p:nvPr/>
        </p:nvSpPr>
        <p:spPr>
          <a:xfrm>
            <a:off x="2539684" y="1187564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2573109" y="3727790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3664725" y="1674522"/>
            <a:ext cx="485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</a:rPr>
              <a:t>텍스트 생성 분야와 특히 ‘시’라는 분야를 정량적으로 평가할 기준 불명확</a:t>
            </a:r>
            <a:endParaRPr sz="10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(프로젝트 진행중엔 perplexity라는 지표를 이용했지만 시 생성 성능과 직결되는 지표는 아님)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id="397" name="Google Shape;397;p34"/>
          <p:cNvSpPr/>
          <p:nvPr/>
        </p:nvSpPr>
        <p:spPr>
          <a:xfrm rot="5400000">
            <a:off x="3402825" y="1594622"/>
            <a:ext cx="239100" cy="28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3250024" y="2144912"/>
            <a:ext cx="367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F3F3F"/>
                </a:solidFill>
              </a:rPr>
              <a:t>정성</a:t>
            </a:r>
            <a:r>
              <a:rPr lang="ko" sz="1200">
                <a:solidFill>
                  <a:srgbClr val="3F3F3F"/>
                </a:solidFill>
              </a:rPr>
              <a:t>적 평가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3664725" y="2478250"/>
            <a:ext cx="470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</a:rPr>
              <a:t>1. 어의문화예술상 출품을 통한 작품으로서의 인정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</a:rPr>
              <a:t>2. 생성 결과에 대한 평가를 시 전문가(관련 교수님 등)에게 문의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</a:rPr>
              <a:t>두 가지를 통해 내부 평가가 아닌 보다 전문적인 정성적 평가를 얻으려 했으나 시간 제약 등으로 인해 그 답을 얻지 못함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3F3F3F"/>
              </a:solidFill>
            </a:endParaRPr>
          </a:p>
        </p:txBody>
      </p:sp>
      <p:sp>
        <p:nvSpPr>
          <p:cNvPr id="400" name="Google Shape;400;p34"/>
          <p:cNvSpPr/>
          <p:nvPr/>
        </p:nvSpPr>
        <p:spPr>
          <a:xfrm rot="5400000">
            <a:off x="3402825" y="2398347"/>
            <a:ext cx="239100" cy="28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3395515" y="1828368"/>
            <a:ext cx="53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8)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ko" sz="2800">
                <a:solidFill>
                  <a:schemeClr val="lt1"/>
                </a:solidFill>
              </a:rPr>
              <a:t>참고문헌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412600" y="673350"/>
            <a:ext cx="5843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1) KoGPT2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u="sng">
                <a:solidFill>
                  <a:schemeClr val="hlink"/>
                </a:solidFill>
                <a:hlinkClick r:id="rId3"/>
              </a:rPr>
              <a:t>https://github.com/SKTBrain/KoBERT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4"/>
              </a:rPr>
              <a:t>https://github.com/SKT-AI/KoGPT2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hlink"/>
                </a:solidFill>
              </a:rPr>
              <a:t>2) BERT vs GPT2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Jacob Devlin</a:t>
            </a:r>
            <a:r>
              <a:rPr lang="ko" sz="800">
                <a:solidFill>
                  <a:schemeClr val="dk1"/>
                </a:solidFill>
              </a:rPr>
              <a:t>, et al. BERT: Pre-training of Deep Bidirectional Transformers for Language Understanding. 2019.</a:t>
            </a:r>
            <a:endParaRPr sz="4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6"/>
              </a:rPr>
              <a:t>https://arxiv.org/abs/1810.04805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7"/>
              </a:rPr>
              <a:t>OpenAI GPT-2 - Language Models are Unsupervised Multitask Learners </a:t>
            </a:r>
            <a:r>
              <a:rPr lang="ko" sz="800">
                <a:solidFill>
                  <a:schemeClr val="hlink"/>
                </a:solidFill>
              </a:rPr>
              <a:t> </a:t>
            </a:r>
            <a:endParaRPr sz="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3) KoGPT2 학습 관련 자료</a:t>
            </a:r>
            <a:endParaRPr sz="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8"/>
              </a:rPr>
              <a:t>https://www.ajunews.com/view/20201011091342159</a:t>
            </a:r>
            <a:endParaRPr sz="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4) gpt2 - attention mask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22222"/>
                </a:solidFill>
                <a:highlight>
                  <a:srgbClr val="FFFFFF"/>
                </a:highlight>
              </a:rPr>
              <a:t>Vaswani Ashish, et al. "Attention is all you need." 2017.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https://arxiv.org/abs/1706.03762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10"/>
              </a:rPr>
              <a:t>https://jalammar.github.io/illustrated-gpt2/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5) 시 데이터 출처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http://raincat.com/poem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http://www.poemlove.co.kr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6) 시인별 시 데이터 출처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https://chamsaemmul.tistory.com/18284417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https://m.blog.naver.com/PostView.naver?isHttpsRedirect=true&amp;blogId=idh8324&amp;logNo=220922864829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https://m.blog.naver.com/PostView.naver?isHttpsRedirect=true&amp;blogId=sonsk329&amp;logNo=50188647505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7) pororo api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16"/>
              </a:rPr>
              <a:t>https://kakaobrain.github.io/pororo/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8) perplexity</a:t>
            </a:r>
            <a:endParaRPr sz="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17"/>
              </a:rPr>
              <a:t>https://en.wikipedia.org/wiki/Perplexity</a:t>
            </a:r>
            <a:r>
              <a:rPr lang="ko" sz="800">
                <a:solidFill>
                  <a:srgbClr val="3F3F3F"/>
                </a:solidFill>
              </a:rPr>
              <a:t>  </a:t>
            </a:r>
            <a:endParaRPr sz="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0" y="3225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3100"/>
              <a:t>목차</a:t>
            </a:r>
            <a:endParaRPr sz="3100"/>
          </a:p>
        </p:txBody>
      </p:sp>
      <p:sp>
        <p:nvSpPr>
          <p:cNvPr id="118" name="Google Shape;118;p23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3"/>
          <p:cNvGrpSpPr/>
          <p:nvPr/>
        </p:nvGrpSpPr>
        <p:grpSpPr>
          <a:xfrm>
            <a:off x="1300683" y="1530872"/>
            <a:ext cx="2664481" cy="772597"/>
            <a:chOff x="803640" y="3362835"/>
            <a:chExt cx="2059800" cy="772597"/>
          </a:xfrm>
        </p:grpSpPr>
        <p:sp>
          <p:nvSpPr>
            <p:cNvPr id="123" name="Google Shape;123;p23"/>
            <p:cNvSpPr txBox="1"/>
            <p:nvPr/>
          </p:nvSpPr>
          <p:spPr>
            <a:xfrm>
              <a:off x="803640" y="3646132"/>
              <a:ext cx="2059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주제 선정 계기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프로젝트의 목표</a:t>
              </a:r>
              <a:endParaRPr/>
            </a:p>
          </p:txBody>
        </p:sp>
        <p:sp>
          <p:nvSpPr>
            <p:cNvPr id="124" name="Google Shape;124;p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주제 선정 이유</a:t>
              </a:r>
              <a:endParaRPr/>
            </a:p>
          </p:txBody>
        </p:sp>
      </p:grpSp>
      <p:grpSp>
        <p:nvGrpSpPr>
          <p:cNvPr id="125" name="Google Shape;125;p23"/>
          <p:cNvGrpSpPr/>
          <p:nvPr/>
        </p:nvGrpSpPr>
        <p:grpSpPr>
          <a:xfrm>
            <a:off x="1297433" y="2538984"/>
            <a:ext cx="2667546" cy="822097"/>
            <a:chOff x="801128" y="3362835"/>
            <a:chExt cx="2062169" cy="822097"/>
          </a:xfrm>
        </p:grpSpPr>
        <p:sp>
          <p:nvSpPr>
            <p:cNvPr id="126" name="Google Shape;126;p23"/>
            <p:cNvSpPr txBox="1"/>
            <p:nvPr/>
          </p:nvSpPr>
          <p:spPr>
            <a:xfrm>
              <a:off x="801128" y="3695632"/>
              <a:ext cx="2059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다양한 언어처리 모델들 중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가장 적합한 모델 선정 및 소개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선행 연구</a:t>
              </a:r>
              <a:endParaRPr/>
            </a:p>
          </p:txBody>
        </p:sp>
      </p:grpSp>
      <p:grpSp>
        <p:nvGrpSpPr>
          <p:cNvPr id="128" name="Google Shape;128;p23"/>
          <p:cNvGrpSpPr/>
          <p:nvPr/>
        </p:nvGrpSpPr>
        <p:grpSpPr>
          <a:xfrm>
            <a:off x="1300683" y="3547096"/>
            <a:ext cx="2664481" cy="560197"/>
            <a:chOff x="803640" y="3362835"/>
            <a:chExt cx="2059800" cy="560197"/>
          </a:xfrm>
        </p:grpSpPr>
        <p:sp>
          <p:nvSpPr>
            <p:cNvPr id="129" name="Google Shape;129;p23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데이터 크롤링 및 전처리</a:t>
              </a:r>
              <a:endParaRPr/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데이터 수집</a:t>
              </a:r>
              <a:endParaRPr/>
            </a:p>
          </p:txBody>
        </p:sp>
      </p:grpSp>
      <p:sp>
        <p:nvSpPr>
          <p:cNvPr id="131" name="Google Shape;131;p23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3"/>
          <p:cNvGrpSpPr/>
          <p:nvPr/>
        </p:nvGrpSpPr>
        <p:grpSpPr>
          <a:xfrm>
            <a:off x="5896719" y="1530872"/>
            <a:ext cx="2664481" cy="993680"/>
            <a:chOff x="803640" y="3354452"/>
            <a:chExt cx="2059800" cy="993680"/>
          </a:xfrm>
        </p:grpSpPr>
        <p:sp>
          <p:nvSpPr>
            <p:cNvPr id="135" name="Google Shape;135;p23"/>
            <p:cNvSpPr txBox="1"/>
            <p:nvPr/>
          </p:nvSpPr>
          <p:spPr>
            <a:xfrm>
              <a:off x="803640" y="3646132"/>
              <a:ext cx="20598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파라미터 프리징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연 구분을 위한 연 토큰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베이스 모델과 시인별 모델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23"/>
            <p:cNvSpPr txBox="1"/>
            <p:nvPr/>
          </p:nvSpPr>
          <p:spPr>
            <a:xfrm>
              <a:off x="803640" y="3354452"/>
              <a:ext cx="2059657" cy="30777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 </a:t>
              </a:r>
              <a:r>
                <a:rPr b="1" lang="ko">
                  <a:solidFill>
                    <a:schemeClr val="lt1"/>
                  </a:solidFill>
                </a:rPr>
                <a:t>설계</a:t>
              </a: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5896749" y="2571742"/>
            <a:ext cx="2664557" cy="791285"/>
            <a:chOff x="803640" y="3387210"/>
            <a:chExt cx="2059800" cy="791285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803640" y="3689195"/>
              <a:ext cx="2059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시 생성 예시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1"/>
                  </a:solidFill>
                </a:rPr>
                <a:t>웹 구현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803640" y="3387210"/>
              <a:ext cx="20598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>
                  <a:solidFill>
                    <a:schemeClr val="lt1"/>
                  </a:solidFill>
                </a:rPr>
                <a:t>시 생성과 웹 구현</a:t>
              </a:r>
              <a:endParaRPr/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5896836" y="3555479"/>
            <a:ext cx="2664557" cy="815660"/>
            <a:chOff x="803708" y="3362835"/>
            <a:chExt cx="2059800" cy="815660"/>
          </a:xfrm>
        </p:grpSpPr>
        <p:sp>
          <p:nvSpPr>
            <p:cNvPr id="141" name="Google Shape;141;p23"/>
            <p:cNvSpPr txBox="1"/>
            <p:nvPr/>
          </p:nvSpPr>
          <p:spPr>
            <a:xfrm>
              <a:off x="803708" y="3689195"/>
              <a:ext cx="20598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이미지 기반 시 창작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1200">
                  <a:solidFill>
                    <a:schemeClr val="lt1"/>
                  </a:solidFill>
                </a:rPr>
                <a:t>아쉬운 점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42" name="Google Shape;142;p23"/>
            <p:cNvSpPr txBox="1"/>
            <p:nvPr/>
          </p:nvSpPr>
          <p:spPr>
            <a:xfrm>
              <a:off x="803708" y="3362835"/>
              <a:ext cx="20598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</a:rPr>
                <a:t>추가 구현 및 한계점</a:t>
              </a:r>
              <a:endParaRPr/>
            </a:p>
          </p:txBody>
        </p:sp>
      </p:grpSp>
      <p:sp>
        <p:nvSpPr>
          <p:cNvPr id="143" name="Google Shape;143;p23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0" y="1996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3100"/>
              <a:t>주제 선정 이유</a:t>
            </a:r>
            <a:endParaRPr sz="3100"/>
          </a:p>
        </p:txBody>
      </p:sp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0" y="7757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/>
              <a:t>계기와 목표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931325" y="1439375"/>
            <a:ext cx="514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AI로 일반적인 문장이 아닌 문학적인 시를 만들 수 있을까?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시인과 AI 중 누가 지은 시인지 구분할 수 있을까?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이상 볼 수 없는 시인의 시와 비슷하게 생성해 낼 수 있을까?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858867" y="987582"/>
            <a:ext cx="74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 rot="10800000">
            <a:off x="7073169" y="1290132"/>
            <a:ext cx="74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646834" y="4011910"/>
            <a:ext cx="38694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5BE55"/>
                </a:solidFill>
              </a:rPr>
              <a:t>딥러닝 기반의 시 생성 모델 프로젝트</a:t>
            </a:r>
            <a:endParaRPr b="1" sz="1700">
              <a:solidFill>
                <a:srgbClr val="F5BE55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546581" y="4432019"/>
            <a:ext cx="62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 이 프로젝트는 딥러닝 모델이 시를 생성하는 과정을 담는다.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또한, 특정 시인의 문체를 담은 모델 생성과 웹 구현에 도전한다.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4872859" y="1143192"/>
            <a:ext cx="37059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872859" y="2097935"/>
            <a:ext cx="37059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63" y="811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3100"/>
              <a:t>선행 연구</a:t>
            </a:r>
            <a:endParaRPr sz="3100"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75" y="65651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/>
              <a:t>가장 적합한 모델 찾기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83568" y="1156628"/>
            <a:ext cx="37059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3568" y="2111371"/>
            <a:ext cx="37059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081675" y="1169303"/>
            <a:ext cx="23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BERT, GPT2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081675" y="2144592"/>
            <a:ext cx="23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KoGPT2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91680" y="1188527"/>
            <a:ext cx="23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RNN, LSTM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691680" y="2653557"/>
            <a:ext cx="23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691680" y="2163816"/>
            <a:ext cx="23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KoBERT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111228" y="1536434"/>
            <a:ext cx="327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트랜스포머 구조, 어텐션 기법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한글로 사전 학습된 모델 존재 (Kobert 등)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035025" y="2527868"/>
            <a:ext cx="384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학습 시 예측 할 단어의 이전 부분만 계산에 이용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      문장 생성 목적으로는 충분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hlink"/>
                </a:solidFill>
              </a:rPr>
              <a:t>데이터 셋: </a:t>
            </a:r>
            <a:r>
              <a:rPr b="1" lang="ko" sz="1000">
                <a:solidFill>
                  <a:schemeClr val="hlink"/>
                </a:solidFill>
              </a:rPr>
              <a:t>위키 문장 5M + 뉴스 문장 120M + 기타 9.4M</a:t>
            </a:r>
            <a:endParaRPr b="1" sz="1000">
              <a:solidFill>
                <a:schemeClr val="hlink"/>
              </a:solidFill>
            </a:endParaRPr>
          </a:p>
          <a:p>
            <a:pPr indent="0" lvl="0" marL="228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hlink"/>
                </a:solidFill>
              </a:rPr>
              <a:t>     </a:t>
            </a:r>
            <a:endParaRPr b="1" sz="1100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786278" y="1550334"/>
            <a:ext cx="3277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비교적 초창기의 딥러닝 알고리즘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30050" y="2541768"/>
            <a:ext cx="363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학습 시 예측 할 단어의 전, 후를 모두 계산에 이용</a:t>
            </a:r>
            <a:r>
              <a:rPr lang="ko" sz="1200">
                <a:solidFill>
                  <a:srgbClr val="3F3F3F"/>
                </a:solidFill>
              </a:rPr>
              <a:t> 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 문맥 파악, 추론에 강점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</a:rPr>
              <a:t>데이터 셋: 위키 문장 5M + 뉴스 문장 20M</a:t>
            </a:r>
            <a:endParaRPr sz="1000">
              <a:solidFill>
                <a:srgbClr val="3F3F3F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41400" y="3843150"/>
            <a:ext cx="2371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마음 내 벽에 밤이면 생각 눈부신 바람 그 수만 있다면 늘어지는 밤새 남은 든 </a:t>
            </a:r>
            <a:r>
              <a:rPr b="1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알까만 또는 비 앉은 내가 아는 좋다 없다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2896300" y="3843150"/>
            <a:ext cx="297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가을밤 비소리 놋날로 맞고 맞아젖고싶네 흐물어 지도록 차갑게 떨며 떨며 속죄하고 싶어지네 지난 봄 붉게 꽃 피운 죄 지난 </a:t>
            </a:r>
            <a:r>
              <a:rPr b="1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여름을울창창녹음 우거졌던죄 푸르딩딩덜빠진때얼룩이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955700" y="3843150"/>
            <a:ext cx="2925600" cy="89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KoGPT2</a:t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밤새 그대가 나를 가리니다 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내게서 나에게 기대어요 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내 안에 서 있는 그런 사람이 있습니다, 오늘은 언제나 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5"/>
          <p:cNvSpPr/>
          <p:nvPr/>
        </p:nvSpPr>
        <p:spPr>
          <a:xfrm flipH="1" rot="-5400000">
            <a:off x="4612875" y="-388091"/>
            <a:ext cx="32400" cy="7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268116" y="2974772"/>
            <a:ext cx="62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3)</a:t>
            </a:r>
            <a:endParaRPr sz="600"/>
          </a:p>
        </p:txBody>
      </p:sp>
      <p:sp>
        <p:nvSpPr>
          <p:cNvPr id="185" name="Google Shape;185;p25"/>
          <p:cNvSpPr txBox="1"/>
          <p:nvPr/>
        </p:nvSpPr>
        <p:spPr>
          <a:xfrm>
            <a:off x="4836577" y="1619567"/>
            <a:ext cx="62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1)</a:t>
            </a:r>
            <a:endParaRPr sz="600"/>
          </a:p>
        </p:txBody>
      </p:sp>
      <p:sp>
        <p:nvSpPr>
          <p:cNvPr id="186" name="Google Shape;186;p25"/>
          <p:cNvSpPr txBox="1"/>
          <p:nvPr/>
        </p:nvSpPr>
        <p:spPr>
          <a:xfrm>
            <a:off x="3668250" y="3557199"/>
            <a:ext cx="18075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100편의 시로 사전 실험</a:t>
            </a:r>
            <a:endParaRPr b="1" sz="1100"/>
          </a:p>
        </p:txBody>
      </p:sp>
      <p:sp>
        <p:nvSpPr>
          <p:cNvPr id="187" name="Google Shape;187;p25"/>
          <p:cNvSpPr/>
          <p:nvPr/>
        </p:nvSpPr>
        <p:spPr>
          <a:xfrm rot="10800000">
            <a:off x="4542824" y="1752389"/>
            <a:ext cx="172500" cy="202500"/>
          </a:xfrm>
          <a:prstGeom prst="triangle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424025" y="1123043"/>
            <a:ext cx="6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4424025" y="2109518"/>
            <a:ext cx="6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574144" y="2478255"/>
            <a:ext cx="62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2)</a:t>
            </a:r>
            <a:endParaRPr sz="600"/>
          </a:p>
        </p:txBody>
      </p:sp>
      <p:cxnSp>
        <p:nvCxnSpPr>
          <p:cNvPr id="191" name="Google Shape;191;p25"/>
          <p:cNvCxnSpPr/>
          <p:nvPr/>
        </p:nvCxnSpPr>
        <p:spPr>
          <a:xfrm>
            <a:off x="2240903" y="2858325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/>
          <p:nvPr/>
        </p:nvCxnSpPr>
        <p:spPr>
          <a:xfrm>
            <a:off x="5057101" y="2819337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0" y="472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ko" sz="3100"/>
              <a:t>선행 연구</a:t>
            </a:r>
            <a:endParaRPr sz="3100"/>
          </a:p>
        </p:txBody>
      </p:sp>
      <p:sp>
        <p:nvSpPr>
          <p:cNvPr id="198" name="Google Shape;198;p26"/>
          <p:cNvSpPr txBox="1"/>
          <p:nvPr>
            <p:ph idx="2" type="body"/>
          </p:nvPr>
        </p:nvSpPr>
        <p:spPr>
          <a:xfrm>
            <a:off x="0" y="6233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ko"/>
              <a:t>GPT2 구조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5" y="1247000"/>
            <a:ext cx="910191" cy="22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639" y="1686150"/>
            <a:ext cx="1829112" cy="1538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6"/>
          <p:cNvCxnSpPr/>
          <p:nvPr/>
        </p:nvCxnSpPr>
        <p:spPr>
          <a:xfrm rot="10800000">
            <a:off x="1514619" y="1898164"/>
            <a:ext cx="1037700" cy="701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flipH="1">
            <a:off x="1492119" y="2599564"/>
            <a:ext cx="1060200" cy="546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6"/>
          <p:cNvSpPr txBox="1"/>
          <p:nvPr/>
        </p:nvSpPr>
        <p:spPr>
          <a:xfrm>
            <a:off x="-77422" y="3505814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GPT2</a:t>
            </a:r>
            <a:r>
              <a:rPr lang="ko" sz="1000"/>
              <a:t>의 DECODER 블록</a:t>
            </a:r>
            <a:endParaRPr sz="1000"/>
          </a:p>
        </p:txBody>
      </p:sp>
      <p:sp>
        <p:nvSpPr>
          <p:cNvPr id="204" name="Google Shape;204;p26"/>
          <p:cNvSpPr txBox="1"/>
          <p:nvPr/>
        </p:nvSpPr>
        <p:spPr>
          <a:xfrm>
            <a:off x="2179753" y="3505837"/>
            <a:ext cx="234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GPT2 SMALL은 디코더 블록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12개</a:t>
            </a:r>
            <a:r>
              <a:rPr lang="ko" sz="1000"/>
              <a:t>를 쌓은 형태</a:t>
            </a:r>
            <a:r>
              <a:rPr lang="ko" sz="1200"/>
              <a:t> </a:t>
            </a:r>
            <a:endParaRPr sz="1200"/>
          </a:p>
        </p:txBody>
      </p:sp>
      <p:sp>
        <p:nvSpPr>
          <p:cNvPr id="205" name="Google Shape;205;p26"/>
          <p:cNvSpPr txBox="1"/>
          <p:nvPr/>
        </p:nvSpPr>
        <p:spPr>
          <a:xfrm>
            <a:off x="228025" y="970100"/>
            <a:ext cx="62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4)</a:t>
            </a:r>
            <a:endParaRPr sz="600"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00" y="1047850"/>
            <a:ext cx="3596058" cy="199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 rot="5400000">
            <a:off x="3736737" y="2771850"/>
            <a:ext cx="1995300" cy="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9000" y="3267225"/>
            <a:ext cx="3596051" cy="12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5269025" y="4369875"/>
            <a:ext cx="16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bert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앞, 뒤 모두 파악</a:t>
            </a:r>
            <a:endParaRPr sz="800"/>
          </a:p>
        </p:txBody>
      </p:sp>
      <p:sp>
        <p:nvSpPr>
          <p:cNvPr id="210" name="Google Shape;210;p26"/>
          <p:cNvSpPr txBox="1"/>
          <p:nvPr/>
        </p:nvSpPr>
        <p:spPr>
          <a:xfrm>
            <a:off x="7116850" y="4369875"/>
            <a:ext cx="16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GPT2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앞만 파악가능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3100"/>
              <a:t>데이터 수집</a:t>
            </a:r>
            <a:endParaRPr sz="3100"/>
          </a:p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/>
              <a:t>크롤링 및 전처리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522784" y="1749219"/>
            <a:ext cx="9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5"/>
                </a:solidFill>
              </a:rPr>
              <a:t>1</a:t>
            </a:r>
            <a:endParaRPr b="1" sz="17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98967" y="2128063"/>
            <a:ext cx="7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 rot="5400000">
            <a:off x="2277937" y="2891275"/>
            <a:ext cx="1995300" cy="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22778" y="2201325"/>
            <a:ext cx="2905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raincat.com 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poemlove.co.kr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두 사이트에서 </a:t>
            </a:r>
            <a:r>
              <a:rPr lang="ko" sz="1100" u="sng">
                <a:solidFill>
                  <a:srgbClr val="3F3F3F"/>
                </a:solidFill>
              </a:rPr>
              <a:t>26,862편</a:t>
            </a:r>
            <a:r>
              <a:rPr lang="ko" sz="1100">
                <a:solidFill>
                  <a:srgbClr val="3F3F3F"/>
                </a:solidFill>
              </a:rPr>
              <a:t>의 시 수집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522775" y="1488940"/>
            <a:ext cx="1130400" cy="13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22774" y="1132222"/>
            <a:ext cx="10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크롤링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219975" y="2160575"/>
            <a:ext cx="53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5)</a:t>
            </a:r>
            <a:endParaRPr sz="600"/>
          </a:p>
        </p:txBody>
      </p:sp>
      <p:sp>
        <p:nvSpPr>
          <p:cNvPr id="224" name="Google Shape;224;p27"/>
          <p:cNvSpPr txBox="1"/>
          <p:nvPr/>
        </p:nvSpPr>
        <p:spPr>
          <a:xfrm>
            <a:off x="522784" y="2988519"/>
            <a:ext cx="9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1"/>
                </a:solidFill>
              </a:rPr>
              <a:t>2</a:t>
            </a:r>
            <a:endParaRPr b="1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98967" y="3367363"/>
            <a:ext cx="792000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22778" y="3448925"/>
            <a:ext cx="2905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시인별 모델 생성을 위한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윤동주, 이해인 수녀님, 법정 스님의 시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각 100여편을 블로그</a:t>
            </a:r>
            <a:r>
              <a:rPr lang="ko" sz="600">
                <a:solidFill>
                  <a:srgbClr val="3F3F3F"/>
                </a:solidFill>
              </a:rPr>
              <a:t>(</a:t>
            </a:r>
            <a:r>
              <a:rPr i="1" lang="ko" sz="600">
                <a:solidFill>
                  <a:srgbClr val="3F3F3F"/>
                </a:solidFill>
              </a:rPr>
              <a:t>참고6</a:t>
            </a:r>
            <a:r>
              <a:rPr lang="ko" sz="600">
                <a:solidFill>
                  <a:srgbClr val="3F3F3F"/>
                </a:solidFill>
              </a:rPr>
              <a:t>의 사이트)</a:t>
            </a:r>
            <a:r>
              <a:rPr lang="ko" sz="1100">
                <a:solidFill>
                  <a:srgbClr val="3F3F3F"/>
                </a:solidFill>
              </a:rPr>
              <a:t>에서 수집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3597564" y="1488940"/>
            <a:ext cx="1130400" cy="137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3597571" y="1136583"/>
            <a:ext cx="10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전처리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597569" y="1749219"/>
            <a:ext cx="9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2"/>
                </a:solidFill>
              </a:rPr>
              <a:t>1</a:t>
            </a:r>
            <a:endParaRPr b="1"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673752" y="2128063"/>
            <a:ext cx="7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597563" y="2201325"/>
            <a:ext cx="2905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중복 제거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외국어 시 제거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시 본문 외 불필요한 요소 제거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연 구분 형식</a:t>
            </a:r>
            <a:r>
              <a:rPr lang="ko" sz="1100">
                <a:solidFill>
                  <a:schemeClr val="hlink"/>
                </a:solidFill>
              </a:rPr>
              <a:t>(\n\n) </a:t>
            </a:r>
            <a:r>
              <a:rPr lang="ko" sz="1100">
                <a:solidFill>
                  <a:srgbClr val="3F3F3F"/>
                </a:solidFill>
              </a:rPr>
              <a:t>통일		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597569" y="2988519"/>
            <a:ext cx="9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2"/>
                </a:solidFill>
              </a:rPr>
              <a:t>2</a:t>
            </a:r>
            <a:endParaRPr b="1"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673752" y="3367363"/>
            <a:ext cx="7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597563" y="3439375"/>
            <a:ext cx="29052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시와 시 구분/생성 시작과 종료 위한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F3F3F"/>
                </a:solidFill>
              </a:rPr>
              <a:t>BOS (&lt;s&gt;), EOS (&lt;/s&gt;) 토큰 삽입</a:t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</a:rPr>
              <a:t>*Beginning/End Of </a:t>
            </a:r>
            <a:r>
              <a:rPr lang="ko" sz="800">
                <a:solidFill>
                  <a:srgbClr val="3F3F3F"/>
                </a:solidFill>
              </a:rPr>
              <a:t>Sentence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432600" y="1921075"/>
            <a:ext cx="27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최종 </a:t>
            </a:r>
            <a:r>
              <a:rPr b="1" lang="ko" sz="1200">
                <a:solidFill>
                  <a:schemeClr val="dk1"/>
                </a:solidFill>
              </a:rPr>
              <a:t>1만 9천여편</a:t>
            </a:r>
            <a:r>
              <a:rPr lang="ko" sz="1200"/>
              <a:t> 데이터 사용</a:t>
            </a:r>
            <a:endParaRPr sz="120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025" y="2411718"/>
            <a:ext cx="2400586" cy="1545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7" name="Google Shape;237;p27"/>
          <p:cNvSpPr txBox="1"/>
          <p:nvPr/>
        </p:nvSpPr>
        <p:spPr>
          <a:xfrm>
            <a:off x="6445763" y="3979275"/>
            <a:ext cx="13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참새 - 윤동주</a:t>
            </a:r>
            <a:endParaRPr sz="800"/>
          </a:p>
        </p:txBody>
      </p:sp>
      <p:sp>
        <p:nvSpPr>
          <p:cNvPr id="238" name="Google Shape;238;p27"/>
          <p:cNvSpPr txBox="1"/>
          <p:nvPr/>
        </p:nvSpPr>
        <p:spPr>
          <a:xfrm>
            <a:off x="259800" y="3755851"/>
            <a:ext cx="53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참고 6)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ko" sz="3100"/>
              <a:t>모델 설계</a:t>
            </a:r>
            <a:endParaRPr sz="3100"/>
          </a:p>
        </p:txBody>
      </p:sp>
      <p:sp>
        <p:nvSpPr>
          <p:cNvPr id="244" name="Google Shape;244;p2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hlink"/>
                </a:solidFill>
              </a:rPr>
              <a:t>파인튜닝과 파라미터 프리징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616475" y="1401875"/>
            <a:ext cx="449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기존 </a:t>
            </a:r>
            <a:r>
              <a:rPr lang="ko" sz="1200">
                <a:solidFill>
                  <a:schemeClr val="dk1"/>
                </a:solidFill>
              </a:rPr>
              <a:t>KoGPT2의 생성물은 딱딱한 문체.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수집한 데이터로 학습을 하니 시의 문체로 변했지만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문맥적으로 이상한 생성 결과 (프리징 전)</a:t>
            </a:r>
            <a:endParaRPr sz="1200"/>
          </a:p>
        </p:txBody>
      </p:sp>
      <p:sp>
        <p:nvSpPr>
          <p:cNvPr id="246" name="Google Shape;246;p28"/>
          <p:cNvSpPr txBox="1"/>
          <p:nvPr/>
        </p:nvSpPr>
        <p:spPr>
          <a:xfrm>
            <a:off x="5498625" y="1463561"/>
            <a:ext cx="36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모델 용량에 비해 데이터가 적다는 것 인지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파라미터 프리징</a:t>
            </a:r>
            <a:r>
              <a:rPr lang="ko" sz="1200"/>
              <a:t> 이용</a:t>
            </a:r>
            <a:endParaRPr sz="1200"/>
          </a:p>
        </p:txBody>
      </p:sp>
      <p:sp>
        <p:nvSpPr>
          <p:cNvPr id="247" name="Google Shape;247;p28"/>
          <p:cNvSpPr/>
          <p:nvPr/>
        </p:nvSpPr>
        <p:spPr>
          <a:xfrm flipH="1" rot="-2700000">
            <a:off x="449107" y="1219854"/>
            <a:ext cx="62263" cy="323037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 flipH="1" rot="-2700000">
            <a:off x="723327" y="1037726"/>
            <a:ext cx="54938" cy="220253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 flipH="1" rot="-5400000">
            <a:off x="5143207" y="1162192"/>
            <a:ext cx="366076" cy="34475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4350938" y="3672963"/>
            <a:ext cx="264127" cy="194529"/>
          </a:xfrm>
          <a:custGeom>
            <a:rect b="b" l="l" r="r" t="t"/>
            <a:pathLst>
              <a:path extrusionOk="0" h="413891" w="327092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82775" lIns="0" spcFirstLastPara="1" rIns="98125" wrap="square" tIns="82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1982099" y="2417486"/>
            <a:ext cx="5179800" cy="3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72625" y="2466826"/>
            <a:ext cx="9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기존 </a:t>
            </a:r>
            <a:r>
              <a:rPr lang="ko" sz="800">
                <a:solidFill>
                  <a:schemeClr val="dk1"/>
                </a:solidFill>
              </a:rPr>
              <a:t>KoGPT2</a:t>
            </a:r>
            <a:endParaRPr sz="800"/>
          </a:p>
        </p:txBody>
      </p:sp>
      <p:sp>
        <p:nvSpPr>
          <p:cNvPr id="253" name="Google Shape;253;p28"/>
          <p:cNvSpPr txBox="1"/>
          <p:nvPr/>
        </p:nvSpPr>
        <p:spPr>
          <a:xfrm>
            <a:off x="572625" y="3723875"/>
            <a:ext cx="114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파라미터 프리징 전</a:t>
            </a:r>
            <a:endParaRPr sz="800"/>
          </a:p>
        </p:txBody>
      </p:sp>
      <p:sp>
        <p:nvSpPr>
          <p:cNvPr id="254" name="Google Shape;254;p28"/>
          <p:cNvSpPr txBox="1"/>
          <p:nvPr/>
        </p:nvSpPr>
        <p:spPr>
          <a:xfrm>
            <a:off x="5294850" y="4031675"/>
            <a:ext cx="277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파라미터 프리징 후 더 자연스러운 생성 결과</a:t>
            </a:r>
            <a:endParaRPr b="1" sz="1000"/>
          </a:p>
        </p:txBody>
      </p:sp>
      <p:sp>
        <p:nvSpPr>
          <p:cNvPr id="255" name="Google Shape;255;p28"/>
          <p:cNvSpPr txBox="1"/>
          <p:nvPr/>
        </p:nvSpPr>
        <p:spPr>
          <a:xfrm>
            <a:off x="3849150" y="2450775"/>
            <a:ext cx="1445700" cy="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제시어: 방안에 나비가</a:t>
            </a:r>
            <a:endParaRPr b="1" sz="800"/>
          </a:p>
        </p:txBody>
      </p:sp>
      <p:sp>
        <p:nvSpPr>
          <p:cNvPr id="256" name="Google Shape;256;p28"/>
          <p:cNvSpPr txBox="1"/>
          <p:nvPr/>
        </p:nvSpPr>
        <p:spPr>
          <a:xfrm>
            <a:off x="572625" y="2709725"/>
            <a:ext cx="3061500" cy="877200"/>
          </a:xfrm>
          <a:prstGeom prst="rect">
            <a:avLst/>
          </a:prstGeom>
          <a:solidFill>
            <a:srgbClr val="F8F9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방안에 나비가 날리는 모습을 볼 수 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이날 오후 3시30분부터 5시까지 서울광장에서 열리는 '서울의 밤' 행사에는 가수 싸이, 박재범, 김건모, 장윤정, 신해철 등 유명 연예인들이 출연한다.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…</a:t>
            </a:r>
            <a:endParaRPr sz="900"/>
          </a:p>
        </p:txBody>
      </p:sp>
      <p:sp>
        <p:nvSpPr>
          <p:cNvPr id="257" name="Google Shape;257;p28"/>
          <p:cNvSpPr txBox="1"/>
          <p:nvPr/>
        </p:nvSpPr>
        <p:spPr>
          <a:xfrm>
            <a:off x="572625" y="3963437"/>
            <a:ext cx="3061500" cy="738900"/>
          </a:xfrm>
          <a:prstGeom prst="rect">
            <a:avLst/>
          </a:prstGeom>
          <a:solidFill>
            <a:srgbClr val="F8F9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방 안에 나비가 젖었습니다 그래도 이제는 알수있지요 그리운 이름들은 모두 구름걸린 언덕에서 키큰 나무로 살아갑니다, 바람이 불면  들리시나&gt;가 아니라고 말하고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…</a:t>
            </a:r>
            <a:endParaRPr sz="900"/>
          </a:p>
        </p:txBody>
      </p:sp>
      <p:sp>
        <p:nvSpPr>
          <p:cNvPr id="258" name="Google Shape;258;p28"/>
          <p:cNvSpPr txBox="1"/>
          <p:nvPr/>
        </p:nvSpPr>
        <p:spPr>
          <a:xfrm>
            <a:off x="5447250" y="3038825"/>
            <a:ext cx="2061000" cy="877200"/>
          </a:xfrm>
          <a:prstGeom prst="rect">
            <a:avLst/>
          </a:prstGeom>
          <a:solidFill>
            <a:srgbClr val="F8F9F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1333F"/>
                </a:solidFill>
                <a:highlight>
                  <a:srgbClr val="F8F9FB"/>
                </a:highlight>
                <a:latin typeface="Courier New"/>
                <a:ea typeface="Courier New"/>
                <a:cs typeface="Courier New"/>
                <a:sym typeface="Courier New"/>
              </a:rPr>
              <a:t>방안에 나비가 날고</a:t>
            </a:r>
            <a:endParaRPr sz="900">
              <a:solidFill>
                <a:srgbClr val="31333F"/>
              </a:solidFill>
              <a:highlight>
                <a:srgbClr val="F8F9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1333F"/>
                </a:solidFill>
                <a:highlight>
                  <a:srgbClr val="F8F9FB"/>
                </a:highlight>
                <a:latin typeface="Courier New"/>
                <a:ea typeface="Courier New"/>
                <a:cs typeface="Courier New"/>
                <a:sym typeface="Courier New"/>
              </a:rPr>
              <a:t>숲은 소음의 데모음이</a:t>
            </a:r>
            <a:endParaRPr sz="900">
              <a:solidFill>
                <a:srgbClr val="31333F"/>
              </a:solidFill>
              <a:highlight>
                <a:srgbClr val="F8F9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1333F"/>
                </a:solidFill>
                <a:highlight>
                  <a:srgbClr val="F8F9FB"/>
                </a:highlight>
                <a:latin typeface="Courier New"/>
                <a:ea typeface="Courier New"/>
                <a:cs typeface="Courier New"/>
                <a:sym typeface="Courier New"/>
              </a:rPr>
              <a:t>이름 없이</a:t>
            </a:r>
            <a:endParaRPr sz="900">
              <a:solidFill>
                <a:srgbClr val="31333F"/>
              </a:solidFill>
              <a:highlight>
                <a:srgbClr val="F8F9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1333F"/>
                </a:solidFill>
                <a:highlight>
                  <a:srgbClr val="F8F9FB"/>
                </a:highlight>
                <a:latin typeface="Courier New"/>
                <a:ea typeface="Courier New"/>
                <a:cs typeface="Courier New"/>
                <a:sym typeface="Courier New"/>
              </a:rPr>
              <a:t>산울림처럼 피어 있구나</a:t>
            </a:r>
            <a:endParaRPr sz="900">
              <a:solidFill>
                <a:srgbClr val="31333F"/>
              </a:solidFill>
              <a:highlight>
                <a:srgbClr val="F8F9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1333F"/>
                </a:solidFill>
                <a:highlight>
                  <a:srgbClr val="F8F9FB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>
              <a:solidFill>
                <a:srgbClr val="31333F"/>
              </a:solidFill>
              <a:highlight>
                <a:srgbClr val="F8F9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ko" sz="3100"/>
              <a:t>모델 설계</a:t>
            </a:r>
            <a:endParaRPr sz="3100"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ko"/>
              <a:t>연 구분을 위한 연 토큰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86" y="2415100"/>
            <a:ext cx="2728314" cy="81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6" name="Google Shape;266;p29"/>
          <p:cNvSpPr txBox="1"/>
          <p:nvPr/>
        </p:nvSpPr>
        <p:spPr>
          <a:xfrm>
            <a:off x="616475" y="1303850"/>
            <a:ext cx="3874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연으로 구분되어있는 시 데이터를 학습시켜도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생성 결과에서 연 구분이 잘 나타나지 않는 문제</a:t>
            </a:r>
            <a:endParaRPr sz="1200"/>
          </a:p>
        </p:txBody>
      </p:sp>
      <p:sp>
        <p:nvSpPr>
          <p:cNvPr id="267" name="Google Shape;267;p29"/>
          <p:cNvSpPr txBox="1"/>
          <p:nvPr/>
        </p:nvSpPr>
        <p:spPr>
          <a:xfrm>
            <a:off x="5196975" y="1227907"/>
            <a:ext cx="3650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토크나이저가 연을 인식할 수 있도록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\n\n을 연 구분용 토큰, </a:t>
            </a:r>
            <a:r>
              <a:rPr b="1" lang="ko" sz="1200"/>
              <a:t>&lt;yun&gt;</a:t>
            </a:r>
            <a:r>
              <a:rPr lang="ko" sz="1200"/>
              <a:t>으로 지정</a:t>
            </a:r>
            <a:endParaRPr sz="1000"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277" y="2343150"/>
            <a:ext cx="1976523" cy="1144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9" name="Google Shape;269;p29"/>
          <p:cNvSpPr txBox="1"/>
          <p:nvPr/>
        </p:nvSpPr>
        <p:spPr>
          <a:xfrm>
            <a:off x="4803298" y="1670624"/>
            <a:ext cx="3760200" cy="43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tokenizer.vocab</a:t>
            </a:r>
            <a:r>
              <a:rPr b="0" i="0" lang="ko" sz="1200" u="none" cap="none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ko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'&lt;unused0&gt;'</a:t>
            </a:r>
            <a:r>
              <a:rPr b="0" i="0" lang="ko" sz="1200" u="none" cap="none" strike="noStrike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ko" sz="12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ko" sz="12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'&lt;yun&gt;'</a:t>
            </a:r>
            <a:endParaRPr b="0" i="0" sz="120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920525" y="3420260"/>
            <a:ext cx="13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원본 시 데이터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555025" y="3154600"/>
            <a:ext cx="248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800"/>
              <a:t>데이터에서 연 구분 ‘\n\n’을 </a:t>
            </a: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&lt;yun&gt;으로 변환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 flipH="1" rot="-2700000">
            <a:off x="449107" y="1202604"/>
            <a:ext cx="62263" cy="323037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 flipH="1" rot="-2700000">
            <a:off x="723327" y="1037726"/>
            <a:ext cx="54938" cy="220253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 flipH="1" rot="-5400000">
            <a:off x="4792632" y="1133042"/>
            <a:ext cx="366076" cy="34475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3581513" y="2784300"/>
            <a:ext cx="264127" cy="194529"/>
          </a:xfrm>
          <a:custGeom>
            <a:rect b="b" l="l" r="r" t="t"/>
            <a:pathLst>
              <a:path extrusionOk="0" h="413891" w="327092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82775" lIns="0" spcFirstLastPara="1" rIns="98125" wrap="square" tIns="82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2169275" y="4163213"/>
            <a:ext cx="264127" cy="194529"/>
          </a:xfrm>
          <a:custGeom>
            <a:rect b="b" l="l" r="r" t="t"/>
            <a:pathLst>
              <a:path extrusionOk="0" h="413891" w="327092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82775" lIns="0" spcFirstLastPara="1" rIns="98125" wrap="square" tIns="82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100" y="3854575"/>
            <a:ext cx="3599350" cy="81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78" name="Google Shape;278;p29"/>
          <p:cNvSpPr/>
          <p:nvPr/>
        </p:nvSpPr>
        <p:spPr>
          <a:xfrm>
            <a:off x="4379490" y="4259477"/>
            <a:ext cx="344700" cy="19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6512650" y="4075838"/>
            <a:ext cx="20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생성 결과에서 </a:t>
            </a:r>
            <a:r>
              <a:rPr b="1" lang="ko" sz="1200">
                <a:solidFill>
                  <a:schemeClr val="accent4"/>
                </a:solidFill>
              </a:rPr>
              <a:t>&lt;yun&gt;</a:t>
            </a:r>
            <a:r>
              <a:rPr b="1" lang="ko" sz="1200">
                <a:solidFill>
                  <a:schemeClr val="dk1"/>
                </a:solidFill>
              </a:rPr>
              <a:t> 확인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982099" y="2101425"/>
            <a:ext cx="5179800" cy="3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3100">
                <a:solidFill>
                  <a:schemeClr val="dk1"/>
                </a:solidFill>
              </a:rPr>
              <a:t>모델 설계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286" name="Google Shape;286;p30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베이스 모델과 시인별 모델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7" name="Google Shape;287;p30"/>
          <p:cNvGraphicFramePr/>
          <p:nvPr/>
        </p:nvGraphicFramePr>
        <p:xfrm>
          <a:off x="3547071" y="1087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{5570B404-1062-4A3E-8D1C-18691CFAE9C9}</a:tableStyleId>
              </a:tblPr>
              <a:tblGrid>
                <a:gridCol w="462975"/>
                <a:gridCol w="965225"/>
                <a:gridCol w="621650"/>
              </a:tblGrid>
              <a:tr h="962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>
                          <a:solidFill>
                            <a:schemeClr val="lt1"/>
                          </a:solidFill>
                        </a:rPr>
                        <a:t>베이스 모델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1만 9천편의 시로 학습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96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파라미터 프리징</a:t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12개 블록 중 11개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" sz="1000"/>
                        <a:t>10 epochs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8" name="Google Shape;288;p30"/>
          <p:cNvGraphicFramePr/>
          <p:nvPr/>
        </p:nvGraphicFramePr>
        <p:xfrm>
          <a:off x="3547071" y="3213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{5570B404-1062-4A3E-8D1C-18691CFAE9C9}</a:tableStyleId>
              </a:tblPr>
              <a:tblGrid>
                <a:gridCol w="462975"/>
                <a:gridCol w="965225"/>
                <a:gridCol w="621650"/>
              </a:tblGrid>
              <a:tr h="1595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lt1"/>
                          </a:solidFill>
                        </a:rPr>
                        <a:t>법정 스님 모델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법정스님 시 80편으로 추가학습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96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파라미터 프리징</a:t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12개 블록중 12개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 epochs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9" name="Google Shape;289;p30"/>
          <p:cNvGraphicFramePr/>
          <p:nvPr/>
        </p:nvGraphicFramePr>
        <p:xfrm>
          <a:off x="6059571" y="3213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{5570B404-1062-4A3E-8D1C-18691CFAE9C9}</a:tableStyleId>
              </a:tblPr>
              <a:tblGrid>
                <a:gridCol w="462975"/>
                <a:gridCol w="965225"/>
                <a:gridCol w="621650"/>
              </a:tblGrid>
              <a:tr h="1595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lt1"/>
                          </a:solidFill>
                        </a:rPr>
                        <a:t>이해인 수녀님</a:t>
                      </a:r>
                      <a:r>
                        <a:rPr b="1" lang="ko" sz="1500">
                          <a:solidFill>
                            <a:schemeClr val="lt1"/>
                          </a:solidFill>
                        </a:rPr>
                        <a:t> 모델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이해인 시 127편으로 추가학습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96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파라미터 프리징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12개 블록중 12개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epochs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0" name="Google Shape;290;p30"/>
          <p:cNvGraphicFramePr/>
          <p:nvPr/>
        </p:nvGraphicFramePr>
        <p:xfrm>
          <a:off x="1034571" y="3213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{5570B404-1062-4A3E-8D1C-18691CFAE9C9}</a:tableStyleId>
              </a:tblPr>
              <a:tblGrid>
                <a:gridCol w="462975"/>
                <a:gridCol w="965225"/>
                <a:gridCol w="621650"/>
              </a:tblGrid>
              <a:tr h="1595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35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>
                          <a:solidFill>
                            <a:schemeClr val="lt1"/>
                          </a:solidFill>
                        </a:rPr>
                        <a:t>윤동주 모델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윤동주 시 93편으로 추가학습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96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파라미터 프리징</a:t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12개 블록 중 11개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54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 epochs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291" name="Google Shape;291;p30"/>
          <p:cNvCxnSpPr/>
          <p:nvPr/>
        </p:nvCxnSpPr>
        <p:spPr>
          <a:xfrm>
            <a:off x="4572000" y="2752700"/>
            <a:ext cx="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0"/>
          <p:cNvCxnSpPr/>
          <p:nvPr/>
        </p:nvCxnSpPr>
        <p:spPr>
          <a:xfrm flipH="1">
            <a:off x="2027675" y="2743900"/>
            <a:ext cx="25392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4572000" y="2743400"/>
            <a:ext cx="2577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0"/>
          <p:cNvSpPr txBox="1"/>
          <p:nvPr/>
        </p:nvSpPr>
        <p:spPr>
          <a:xfrm>
            <a:off x="5882700" y="2434225"/>
            <a:ext cx="288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베이스 모델을 기초로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시인별 데이터를 이용해 파인튜닝 진행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