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dvent Pro SemiBold"/>
      <p:regular r:id="rId17"/>
      <p:bold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reTec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c52a2e8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c52a2e8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c52a2e8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6c52a2e8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b296c966a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b296c966a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296c966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b296c966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fc0985427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fc0985427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fc0985427_1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fc0985427_1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fc0985427_1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9fc0985427_1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fc0985427_1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fc0985427_1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9fc0985427_1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9fc0985427_1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28" name="Google Shape;428;p23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9" name="Google Shape;429;p23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30" name="Google Shape;430;p23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31" name="Google Shape;431;p23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32" name="Google Shape;432;p23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33" name="Google Shape;433;p23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34" name="Google Shape;434;p23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35" name="Google Shape;435;p23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6" name="Google Shape;436;p2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2924250" y="2551575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 the gap between doctors and patients</a:t>
            </a:r>
            <a:endParaRPr/>
          </a:p>
        </p:txBody>
      </p:sp>
      <p:sp>
        <p:nvSpPr>
          <p:cNvPr id="451" name="Google Shape;451;p24"/>
          <p:cNvSpPr txBox="1"/>
          <p:nvPr>
            <p:ph type="ctrTitle"/>
          </p:nvPr>
        </p:nvSpPr>
        <p:spPr>
          <a:xfrm>
            <a:off x="1561650" y="495063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</a:t>
            </a:r>
            <a:r>
              <a:rPr lang="en">
                <a:solidFill>
                  <a:schemeClr val="accent2"/>
                </a:solidFill>
              </a:rPr>
              <a:t>M</a:t>
            </a:r>
            <a:r>
              <a:rPr lang="en">
                <a:solidFill>
                  <a:schemeClr val="accent2"/>
                </a:solidFill>
              </a:rPr>
              <a:t>EDICARE</a:t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4"/>
          <p:cNvGrpSpPr/>
          <p:nvPr/>
        </p:nvGrpSpPr>
        <p:grpSpPr>
          <a:xfrm>
            <a:off x="5916789" y="3642356"/>
            <a:ext cx="121434" cy="1073147"/>
            <a:chOff x="6232314" y="3696331"/>
            <a:chExt cx="121434" cy="1073147"/>
          </a:xfrm>
        </p:grpSpPr>
        <p:sp>
          <p:nvSpPr>
            <p:cNvPr id="459" name="Google Shape;459;p24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4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2" name="Google Shape;462;p2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4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5" name="Google Shape;465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4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6779851" y="345440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4"/>
          <p:cNvGrpSpPr/>
          <p:nvPr/>
        </p:nvGrpSpPr>
        <p:grpSpPr>
          <a:xfrm>
            <a:off x="8016071" y="1878010"/>
            <a:ext cx="199001" cy="2139769"/>
            <a:chOff x="8008096" y="2108910"/>
            <a:chExt cx="199001" cy="2139769"/>
          </a:xfrm>
        </p:grpSpPr>
        <p:sp>
          <p:nvSpPr>
            <p:cNvPr id="471" name="Google Shape;471;p2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4" name="Google Shape;474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4"/>
          <p:cNvSpPr txBox="1"/>
          <p:nvPr>
            <p:ph type="ctrTitle"/>
          </p:nvPr>
        </p:nvSpPr>
        <p:spPr>
          <a:xfrm>
            <a:off x="6833150" y="2230751"/>
            <a:ext cx="20118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By Team Pied Piper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78" name="Google Shape;478;p24"/>
          <p:cNvSpPr txBox="1"/>
          <p:nvPr>
            <p:ph idx="4294967295" type="subTitle"/>
          </p:nvPr>
        </p:nvSpPr>
        <p:spPr>
          <a:xfrm>
            <a:off x="3888075" y="4017775"/>
            <a:ext cx="1484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Link:</a:t>
            </a:r>
            <a:endParaRPr/>
          </a:p>
        </p:txBody>
      </p:sp>
      <p:sp>
        <p:nvSpPr>
          <p:cNvPr id="479" name="Google Shape;479;p24"/>
          <p:cNvSpPr txBox="1"/>
          <p:nvPr>
            <p:ph idx="4294967295" type="subTitle"/>
          </p:nvPr>
        </p:nvSpPr>
        <p:spPr>
          <a:xfrm>
            <a:off x="1821225" y="4318425"/>
            <a:ext cx="5618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https://www.youtube.com/watch?v=wi7NKEVaBFo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3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723" name="Google Shape;723;p33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—Video Chat</a:t>
            </a:r>
            <a:endParaRPr/>
          </a:p>
        </p:txBody>
      </p:sp>
      <p:sp>
        <p:nvSpPr>
          <p:cNvPr id="724" name="Google Shape;724;p33"/>
          <p:cNvSpPr txBox="1"/>
          <p:nvPr>
            <p:ph type="ctrTitle"/>
          </p:nvPr>
        </p:nvSpPr>
        <p:spPr>
          <a:xfrm>
            <a:off x="892925" y="230220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—Chatbots</a:t>
            </a:r>
            <a:endParaRPr/>
          </a:p>
        </p:txBody>
      </p:sp>
      <p:sp>
        <p:nvSpPr>
          <p:cNvPr id="725" name="Google Shape;725;p33"/>
          <p:cNvSpPr txBox="1"/>
          <p:nvPr>
            <p:ph idx="1" type="subTitle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Chatbots mostly work on client side, and the rest will need more servers</a:t>
            </a:r>
            <a:endParaRPr/>
          </a:p>
        </p:txBody>
      </p:sp>
      <p:sp>
        <p:nvSpPr>
          <p:cNvPr id="726" name="Google Shape;726;p33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Agora SDk for video chat so their tech can help us scale faster</a:t>
            </a:r>
            <a:endParaRPr/>
          </a:p>
        </p:txBody>
      </p:sp>
      <p:sp>
        <p:nvSpPr>
          <p:cNvPr id="727" name="Google Shape;727;p33"/>
          <p:cNvSpPr txBox="1"/>
          <p:nvPr>
            <p:ph idx="4" type="ctrTitle"/>
          </p:nvPr>
        </p:nvSpPr>
        <p:spPr>
          <a:xfrm>
            <a:off x="6275075" y="2299200"/>
            <a:ext cx="22005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—Covid Audio Predictor</a:t>
            </a:r>
            <a:endParaRPr/>
          </a:p>
        </p:txBody>
      </p:sp>
      <p:sp>
        <p:nvSpPr>
          <p:cNvPr id="728" name="Google Shape;728;p33"/>
          <p:cNvSpPr txBox="1"/>
          <p:nvPr>
            <p:ph idx="5" type="subTitle"/>
          </p:nvPr>
        </p:nvSpPr>
        <p:spPr>
          <a:xfrm>
            <a:off x="6148175" y="1643750"/>
            <a:ext cx="2327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Covid Predictor needs more servers to handle the traffic and heavy load of ML</a:t>
            </a:r>
            <a:endParaRPr/>
          </a:p>
        </p:txBody>
      </p:sp>
      <p:sp>
        <p:nvSpPr>
          <p:cNvPr id="729" name="Google Shape;729;p33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—Database</a:t>
            </a:r>
            <a:endParaRPr/>
          </a:p>
        </p:txBody>
      </p:sp>
      <p:sp>
        <p:nvSpPr>
          <p:cNvPr id="730" name="Google Shape;730;p33"/>
          <p:cNvSpPr txBox="1"/>
          <p:nvPr>
            <p:ph idx="13" type="subTitle"/>
          </p:nvPr>
        </p:nvSpPr>
        <p:spPr>
          <a:xfrm>
            <a:off x="3395226" y="3485250"/>
            <a:ext cx="2319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databases and cloud servers can be used to store the patients’ data</a:t>
            </a:r>
            <a:endParaRPr/>
          </a:p>
        </p:txBody>
      </p:sp>
      <p:sp>
        <p:nvSpPr>
          <p:cNvPr id="731" name="Google Shape;731;p33"/>
          <p:cNvSpPr/>
          <p:nvPr/>
        </p:nvSpPr>
        <p:spPr>
          <a:xfrm>
            <a:off x="1618225" y="1163259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3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3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3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33"/>
          <p:cNvCxnSpPr>
            <a:stCxn id="736" idx="3"/>
            <a:endCxn id="732" idx="1"/>
          </p:cNvCxnSpPr>
          <p:nvPr/>
        </p:nvCxnSpPr>
        <p:spPr>
          <a:xfrm>
            <a:off x="2041263" y="1371034"/>
            <a:ext cx="2319900" cy="184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3"/>
          <p:cNvCxnSpPr>
            <a:stCxn id="732" idx="3"/>
            <a:endCxn id="734" idx="1"/>
          </p:cNvCxnSpPr>
          <p:nvPr/>
        </p:nvCxnSpPr>
        <p:spPr>
          <a:xfrm flipH="1" rot="10800000">
            <a:off x="4776663" y="1371034"/>
            <a:ext cx="2327400" cy="1842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8" name="Google Shape;738;p33"/>
          <p:cNvGrpSpPr/>
          <p:nvPr/>
        </p:nvGrpSpPr>
        <p:grpSpPr>
          <a:xfrm>
            <a:off x="4436544" y="3036686"/>
            <a:ext cx="264813" cy="352693"/>
            <a:chOff x="6703732" y="3346936"/>
            <a:chExt cx="264813" cy="352693"/>
          </a:xfrm>
        </p:grpSpPr>
        <p:sp>
          <p:nvSpPr>
            <p:cNvPr id="739" name="Google Shape;739;p33"/>
            <p:cNvSpPr/>
            <p:nvPr/>
          </p:nvSpPr>
          <p:spPr>
            <a:xfrm>
              <a:off x="6797283" y="3468777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6863272" y="3468777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6814231" y="3507712"/>
              <a:ext cx="43433" cy="15777"/>
            </a:xfrm>
            <a:custGeom>
              <a:rect b="b" l="l" r="r" t="t"/>
              <a:pathLst>
                <a:path extrusionOk="0" h="498" w="1371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6902143" y="3489876"/>
              <a:ext cx="32" cy="412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6703732" y="3346936"/>
              <a:ext cx="264813" cy="352693"/>
            </a:xfrm>
            <a:custGeom>
              <a:rect b="b" l="l" r="r" t="t"/>
              <a:pathLst>
                <a:path extrusionOk="0" h="11133" w="8359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3"/>
          <p:cNvGrpSpPr/>
          <p:nvPr/>
        </p:nvGrpSpPr>
        <p:grpSpPr>
          <a:xfrm>
            <a:off x="7177875" y="1192351"/>
            <a:ext cx="279513" cy="357255"/>
            <a:chOff x="4897750" y="2415639"/>
            <a:chExt cx="279513" cy="357255"/>
          </a:xfrm>
        </p:grpSpPr>
        <p:sp>
          <p:nvSpPr>
            <p:cNvPr id="745" name="Google Shape;745;p33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3"/>
          <p:cNvGrpSpPr/>
          <p:nvPr/>
        </p:nvGrpSpPr>
        <p:grpSpPr>
          <a:xfrm>
            <a:off x="4435014" y="1193126"/>
            <a:ext cx="267854" cy="355735"/>
            <a:chOff x="4903389" y="1500214"/>
            <a:chExt cx="267854" cy="355735"/>
          </a:xfrm>
        </p:grpSpPr>
        <p:sp>
          <p:nvSpPr>
            <p:cNvPr id="754" name="Google Shape;754;p33"/>
            <p:cNvSpPr/>
            <p:nvPr/>
          </p:nvSpPr>
          <p:spPr>
            <a:xfrm>
              <a:off x="4997700" y="16118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5064830" y="161185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5013160" y="1650820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4903389" y="1500214"/>
              <a:ext cx="267854" cy="355735"/>
            </a:xfrm>
            <a:custGeom>
              <a:rect b="b" l="l" r="r" t="t"/>
              <a:pathLst>
                <a:path extrusionOk="0" h="11229" w="8455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5031281" y="1828007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33"/>
          <p:cNvGrpSpPr/>
          <p:nvPr/>
        </p:nvGrpSpPr>
        <p:grpSpPr>
          <a:xfrm>
            <a:off x="1696174" y="1197595"/>
            <a:ext cx="271244" cy="346801"/>
            <a:chOff x="4899999" y="2882095"/>
            <a:chExt cx="271244" cy="346801"/>
          </a:xfrm>
        </p:grpSpPr>
        <p:sp>
          <p:nvSpPr>
            <p:cNvPr id="760" name="Google Shape;760;p33"/>
            <p:cNvSpPr/>
            <p:nvPr/>
          </p:nvSpPr>
          <p:spPr>
            <a:xfrm>
              <a:off x="4899999" y="2882095"/>
              <a:ext cx="271244" cy="346801"/>
            </a:xfrm>
            <a:custGeom>
              <a:rect b="b" l="l" r="r" t="t"/>
              <a:pathLst>
                <a:path extrusionOk="0" h="10947" w="8562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5090491" y="3141364"/>
              <a:ext cx="10581" cy="86391"/>
            </a:xfrm>
            <a:custGeom>
              <a:rect b="b" l="l" r="r" t="t"/>
              <a:pathLst>
                <a:path extrusionOk="0" h="2727" w="334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031281" y="315229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031281" y="3217555"/>
              <a:ext cx="10201" cy="10201"/>
            </a:xfrm>
            <a:custGeom>
              <a:rect b="b" l="l" r="r" t="t"/>
              <a:pathLst>
                <a:path extrusionOk="0" h="322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5031281" y="318473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99884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506372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993550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5058051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5007141" y="3025574"/>
              <a:ext cx="58481" cy="32092"/>
            </a:xfrm>
            <a:custGeom>
              <a:rect b="b" l="l" r="r" t="t"/>
              <a:pathLst>
                <a:path extrusionOk="0" h="1013" w="1846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to ...</a:t>
            </a:r>
            <a:endParaRPr sz="3000"/>
          </a:p>
        </p:txBody>
      </p:sp>
      <p:sp>
        <p:nvSpPr>
          <p:cNvPr id="775" name="Google Shape;775;p34"/>
          <p:cNvSpPr txBox="1"/>
          <p:nvPr>
            <p:ph idx="2" type="ctrTitle"/>
          </p:nvPr>
        </p:nvSpPr>
        <p:spPr>
          <a:xfrm>
            <a:off x="3626615" y="1800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 Based Person Identification</a:t>
            </a:r>
            <a:endParaRPr/>
          </a:p>
        </p:txBody>
      </p:sp>
      <p:sp>
        <p:nvSpPr>
          <p:cNvPr id="776" name="Google Shape;776;p34"/>
          <p:cNvSpPr txBox="1"/>
          <p:nvPr>
            <p:ph type="ctrTitle"/>
          </p:nvPr>
        </p:nvSpPr>
        <p:spPr>
          <a:xfrm>
            <a:off x="1014668" y="1800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Nails Based Disease Prediction</a:t>
            </a:r>
            <a:endParaRPr/>
          </a:p>
        </p:txBody>
      </p:sp>
      <p:sp>
        <p:nvSpPr>
          <p:cNvPr id="777" name="Google Shape;777;p34"/>
          <p:cNvSpPr txBox="1"/>
          <p:nvPr>
            <p:ph idx="4" type="ctrTitle"/>
          </p:nvPr>
        </p:nvSpPr>
        <p:spPr>
          <a:xfrm>
            <a:off x="6248035" y="1800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grpSp>
        <p:nvGrpSpPr>
          <p:cNvPr id="778" name="Google Shape;778;p34"/>
          <p:cNvGrpSpPr/>
          <p:nvPr/>
        </p:nvGrpSpPr>
        <p:grpSpPr>
          <a:xfrm>
            <a:off x="3692812" y="2723132"/>
            <a:ext cx="1748907" cy="960537"/>
            <a:chOff x="2534925" y="2231825"/>
            <a:chExt cx="889350" cy="488475"/>
          </a:xfrm>
        </p:grpSpPr>
        <p:sp>
          <p:nvSpPr>
            <p:cNvPr id="779" name="Google Shape;779;p34"/>
            <p:cNvSpPr/>
            <p:nvPr/>
          </p:nvSpPr>
          <p:spPr>
            <a:xfrm>
              <a:off x="3334150" y="2674775"/>
              <a:ext cx="90125" cy="21125"/>
            </a:xfrm>
            <a:custGeom>
              <a:rect b="b" l="l" r="r" t="t"/>
              <a:pathLst>
                <a:path extrusionOk="0" h="845" w="3605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2534925" y="2656800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327850" y="2589525"/>
              <a:ext cx="90750" cy="31150"/>
            </a:xfrm>
            <a:custGeom>
              <a:rect b="b" l="l" r="r" t="t"/>
              <a:pathLst>
                <a:path extrusionOk="0" h="1246" w="363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2544075" y="2571875"/>
              <a:ext cx="90125" cy="34100"/>
            </a:xfrm>
            <a:custGeom>
              <a:rect b="b" l="l" r="r" t="t"/>
              <a:pathLst>
                <a:path extrusionOk="0" h="1364" w="3605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308325" y="2507375"/>
              <a:ext cx="87900" cy="45050"/>
            </a:xfrm>
            <a:custGeom>
              <a:rect b="b" l="l" r="r" t="t"/>
              <a:pathLst>
                <a:path extrusionOk="0" h="1802" w="3516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569900" y="2490675"/>
              <a:ext cx="86650" cy="47800"/>
            </a:xfrm>
            <a:custGeom>
              <a:rect b="b" l="l" r="r" t="t"/>
              <a:pathLst>
                <a:path extrusionOk="0" h="1912" w="3466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276175" y="2431275"/>
              <a:ext cx="81625" cy="57700"/>
            </a:xfrm>
            <a:custGeom>
              <a:rect b="b" l="l" r="r" t="t"/>
              <a:pathLst>
                <a:path extrusionOk="0" h="2308" w="3265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2611475" y="2416250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232400" y="2364300"/>
              <a:ext cx="72475" cy="68850"/>
            </a:xfrm>
            <a:custGeom>
              <a:rect b="b" l="l" r="r" t="t"/>
              <a:pathLst>
                <a:path extrusionOk="0" h="2754" w="2899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2667250" y="2351575"/>
              <a:ext cx="70275" cy="70725"/>
            </a:xfrm>
            <a:custGeom>
              <a:rect b="b" l="l" r="r" t="t"/>
              <a:pathLst>
                <a:path extrusionOk="0" h="2829" w="2811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178200" y="2308875"/>
              <a:ext cx="62400" cy="78050"/>
            </a:xfrm>
            <a:custGeom>
              <a:rect b="b" l="l" r="r" t="t"/>
              <a:pathLst>
                <a:path extrusionOk="0" h="3122" w="2496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2733725" y="2298900"/>
              <a:ext cx="60175" cy="79600"/>
            </a:xfrm>
            <a:custGeom>
              <a:rect b="b" l="l" r="r" t="t"/>
              <a:pathLst>
                <a:path extrusionOk="0" h="3184" w="2407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116150" y="2267350"/>
              <a:ext cx="49800" cy="84650"/>
            </a:xfrm>
            <a:custGeom>
              <a:rect b="b" l="l" r="r" t="t"/>
              <a:pathLst>
                <a:path extrusionOk="0" h="3386" w="1992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2809950" y="2260450"/>
              <a:ext cx="48225" cy="85700"/>
            </a:xfrm>
            <a:custGeom>
              <a:rect b="b" l="l" r="r" t="t"/>
              <a:pathLst>
                <a:path extrusionOk="0" h="3428" w="1929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048725" y="2241100"/>
              <a:ext cx="35950" cy="88625"/>
            </a:xfrm>
            <a:custGeom>
              <a:rect b="b" l="l" r="r" t="t"/>
              <a:pathLst>
                <a:path extrusionOk="0" h="3545" w="1438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2892475" y="2237650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2978800" y="2231825"/>
              <a:ext cx="19875" cy="89825"/>
            </a:xfrm>
            <a:custGeom>
              <a:rect b="b" l="l" r="r" t="t"/>
              <a:pathLst>
                <a:path extrusionOk="0" h="3593" w="795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2932775" y="2646625"/>
              <a:ext cx="86700" cy="73675"/>
            </a:xfrm>
            <a:custGeom>
              <a:rect b="b" l="l" r="r" t="t"/>
              <a:pathLst>
                <a:path extrusionOk="0" h="2947" w="3468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970300" y="2433775"/>
              <a:ext cx="26475" cy="263375"/>
            </a:xfrm>
            <a:custGeom>
              <a:rect b="b" l="l" r="r" t="t"/>
              <a:pathLst>
                <a:path extrusionOk="0" h="10535" w="1059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4"/>
          <p:cNvGrpSpPr/>
          <p:nvPr/>
        </p:nvGrpSpPr>
        <p:grpSpPr>
          <a:xfrm>
            <a:off x="6312388" y="2720497"/>
            <a:ext cx="1752594" cy="965797"/>
            <a:chOff x="3672800" y="2231525"/>
            <a:chExt cx="891225" cy="491150"/>
          </a:xfrm>
        </p:grpSpPr>
        <p:sp>
          <p:nvSpPr>
            <p:cNvPr id="799" name="Google Shape;799;p34"/>
            <p:cNvSpPr/>
            <p:nvPr/>
          </p:nvSpPr>
          <p:spPr>
            <a:xfrm>
              <a:off x="3672800" y="2657125"/>
              <a:ext cx="90125" cy="19550"/>
            </a:xfrm>
            <a:custGeom>
              <a:rect b="b" l="l" r="r" t="t"/>
              <a:pathLst>
                <a:path extrusionOk="0" h="782" w="3605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4473900" y="2667525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4466025" y="2589525"/>
              <a:ext cx="90425" cy="31175"/>
            </a:xfrm>
            <a:custGeom>
              <a:rect b="b" l="l" r="r" t="t"/>
              <a:pathLst>
                <a:path extrusionOk="0" h="1247" w="3617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681925" y="2572075"/>
              <a:ext cx="90125" cy="34200"/>
            </a:xfrm>
            <a:custGeom>
              <a:rect b="b" l="l" r="r" t="t"/>
              <a:pathLst>
                <a:path extrusionOk="0" h="1368" w="3605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4446175" y="2507375"/>
              <a:ext cx="87925" cy="45050"/>
            </a:xfrm>
            <a:custGeom>
              <a:rect b="b" l="l" r="r" t="t"/>
              <a:pathLst>
                <a:path extrusionOk="0" h="1802" w="3517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707450" y="2490950"/>
              <a:ext cx="86975" cy="47850"/>
            </a:xfrm>
            <a:custGeom>
              <a:rect b="b" l="l" r="r" t="t"/>
              <a:pathLst>
                <a:path extrusionOk="0" h="1914" w="3479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4414050" y="2431425"/>
              <a:ext cx="81600" cy="57650"/>
            </a:xfrm>
            <a:custGeom>
              <a:rect b="b" l="l" r="r" t="t"/>
              <a:pathLst>
                <a:path extrusionOk="0" h="2306" w="3264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749350" y="2416200"/>
              <a:ext cx="80025" cy="60275"/>
            </a:xfrm>
            <a:custGeom>
              <a:rect b="b" l="l" r="r" t="t"/>
              <a:pathLst>
                <a:path extrusionOk="0" h="2411" w="3201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4370250" y="2364375"/>
              <a:ext cx="72475" cy="68675"/>
            </a:xfrm>
            <a:custGeom>
              <a:rect b="b" l="l" r="r" t="t"/>
              <a:pathLst>
                <a:path extrusionOk="0" h="2747" w="2899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805100" y="2351575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4315750" y="2309200"/>
              <a:ext cx="62725" cy="77850"/>
            </a:xfrm>
            <a:custGeom>
              <a:rect b="b" l="l" r="r" t="t"/>
              <a:pathLst>
                <a:path extrusionOk="0" h="3114" w="2509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871575" y="2298900"/>
              <a:ext cx="60200" cy="79600"/>
            </a:xfrm>
            <a:custGeom>
              <a:rect b="b" l="l" r="r" t="t"/>
              <a:pathLst>
                <a:path extrusionOk="0" h="3184" w="2408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4253700" y="2267350"/>
              <a:ext cx="50100" cy="84650"/>
            </a:xfrm>
            <a:custGeom>
              <a:rect b="b" l="l" r="r" t="t"/>
              <a:pathLst>
                <a:path extrusionOk="0" h="3386" w="2004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947800" y="2260450"/>
              <a:ext cx="46975" cy="85825"/>
            </a:xfrm>
            <a:custGeom>
              <a:rect b="b" l="l" r="r" t="t"/>
              <a:pathLst>
                <a:path extrusionOk="0" h="3433" w="1879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4186900" y="2241100"/>
              <a:ext cx="35325" cy="88925"/>
            </a:xfrm>
            <a:custGeom>
              <a:rect b="b" l="l" r="r" t="t"/>
              <a:pathLst>
                <a:path extrusionOk="0" h="3557" w="1413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030025" y="2237750"/>
              <a:ext cx="33100" cy="89125"/>
            </a:xfrm>
            <a:custGeom>
              <a:rect b="b" l="l" r="r" t="t"/>
              <a:pathLst>
                <a:path extrusionOk="0" h="3565" w="1324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4111925" y="2231525"/>
              <a:ext cx="20200" cy="90125"/>
            </a:xfrm>
            <a:custGeom>
              <a:rect b="b" l="l" r="r" t="t"/>
              <a:pathLst>
                <a:path extrusionOk="0" h="3605" w="808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4081375" y="2648975"/>
              <a:ext cx="77200" cy="73700"/>
            </a:xfrm>
            <a:custGeom>
              <a:rect b="b" l="l" r="r" t="t"/>
              <a:pathLst>
                <a:path extrusionOk="0" h="2948" w="3088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4101850" y="2507800"/>
              <a:ext cx="192200" cy="194700"/>
            </a:xfrm>
            <a:custGeom>
              <a:rect b="b" l="l" r="r" t="t"/>
              <a:pathLst>
                <a:path extrusionOk="0" h="7788" w="7688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4"/>
          <p:cNvGrpSpPr/>
          <p:nvPr/>
        </p:nvGrpSpPr>
        <p:grpSpPr>
          <a:xfrm>
            <a:off x="1070760" y="2709416"/>
            <a:ext cx="1751365" cy="974253"/>
            <a:chOff x="4811600" y="2231525"/>
            <a:chExt cx="890600" cy="495450"/>
          </a:xfrm>
        </p:grpSpPr>
        <p:sp>
          <p:nvSpPr>
            <p:cNvPr id="819" name="Google Shape;819;p34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218300" y="2653400"/>
              <a:ext cx="95775" cy="73575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122200" y="2485750"/>
              <a:ext cx="158175" cy="217850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5"/>
          <p:cNvSpPr txBox="1"/>
          <p:nvPr>
            <p:ph idx="6" type="ctrTitle"/>
          </p:nvPr>
        </p:nvSpPr>
        <p:spPr>
          <a:xfrm>
            <a:off x="3050700" y="2109900"/>
            <a:ext cx="3042600" cy="9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YOU!!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/>
          <p:nvPr>
            <p:ph idx="3" type="subTitle"/>
          </p:nvPr>
        </p:nvSpPr>
        <p:spPr>
          <a:xfrm>
            <a:off x="435304" y="1137076"/>
            <a:ext cx="79686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/>
              <a:t>Social distancing is best enforced when people stay in their homes. But to visit a doctor, they have no choice but to step out.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600"/>
              <a:t>We are building a platform that allows Doctors to virtually communicate with their Patients. </a:t>
            </a:r>
            <a:endParaRPr sz="1600"/>
          </a:p>
        </p:txBody>
      </p:sp>
      <p:sp>
        <p:nvSpPr>
          <p:cNvPr id="485" name="Google Shape;485;p25"/>
          <p:cNvSpPr txBox="1"/>
          <p:nvPr>
            <p:ph idx="8" type="ctrTitle"/>
          </p:nvPr>
        </p:nvSpPr>
        <p:spPr>
          <a:xfrm>
            <a:off x="565525" y="429450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Brief Idea: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 sz="3000"/>
          </a:p>
        </p:txBody>
      </p:sp>
      <p:sp>
        <p:nvSpPr>
          <p:cNvPr id="491" name="Google Shape;491;p26"/>
          <p:cNvSpPr txBox="1"/>
          <p:nvPr>
            <p:ph idx="2" type="ctrTitle"/>
          </p:nvPr>
        </p:nvSpPr>
        <p:spPr>
          <a:xfrm>
            <a:off x="6035405" y="9894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SDK</a:t>
            </a:r>
            <a:endParaRPr/>
          </a:p>
        </p:txBody>
      </p:sp>
      <p:sp>
        <p:nvSpPr>
          <p:cNvPr id="492" name="Google Shape;492;p26"/>
          <p:cNvSpPr txBox="1"/>
          <p:nvPr>
            <p:ph idx="4" type="ctrTitle"/>
          </p:nvPr>
        </p:nvSpPr>
        <p:spPr>
          <a:xfrm>
            <a:off x="1199391" y="23950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JS</a:t>
            </a:r>
            <a:endParaRPr/>
          </a:p>
        </p:txBody>
      </p:sp>
      <p:sp>
        <p:nvSpPr>
          <p:cNvPr id="493" name="Google Shape;493;p26"/>
          <p:cNvSpPr txBox="1"/>
          <p:nvPr>
            <p:ph idx="7" type="subTitle"/>
          </p:nvPr>
        </p:nvSpPr>
        <p:spPr>
          <a:xfrm>
            <a:off x="5961600" y="2887375"/>
            <a:ext cx="20847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for audio analysis in python</a:t>
            </a:r>
            <a:endParaRPr/>
          </a:p>
        </p:txBody>
      </p:sp>
      <p:sp>
        <p:nvSpPr>
          <p:cNvPr id="494" name="Google Shape;494;p26"/>
          <p:cNvSpPr txBox="1"/>
          <p:nvPr>
            <p:ph type="ctrTitle"/>
          </p:nvPr>
        </p:nvSpPr>
        <p:spPr>
          <a:xfrm>
            <a:off x="1199391" y="9894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</a:t>
            </a:r>
            <a:endParaRPr/>
          </a:p>
        </p:txBody>
      </p:sp>
      <p:sp>
        <p:nvSpPr>
          <p:cNvPr id="495" name="Google Shape;495;p26"/>
          <p:cNvSpPr txBox="1"/>
          <p:nvPr>
            <p:ph idx="1" type="subTitle"/>
          </p:nvPr>
        </p:nvSpPr>
        <p:spPr>
          <a:xfrm>
            <a:off x="1199391" y="1481770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Frontend Javascript Library</a:t>
            </a:r>
            <a:endParaRPr/>
          </a:p>
        </p:txBody>
      </p:sp>
      <p:sp>
        <p:nvSpPr>
          <p:cNvPr id="496" name="Google Shape;496;p26"/>
          <p:cNvSpPr txBox="1"/>
          <p:nvPr>
            <p:ph idx="3" type="subTitle"/>
          </p:nvPr>
        </p:nvSpPr>
        <p:spPr>
          <a:xfrm>
            <a:off x="5929800" y="1481775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Engagement Platform for Developers</a:t>
            </a:r>
            <a:endParaRPr/>
          </a:p>
        </p:txBody>
      </p:sp>
      <p:sp>
        <p:nvSpPr>
          <p:cNvPr id="497" name="Google Shape;497;p26"/>
          <p:cNvSpPr txBox="1"/>
          <p:nvPr>
            <p:ph idx="5" type="subTitle"/>
          </p:nvPr>
        </p:nvSpPr>
        <p:spPr>
          <a:xfrm>
            <a:off x="1097691" y="2887381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ackend Web Application Framework for Node.js</a:t>
            </a:r>
            <a:endParaRPr/>
          </a:p>
        </p:txBody>
      </p:sp>
      <p:sp>
        <p:nvSpPr>
          <p:cNvPr id="498" name="Google Shape;498;p26"/>
          <p:cNvSpPr txBox="1"/>
          <p:nvPr>
            <p:ph idx="6" type="ctrTitle"/>
          </p:nvPr>
        </p:nvSpPr>
        <p:spPr>
          <a:xfrm>
            <a:off x="6035405" y="23950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Librosa</a:t>
            </a:r>
            <a:endParaRPr/>
          </a:p>
        </p:txBody>
      </p:sp>
      <p:sp>
        <p:nvSpPr>
          <p:cNvPr id="499" name="Google Shape;499;p26"/>
          <p:cNvSpPr txBox="1"/>
          <p:nvPr>
            <p:ph idx="2" type="ctrTitle"/>
          </p:nvPr>
        </p:nvSpPr>
        <p:spPr>
          <a:xfrm>
            <a:off x="3617405" y="9894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500" name="Google Shape;500;p26"/>
          <p:cNvSpPr txBox="1"/>
          <p:nvPr>
            <p:ph idx="3" type="subTitle"/>
          </p:nvPr>
        </p:nvSpPr>
        <p:spPr>
          <a:xfrm>
            <a:off x="3525300" y="1481775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Lightweight Web Framework of Python to deploy on the go</a:t>
            </a:r>
            <a:endParaRPr/>
          </a:p>
        </p:txBody>
      </p:sp>
      <p:sp>
        <p:nvSpPr>
          <p:cNvPr id="501" name="Google Shape;501;p26"/>
          <p:cNvSpPr txBox="1"/>
          <p:nvPr>
            <p:ph idx="7" type="subTitle"/>
          </p:nvPr>
        </p:nvSpPr>
        <p:spPr>
          <a:xfrm>
            <a:off x="3473663" y="2887375"/>
            <a:ext cx="2249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framework, rescuing developers from complex backprop</a:t>
            </a:r>
            <a:endParaRPr/>
          </a:p>
        </p:txBody>
      </p:sp>
      <p:sp>
        <p:nvSpPr>
          <p:cNvPr id="502" name="Google Shape;502;p26"/>
          <p:cNvSpPr txBox="1"/>
          <p:nvPr>
            <p:ph idx="6" type="ctrTitle"/>
          </p:nvPr>
        </p:nvSpPr>
        <p:spPr>
          <a:xfrm>
            <a:off x="3668255" y="239508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Tensorflow/keras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7"/>
          <p:cNvSpPr txBox="1"/>
          <p:nvPr>
            <p:ph idx="1" type="body"/>
          </p:nvPr>
        </p:nvSpPr>
        <p:spPr>
          <a:xfrm>
            <a:off x="436650" y="1078000"/>
            <a:ext cx="52395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 our platform, users can find out whether they have Covid-19 just by recording Audio of their Cough. This is more beneficial than using x-rays as people don’t have to leave their house.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We’ve made Chatbots that can help Doctors </a:t>
            </a:r>
            <a:r>
              <a:rPr lang="en" sz="1600"/>
              <a:t>in</a:t>
            </a:r>
            <a:r>
              <a:rPr lang="en" sz="1600"/>
              <a:t> know</a:t>
            </a:r>
            <a:r>
              <a:rPr lang="en" sz="1600"/>
              <a:t>ing</a:t>
            </a:r>
            <a:r>
              <a:rPr lang="en" sz="1600"/>
              <a:t> about the health and basic symptoms(if disease is present) of patient.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Disease prediction will help doctors in knowing the disease based on the symptoms.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 2020, 50% of the internet searches were voice based. So we built a personal voice based assistant to help the user in submitting data.</a:t>
            </a:r>
            <a:endParaRPr sz="1600"/>
          </a:p>
        </p:txBody>
      </p:sp>
      <p:sp>
        <p:nvSpPr>
          <p:cNvPr id="508" name="Google Shape;508;p27"/>
          <p:cNvSpPr txBox="1"/>
          <p:nvPr>
            <p:ph type="ctrTitle"/>
          </p:nvPr>
        </p:nvSpPr>
        <p:spPr>
          <a:xfrm>
            <a:off x="626800" y="3479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>
            <a:off x="5891129" y="1111686"/>
            <a:ext cx="2453116" cy="2856159"/>
            <a:chOff x="2501950" y="1507050"/>
            <a:chExt cx="2392350" cy="2696525"/>
          </a:xfrm>
        </p:grpSpPr>
        <p:sp>
          <p:nvSpPr>
            <p:cNvPr id="510" name="Google Shape;510;p27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7"/>
          <p:cNvGrpSpPr/>
          <p:nvPr/>
        </p:nvGrpSpPr>
        <p:grpSpPr>
          <a:xfrm>
            <a:off x="7877979" y="-4523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7"/>
          <p:cNvGrpSpPr/>
          <p:nvPr/>
        </p:nvGrpSpPr>
        <p:grpSpPr>
          <a:xfrm>
            <a:off x="6511449" y="1393072"/>
            <a:ext cx="1410967" cy="2293374"/>
            <a:chOff x="2160750" y="237575"/>
            <a:chExt cx="3253325" cy="5180425"/>
          </a:xfrm>
        </p:grpSpPr>
        <p:sp>
          <p:nvSpPr>
            <p:cNvPr id="536" name="Google Shape;536;p27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8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79" name="Google Shape;579;p28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8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82" name="Google Shape;582;p2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8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85" name="Google Shape;585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28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6913801" y="35176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28"/>
          <p:cNvGrpSpPr/>
          <p:nvPr/>
        </p:nvGrpSpPr>
        <p:grpSpPr>
          <a:xfrm>
            <a:off x="8016071" y="1878010"/>
            <a:ext cx="199001" cy="2139769"/>
            <a:chOff x="8008096" y="2108910"/>
            <a:chExt cx="199001" cy="2139769"/>
          </a:xfrm>
        </p:grpSpPr>
        <p:sp>
          <p:nvSpPr>
            <p:cNvPr id="591" name="Google Shape;591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8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94" name="Google Shape;594;p28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7" name="Google Shape;5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63" y="350200"/>
            <a:ext cx="7530669" cy="44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29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09" name="Google Shape;609;p29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9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612" name="Google Shape;612;p2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9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615" name="Google Shape;615;p2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29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6913801" y="35176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29"/>
          <p:cNvGrpSpPr/>
          <p:nvPr/>
        </p:nvGrpSpPr>
        <p:grpSpPr>
          <a:xfrm>
            <a:off x="8016071" y="1878010"/>
            <a:ext cx="199001" cy="2139769"/>
            <a:chOff x="8008096" y="2108910"/>
            <a:chExt cx="199001" cy="2139769"/>
          </a:xfrm>
        </p:grpSpPr>
        <p:sp>
          <p:nvSpPr>
            <p:cNvPr id="621" name="Google Shape;621;p2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9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624" name="Google Shape;624;p29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7" name="Google Shape;6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38" y="159825"/>
            <a:ext cx="4118662" cy="482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0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0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30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39" name="Google Shape;639;p30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0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642" name="Google Shape;642;p3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645" name="Google Shape;645;p3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0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6913801" y="35176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0"/>
          <p:cNvGrpSpPr/>
          <p:nvPr/>
        </p:nvGrpSpPr>
        <p:grpSpPr>
          <a:xfrm>
            <a:off x="8016071" y="1878010"/>
            <a:ext cx="199001" cy="2139769"/>
            <a:chOff x="8008096" y="2108910"/>
            <a:chExt cx="199001" cy="2139769"/>
          </a:xfrm>
        </p:grpSpPr>
        <p:sp>
          <p:nvSpPr>
            <p:cNvPr id="651" name="Google Shape;651;p3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0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654" name="Google Shape;654;p30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7" name="Google Shape;6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50" y="174275"/>
            <a:ext cx="7255300" cy="47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3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69" name="Google Shape;669;p3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672" name="Google Shape;672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675" name="Google Shape;675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6913801" y="35176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31"/>
          <p:cNvGrpSpPr/>
          <p:nvPr/>
        </p:nvGrpSpPr>
        <p:grpSpPr>
          <a:xfrm>
            <a:off x="8016071" y="1878010"/>
            <a:ext cx="199001" cy="2139769"/>
            <a:chOff x="8008096" y="2108910"/>
            <a:chExt cx="199001" cy="2139769"/>
          </a:xfrm>
        </p:grpSpPr>
        <p:sp>
          <p:nvSpPr>
            <p:cNvPr id="681" name="Google Shape;681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1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684" name="Google Shape;684;p3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7" name="Google Shape;6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25" y="253550"/>
            <a:ext cx="7615752" cy="45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3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99" name="Google Shape;699;p3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2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702" name="Google Shape;702;p3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2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705" name="Google Shape;705;p3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2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6913801" y="35176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32"/>
          <p:cNvGrpSpPr/>
          <p:nvPr/>
        </p:nvGrpSpPr>
        <p:grpSpPr>
          <a:xfrm>
            <a:off x="8016071" y="1878010"/>
            <a:ext cx="199001" cy="2139769"/>
            <a:chOff x="8008096" y="2108910"/>
            <a:chExt cx="199001" cy="2139769"/>
          </a:xfrm>
        </p:grpSpPr>
        <p:sp>
          <p:nvSpPr>
            <p:cNvPr id="711" name="Google Shape;711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2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714" name="Google Shape;714;p3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7" name="Google Shape;7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37" y="306713"/>
            <a:ext cx="7342326" cy="45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