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6"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354628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FB97F-BD63-46DA-828C-E20AB0BBDDDD}" type="datetimeFigureOut">
              <a:rPr lang="en-GB" smtClean="0"/>
              <a:t>22/12/2020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392726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1314450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54800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1866574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72765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237968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1162430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7752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139486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45601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4FB97F-BD63-46DA-828C-E20AB0BBDDDD}" type="datetimeFigureOut">
              <a:rPr lang="en-GB" smtClean="0"/>
              <a:t>22/12/2020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341923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4FB97F-BD63-46DA-828C-E20AB0BBDDDD}" type="datetimeFigureOut">
              <a:rPr lang="en-GB" smtClean="0"/>
              <a:t>22/12/2020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43602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60909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173558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64FB97F-BD63-46DA-828C-E20AB0BBDDDD}" type="datetimeFigureOut">
              <a:rPr lang="en-GB" smtClean="0"/>
              <a:t>22/12/2020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414080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FB97F-BD63-46DA-828C-E20AB0BBDDDD}" type="datetimeFigureOut">
              <a:rPr lang="en-GB" smtClean="0"/>
              <a:t>22/12/2020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41D9C1-CF35-43D0-9F47-94A814676B65}" type="slidenum">
              <a:rPr lang="en-GB" smtClean="0"/>
              <a:t>‹#›</a:t>
            </a:fld>
            <a:endParaRPr lang="en-GB"/>
          </a:p>
        </p:txBody>
      </p:sp>
    </p:spTree>
    <p:extLst>
      <p:ext uri="{BB962C8B-B14F-4D97-AF65-F5344CB8AC3E}">
        <p14:creationId xmlns:p14="http://schemas.microsoft.com/office/powerpoint/2010/main" val="329985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6.png"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stretch>
            <a:fillRect t="-16000" b="-16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4FB97F-BD63-46DA-828C-E20AB0BBDDDD}" type="datetimeFigureOut">
              <a:rPr lang="en-GB" smtClean="0"/>
              <a:t>22/12/2020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41D9C1-CF35-43D0-9F47-94A814676B65}" type="slidenum">
              <a:rPr lang="en-GB" smtClean="0"/>
              <a:t>‹#›</a:t>
            </a:fld>
            <a:endParaRPr lang="en-GB"/>
          </a:p>
        </p:txBody>
      </p:sp>
    </p:spTree>
    <p:extLst>
      <p:ext uri="{BB962C8B-B14F-4D97-AF65-F5344CB8AC3E}">
        <p14:creationId xmlns:p14="http://schemas.microsoft.com/office/powerpoint/2010/main" val="6593636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2B9B0-B68D-488E-B267-24569512CE78}"/>
              </a:ext>
            </a:extLst>
          </p:cNvPr>
          <p:cNvSpPr txBox="1"/>
          <p:nvPr/>
        </p:nvSpPr>
        <p:spPr>
          <a:xfrm>
            <a:off x="575256" y="721717"/>
            <a:ext cx="11487955" cy="2062103"/>
          </a:xfrm>
          <a:prstGeom prst="rect">
            <a:avLst/>
          </a:prstGeom>
          <a:noFill/>
        </p:spPr>
        <p:txBody>
          <a:bodyPr wrap="square" rtlCol="0">
            <a:spAutoFit/>
          </a:bodyPr>
          <a:lstStyle/>
          <a:p>
            <a:r>
              <a:rPr lang="en-GB" sz="4800" dirty="0">
                <a:solidFill>
                  <a:schemeClr val="bg2">
                    <a:lumMod val="40000"/>
                    <a:lumOff val="60000"/>
                  </a:schemeClr>
                </a:solidFill>
                <a:latin typeface="Bauhaus 93" panose="04030905020B02020C02" pitchFamily="82" charset="0"/>
              </a:rPr>
              <a:t>RUNTIME TERRORS – HACKATHON 2020</a:t>
            </a:r>
          </a:p>
          <a:p>
            <a:endParaRPr lang="en-GB" dirty="0"/>
          </a:p>
          <a:p>
            <a:endParaRPr lang="en-GB" dirty="0"/>
          </a:p>
          <a:p>
            <a:r>
              <a:rPr lang="en-GB" sz="4400" dirty="0">
                <a:effectLst>
                  <a:glow rad="228600">
                    <a:schemeClr val="bg2">
                      <a:lumMod val="40000"/>
                      <a:lumOff val="60000"/>
                      <a:alpha val="40000"/>
                    </a:schemeClr>
                  </a:glow>
                  <a:reflection blurRad="6350" stA="60000" endA="900" endPos="58000" dir="5400000" sy="-100000" algn="bl" rotWithShape="0"/>
                </a:effectLst>
                <a:latin typeface="Algerian" panose="04020705040A02060702" pitchFamily="82" charset="0"/>
              </a:rPr>
              <a:t>TOPIC: VIRTUAL LABORATORY</a:t>
            </a:r>
          </a:p>
        </p:txBody>
      </p:sp>
      <p:sp>
        <p:nvSpPr>
          <p:cNvPr id="3" name="TextBox 2">
            <a:extLst>
              <a:ext uri="{FF2B5EF4-FFF2-40B4-BE49-F238E27FC236}">
                <a16:creationId xmlns:a16="http://schemas.microsoft.com/office/drawing/2014/main" id="{6A87C9C7-E1EF-4FAA-B01A-ABCF1C3FA65D}"/>
              </a:ext>
            </a:extLst>
          </p:cNvPr>
          <p:cNvSpPr txBox="1"/>
          <p:nvPr/>
        </p:nvSpPr>
        <p:spPr>
          <a:xfrm>
            <a:off x="8224098" y="4095480"/>
            <a:ext cx="3029411" cy="2523768"/>
          </a:xfrm>
          <a:prstGeom prst="rect">
            <a:avLst/>
          </a:prstGeom>
          <a:noFill/>
        </p:spPr>
        <p:txBody>
          <a:bodyPr wrap="square" rtlCol="0">
            <a:spAutoFit/>
          </a:bodyPr>
          <a:lstStyle/>
          <a:p>
            <a:r>
              <a:rPr lang="en-GB" sz="2000" dirty="0">
                <a:effectLst>
                  <a:outerShdw blurRad="50800" dist="38100" algn="l" rotWithShape="0">
                    <a:prstClr val="black">
                      <a:alpha val="40000"/>
                    </a:prstClr>
                  </a:outerShdw>
                </a:effectLst>
                <a:latin typeface="Arial Black" panose="020B0A04020102020204" pitchFamily="34" charset="0"/>
              </a:rPr>
              <a:t>A PROJECT BY:</a:t>
            </a:r>
          </a:p>
          <a:p>
            <a:endParaRPr lang="en-GB" sz="2000" dirty="0">
              <a:effectLst>
                <a:outerShdw blurRad="50800" dist="38100" algn="l" rotWithShape="0">
                  <a:prstClr val="black">
                    <a:alpha val="40000"/>
                  </a:prstClr>
                </a:outerShdw>
              </a:effectLst>
              <a:latin typeface="Arial Black" panose="020B0A04020102020204" pitchFamily="34" charset="0"/>
            </a:endParaRPr>
          </a:p>
          <a:p>
            <a:r>
              <a:rPr lang="en-GB" sz="2000" dirty="0">
                <a:effectLst>
                  <a:outerShdw blurRad="50800" dist="38100" algn="l" rotWithShape="0">
                    <a:prstClr val="black">
                      <a:alpha val="40000"/>
                    </a:prstClr>
                  </a:outerShdw>
                </a:effectLst>
                <a:latin typeface="Arial Black" panose="020B0A04020102020204" pitchFamily="34" charset="0"/>
              </a:rPr>
              <a:t>PRIYANSHI SHAH</a:t>
            </a:r>
          </a:p>
          <a:p>
            <a:r>
              <a:rPr lang="en-GB" sz="2000" dirty="0">
                <a:effectLst>
                  <a:outerShdw blurRad="50800" dist="38100" algn="l" rotWithShape="0">
                    <a:prstClr val="black">
                      <a:alpha val="40000"/>
                    </a:prstClr>
                  </a:outerShdw>
                </a:effectLst>
                <a:latin typeface="Arial Black" panose="020B0A04020102020204" pitchFamily="34" charset="0"/>
              </a:rPr>
              <a:t>PAKHI SRIVASTAVA</a:t>
            </a:r>
          </a:p>
          <a:p>
            <a:r>
              <a:rPr lang="en-GB" sz="2000" dirty="0">
                <a:effectLst>
                  <a:outerShdw blurRad="50800" dist="38100" algn="l" rotWithShape="0">
                    <a:prstClr val="black">
                      <a:alpha val="40000"/>
                    </a:prstClr>
                  </a:outerShdw>
                </a:effectLst>
                <a:latin typeface="Arial Black" panose="020B0A04020102020204" pitchFamily="34" charset="0"/>
              </a:rPr>
              <a:t>POOJA PATEL</a:t>
            </a:r>
          </a:p>
          <a:p>
            <a:r>
              <a:rPr lang="en-GB" sz="2000" dirty="0">
                <a:effectLst>
                  <a:outerShdw blurRad="50800" dist="38100" algn="l" rotWithShape="0">
                    <a:prstClr val="black">
                      <a:alpha val="40000"/>
                    </a:prstClr>
                  </a:outerShdw>
                </a:effectLst>
                <a:latin typeface="Arial Black" panose="020B0A04020102020204" pitchFamily="34" charset="0"/>
              </a:rPr>
              <a:t>ADITI AGARWAL</a:t>
            </a:r>
          </a:p>
          <a:p>
            <a:r>
              <a:rPr lang="en-GB" sz="2000" dirty="0">
                <a:effectLst>
                  <a:outerShdw blurRad="50800" dist="38100" algn="l" rotWithShape="0">
                    <a:prstClr val="black">
                      <a:alpha val="40000"/>
                    </a:prstClr>
                  </a:outerShdw>
                </a:effectLst>
                <a:latin typeface="Arial Black" panose="020B0A04020102020204" pitchFamily="34" charset="0"/>
              </a:rPr>
              <a:t>PALAK JAIN</a:t>
            </a:r>
          </a:p>
          <a:p>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328" y="3557283"/>
            <a:ext cx="3526704" cy="197898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887" y="4243797"/>
            <a:ext cx="3891356" cy="2227134"/>
          </a:xfrm>
          <a:prstGeom prst="rect">
            <a:avLst/>
          </a:prstGeom>
        </p:spPr>
      </p:pic>
    </p:spTree>
    <p:extLst>
      <p:ext uri="{BB962C8B-B14F-4D97-AF65-F5344CB8AC3E}">
        <p14:creationId xmlns:p14="http://schemas.microsoft.com/office/powerpoint/2010/main" val="138804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circle(in)">
                                      <p:cBhvr>
                                        <p:cTn id="7"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645915-9FC1-4985-A070-6F4E9F9D5C68}"/>
              </a:ext>
            </a:extLst>
          </p:cNvPr>
          <p:cNvSpPr txBox="1"/>
          <p:nvPr/>
        </p:nvSpPr>
        <p:spPr>
          <a:xfrm>
            <a:off x="2522591" y="612559"/>
            <a:ext cx="6954148" cy="646331"/>
          </a:xfrm>
          <a:prstGeom prst="rect">
            <a:avLst/>
          </a:prstGeom>
          <a:noFill/>
        </p:spPr>
        <p:txBody>
          <a:bodyPr wrap="none" rtlCol="0">
            <a:spAutoFit/>
          </a:bodyPr>
          <a:lstStyle/>
          <a:p>
            <a:pPr algn="ctr"/>
            <a:r>
              <a:rPr lang="en-GB" sz="3600" b="1" i="1" u="sng" dirty="0">
                <a:latin typeface="Berlin Sans FB Demi" panose="020E0802020502020306" pitchFamily="34" charset="0"/>
              </a:rPr>
              <a:t>PROBLEM</a:t>
            </a:r>
            <a:r>
              <a:rPr lang="en-GB" sz="3600" i="1" u="sng" dirty="0">
                <a:latin typeface="Berlin Sans FB Demi" panose="020E0802020502020306" pitchFamily="34" charset="0"/>
              </a:rPr>
              <a:t> STATEMENT-ED TECH</a:t>
            </a:r>
          </a:p>
        </p:txBody>
      </p:sp>
      <p:sp>
        <p:nvSpPr>
          <p:cNvPr id="5" name="TextBox 4">
            <a:extLst>
              <a:ext uri="{FF2B5EF4-FFF2-40B4-BE49-F238E27FC236}">
                <a16:creationId xmlns:a16="http://schemas.microsoft.com/office/drawing/2014/main" id="{EF348424-42B8-4DCC-8AD8-DF77760E95DA}"/>
              </a:ext>
            </a:extLst>
          </p:cNvPr>
          <p:cNvSpPr txBox="1"/>
          <p:nvPr/>
        </p:nvSpPr>
        <p:spPr>
          <a:xfrm>
            <a:off x="737332" y="1429154"/>
            <a:ext cx="10524665" cy="4801314"/>
          </a:xfrm>
          <a:prstGeom prst="rect">
            <a:avLst/>
          </a:prstGeom>
          <a:noFill/>
        </p:spPr>
        <p:txBody>
          <a:bodyPr wrap="square" rtlCol="0">
            <a:spAutoFit/>
          </a:bodyPr>
          <a:lstStyle/>
          <a:p>
            <a:pPr>
              <a:buNone/>
            </a:pPr>
            <a:r>
              <a:rPr lang="en-US" sz="2400" b="1" dirty="0">
                <a:latin typeface="Algerian"/>
                <a:cs typeface="Arial"/>
              </a:rPr>
              <a:t>Exploring And Arriving On The Idea....</a:t>
            </a:r>
            <a:endParaRPr lang="en-US" sz="2400" b="1" dirty="0">
              <a:latin typeface="Algerian"/>
              <a:ea typeface="+mn-lt"/>
              <a:cs typeface="+mn-lt"/>
            </a:endParaRPr>
          </a:p>
          <a:p>
            <a:pPr>
              <a:buNone/>
            </a:pPr>
            <a:r>
              <a:rPr lang="en-US" sz="2000" b="1" dirty="0">
                <a:latin typeface="Arial"/>
                <a:cs typeface="Arial"/>
              </a:rPr>
              <a:t>   In the current times of COVID-19 we decided to build an app or website for education sector. Since the practical aspect of learning(by conducting experiments) was the one which was worst hit as majority don't have the things required to conduct experiments in their homes, we decided to tackle this issue, and thus explored the possibility of building a virtual lab where all the required things are available in online format and one can easily conduct experiments.</a:t>
            </a:r>
          </a:p>
          <a:p>
            <a:pPr>
              <a:buNone/>
            </a:pPr>
            <a:endParaRPr lang="en-US" sz="2000" b="1" dirty="0">
              <a:latin typeface="Calibri"/>
              <a:cs typeface="Calibri"/>
            </a:endParaRPr>
          </a:p>
          <a:p>
            <a:pPr>
              <a:buNone/>
            </a:pPr>
            <a:r>
              <a:rPr lang="en-US" sz="2400" b="1" dirty="0">
                <a:latin typeface="Algerian"/>
                <a:cs typeface="Arial"/>
              </a:rPr>
              <a:t>The Concept Of Virtual Lab</a:t>
            </a:r>
          </a:p>
          <a:p>
            <a:pPr marL="0" indent="0">
              <a:buNone/>
            </a:pPr>
            <a:r>
              <a:rPr lang="en-US" sz="2000" b="1" dirty="0">
                <a:latin typeface="Arial"/>
                <a:cs typeface="Arial"/>
              </a:rPr>
              <a:t>Virtual Lab will benefit school and college students who can't be physically present in the labs in the current pandemic situation to conduct the experiments. Also since it is online all the concepts and procedures can be taught and understood in an easy manner and all the contents can be accessed anytime anywhere.</a:t>
            </a:r>
          </a:p>
          <a:p>
            <a:endParaRPr lang="en-GB" sz="2000" dirty="0"/>
          </a:p>
          <a:p>
            <a:endParaRPr lang="en-GB" dirty="0"/>
          </a:p>
        </p:txBody>
      </p:sp>
    </p:spTree>
    <p:extLst>
      <p:ext uri="{BB962C8B-B14F-4D97-AF65-F5344CB8AC3E}">
        <p14:creationId xmlns:p14="http://schemas.microsoft.com/office/powerpoint/2010/main" val="71536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BECC18-A689-468F-B69E-B12D28AACBBF}"/>
              </a:ext>
            </a:extLst>
          </p:cNvPr>
          <p:cNvSpPr txBox="1"/>
          <p:nvPr/>
        </p:nvSpPr>
        <p:spPr>
          <a:xfrm>
            <a:off x="402287" y="1106564"/>
            <a:ext cx="11310152" cy="4308872"/>
          </a:xfrm>
          <a:prstGeom prst="rect">
            <a:avLst/>
          </a:prstGeom>
          <a:noFill/>
        </p:spPr>
        <p:txBody>
          <a:bodyPr wrap="square">
            <a:spAutoFit/>
          </a:bodyPr>
          <a:lstStyle/>
          <a:p>
            <a:r>
              <a:rPr lang="en-US" sz="2800" b="1" dirty="0">
                <a:latin typeface="Algerian" panose="04020705040A02060702" pitchFamily="82" charset="0"/>
              </a:rPr>
              <a:t>What is the purpose of virtual lab?</a:t>
            </a:r>
          </a:p>
          <a:p>
            <a:r>
              <a:rPr lang="en-US" sz="2400" b="1" dirty="0">
                <a:latin typeface="Arial" panose="020B0604020202020204" pitchFamily="34" charset="0"/>
                <a:cs typeface="Arial" panose="020B0604020202020204" pitchFamily="34" charset="0"/>
              </a:rPr>
              <a:t>The purpose of virtual lab is to complete the experiments online and explore concepts and theories without stepping into physical science lab.</a:t>
            </a:r>
          </a:p>
          <a:p>
            <a:endParaRPr lang="en-US" sz="2800" i="1" u="sng" dirty="0">
              <a:latin typeface="Berlin Sans FB Demi" panose="020E0802020502020306" pitchFamily="34" charset="0"/>
            </a:endParaRPr>
          </a:p>
          <a:p>
            <a:r>
              <a:rPr lang="en-US" sz="2800" b="1" dirty="0">
                <a:latin typeface="Algerian" panose="04020705040A02060702" pitchFamily="82" charset="0"/>
              </a:rPr>
              <a:t>How helpful is virtual lab?</a:t>
            </a:r>
          </a:p>
          <a:p>
            <a:r>
              <a:rPr lang="en-US" sz="2400" b="1" dirty="0">
                <a:latin typeface="Arial" panose="020B0604020202020204" pitchFamily="34" charset="0"/>
                <a:cs typeface="Arial" panose="020B0604020202020204" pitchFamily="34" charset="0"/>
              </a:rPr>
              <a:t>Virtual labs enable students to perform experiments that are difficult to perform in real laboratories because of the risks due to pandemic.</a:t>
            </a:r>
          </a:p>
          <a:p>
            <a:r>
              <a:rPr lang="en-US" sz="2400" b="1" dirty="0">
                <a:latin typeface="Arial" panose="020B0604020202020204" pitchFamily="34" charset="0"/>
                <a:cs typeface="Arial" panose="020B0604020202020204" pitchFamily="34" charset="0"/>
              </a:rPr>
              <a:t>Virtual labs help teachers save time and effort because they do not need to move from one place to another.</a:t>
            </a:r>
          </a:p>
          <a:p>
            <a:endParaRPr lang="en-US" sz="2800" dirty="0">
              <a:latin typeface="Dutch801 Rm BT" panose="02020603060505020304" pitchFamily="18" charset="0"/>
            </a:endParaRPr>
          </a:p>
          <a:p>
            <a:endParaRPr lang="en-US" sz="1800" dirty="0">
              <a:latin typeface="Dutch801 Rm BT" panose="02020603060505020304" pitchFamily="18" charset="0"/>
            </a:endParaRPr>
          </a:p>
        </p:txBody>
      </p:sp>
    </p:spTree>
    <p:extLst>
      <p:ext uri="{BB962C8B-B14F-4D97-AF65-F5344CB8AC3E}">
        <p14:creationId xmlns:p14="http://schemas.microsoft.com/office/powerpoint/2010/main" val="29575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AC91FB-4D48-4BEF-A903-A20D0DDED363}"/>
              </a:ext>
            </a:extLst>
          </p:cNvPr>
          <p:cNvSpPr txBox="1"/>
          <p:nvPr/>
        </p:nvSpPr>
        <p:spPr>
          <a:xfrm>
            <a:off x="314637" y="846003"/>
            <a:ext cx="11469533" cy="5201424"/>
          </a:xfrm>
          <a:prstGeom prst="rect">
            <a:avLst/>
          </a:prstGeom>
          <a:noFill/>
        </p:spPr>
        <p:txBody>
          <a:bodyPr wrap="square" rtlCol="0">
            <a:spAutoFit/>
          </a:bodyPr>
          <a:lstStyle/>
          <a:p>
            <a:pPr algn="ctr"/>
            <a:r>
              <a:rPr lang="en-GB" sz="3600" b="1" i="1" u="sng" dirty="0">
                <a:latin typeface="Berlin Sans FB Demi" panose="020E0802020502020306" pitchFamily="34" charset="0"/>
              </a:rPr>
              <a:t>SOLUTION</a:t>
            </a:r>
          </a:p>
          <a:p>
            <a:pPr algn="ctr"/>
            <a:endParaRPr lang="en-GB" sz="3600" dirty="0"/>
          </a:p>
          <a:p>
            <a:pPr marL="571500" indent="-571500">
              <a:buFont typeface="Arial" panose="020B0604020202020204" pitchFamily="34" charset="0"/>
              <a:buChar char="•"/>
            </a:pPr>
            <a:r>
              <a:rPr lang="en-GB" sz="2000" b="1" dirty="0">
                <a:latin typeface="Arial" panose="020B0604020202020204" pitchFamily="34" charset="0"/>
                <a:cs typeface="Arial" panose="020B0604020202020204" pitchFamily="34" charset="0"/>
              </a:rPr>
              <a:t>To solve the problems stated above we have decided to create a virtual lab in the form of a website for the benefits of all students and learners.</a:t>
            </a:r>
          </a:p>
          <a:p>
            <a:pPr marL="571500" indent="-571500">
              <a:buFont typeface="Arial" panose="020B0604020202020204" pitchFamily="34" charset="0"/>
              <a:buChar char="•"/>
            </a:pPr>
            <a:r>
              <a:rPr lang="en-GB" sz="2000" b="1" dirty="0">
                <a:latin typeface="Arial" panose="020B0604020202020204" pitchFamily="34" charset="0"/>
                <a:cs typeface="Arial" panose="020B0604020202020204" pitchFamily="34" charset="0"/>
              </a:rPr>
              <a:t>The design of the website would be such that the tutor can get access to fit in a new experiment in the lab which can also be stored for later use.</a:t>
            </a:r>
          </a:p>
          <a:p>
            <a:pPr marL="571500" indent="-571500">
              <a:buFont typeface="Arial" panose="020B0604020202020204" pitchFamily="34" charset="0"/>
              <a:buChar char="•"/>
            </a:pPr>
            <a:r>
              <a:rPr lang="en-GB" sz="2000" b="1" dirty="0">
                <a:latin typeface="Arial" panose="020B0604020202020204" pitchFamily="34" charset="0"/>
                <a:cs typeface="Arial" panose="020B0604020202020204" pitchFamily="34" charset="0"/>
              </a:rPr>
              <a:t>The tutor would get to add in the apparatus required along with its picture.</a:t>
            </a:r>
          </a:p>
          <a:p>
            <a:pPr marL="571500" indent="-571500">
              <a:buFont typeface="Arial" panose="020B0604020202020204" pitchFamily="34" charset="0"/>
              <a:buChar char="•"/>
            </a:pPr>
            <a:r>
              <a:rPr lang="en-GB" sz="2000" b="1" dirty="0">
                <a:latin typeface="Arial" panose="020B0604020202020204" pitchFamily="34" charset="0"/>
                <a:cs typeface="Arial" panose="020B0604020202020204" pitchFamily="34" charset="0"/>
              </a:rPr>
              <a:t>Next, the tutor needs to add in the directions to connect the apparatus which the software stores.</a:t>
            </a:r>
          </a:p>
          <a:p>
            <a:pPr marL="571500" indent="-571500">
              <a:buFont typeface="Arial" panose="020B0604020202020204" pitchFamily="34" charset="0"/>
              <a:buChar char="•"/>
            </a:pPr>
            <a:r>
              <a:rPr lang="en-GB" sz="2000" b="1" dirty="0">
                <a:latin typeface="Arial" panose="020B0604020202020204" pitchFamily="34" charset="0"/>
                <a:cs typeface="Arial" panose="020B0604020202020204" pitchFamily="34" charset="0"/>
              </a:rPr>
              <a:t>When the student signs in with the unique code given to them by the tutor, the list of experiments the tutor has created is displayed and the student has to choose one of them.</a:t>
            </a:r>
          </a:p>
          <a:p>
            <a:pPr marL="571500" indent="-571500">
              <a:buFont typeface="Arial" panose="020B0604020202020204" pitchFamily="34" charset="0"/>
              <a:buChar char="•"/>
            </a:pPr>
            <a:r>
              <a:rPr lang="en-GB" sz="2000" b="1" dirty="0">
                <a:latin typeface="Arial" panose="020B0604020202020204" pitchFamily="34" charset="0"/>
                <a:cs typeface="Arial" panose="020B0604020202020204" pitchFamily="34" charset="0"/>
              </a:rPr>
              <a:t>As the student chooses an experiment , the student gets to join the connections of the apparatus and the website checks if the connections are correct as per the data entered by the tutor.</a:t>
            </a:r>
          </a:p>
        </p:txBody>
      </p:sp>
    </p:spTree>
    <p:extLst>
      <p:ext uri="{BB962C8B-B14F-4D97-AF65-F5344CB8AC3E}">
        <p14:creationId xmlns:p14="http://schemas.microsoft.com/office/powerpoint/2010/main" val="50986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D025F-CFA2-458E-BB86-F5FAA068E427}"/>
              </a:ext>
            </a:extLst>
          </p:cNvPr>
          <p:cNvSpPr txBox="1"/>
          <p:nvPr/>
        </p:nvSpPr>
        <p:spPr>
          <a:xfrm>
            <a:off x="568171" y="835077"/>
            <a:ext cx="10067277" cy="646331"/>
          </a:xfrm>
          <a:prstGeom prst="rect">
            <a:avLst/>
          </a:prstGeom>
          <a:noFill/>
        </p:spPr>
        <p:txBody>
          <a:bodyPr wrap="square" rtlCol="0">
            <a:spAutoFit/>
          </a:bodyPr>
          <a:lstStyle/>
          <a:p>
            <a:pPr algn="ctr"/>
            <a:r>
              <a:rPr lang="en-GB" sz="3600" b="1" i="1" u="sng" dirty="0">
                <a:latin typeface="Berlin Sans FB Demi" panose="020E0802020502020306" pitchFamily="34" charset="0"/>
              </a:rPr>
              <a:t>EXAMPLE</a:t>
            </a:r>
          </a:p>
        </p:txBody>
      </p:sp>
      <p:sp>
        <p:nvSpPr>
          <p:cNvPr id="3" name="TextBox 2">
            <a:extLst>
              <a:ext uri="{FF2B5EF4-FFF2-40B4-BE49-F238E27FC236}">
                <a16:creationId xmlns:a16="http://schemas.microsoft.com/office/drawing/2014/main" id="{0E1E2433-847D-441C-A879-18683BC4A5D9}"/>
              </a:ext>
            </a:extLst>
          </p:cNvPr>
          <p:cNvSpPr txBox="1"/>
          <p:nvPr/>
        </p:nvSpPr>
        <p:spPr>
          <a:xfrm>
            <a:off x="363984" y="1699107"/>
            <a:ext cx="10475650" cy="3170099"/>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FOR EXAMPLE: EXP1 OHM’S LAW</a:t>
            </a:r>
          </a:p>
          <a:p>
            <a:endParaRPr lang="en-GB" sz="2000" b="1"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The apparatus needed is: battery, voltmeter, ammeter, wires, resistor.</a:t>
            </a:r>
          </a:p>
          <a:p>
            <a:r>
              <a:rPr lang="en-GB" sz="2000" b="1" dirty="0">
                <a:latin typeface="Arial" panose="020B0604020202020204" pitchFamily="34" charset="0"/>
                <a:cs typeface="Arial" panose="020B0604020202020204" pitchFamily="34" charset="0"/>
              </a:rPr>
              <a:t>This information has to be entered by the tutor along with the way to connect them.</a:t>
            </a:r>
          </a:p>
          <a:p>
            <a:endParaRPr lang="en-GB" sz="2000" b="1"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The students need to click on this experiment and they are provided with the pictures of the same. The student get to connect these with wires and their connections get automatically checked by the website once they click submit according to the data entered by the tutor</a:t>
            </a:r>
          </a:p>
          <a:p>
            <a:endParaRPr lang="en-GB" sz="20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59"/>
          <a:stretch/>
        </p:blipFill>
        <p:spPr>
          <a:xfrm>
            <a:off x="6581103" y="4275786"/>
            <a:ext cx="4417455" cy="2478379"/>
          </a:xfrm>
          <a:prstGeom prst="rect">
            <a:avLst/>
          </a:prstGeom>
        </p:spPr>
      </p:pic>
    </p:spTree>
    <p:extLst>
      <p:ext uri="{BB962C8B-B14F-4D97-AF65-F5344CB8AC3E}">
        <p14:creationId xmlns:p14="http://schemas.microsoft.com/office/powerpoint/2010/main" val="339034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368</Words>
  <Application>Microsoft Office PowerPoint</Application>
  <PresentationFormat>Widescreen</PresentationFormat>
  <Paragraphs>38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Priyanshi Shah</cp:lastModifiedBy>
  <cp:revision>8</cp:revision>
  <dcterms:created xsi:type="dcterms:W3CDTF">2020-12-21T06:44:09Z</dcterms:created>
  <dcterms:modified xsi:type="dcterms:W3CDTF">2020-12-22T13:01:55Z</dcterms:modified>
</cp:coreProperties>
</file>