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8" r:id="rId18"/>
    <p:sldId id="279" r:id="rId19"/>
    <p:sldId id="272" r:id="rId20"/>
    <p:sldId id="273" r:id="rId21"/>
    <p:sldId id="274" r:id="rId22"/>
    <p:sldId id="276" r:id="rId23"/>
    <p:sldId id="27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73770" autoAdjust="0"/>
  </p:normalViewPr>
  <p:slideViewPr>
    <p:cSldViewPr snapToGrid="0">
      <p:cViewPr varScale="1">
        <p:scale>
          <a:sx n="54" d="100"/>
          <a:sy n="54" d="100"/>
        </p:scale>
        <p:origin x="13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80" d="100"/>
          <a:sy n="80" d="100"/>
        </p:scale>
        <p:origin x="2322" y="-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50B89-DED5-4E08-9938-DB0C2DEFDC7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7A272-35D3-46F0-805A-7EFD2D41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9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8B8A6-9350-4688-8F88-063ECF2B28F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A9323-FA65-4206-A766-1B26BD9A4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SMT Pros: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✔ Does not require handcrafted rules.</a:t>
            </a:r>
            <a:br>
              <a:rPr lang="en-US" dirty="0" smtClean="0"/>
            </a:br>
            <a:r>
              <a:rPr lang="en-US" dirty="0" smtClean="0"/>
              <a:t>✔ Works well with large datasets.</a:t>
            </a:r>
          </a:p>
          <a:p>
            <a:r>
              <a:rPr lang="en-US" b="1" dirty="0" smtClean="0"/>
              <a:t>SMT Cons: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✘ Struggles with syntax and grammar.</a:t>
            </a:r>
            <a:br>
              <a:rPr lang="en-US" dirty="0" smtClean="0"/>
            </a:br>
            <a:r>
              <a:rPr lang="en-US" dirty="0" smtClean="0"/>
              <a:t>✘ Requires large datasets to improve quality.</a:t>
            </a:r>
          </a:p>
          <a:p>
            <a:endParaRPr lang="en-US" dirty="0" smtClean="0"/>
          </a:p>
          <a:p>
            <a:r>
              <a:rPr lang="en-US" b="1" dirty="0" smtClean="0"/>
              <a:t>NMT Pros: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✔ More natural and fluent translations.</a:t>
            </a:r>
            <a:br>
              <a:rPr lang="en-US" dirty="0" smtClean="0"/>
            </a:br>
            <a:r>
              <a:rPr lang="en-US" dirty="0" smtClean="0"/>
              <a:t>✔ Can generalize well to new sentence structures.</a:t>
            </a:r>
          </a:p>
          <a:p>
            <a:r>
              <a:rPr lang="en-US" b="1" dirty="0" smtClean="0"/>
              <a:t>NMT Cons: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✘ Requires significant computational power.</a:t>
            </a:r>
            <a:br>
              <a:rPr lang="en-US" dirty="0" smtClean="0"/>
            </a:br>
            <a:r>
              <a:rPr lang="en-US" dirty="0" smtClean="0"/>
              <a:t>✘ Can produce unpredictable errors.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9323-FA65-4206-A766-1B26BD9A47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8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NMT Pros: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✔ More natural and fluent translations.</a:t>
            </a:r>
            <a:br>
              <a:rPr lang="en-US" dirty="0" smtClean="0"/>
            </a:br>
            <a:r>
              <a:rPr lang="en-US" dirty="0" smtClean="0"/>
              <a:t>✔ Can generalize well to new sentence structures.</a:t>
            </a:r>
          </a:p>
          <a:p>
            <a:r>
              <a:rPr lang="en-US" b="1" dirty="0" smtClean="0"/>
              <a:t>NMT Cons: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✘ Requires significant computational power.</a:t>
            </a:r>
            <a:br>
              <a:rPr lang="en-US" dirty="0" smtClean="0"/>
            </a:br>
            <a:r>
              <a:rPr lang="en-US" dirty="0" smtClean="0"/>
              <a:t>✘ Can produce unpredictable errors.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9323-FA65-4206-A766-1B26BD9A47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7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NMT Pros: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✔ More natural and fluent translations.</a:t>
            </a:r>
            <a:br>
              <a:rPr lang="en-US" dirty="0" smtClean="0"/>
            </a:br>
            <a:r>
              <a:rPr lang="en-US" dirty="0" smtClean="0"/>
              <a:t>✔ Can generalize well to new sentence structures.</a:t>
            </a:r>
          </a:p>
          <a:p>
            <a:r>
              <a:rPr lang="en-US" b="1" dirty="0" smtClean="0"/>
              <a:t>NMT Cons: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✘ Requires significant computational power.</a:t>
            </a:r>
            <a:br>
              <a:rPr lang="en-US" dirty="0" smtClean="0"/>
            </a:br>
            <a:r>
              <a:rPr lang="en-US" dirty="0" smtClean="0"/>
              <a:t>✘ Can produce unpredictable errors.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9323-FA65-4206-A766-1B26BD9A47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08212" y="4225031"/>
            <a:ext cx="7772400" cy="1463040"/>
          </a:xfrm>
        </p:spPr>
        <p:txBody>
          <a:bodyPr/>
          <a:lstStyle/>
          <a:p>
            <a:r>
              <a:rPr lang="en-US" dirty="0" smtClean="0"/>
              <a:t>Speech to speech translation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95247" y="5318739"/>
            <a:ext cx="5396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Mukund K Roy</a:t>
            </a:r>
          </a:p>
          <a:p>
            <a:r>
              <a:rPr lang="en-US" sz="2800" dirty="0" smtClean="0"/>
              <a:t>PhD Scholar, </a:t>
            </a:r>
            <a:r>
              <a:rPr lang="en-US" sz="2800" dirty="0" err="1" smtClean="0"/>
              <a:t>DoAI</a:t>
            </a:r>
            <a:r>
              <a:rPr lang="en-US" sz="2800" dirty="0" smtClean="0"/>
              <a:t>, SVNIT, </a:t>
            </a:r>
            <a:r>
              <a:rPr lang="en-US" sz="2800" dirty="0" err="1" smtClean="0"/>
              <a:t>Surat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5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499616"/>
          </a:xfrm>
        </p:spPr>
        <p:txBody>
          <a:bodyPr/>
          <a:lstStyle/>
          <a:p>
            <a:r>
              <a:rPr lang="en-US" dirty="0" smtClean="0"/>
              <a:t>ASR </a:t>
            </a:r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34" y="1711234"/>
            <a:ext cx="10993700" cy="4689565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Wav2Vec 2.0 – Self-Supervised ASR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Facebook AI, it leverages self-supervised learning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ASR.</a:t>
            </a:r>
          </a:p>
          <a:p>
            <a:pPr lvl="1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Extractor: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CNN-based model processes raw waveforms.</a:t>
            </a:r>
          </a:p>
          <a:p>
            <a:pPr lvl="2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Encoder: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Captures long-range dependencies in speech.</a:t>
            </a:r>
          </a:p>
          <a:p>
            <a:pPr lvl="2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Loss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Pretraining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Learns representations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untranscribed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speech.</a:t>
            </a:r>
          </a:p>
          <a:p>
            <a:pPr lvl="2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with CTC Loss: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features into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text.</a:t>
            </a:r>
          </a:p>
          <a:p>
            <a:pPr lvl="1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low-resource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languages.</a:t>
            </a:r>
          </a:p>
          <a:p>
            <a:pPr lvl="2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labeled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supervised models in speech recognition.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499616"/>
          </a:xfrm>
        </p:spPr>
        <p:txBody>
          <a:bodyPr/>
          <a:lstStyle/>
          <a:p>
            <a:r>
              <a:rPr lang="en-US" dirty="0" smtClean="0"/>
              <a:t>ASR </a:t>
            </a:r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34" y="1711234"/>
            <a:ext cx="10993700" cy="4689565"/>
          </a:xfrm>
        </p:spPr>
        <p:txBody>
          <a:bodyPr>
            <a:normAutofit/>
          </a:bodyPr>
          <a:lstStyle/>
          <a:p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Conformer – CNN + Transformer </a:t>
            </a:r>
            <a:r>
              <a:rPr lang="en-US" sz="3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Google, Conformer improves ASR by combining CNNs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Modules: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in speech.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 Blocks: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dependencies.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Layers: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model efficiency.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RNN-T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CTC loss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end-to-end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accurate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real-world speech.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efficient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pure Transformers.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noisy environments.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0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499616"/>
          </a:xfrm>
        </p:spPr>
        <p:txBody>
          <a:bodyPr/>
          <a:lstStyle/>
          <a:p>
            <a:r>
              <a:rPr lang="en-US" dirty="0" smtClean="0"/>
              <a:t>ASR </a:t>
            </a:r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34" y="1711234"/>
            <a:ext cx="10993700" cy="4689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Whisper – Large-Scale Multilingual ASR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OpenAI’s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Whisper is a Transformer-based model trained on 680,000 hours of diverse multilingual and noisy speech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Transformer: Processes speech directly into text.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on diverse datasets: Makes it robust to accents, noise, and low-resource languages.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Zero-shot learning: Performs well on languages it wasn’t fine-tuned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for multilingual ASR &amp; long-form transcription.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accents &amp; background noise.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speech translation tasks as well.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499616"/>
          </a:xfrm>
        </p:spPr>
        <p:txBody>
          <a:bodyPr/>
          <a:lstStyle/>
          <a:p>
            <a:r>
              <a:rPr lang="en-US" dirty="0" smtClean="0"/>
              <a:t>ASR </a:t>
            </a:r>
            <a:r>
              <a:rPr lang="en-US" dirty="0"/>
              <a:t>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34" y="1711234"/>
            <a:ext cx="10993700" cy="4689565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RNN-T – Streaming ASR for Real-Time Applications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Transducer (RNN-T) is used in real-time speech applications like Google Assistant &amp;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Siri.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(LSTM/Conformer): Extracts speech features.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Network (RNN): Generates text in real-time.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Network: Combines audio &amp; previous predictions for smooth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latency: Ideal for real-time ASR.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&amp; lightweight compared to Transformers.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voice assistants &amp; live transcription services.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277" y="2623021"/>
            <a:ext cx="9720072" cy="1499616"/>
          </a:xfrm>
        </p:spPr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49961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867373" y="1813424"/>
            <a:ext cx="9047336" cy="2136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980" algn="l"/>
              </a:tabLst>
            </a:pPr>
            <a:r>
              <a:rPr lang="en-US" sz="2400" dirty="0" smtClean="0">
                <a:latin typeface="Arial MT"/>
                <a:cs typeface="Arial MT"/>
              </a:rPr>
              <a:t>Process of a</a:t>
            </a:r>
            <a:r>
              <a:rPr sz="2400" dirty="0" smtClean="0">
                <a:latin typeface="Arial MT"/>
                <a:cs typeface="Arial MT"/>
              </a:rPr>
              <a:t>utomatic</a:t>
            </a:r>
            <a:r>
              <a:rPr sz="2400" spc="-60" dirty="0" smtClean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conversion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text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language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to </a:t>
            </a:r>
            <a:r>
              <a:rPr sz="2400" spc="-10" dirty="0" smtClean="0">
                <a:latin typeface="Arial MT"/>
                <a:cs typeface="Arial MT"/>
              </a:rPr>
              <a:t>another</a:t>
            </a:r>
            <a:endParaRPr sz="2400" dirty="0">
              <a:latin typeface="Arial MT"/>
              <a:cs typeface="Arial MT"/>
            </a:endParaRPr>
          </a:p>
          <a:p>
            <a:pPr marL="804545" lvl="1" indent="-355600">
              <a:lnSpc>
                <a:spcPct val="100000"/>
              </a:lnSpc>
              <a:spcBef>
                <a:spcPts val="25"/>
              </a:spcBef>
              <a:buChar char="–"/>
              <a:tabLst>
                <a:tab pos="804545" algn="l"/>
              </a:tabLst>
            </a:pPr>
            <a:r>
              <a:rPr sz="1800" dirty="0">
                <a:latin typeface="Arial MT"/>
                <a:cs typeface="Arial MT"/>
              </a:rPr>
              <a:t>Preserve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meaning</a:t>
            </a:r>
            <a:endParaRPr sz="1800" dirty="0">
              <a:latin typeface="Arial MT"/>
              <a:cs typeface="Arial MT"/>
            </a:endParaRPr>
          </a:p>
          <a:p>
            <a:pPr marL="804545" lvl="1" indent="-355600">
              <a:lnSpc>
                <a:spcPct val="100000"/>
              </a:lnSpc>
              <a:buChar char="–"/>
              <a:tabLst>
                <a:tab pos="804545" algn="l"/>
              </a:tabLst>
            </a:pPr>
            <a:r>
              <a:rPr sz="1800" dirty="0">
                <a:latin typeface="Arial MT"/>
                <a:cs typeface="Arial MT"/>
              </a:rPr>
              <a:t>Fluent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output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 smtClean="0">
                <a:latin typeface="Arial MT"/>
                <a:cs typeface="Arial MT"/>
              </a:rPr>
              <a:t>text</a:t>
            </a:r>
            <a:endParaRPr lang="en-US" sz="1800" spc="-20" dirty="0" smtClean="0">
              <a:latin typeface="Arial MT"/>
              <a:cs typeface="Arial MT"/>
            </a:endParaRPr>
          </a:p>
          <a:p>
            <a:pPr marL="804545" lvl="1" indent="-355600">
              <a:lnSpc>
                <a:spcPct val="100000"/>
              </a:lnSpc>
              <a:buChar char="–"/>
              <a:tabLst>
                <a:tab pos="804545" algn="l"/>
              </a:tabLst>
            </a:pPr>
            <a:r>
              <a:rPr lang="en-US" spc="-10" dirty="0">
                <a:latin typeface="Arial MT"/>
                <a:cs typeface="Arial MT"/>
              </a:rPr>
              <a:t>Reduces dependency on human translators</a:t>
            </a:r>
            <a:r>
              <a:rPr lang="en-US" spc="-10" dirty="0" smtClean="0">
                <a:latin typeface="Arial MT"/>
                <a:cs typeface="Arial MT"/>
              </a:rPr>
              <a:t>.</a:t>
            </a:r>
          </a:p>
          <a:p>
            <a:pPr marL="804545" lvl="1" indent="-355600">
              <a:lnSpc>
                <a:spcPct val="100000"/>
              </a:lnSpc>
              <a:buChar char="–"/>
              <a:tabLst>
                <a:tab pos="804545" algn="l"/>
              </a:tabLst>
            </a:pPr>
            <a:r>
              <a:rPr lang="en-US" spc="-10" dirty="0">
                <a:latin typeface="Arial MT"/>
                <a:cs typeface="Arial MT"/>
              </a:rPr>
              <a:t>Translates large volumes of text instantly.</a:t>
            </a:r>
          </a:p>
          <a:p>
            <a:pPr marL="804545" lvl="1" indent="-355600">
              <a:lnSpc>
                <a:spcPct val="100000"/>
              </a:lnSpc>
              <a:buChar char="–"/>
              <a:tabLst>
                <a:tab pos="804545" algn="l"/>
              </a:tabLst>
            </a:pPr>
            <a:r>
              <a:rPr lang="en-US" spc="-10" dirty="0">
                <a:latin typeface="Arial MT"/>
                <a:cs typeface="Arial MT"/>
              </a:rPr>
              <a:t>Supports multiple languages simultaneously</a:t>
            </a:r>
            <a:endParaRPr spc="-10" dirty="0">
              <a:latin typeface="Arial MT"/>
              <a:cs typeface="Arial MT"/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3808" y="4263717"/>
            <a:ext cx="7054431" cy="259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499616"/>
          </a:xfrm>
        </p:spPr>
        <p:txBody>
          <a:bodyPr/>
          <a:lstStyle/>
          <a:p>
            <a:r>
              <a:rPr lang="en-US" dirty="0" smtClean="0"/>
              <a:t>MT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34" y="1698172"/>
            <a:ext cx="10601815" cy="47287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Machine Translation (RBMT)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linguistic rules, grammar, and dictionaries for translation.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handcrafted rules for source and target languages.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specific use cases with well-defined rules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linguistic knowledge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for informal or unstructured text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AnglaBharti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Apertium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499616"/>
          </a:xfrm>
        </p:spPr>
        <p:txBody>
          <a:bodyPr/>
          <a:lstStyle/>
          <a:p>
            <a:r>
              <a:rPr lang="en-US" dirty="0" smtClean="0"/>
              <a:t>MT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34" y="1698172"/>
            <a:ext cx="10601815" cy="47287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 (SMT)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from bilingual text corpora using statistical models.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probability-based predictions for translation.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require handcrafted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with large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syntax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datasets to improve quality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Google Translate (before 2016), Moses.</a:t>
            </a:r>
          </a:p>
          <a:p>
            <a:pPr marL="128016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8016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499616"/>
          </a:xfrm>
        </p:spPr>
        <p:txBody>
          <a:bodyPr/>
          <a:lstStyle/>
          <a:p>
            <a:r>
              <a:rPr lang="en-US" dirty="0" smtClean="0"/>
              <a:t>MT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934" y="1698172"/>
            <a:ext cx="10601815" cy="47287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 (NMT)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deep learning models (RNNs, Transformers) to generate translations.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 entire sentences rather than individual words or phrases.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and fluent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 well to new sentence structures.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computational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unpredictable errors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Translate (after 2016),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OpenNMT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MarianNMT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NLLB,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IndicTrans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316" y="2402541"/>
            <a:ext cx="9720072" cy="1363287"/>
          </a:xfrm>
        </p:spPr>
        <p:txBody>
          <a:bodyPr/>
          <a:lstStyle/>
          <a:p>
            <a:r>
              <a:rPr lang="en-US" dirty="0" smtClean="0"/>
              <a:t>Text to speech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0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871" y="1499616"/>
            <a:ext cx="10823883" cy="3189950"/>
          </a:xfrm>
        </p:spPr>
        <p:txBody>
          <a:bodyPr>
            <a:normAutofit fontScale="92500" lnSpcReduction="10000"/>
          </a:bodyPr>
          <a:lstStyle/>
          <a:p>
            <a:pPr marL="347980" marR="5080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980" algn="l"/>
              </a:tabLst>
            </a:pPr>
            <a:r>
              <a:rPr lang="en-US" sz="2400" spc="-25" dirty="0">
                <a:latin typeface="Arial MT"/>
                <a:cs typeface="Arial MT"/>
              </a:rPr>
              <a:t>T</a:t>
            </a:r>
            <a:r>
              <a:rPr lang="en-US" sz="2400" spc="-10" dirty="0">
                <a:latin typeface="Arial MT"/>
                <a:cs typeface="Arial MT"/>
              </a:rPr>
              <a:t>ranslates</a:t>
            </a:r>
            <a:r>
              <a:rPr lang="en-US" sz="2400" spc="60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speech</a:t>
            </a:r>
            <a:r>
              <a:rPr lang="en-US" sz="2400" spc="-114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in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spc="-20" dirty="0">
                <a:latin typeface="Arial MT"/>
                <a:cs typeface="Arial MT"/>
              </a:rPr>
              <a:t>language</a:t>
            </a:r>
            <a:r>
              <a:rPr lang="en-US" sz="2400" spc="-1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X</a:t>
            </a:r>
            <a:r>
              <a:rPr lang="en-US" sz="2400" spc="-16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into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speech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in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language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Y</a:t>
            </a:r>
            <a:r>
              <a:rPr lang="en-US" sz="2400" spc="-6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in real time</a:t>
            </a:r>
            <a:r>
              <a:rPr lang="en-US" sz="2400" spc="-10" dirty="0" smtClean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</a:p>
          <a:p>
            <a:pPr marL="12065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47980" algn="l"/>
              </a:tabLst>
            </a:pPr>
            <a:endParaRPr lang="en-US" sz="2400" spc="-10" dirty="0">
              <a:solidFill>
                <a:srgbClr val="0000FF"/>
              </a:solidFill>
              <a:latin typeface="Arial MT"/>
              <a:cs typeface="Arial MT"/>
            </a:endParaRPr>
          </a:p>
          <a:p>
            <a:pPr marL="347980" marR="5080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980" algn="l"/>
              </a:tabLst>
            </a:pPr>
            <a:r>
              <a:rPr lang="en-US" sz="2400" spc="-25" dirty="0">
                <a:latin typeface="Arial MT"/>
                <a:cs typeface="Arial MT"/>
              </a:rPr>
              <a:t>Key Components</a:t>
            </a:r>
            <a:r>
              <a:rPr lang="en-US" sz="2400" spc="-25" dirty="0" smtClean="0">
                <a:latin typeface="Arial MT"/>
                <a:cs typeface="Arial MT"/>
              </a:rPr>
              <a:t>:</a:t>
            </a:r>
          </a:p>
          <a:p>
            <a:pPr marL="12065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47980" algn="l"/>
              </a:tabLst>
            </a:pPr>
            <a:endParaRPr lang="en-US" sz="2400" spc="-25" dirty="0">
              <a:latin typeface="Arial MT"/>
              <a:cs typeface="Arial MT"/>
            </a:endParaRPr>
          </a:p>
          <a:p>
            <a:pPr marL="656717" marR="5080" lvl="8" indent="-342900">
              <a:spcBef>
                <a:spcPts val="100"/>
              </a:spcBef>
              <a:buFont typeface="Wingdings" panose="05000000000000000000" pitchFamily="2" charset="2"/>
              <a:buChar char="ü"/>
              <a:tabLst>
                <a:tab pos="347980" algn="l"/>
              </a:tabLst>
            </a:pPr>
            <a:r>
              <a:rPr lang="en-US" sz="2400" spc="-25" dirty="0">
                <a:latin typeface="Arial MT"/>
                <a:cs typeface="Arial MT"/>
              </a:rPr>
              <a:t>Automatic Speech Recognition (ASR) – Converts speech to text</a:t>
            </a:r>
            <a:r>
              <a:rPr lang="en-US" sz="2400" spc="-25" dirty="0" smtClean="0">
                <a:latin typeface="Arial MT"/>
                <a:cs typeface="Arial MT"/>
              </a:rPr>
              <a:t>.</a:t>
            </a:r>
          </a:p>
          <a:p>
            <a:pPr marL="656717" marR="5080" lvl="8" indent="-342900">
              <a:spcBef>
                <a:spcPts val="100"/>
              </a:spcBef>
              <a:buFont typeface="Wingdings" panose="05000000000000000000" pitchFamily="2" charset="2"/>
              <a:buChar char="ü"/>
              <a:tabLst>
                <a:tab pos="347980" algn="l"/>
              </a:tabLst>
            </a:pPr>
            <a:endParaRPr lang="en-US" sz="2400" spc="-25" dirty="0">
              <a:latin typeface="Arial MT"/>
              <a:cs typeface="Arial MT"/>
            </a:endParaRPr>
          </a:p>
          <a:p>
            <a:pPr marL="656717" marR="5080" lvl="8" indent="-342900">
              <a:spcBef>
                <a:spcPts val="100"/>
              </a:spcBef>
              <a:buFont typeface="Wingdings" panose="05000000000000000000" pitchFamily="2" charset="2"/>
              <a:buChar char="ü"/>
              <a:tabLst>
                <a:tab pos="347980" algn="l"/>
              </a:tabLst>
            </a:pPr>
            <a:r>
              <a:rPr lang="en-US" sz="2400" spc="-25" dirty="0">
                <a:latin typeface="Arial MT"/>
                <a:cs typeface="Arial MT"/>
              </a:rPr>
              <a:t>Machine Translation (MT) – Translates text into the target language</a:t>
            </a:r>
            <a:r>
              <a:rPr lang="en-US" sz="2400" spc="-25" dirty="0" smtClean="0">
                <a:latin typeface="Arial MT"/>
                <a:cs typeface="Arial MT"/>
              </a:rPr>
              <a:t>.</a:t>
            </a:r>
          </a:p>
          <a:p>
            <a:pPr marL="656717" marR="5080" lvl="8" indent="-342900">
              <a:spcBef>
                <a:spcPts val="100"/>
              </a:spcBef>
              <a:buFont typeface="Wingdings" panose="05000000000000000000" pitchFamily="2" charset="2"/>
              <a:buChar char="ü"/>
              <a:tabLst>
                <a:tab pos="347980" algn="l"/>
              </a:tabLst>
            </a:pPr>
            <a:endParaRPr lang="en-US" sz="2400" spc="-25" dirty="0">
              <a:latin typeface="Arial MT"/>
              <a:cs typeface="Arial MT"/>
            </a:endParaRPr>
          </a:p>
          <a:p>
            <a:pPr marL="656717" marR="5080" lvl="8" indent="-342900">
              <a:spcBef>
                <a:spcPts val="100"/>
              </a:spcBef>
              <a:buFont typeface="Wingdings" panose="05000000000000000000" pitchFamily="2" charset="2"/>
              <a:buChar char="ü"/>
              <a:tabLst>
                <a:tab pos="347980" algn="l"/>
              </a:tabLst>
            </a:pPr>
            <a:r>
              <a:rPr lang="en-US" sz="2400" spc="-25" dirty="0">
                <a:latin typeface="Arial MT"/>
                <a:cs typeface="Arial MT"/>
              </a:rPr>
              <a:t>Text-to-Speech (TTS) – Converts translated text back to speech.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136263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904" y="1730188"/>
            <a:ext cx="10845143" cy="49754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(TTS) converts written text into spoken words using artificial voice generation.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virtual assistants, screen readers, automated customer service, and AI-driven 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Processing: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input text into a structured format (tokenization, normalization).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Analysis: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phonemes, stress, intonation, and rhythm.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Synthesis: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human-like speech using various synthesis approaches.</a:t>
            </a:r>
          </a:p>
        </p:txBody>
      </p:sp>
    </p:spTree>
    <p:extLst>
      <p:ext uri="{BB962C8B-B14F-4D97-AF65-F5344CB8AC3E}">
        <p14:creationId xmlns:p14="http://schemas.microsoft.com/office/powerpoint/2010/main" val="4761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9411"/>
            <a:ext cx="9720072" cy="1499616"/>
          </a:xfrm>
        </p:spPr>
        <p:txBody>
          <a:bodyPr/>
          <a:lstStyle/>
          <a:p>
            <a:r>
              <a:rPr lang="en-US" dirty="0" smtClean="0"/>
              <a:t>TTS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2267"/>
            <a:ext cx="10558272" cy="46706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Concatenative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pre-recorded speech units (phonemes, syllables, words, phrases) stored in a database.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Assembles these units to form speech output.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naturalness if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well-recorded.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(requires extensive recordings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new words or expressions smoothly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Railway announcements, Early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navigation systems, IVR systems.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9411"/>
            <a:ext cx="9720072" cy="1499616"/>
          </a:xfrm>
        </p:spPr>
        <p:txBody>
          <a:bodyPr/>
          <a:lstStyle/>
          <a:p>
            <a:r>
              <a:rPr lang="en-US" dirty="0" smtClean="0"/>
              <a:t>TTS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2267"/>
            <a:ext cx="10558272" cy="46706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TTS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statistical model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Hidden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Markov Models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synthetic speech.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on parameters like pitch, duration, and voice timbre instead of recorded units.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than concatenative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new words and phrases.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Sounds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unnatural.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of parameters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Festival, HTS (HMM-based TTS).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0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9411"/>
            <a:ext cx="9720072" cy="1499616"/>
          </a:xfrm>
        </p:spPr>
        <p:txBody>
          <a:bodyPr/>
          <a:lstStyle/>
          <a:p>
            <a:r>
              <a:rPr lang="en-US" dirty="0" smtClean="0"/>
              <a:t>TTS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2267"/>
            <a:ext cx="10558272" cy="46706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TTS (Deep Learning-Based TTS)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deep learning models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Tacotron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FastSpeech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highly natural speech.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from large datasets and generates speech waveform directly.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natural, and human-like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 accents, emotions, and speaking styles.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datasets and high computational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difficult to control precisely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Google’s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TTS.</a:t>
            </a:r>
          </a:p>
          <a:p>
            <a:pPr marL="128016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846" y="2411506"/>
            <a:ext cx="9720073" cy="402336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453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626" y="219456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dirty="0"/>
              <a:t>Speech</a:t>
            </a:r>
            <a:r>
              <a:rPr lang="en-US" sz="4400" spc="-145" dirty="0"/>
              <a:t> </a:t>
            </a:r>
            <a:r>
              <a:rPr lang="en-US" sz="4400" spc="-25" dirty="0"/>
              <a:t>to </a:t>
            </a:r>
            <a:r>
              <a:rPr lang="en-US" sz="4400" dirty="0"/>
              <a:t>Speech</a:t>
            </a:r>
            <a:r>
              <a:rPr lang="en-US" sz="4400" spc="-135" dirty="0"/>
              <a:t> </a:t>
            </a:r>
            <a:r>
              <a:rPr lang="en-US" sz="4400" dirty="0"/>
              <a:t>Machine</a:t>
            </a:r>
            <a:r>
              <a:rPr lang="en-US" sz="4400" spc="-185" dirty="0"/>
              <a:t> </a:t>
            </a:r>
            <a:r>
              <a:rPr lang="en-US" sz="4400" spc="-10" dirty="0"/>
              <a:t>Translation</a:t>
            </a:r>
            <a:r>
              <a:rPr lang="en-US" sz="4400" spc="-135" dirty="0"/>
              <a:t> </a:t>
            </a:r>
            <a:r>
              <a:rPr lang="en-US" sz="4400" dirty="0"/>
              <a:t>-</a:t>
            </a:r>
            <a:r>
              <a:rPr lang="en-US" sz="4400" spc="-135" dirty="0"/>
              <a:t> </a:t>
            </a:r>
            <a:r>
              <a:rPr lang="en-US" sz="4400" spc="-10" dirty="0"/>
              <a:t>Pipeline</a:t>
            </a:r>
            <a:endParaRPr lang="en-US" sz="4400" dirty="0"/>
          </a:p>
        </p:txBody>
      </p:sp>
      <p:pic>
        <p:nvPicPr>
          <p:cNvPr id="4" name="Picture 2" descr="how speech translation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726" y="2604407"/>
            <a:ext cx="8407677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2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59" y="258645"/>
            <a:ext cx="9720072" cy="1499616"/>
          </a:xfrm>
        </p:spPr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058" y="1758261"/>
            <a:ext cx="10823885" cy="4720916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Cascaded Approach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Pipeline: ASR </a:t>
            </a:r>
            <a:r>
              <a:rPr lang="en-US" sz="2400" dirty="0"/>
              <a:t>→ Text Translation (MT) → </a:t>
            </a:r>
            <a:r>
              <a:rPr lang="en-US" sz="2400" dirty="0" smtClean="0"/>
              <a:t>TTS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400" dirty="0"/>
              <a:t>in applications like Google Translate and </a:t>
            </a:r>
            <a:r>
              <a:rPr lang="en-US" sz="2400" dirty="0" err="1"/>
              <a:t>iTranslate</a:t>
            </a:r>
            <a:r>
              <a:rPr lang="en-US" sz="2400" dirty="0" smtClean="0"/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Challenges</a:t>
            </a:r>
            <a:r>
              <a:rPr lang="en-US" sz="2400" dirty="0"/>
              <a:t>: Error propagation from ASR to MT</a:t>
            </a:r>
            <a:r>
              <a:rPr lang="en-US" sz="2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 smtClean="0"/>
              <a:t>End-to-End </a:t>
            </a:r>
            <a:r>
              <a:rPr lang="en-US" sz="2400" b="1" dirty="0"/>
              <a:t>Neural </a:t>
            </a:r>
            <a:r>
              <a:rPr lang="en-US" sz="2400" b="1" dirty="0" smtClean="0"/>
              <a:t>Approach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Uses </a:t>
            </a:r>
            <a:r>
              <a:rPr lang="en-US" sz="2400" dirty="0"/>
              <a:t>Sequence-to-Sequence (Seq2Seq) models with Transformer-based architectures</a:t>
            </a:r>
            <a:r>
              <a:rPr lang="en-US" sz="2400" dirty="0" smtClean="0"/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Avoids </a:t>
            </a:r>
            <a:r>
              <a:rPr lang="en-US" sz="2400" dirty="0"/>
              <a:t>text conversion, directly maps speech to translated speech</a:t>
            </a:r>
            <a:r>
              <a:rPr lang="en-US" sz="2400" dirty="0" smtClean="0"/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Example</a:t>
            </a:r>
            <a:r>
              <a:rPr lang="en-US" sz="2400" dirty="0"/>
              <a:t>: Facebook’s SeamlessM4T, </a:t>
            </a:r>
            <a:r>
              <a:rPr lang="en-US" sz="2400" dirty="0" err="1"/>
              <a:t>OpenAI’s</a:t>
            </a:r>
            <a:r>
              <a:rPr lang="en-US" sz="2400" dirty="0"/>
              <a:t> Whisper-based models</a:t>
            </a:r>
            <a:r>
              <a:rPr lang="en-US" sz="2400" dirty="0" smtClean="0"/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 smtClean="0"/>
              <a:t>Challenges</a:t>
            </a:r>
            <a:r>
              <a:rPr lang="en-US" sz="2400" dirty="0"/>
              <a:t>: Requires large-scale multilingual speech data.</a:t>
            </a:r>
          </a:p>
        </p:txBody>
      </p:sp>
    </p:spTree>
    <p:extLst>
      <p:ext uri="{BB962C8B-B14F-4D97-AF65-F5344CB8AC3E}">
        <p14:creationId xmlns:p14="http://schemas.microsoft.com/office/powerpoint/2010/main" val="421305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93330"/>
            <a:ext cx="9720072" cy="1499616"/>
          </a:xfrm>
        </p:spPr>
        <p:txBody>
          <a:bodyPr/>
          <a:lstStyle/>
          <a:p>
            <a:r>
              <a:rPr lang="en-US" dirty="0"/>
              <a:t>Cascaded</a:t>
            </a:r>
            <a:r>
              <a:rPr lang="en-US" spc="-210" dirty="0"/>
              <a:t> </a:t>
            </a:r>
            <a:r>
              <a:rPr lang="en-US" spc="-10" dirty="0"/>
              <a:t>SSMT</a:t>
            </a:r>
            <a:r>
              <a:rPr lang="en-US" spc="-300" dirty="0"/>
              <a:t> </a:t>
            </a:r>
            <a:r>
              <a:rPr lang="en-US" spc="-10" dirty="0"/>
              <a:t>Approach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1023938" y="1789113"/>
            <a:ext cx="9720262" cy="20307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w Cen MT (Body)"/>
                <a:cs typeface="Arial MT"/>
              </a:rPr>
              <a:t>ASR</a:t>
            </a:r>
            <a:r>
              <a:rPr sz="2000" spc="-70" dirty="0">
                <a:latin typeface="Tw Cen MT (Body)"/>
                <a:cs typeface="Arial MT"/>
              </a:rPr>
              <a:t> </a:t>
            </a:r>
            <a:r>
              <a:rPr sz="2000" dirty="0">
                <a:latin typeface="Tw Cen MT (Body)"/>
                <a:cs typeface="Arial MT"/>
              </a:rPr>
              <a:t>:</a:t>
            </a:r>
            <a:r>
              <a:rPr sz="2000" spc="-95" dirty="0">
                <a:latin typeface="Tw Cen MT (Body)"/>
                <a:cs typeface="Arial MT"/>
              </a:rPr>
              <a:t> </a:t>
            </a:r>
            <a:r>
              <a:rPr sz="2000" spc="-10" dirty="0">
                <a:latin typeface="Tw Cen MT (Body)"/>
                <a:cs typeface="Arial MT"/>
              </a:rPr>
              <a:t>Transcribing</a:t>
            </a:r>
            <a:r>
              <a:rPr sz="2000" spc="-65" dirty="0">
                <a:latin typeface="Tw Cen MT (Body)"/>
                <a:cs typeface="Arial MT"/>
              </a:rPr>
              <a:t> </a:t>
            </a:r>
            <a:r>
              <a:rPr sz="2000" dirty="0">
                <a:latin typeface="Tw Cen MT (Body)"/>
                <a:cs typeface="Arial MT"/>
              </a:rPr>
              <a:t>speech</a:t>
            </a:r>
            <a:r>
              <a:rPr sz="2000" spc="-70" dirty="0">
                <a:latin typeface="Tw Cen MT (Body)"/>
                <a:cs typeface="Arial MT"/>
              </a:rPr>
              <a:t> </a:t>
            </a:r>
            <a:r>
              <a:rPr sz="2000" dirty="0">
                <a:latin typeface="Tw Cen MT (Body)"/>
                <a:cs typeface="Arial MT"/>
              </a:rPr>
              <a:t>into</a:t>
            </a:r>
            <a:r>
              <a:rPr sz="2000" spc="-65" dirty="0">
                <a:latin typeface="Tw Cen MT (Body)"/>
                <a:cs typeface="Arial MT"/>
              </a:rPr>
              <a:t> </a:t>
            </a:r>
            <a:r>
              <a:rPr sz="2000" spc="-20" dirty="0">
                <a:latin typeface="Tw Cen MT (Body)"/>
                <a:cs typeface="Arial MT"/>
              </a:rPr>
              <a:t>text</a:t>
            </a:r>
            <a:endParaRPr sz="2000" dirty="0">
              <a:latin typeface="Tw Cen MT (Body)"/>
              <a:cs typeface="Arial MT"/>
            </a:endParaRPr>
          </a:p>
          <a:p>
            <a:pPr marL="12700" marR="5080">
              <a:lnSpc>
                <a:spcPct val="240000"/>
              </a:lnSpc>
            </a:pPr>
            <a:r>
              <a:rPr sz="2000" dirty="0">
                <a:latin typeface="Tw Cen MT (Body)"/>
                <a:cs typeface="Arial MT"/>
              </a:rPr>
              <a:t>MT</a:t>
            </a:r>
            <a:r>
              <a:rPr sz="2000" spc="-85" dirty="0">
                <a:latin typeface="Tw Cen MT (Body)"/>
                <a:cs typeface="Arial MT"/>
              </a:rPr>
              <a:t> </a:t>
            </a:r>
            <a:r>
              <a:rPr sz="2000" dirty="0">
                <a:latin typeface="Tw Cen MT (Body)"/>
                <a:cs typeface="Arial MT"/>
              </a:rPr>
              <a:t>:</a:t>
            </a:r>
            <a:r>
              <a:rPr sz="2000" spc="-65" dirty="0">
                <a:latin typeface="Tw Cen MT (Body)"/>
                <a:cs typeface="Arial MT"/>
              </a:rPr>
              <a:t> </a:t>
            </a:r>
            <a:r>
              <a:rPr sz="2000" spc="-10" dirty="0">
                <a:latin typeface="Tw Cen MT (Body)"/>
                <a:cs typeface="Arial MT"/>
              </a:rPr>
              <a:t>Translating</a:t>
            </a:r>
            <a:r>
              <a:rPr sz="2000" spc="-30" dirty="0">
                <a:latin typeface="Tw Cen MT (Body)"/>
                <a:cs typeface="Arial MT"/>
              </a:rPr>
              <a:t> </a:t>
            </a:r>
            <a:r>
              <a:rPr sz="2000" dirty="0">
                <a:latin typeface="Tw Cen MT (Body)"/>
                <a:cs typeface="Arial MT"/>
              </a:rPr>
              <a:t>text</a:t>
            </a:r>
            <a:r>
              <a:rPr sz="2000" spc="-30" dirty="0">
                <a:latin typeface="Tw Cen MT (Body)"/>
                <a:cs typeface="Arial MT"/>
              </a:rPr>
              <a:t> </a:t>
            </a:r>
            <a:r>
              <a:rPr sz="2000" dirty="0">
                <a:latin typeface="Tw Cen MT (Body)"/>
                <a:cs typeface="Arial MT"/>
              </a:rPr>
              <a:t>from</a:t>
            </a:r>
            <a:r>
              <a:rPr sz="2000" spc="-35" dirty="0">
                <a:latin typeface="Tw Cen MT (Body)"/>
                <a:cs typeface="Arial MT"/>
              </a:rPr>
              <a:t> </a:t>
            </a:r>
            <a:r>
              <a:rPr sz="2000" spc="-20" dirty="0">
                <a:latin typeface="Tw Cen MT (Body)"/>
                <a:cs typeface="Arial MT"/>
              </a:rPr>
              <a:t>language</a:t>
            </a:r>
            <a:r>
              <a:rPr sz="2000" spc="-114" dirty="0">
                <a:latin typeface="Tw Cen MT (Body)"/>
                <a:cs typeface="Arial MT"/>
              </a:rPr>
              <a:t> </a:t>
            </a:r>
            <a:r>
              <a:rPr sz="2000" dirty="0">
                <a:latin typeface="Tw Cen MT (Body)"/>
                <a:cs typeface="Arial MT"/>
              </a:rPr>
              <a:t>A</a:t>
            </a:r>
            <a:r>
              <a:rPr sz="2000" spc="-135" dirty="0">
                <a:latin typeface="Tw Cen MT (Body)"/>
                <a:cs typeface="Arial MT"/>
              </a:rPr>
              <a:t> </a:t>
            </a:r>
            <a:r>
              <a:rPr sz="2000" dirty="0">
                <a:latin typeface="Tw Cen MT (Body)"/>
                <a:cs typeface="Arial MT"/>
              </a:rPr>
              <a:t>to</a:t>
            </a:r>
            <a:r>
              <a:rPr sz="2000" spc="-35" dirty="0">
                <a:latin typeface="Tw Cen MT (Body)"/>
                <a:cs typeface="Arial MT"/>
              </a:rPr>
              <a:t> </a:t>
            </a:r>
            <a:r>
              <a:rPr sz="2000" dirty="0">
                <a:latin typeface="Tw Cen MT (Body)"/>
                <a:cs typeface="Arial MT"/>
              </a:rPr>
              <a:t>language</a:t>
            </a:r>
            <a:r>
              <a:rPr sz="2000" spc="-30" dirty="0">
                <a:latin typeface="Tw Cen MT (Body)"/>
                <a:cs typeface="Arial MT"/>
              </a:rPr>
              <a:t> </a:t>
            </a:r>
            <a:r>
              <a:rPr sz="2000" spc="-50" dirty="0">
                <a:latin typeface="Tw Cen MT (Body)"/>
                <a:cs typeface="Arial MT"/>
              </a:rPr>
              <a:t>B </a:t>
            </a:r>
            <a:endParaRPr lang="en-US" sz="2000" spc="-50" dirty="0" smtClean="0">
              <a:latin typeface="Tw Cen MT (Body)"/>
              <a:cs typeface="Arial MT"/>
            </a:endParaRPr>
          </a:p>
          <a:p>
            <a:pPr marL="12700" marR="5080">
              <a:lnSpc>
                <a:spcPct val="240000"/>
              </a:lnSpc>
            </a:pPr>
            <a:r>
              <a:rPr sz="2000" dirty="0" smtClean="0">
                <a:latin typeface="Tw Cen MT (Body)"/>
                <a:cs typeface="Arial MT"/>
              </a:rPr>
              <a:t>TTS</a:t>
            </a:r>
            <a:r>
              <a:rPr sz="2000" spc="-45" dirty="0" smtClean="0">
                <a:latin typeface="Tw Cen MT (Body)"/>
                <a:cs typeface="Arial MT"/>
              </a:rPr>
              <a:t> </a:t>
            </a:r>
            <a:r>
              <a:rPr sz="2000" dirty="0">
                <a:latin typeface="Tw Cen MT (Body)"/>
                <a:cs typeface="Arial MT"/>
              </a:rPr>
              <a:t>:</a:t>
            </a:r>
            <a:r>
              <a:rPr sz="2000" spc="-40" dirty="0">
                <a:latin typeface="Tw Cen MT (Body)"/>
                <a:cs typeface="Arial MT"/>
              </a:rPr>
              <a:t> </a:t>
            </a:r>
            <a:r>
              <a:rPr sz="2000" spc="-10" dirty="0">
                <a:latin typeface="Tw Cen MT (Body)"/>
                <a:cs typeface="Arial MT"/>
              </a:rPr>
              <a:t>Synthesizing</a:t>
            </a:r>
            <a:r>
              <a:rPr sz="2000" spc="-40" dirty="0">
                <a:latin typeface="Tw Cen MT (Body)"/>
                <a:cs typeface="Arial MT"/>
              </a:rPr>
              <a:t> </a:t>
            </a:r>
            <a:r>
              <a:rPr sz="2000" dirty="0">
                <a:latin typeface="Tw Cen MT (Body)"/>
                <a:cs typeface="Arial MT"/>
              </a:rPr>
              <a:t>speech</a:t>
            </a:r>
            <a:r>
              <a:rPr sz="2000" spc="-40" dirty="0">
                <a:latin typeface="Tw Cen MT (Body)"/>
                <a:cs typeface="Arial MT"/>
              </a:rPr>
              <a:t> </a:t>
            </a:r>
            <a:r>
              <a:rPr sz="2000" dirty="0">
                <a:latin typeface="Tw Cen MT (Body)"/>
                <a:cs typeface="Arial MT"/>
              </a:rPr>
              <a:t>from</a:t>
            </a:r>
            <a:r>
              <a:rPr sz="2000" spc="-45" dirty="0">
                <a:latin typeface="Tw Cen MT (Body)"/>
                <a:cs typeface="Arial MT"/>
              </a:rPr>
              <a:t> </a:t>
            </a:r>
            <a:r>
              <a:rPr sz="2000" spc="-20" dirty="0">
                <a:latin typeface="Tw Cen MT (Body)"/>
                <a:cs typeface="Arial MT"/>
              </a:rPr>
              <a:t>text</a:t>
            </a:r>
            <a:endParaRPr sz="2000" dirty="0">
              <a:latin typeface="Tw Cen MT (Body)"/>
              <a:cs typeface="Arial MT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646672" y="4658185"/>
            <a:ext cx="9097528" cy="1503099"/>
            <a:chOff x="282256" y="4890918"/>
            <a:chExt cx="9097528" cy="1503099"/>
          </a:xfrm>
        </p:grpSpPr>
        <p:grpSp>
          <p:nvGrpSpPr>
            <p:cNvPr id="20" name="Group 19"/>
            <p:cNvGrpSpPr/>
            <p:nvPr/>
          </p:nvGrpSpPr>
          <p:grpSpPr>
            <a:xfrm>
              <a:off x="1890108" y="4890918"/>
              <a:ext cx="7411172" cy="1476170"/>
              <a:chOff x="1563537" y="3336438"/>
              <a:chExt cx="7411172" cy="1476170"/>
            </a:xfrm>
          </p:grpSpPr>
          <p:grpSp>
            <p:nvGrpSpPr>
              <p:cNvPr id="21" name="object 4"/>
              <p:cNvGrpSpPr/>
              <p:nvPr/>
            </p:nvGrpSpPr>
            <p:grpSpPr>
              <a:xfrm>
                <a:off x="1563537" y="3339187"/>
                <a:ext cx="1485265" cy="1099820"/>
                <a:chOff x="1563537" y="3339187"/>
                <a:chExt cx="1485265" cy="1099820"/>
              </a:xfrm>
            </p:grpSpPr>
            <p:sp>
              <p:nvSpPr>
                <p:cNvPr id="34" name="object 5"/>
                <p:cNvSpPr/>
                <p:nvPr/>
              </p:nvSpPr>
              <p:spPr>
                <a:xfrm>
                  <a:off x="1568300" y="3343950"/>
                  <a:ext cx="1475740" cy="109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5739" h="1090295">
                      <a:moveTo>
                        <a:pt x="1293746" y="1089899"/>
                      </a:moveTo>
                      <a:lnTo>
                        <a:pt x="181653" y="1089899"/>
                      </a:lnTo>
                      <a:lnTo>
                        <a:pt x="133362" y="1083411"/>
                      </a:lnTo>
                      <a:lnTo>
                        <a:pt x="89969" y="1065098"/>
                      </a:lnTo>
                      <a:lnTo>
                        <a:pt x="53205" y="1036694"/>
                      </a:lnTo>
                      <a:lnTo>
                        <a:pt x="24801" y="999930"/>
                      </a:lnTo>
                      <a:lnTo>
                        <a:pt x="6488" y="956537"/>
                      </a:lnTo>
                      <a:lnTo>
                        <a:pt x="0" y="908246"/>
                      </a:lnTo>
                      <a:lnTo>
                        <a:pt x="0" y="181653"/>
                      </a:lnTo>
                      <a:lnTo>
                        <a:pt x="6488" y="133362"/>
                      </a:lnTo>
                      <a:lnTo>
                        <a:pt x="24801" y="89969"/>
                      </a:lnTo>
                      <a:lnTo>
                        <a:pt x="53205" y="53205"/>
                      </a:lnTo>
                      <a:lnTo>
                        <a:pt x="89969" y="24801"/>
                      </a:lnTo>
                      <a:lnTo>
                        <a:pt x="133362" y="6488"/>
                      </a:lnTo>
                      <a:lnTo>
                        <a:pt x="181653" y="0"/>
                      </a:lnTo>
                      <a:lnTo>
                        <a:pt x="1293746" y="0"/>
                      </a:lnTo>
                      <a:lnTo>
                        <a:pt x="1363262" y="13827"/>
                      </a:lnTo>
                      <a:lnTo>
                        <a:pt x="1422194" y="53204"/>
                      </a:lnTo>
                      <a:lnTo>
                        <a:pt x="1461572" y="112137"/>
                      </a:lnTo>
                      <a:lnTo>
                        <a:pt x="1475399" y="181653"/>
                      </a:lnTo>
                      <a:lnTo>
                        <a:pt x="1475399" y="908246"/>
                      </a:lnTo>
                      <a:lnTo>
                        <a:pt x="1468911" y="956537"/>
                      </a:lnTo>
                      <a:lnTo>
                        <a:pt x="1450598" y="999930"/>
                      </a:lnTo>
                      <a:lnTo>
                        <a:pt x="1422194" y="1036694"/>
                      </a:lnTo>
                      <a:lnTo>
                        <a:pt x="1385430" y="1065098"/>
                      </a:lnTo>
                      <a:lnTo>
                        <a:pt x="1342037" y="1083411"/>
                      </a:lnTo>
                      <a:lnTo>
                        <a:pt x="1293746" y="1089899"/>
                      </a:lnTo>
                      <a:close/>
                    </a:path>
                  </a:pathLst>
                </a:custGeom>
                <a:solidFill>
                  <a:srgbClr val="CEE1F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5" name="object 6"/>
                <p:cNvSpPr/>
                <p:nvPr/>
              </p:nvSpPr>
              <p:spPr>
                <a:xfrm>
                  <a:off x="1568300" y="3343950"/>
                  <a:ext cx="1475740" cy="109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5739" h="1090295">
                      <a:moveTo>
                        <a:pt x="0" y="181653"/>
                      </a:moveTo>
                      <a:lnTo>
                        <a:pt x="6488" y="133362"/>
                      </a:lnTo>
                      <a:lnTo>
                        <a:pt x="24801" y="89969"/>
                      </a:lnTo>
                      <a:lnTo>
                        <a:pt x="53205" y="53205"/>
                      </a:lnTo>
                      <a:lnTo>
                        <a:pt x="89969" y="24801"/>
                      </a:lnTo>
                      <a:lnTo>
                        <a:pt x="133362" y="6488"/>
                      </a:lnTo>
                      <a:lnTo>
                        <a:pt x="181653" y="0"/>
                      </a:lnTo>
                      <a:lnTo>
                        <a:pt x="1293746" y="0"/>
                      </a:lnTo>
                      <a:lnTo>
                        <a:pt x="1363262" y="13827"/>
                      </a:lnTo>
                      <a:lnTo>
                        <a:pt x="1422194" y="53204"/>
                      </a:lnTo>
                      <a:lnTo>
                        <a:pt x="1461572" y="112137"/>
                      </a:lnTo>
                      <a:lnTo>
                        <a:pt x="1475399" y="181653"/>
                      </a:lnTo>
                      <a:lnTo>
                        <a:pt x="1475399" y="908246"/>
                      </a:lnTo>
                      <a:lnTo>
                        <a:pt x="1468911" y="956537"/>
                      </a:lnTo>
                      <a:lnTo>
                        <a:pt x="1450598" y="999930"/>
                      </a:lnTo>
                      <a:lnTo>
                        <a:pt x="1422194" y="1036694"/>
                      </a:lnTo>
                      <a:lnTo>
                        <a:pt x="1385430" y="1065098"/>
                      </a:lnTo>
                      <a:lnTo>
                        <a:pt x="1342037" y="1083411"/>
                      </a:lnTo>
                      <a:lnTo>
                        <a:pt x="1293746" y="1089899"/>
                      </a:lnTo>
                      <a:lnTo>
                        <a:pt x="181653" y="1089899"/>
                      </a:lnTo>
                      <a:lnTo>
                        <a:pt x="133362" y="1083411"/>
                      </a:lnTo>
                      <a:lnTo>
                        <a:pt x="89969" y="1065098"/>
                      </a:lnTo>
                      <a:lnTo>
                        <a:pt x="53205" y="1036694"/>
                      </a:lnTo>
                      <a:lnTo>
                        <a:pt x="24801" y="999930"/>
                      </a:lnTo>
                      <a:lnTo>
                        <a:pt x="6488" y="956537"/>
                      </a:lnTo>
                      <a:lnTo>
                        <a:pt x="0" y="908246"/>
                      </a:lnTo>
                      <a:lnTo>
                        <a:pt x="0" y="181653"/>
                      </a:lnTo>
                      <a:close/>
                    </a:path>
                  </a:pathLst>
                </a:custGeom>
                <a:ln w="952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2" name="object 7"/>
              <p:cNvSpPr txBox="1"/>
              <p:nvPr/>
            </p:nvSpPr>
            <p:spPr>
              <a:xfrm>
                <a:off x="1824059" y="3449988"/>
                <a:ext cx="964565" cy="867410"/>
              </a:xfrm>
              <a:prstGeom prst="rect">
                <a:avLst/>
              </a:prstGeom>
            </p:spPr>
            <p:txBody>
              <a:bodyPr vert="horz" wrap="square" lIns="0" tIns="22860" rIns="0" bIns="0" rtlCol="0">
                <a:spAutoFit/>
              </a:bodyPr>
              <a:lstStyle/>
              <a:p>
                <a:pPr marL="12700" marR="5080" algn="ctr">
                  <a:lnSpc>
                    <a:spcPts val="1650"/>
                  </a:lnSpc>
                  <a:spcBef>
                    <a:spcPts val="180"/>
                  </a:spcBef>
                </a:pPr>
                <a:r>
                  <a:rPr sz="1400" spc="-10" dirty="0">
                    <a:latin typeface="Arial MT"/>
                    <a:cs typeface="Arial MT"/>
                  </a:rPr>
                  <a:t>Automatic Speech Recognition (ASR)</a:t>
                </a:r>
                <a:endParaRPr sz="1400">
                  <a:latin typeface="Arial MT"/>
                  <a:cs typeface="Arial MT"/>
                </a:endParaRPr>
              </a:p>
            </p:txBody>
          </p:sp>
          <p:grpSp>
            <p:nvGrpSpPr>
              <p:cNvPr id="23" name="object 8"/>
              <p:cNvGrpSpPr/>
              <p:nvPr/>
            </p:nvGrpSpPr>
            <p:grpSpPr>
              <a:xfrm>
                <a:off x="3902787" y="3336438"/>
                <a:ext cx="1485265" cy="1099820"/>
                <a:chOff x="3849537" y="3339262"/>
                <a:chExt cx="1485265" cy="1099820"/>
              </a:xfrm>
            </p:grpSpPr>
            <p:sp>
              <p:nvSpPr>
                <p:cNvPr id="32" name="object 9"/>
                <p:cNvSpPr/>
                <p:nvPr/>
              </p:nvSpPr>
              <p:spPr>
                <a:xfrm>
                  <a:off x="3854300" y="3344024"/>
                  <a:ext cx="1475740" cy="109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5739" h="1090295">
                      <a:moveTo>
                        <a:pt x="1293746" y="1089899"/>
                      </a:moveTo>
                      <a:lnTo>
                        <a:pt x="181653" y="1089899"/>
                      </a:lnTo>
                      <a:lnTo>
                        <a:pt x="133362" y="1083411"/>
                      </a:lnTo>
                      <a:lnTo>
                        <a:pt x="89969" y="1065098"/>
                      </a:lnTo>
                      <a:lnTo>
                        <a:pt x="53205" y="1036694"/>
                      </a:lnTo>
                      <a:lnTo>
                        <a:pt x="24801" y="999930"/>
                      </a:lnTo>
                      <a:lnTo>
                        <a:pt x="6488" y="956537"/>
                      </a:lnTo>
                      <a:lnTo>
                        <a:pt x="0" y="908246"/>
                      </a:lnTo>
                      <a:lnTo>
                        <a:pt x="0" y="181653"/>
                      </a:lnTo>
                      <a:lnTo>
                        <a:pt x="6488" y="133362"/>
                      </a:lnTo>
                      <a:lnTo>
                        <a:pt x="24801" y="89969"/>
                      </a:lnTo>
                      <a:lnTo>
                        <a:pt x="53205" y="53205"/>
                      </a:lnTo>
                      <a:lnTo>
                        <a:pt x="89969" y="24801"/>
                      </a:lnTo>
                      <a:lnTo>
                        <a:pt x="133362" y="6488"/>
                      </a:lnTo>
                      <a:lnTo>
                        <a:pt x="181653" y="0"/>
                      </a:lnTo>
                      <a:lnTo>
                        <a:pt x="1293746" y="0"/>
                      </a:lnTo>
                      <a:lnTo>
                        <a:pt x="1363262" y="13827"/>
                      </a:lnTo>
                      <a:lnTo>
                        <a:pt x="1422194" y="53204"/>
                      </a:lnTo>
                      <a:lnTo>
                        <a:pt x="1461572" y="112137"/>
                      </a:lnTo>
                      <a:lnTo>
                        <a:pt x="1475399" y="181653"/>
                      </a:lnTo>
                      <a:lnTo>
                        <a:pt x="1475399" y="908246"/>
                      </a:lnTo>
                      <a:lnTo>
                        <a:pt x="1468911" y="956537"/>
                      </a:lnTo>
                      <a:lnTo>
                        <a:pt x="1450598" y="999930"/>
                      </a:lnTo>
                      <a:lnTo>
                        <a:pt x="1422194" y="1036694"/>
                      </a:lnTo>
                      <a:lnTo>
                        <a:pt x="1385430" y="1065098"/>
                      </a:lnTo>
                      <a:lnTo>
                        <a:pt x="1342037" y="1083411"/>
                      </a:lnTo>
                      <a:lnTo>
                        <a:pt x="1293746" y="1089899"/>
                      </a:lnTo>
                      <a:close/>
                    </a:path>
                  </a:pathLst>
                </a:custGeom>
                <a:solidFill>
                  <a:srgbClr val="CEE1F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" name="object 10"/>
                <p:cNvSpPr/>
                <p:nvPr/>
              </p:nvSpPr>
              <p:spPr>
                <a:xfrm>
                  <a:off x="3854300" y="3344024"/>
                  <a:ext cx="1475740" cy="109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5739" h="1090295">
                      <a:moveTo>
                        <a:pt x="0" y="181653"/>
                      </a:moveTo>
                      <a:lnTo>
                        <a:pt x="6488" y="133362"/>
                      </a:lnTo>
                      <a:lnTo>
                        <a:pt x="24801" y="89969"/>
                      </a:lnTo>
                      <a:lnTo>
                        <a:pt x="53205" y="53205"/>
                      </a:lnTo>
                      <a:lnTo>
                        <a:pt x="89969" y="24801"/>
                      </a:lnTo>
                      <a:lnTo>
                        <a:pt x="133362" y="6488"/>
                      </a:lnTo>
                      <a:lnTo>
                        <a:pt x="181653" y="0"/>
                      </a:lnTo>
                      <a:lnTo>
                        <a:pt x="1293746" y="0"/>
                      </a:lnTo>
                      <a:lnTo>
                        <a:pt x="1363262" y="13827"/>
                      </a:lnTo>
                      <a:lnTo>
                        <a:pt x="1422194" y="53204"/>
                      </a:lnTo>
                      <a:lnTo>
                        <a:pt x="1461572" y="112137"/>
                      </a:lnTo>
                      <a:lnTo>
                        <a:pt x="1475399" y="181653"/>
                      </a:lnTo>
                      <a:lnTo>
                        <a:pt x="1475399" y="908246"/>
                      </a:lnTo>
                      <a:lnTo>
                        <a:pt x="1468911" y="956537"/>
                      </a:lnTo>
                      <a:lnTo>
                        <a:pt x="1450598" y="999930"/>
                      </a:lnTo>
                      <a:lnTo>
                        <a:pt x="1422194" y="1036694"/>
                      </a:lnTo>
                      <a:lnTo>
                        <a:pt x="1385430" y="1065098"/>
                      </a:lnTo>
                      <a:lnTo>
                        <a:pt x="1342037" y="1083411"/>
                      </a:lnTo>
                      <a:lnTo>
                        <a:pt x="1293746" y="1089899"/>
                      </a:lnTo>
                      <a:lnTo>
                        <a:pt x="181653" y="1089899"/>
                      </a:lnTo>
                      <a:lnTo>
                        <a:pt x="133362" y="1083411"/>
                      </a:lnTo>
                      <a:lnTo>
                        <a:pt x="89969" y="1065098"/>
                      </a:lnTo>
                      <a:lnTo>
                        <a:pt x="53205" y="1036694"/>
                      </a:lnTo>
                      <a:lnTo>
                        <a:pt x="24801" y="999930"/>
                      </a:lnTo>
                      <a:lnTo>
                        <a:pt x="6488" y="956537"/>
                      </a:lnTo>
                      <a:lnTo>
                        <a:pt x="0" y="908246"/>
                      </a:lnTo>
                      <a:lnTo>
                        <a:pt x="0" y="181653"/>
                      </a:lnTo>
                      <a:close/>
                    </a:path>
                  </a:pathLst>
                </a:custGeom>
                <a:ln w="952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4" name="object 11"/>
              <p:cNvSpPr txBox="1"/>
              <p:nvPr/>
            </p:nvSpPr>
            <p:spPr>
              <a:xfrm>
                <a:off x="4143076" y="3554838"/>
                <a:ext cx="898525" cy="657860"/>
              </a:xfrm>
              <a:prstGeom prst="rect">
                <a:avLst/>
              </a:prstGeom>
            </p:spPr>
            <p:txBody>
              <a:bodyPr vert="horz" wrap="square" lIns="0" tIns="22860" rIns="0" bIns="0" rtlCol="0">
                <a:spAutoFit/>
              </a:bodyPr>
              <a:lstStyle/>
              <a:p>
                <a:pPr marL="12700" marR="5080" algn="ctr">
                  <a:lnSpc>
                    <a:spcPts val="1650"/>
                  </a:lnSpc>
                  <a:spcBef>
                    <a:spcPts val="180"/>
                  </a:spcBef>
                </a:pPr>
                <a:r>
                  <a:rPr sz="1400" spc="-10" dirty="0">
                    <a:latin typeface="Arial MT"/>
                    <a:cs typeface="Arial MT"/>
                  </a:rPr>
                  <a:t>Machine Translation </a:t>
                </a:r>
                <a:r>
                  <a:rPr sz="1400" spc="-20" dirty="0">
                    <a:latin typeface="Arial MT"/>
                    <a:cs typeface="Arial MT"/>
                  </a:rPr>
                  <a:t>(MT)</a:t>
                </a:r>
                <a:endParaRPr sz="1400" dirty="0">
                  <a:latin typeface="Arial MT"/>
                  <a:cs typeface="Arial MT"/>
                </a:endParaRPr>
              </a:p>
            </p:txBody>
          </p:sp>
          <p:grpSp>
            <p:nvGrpSpPr>
              <p:cNvPr id="25" name="object 12"/>
              <p:cNvGrpSpPr/>
              <p:nvPr/>
            </p:nvGrpSpPr>
            <p:grpSpPr>
              <a:xfrm>
                <a:off x="6211737" y="3339262"/>
                <a:ext cx="1485265" cy="1099820"/>
                <a:chOff x="6211737" y="3339262"/>
                <a:chExt cx="1485265" cy="1099820"/>
              </a:xfrm>
            </p:grpSpPr>
            <p:sp>
              <p:nvSpPr>
                <p:cNvPr id="30" name="object 13"/>
                <p:cNvSpPr/>
                <p:nvPr/>
              </p:nvSpPr>
              <p:spPr>
                <a:xfrm>
                  <a:off x="6216500" y="3344024"/>
                  <a:ext cx="1475740" cy="109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5740" h="1090295">
                      <a:moveTo>
                        <a:pt x="1293745" y="1089899"/>
                      </a:moveTo>
                      <a:lnTo>
                        <a:pt x="181653" y="1089899"/>
                      </a:lnTo>
                      <a:lnTo>
                        <a:pt x="133362" y="1083411"/>
                      </a:lnTo>
                      <a:lnTo>
                        <a:pt x="89969" y="1065098"/>
                      </a:lnTo>
                      <a:lnTo>
                        <a:pt x="53205" y="1036694"/>
                      </a:lnTo>
                      <a:lnTo>
                        <a:pt x="24801" y="999930"/>
                      </a:lnTo>
                      <a:lnTo>
                        <a:pt x="6488" y="956537"/>
                      </a:lnTo>
                      <a:lnTo>
                        <a:pt x="0" y="908246"/>
                      </a:lnTo>
                      <a:lnTo>
                        <a:pt x="0" y="181653"/>
                      </a:lnTo>
                      <a:lnTo>
                        <a:pt x="6488" y="133362"/>
                      </a:lnTo>
                      <a:lnTo>
                        <a:pt x="24801" y="89969"/>
                      </a:lnTo>
                      <a:lnTo>
                        <a:pt x="53205" y="53205"/>
                      </a:lnTo>
                      <a:lnTo>
                        <a:pt x="89969" y="24801"/>
                      </a:lnTo>
                      <a:lnTo>
                        <a:pt x="133362" y="6488"/>
                      </a:lnTo>
                      <a:lnTo>
                        <a:pt x="181653" y="0"/>
                      </a:lnTo>
                      <a:lnTo>
                        <a:pt x="1293745" y="0"/>
                      </a:lnTo>
                      <a:lnTo>
                        <a:pt x="1363262" y="13827"/>
                      </a:lnTo>
                      <a:lnTo>
                        <a:pt x="1422194" y="53204"/>
                      </a:lnTo>
                      <a:lnTo>
                        <a:pt x="1461572" y="112137"/>
                      </a:lnTo>
                      <a:lnTo>
                        <a:pt x="1475399" y="181653"/>
                      </a:lnTo>
                      <a:lnTo>
                        <a:pt x="1475399" y="908246"/>
                      </a:lnTo>
                      <a:lnTo>
                        <a:pt x="1468911" y="956537"/>
                      </a:lnTo>
                      <a:lnTo>
                        <a:pt x="1450598" y="999930"/>
                      </a:lnTo>
                      <a:lnTo>
                        <a:pt x="1422194" y="1036694"/>
                      </a:lnTo>
                      <a:lnTo>
                        <a:pt x="1385430" y="1065098"/>
                      </a:lnTo>
                      <a:lnTo>
                        <a:pt x="1342036" y="1083411"/>
                      </a:lnTo>
                      <a:lnTo>
                        <a:pt x="1293745" y="1089899"/>
                      </a:lnTo>
                      <a:close/>
                    </a:path>
                  </a:pathLst>
                </a:custGeom>
                <a:solidFill>
                  <a:srgbClr val="CEE1F3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1" name="object 14"/>
                <p:cNvSpPr/>
                <p:nvPr/>
              </p:nvSpPr>
              <p:spPr>
                <a:xfrm>
                  <a:off x="6216500" y="3344024"/>
                  <a:ext cx="1475740" cy="109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5740" h="1090295">
                      <a:moveTo>
                        <a:pt x="0" y="181653"/>
                      </a:moveTo>
                      <a:lnTo>
                        <a:pt x="6488" y="133362"/>
                      </a:lnTo>
                      <a:lnTo>
                        <a:pt x="24801" y="89969"/>
                      </a:lnTo>
                      <a:lnTo>
                        <a:pt x="53205" y="53205"/>
                      </a:lnTo>
                      <a:lnTo>
                        <a:pt x="89969" y="24801"/>
                      </a:lnTo>
                      <a:lnTo>
                        <a:pt x="133362" y="6488"/>
                      </a:lnTo>
                      <a:lnTo>
                        <a:pt x="181653" y="0"/>
                      </a:lnTo>
                      <a:lnTo>
                        <a:pt x="1293745" y="0"/>
                      </a:lnTo>
                      <a:lnTo>
                        <a:pt x="1363262" y="13827"/>
                      </a:lnTo>
                      <a:lnTo>
                        <a:pt x="1422194" y="53204"/>
                      </a:lnTo>
                      <a:lnTo>
                        <a:pt x="1461572" y="112137"/>
                      </a:lnTo>
                      <a:lnTo>
                        <a:pt x="1475399" y="181653"/>
                      </a:lnTo>
                      <a:lnTo>
                        <a:pt x="1475399" y="908246"/>
                      </a:lnTo>
                      <a:lnTo>
                        <a:pt x="1468911" y="956537"/>
                      </a:lnTo>
                      <a:lnTo>
                        <a:pt x="1450598" y="999930"/>
                      </a:lnTo>
                      <a:lnTo>
                        <a:pt x="1422194" y="1036694"/>
                      </a:lnTo>
                      <a:lnTo>
                        <a:pt x="1385430" y="1065098"/>
                      </a:lnTo>
                      <a:lnTo>
                        <a:pt x="1342036" y="1083411"/>
                      </a:lnTo>
                      <a:lnTo>
                        <a:pt x="1293745" y="1089899"/>
                      </a:lnTo>
                      <a:lnTo>
                        <a:pt x="181653" y="1089899"/>
                      </a:lnTo>
                      <a:lnTo>
                        <a:pt x="133362" y="1083411"/>
                      </a:lnTo>
                      <a:lnTo>
                        <a:pt x="89969" y="1065098"/>
                      </a:lnTo>
                      <a:lnTo>
                        <a:pt x="53205" y="1036694"/>
                      </a:lnTo>
                      <a:lnTo>
                        <a:pt x="24801" y="999930"/>
                      </a:lnTo>
                      <a:lnTo>
                        <a:pt x="6488" y="956537"/>
                      </a:lnTo>
                      <a:lnTo>
                        <a:pt x="0" y="908246"/>
                      </a:lnTo>
                      <a:lnTo>
                        <a:pt x="0" y="181653"/>
                      </a:lnTo>
                      <a:close/>
                    </a:path>
                  </a:pathLst>
                </a:custGeom>
                <a:ln w="952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6" name="object 15"/>
              <p:cNvSpPr txBox="1"/>
              <p:nvPr/>
            </p:nvSpPr>
            <p:spPr>
              <a:xfrm>
                <a:off x="6353739" y="3659613"/>
                <a:ext cx="1200785" cy="448309"/>
              </a:xfrm>
              <a:prstGeom prst="rect">
                <a:avLst/>
              </a:prstGeom>
            </p:spPr>
            <p:txBody>
              <a:bodyPr vert="horz" wrap="square" lIns="0" tIns="22860" rIns="0" bIns="0" rtlCol="0">
                <a:spAutoFit/>
              </a:bodyPr>
              <a:lstStyle/>
              <a:p>
                <a:pPr marL="373380" marR="5080" indent="-361315">
                  <a:lnSpc>
                    <a:spcPts val="1650"/>
                  </a:lnSpc>
                  <a:spcBef>
                    <a:spcPts val="180"/>
                  </a:spcBef>
                </a:pPr>
                <a:r>
                  <a:rPr sz="1400" spc="-35" dirty="0">
                    <a:latin typeface="Arial MT"/>
                    <a:cs typeface="Arial MT"/>
                  </a:rPr>
                  <a:t>Text</a:t>
                </a:r>
                <a:r>
                  <a:rPr sz="1400" spc="-25" dirty="0">
                    <a:latin typeface="Arial MT"/>
                    <a:cs typeface="Arial MT"/>
                  </a:rPr>
                  <a:t> </a:t>
                </a:r>
                <a:r>
                  <a:rPr sz="1400" dirty="0">
                    <a:latin typeface="Arial MT"/>
                    <a:cs typeface="Arial MT"/>
                  </a:rPr>
                  <a:t>to</a:t>
                </a:r>
                <a:r>
                  <a:rPr sz="1400" spc="-20" dirty="0">
                    <a:latin typeface="Arial MT"/>
                    <a:cs typeface="Arial MT"/>
                  </a:rPr>
                  <a:t> </a:t>
                </a:r>
                <a:r>
                  <a:rPr sz="1400" spc="-10" dirty="0">
                    <a:latin typeface="Arial MT"/>
                    <a:cs typeface="Arial MT"/>
                  </a:rPr>
                  <a:t>Speech (TTS)</a:t>
                </a:r>
                <a:endParaRPr sz="1400">
                  <a:latin typeface="Arial MT"/>
                  <a:cs typeface="Arial MT"/>
                </a:endParaRPr>
              </a:p>
            </p:txBody>
          </p:sp>
          <p:sp>
            <p:nvSpPr>
              <p:cNvPr id="27" name="object 32"/>
              <p:cNvSpPr txBox="1"/>
              <p:nvPr/>
            </p:nvSpPr>
            <p:spPr>
              <a:xfrm>
                <a:off x="3078100" y="4360488"/>
                <a:ext cx="915035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spc="-35" dirty="0">
                    <a:latin typeface="Arial MT"/>
                    <a:cs typeface="Arial MT"/>
                  </a:rPr>
                  <a:t>Text </a:t>
                </a:r>
                <a:r>
                  <a:rPr sz="1400" spc="-25" dirty="0">
                    <a:latin typeface="Arial MT"/>
                    <a:cs typeface="Arial MT"/>
                  </a:rPr>
                  <a:t>in </a:t>
                </a:r>
                <a:r>
                  <a:rPr sz="1400" spc="-10" dirty="0">
                    <a:latin typeface="Arial MT"/>
                    <a:cs typeface="Arial MT"/>
                  </a:rPr>
                  <a:t>language</a:t>
                </a:r>
                <a:r>
                  <a:rPr sz="1400" spc="-35" dirty="0">
                    <a:latin typeface="Arial MT"/>
                    <a:cs typeface="Arial MT"/>
                  </a:rPr>
                  <a:t> </a:t>
                </a:r>
                <a:r>
                  <a:rPr sz="1400" spc="-50" dirty="0">
                    <a:latin typeface="Arial MT"/>
                    <a:cs typeface="Arial MT"/>
                  </a:rPr>
                  <a:t>A</a:t>
                </a:r>
                <a:endParaRPr sz="1400">
                  <a:latin typeface="Arial MT"/>
                  <a:cs typeface="Arial MT"/>
                </a:endParaRPr>
              </a:p>
            </p:txBody>
          </p:sp>
          <p:sp>
            <p:nvSpPr>
              <p:cNvPr id="28" name="object 33"/>
              <p:cNvSpPr txBox="1"/>
              <p:nvPr/>
            </p:nvSpPr>
            <p:spPr>
              <a:xfrm>
                <a:off x="5516499" y="4360488"/>
                <a:ext cx="984250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spc="-35" dirty="0">
                    <a:latin typeface="Arial MT"/>
                    <a:cs typeface="Arial MT"/>
                  </a:rPr>
                  <a:t>Text </a:t>
                </a:r>
                <a:r>
                  <a:rPr sz="1400" spc="-25" dirty="0">
                    <a:latin typeface="Arial MT"/>
                    <a:cs typeface="Arial MT"/>
                  </a:rPr>
                  <a:t>in </a:t>
                </a:r>
                <a:r>
                  <a:rPr sz="1400" dirty="0">
                    <a:latin typeface="Arial MT"/>
                    <a:cs typeface="Arial MT"/>
                  </a:rPr>
                  <a:t>Language</a:t>
                </a:r>
                <a:r>
                  <a:rPr sz="1400" spc="-40" dirty="0">
                    <a:latin typeface="Arial MT"/>
                    <a:cs typeface="Arial MT"/>
                  </a:rPr>
                  <a:t> </a:t>
                </a:r>
                <a:r>
                  <a:rPr sz="1400" spc="-50" dirty="0">
                    <a:latin typeface="Arial MT"/>
                    <a:cs typeface="Arial MT"/>
                  </a:rPr>
                  <a:t>B</a:t>
                </a:r>
                <a:endParaRPr sz="1400">
                  <a:latin typeface="Arial MT"/>
                  <a:cs typeface="Arial MT"/>
                </a:endParaRPr>
              </a:p>
            </p:txBody>
          </p:sp>
          <p:sp>
            <p:nvSpPr>
              <p:cNvPr id="29" name="object 34"/>
              <p:cNvSpPr txBox="1"/>
              <p:nvPr/>
            </p:nvSpPr>
            <p:spPr>
              <a:xfrm>
                <a:off x="7802499" y="4284288"/>
                <a:ext cx="1172210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400" dirty="0">
                    <a:latin typeface="Arial MT"/>
                    <a:cs typeface="Arial MT"/>
                  </a:rPr>
                  <a:t>Speech</a:t>
                </a:r>
                <a:r>
                  <a:rPr sz="1400" spc="-30" dirty="0">
                    <a:latin typeface="Arial MT"/>
                    <a:cs typeface="Arial MT"/>
                  </a:rPr>
                  <a:t> </a:t>
                </a:r>
                <a:r>
                  <a:rPr sz="1400" spc="-10" dirty="0">
                    <a:latin typeface="Arial MT"/>
                    <a:cs typeface="Arial MT"/>
                  </a:rPr>
                  <a:t>Signal </a:t>
                </a:r>
                <a:r>
                  <a:rPr sz="1400" dirty="0">
                    <a:latin typeface="Arial MT"/>
                    <a:cs typeface="Arial MT"/>
                  </a:rPr>
                  <a:t>In</a:t>
                </a:r>
                <a:r>
                  <a:rPr sz="1400" spc="-25" dirty="0">
                    <a:latin typeface="Arial MT"/>
                    <a:cs typeface="Arial MT"/>
                  </a:rPr>
                  <a:t> </a:t>
                </a:r>
                <a:r>
                  <a:rPr sz="1400" dirty="0">
                    <a:latin typeface="Arial MT"/>
                    <a:cs typeface="Arial MT"/>
                  </a:rPr>
                  <a:t>language</a:t>
                </a:r>
                <a:r>
                  <a:rPr sz="1400" spc="-25" dirty="0">
                    <a:latin typeface="Arial MT"/>
                    <a:cs typeface="Arial MT"/>
                  </a:rPr>
                  <a:t> </a:t>
                </a:r>
                <a:r>
                  <a:rPr sz="1400" spc="-50" dirty="0">
                    <a:latin typeface="Arial MT"/>
                    <a:cs typeface="Arial MT"/>
                  </a:rPr>
                  <a:t>B</a:t>
                </a:r>
                <a:endParaRPr sz="1400">
                  <a:latin typeface="Arial MT"/>
                  <a:cs typeface="Arial MT"/>
                </a:endParaRPr>
              </a:p>
            </p:txBody>
          </p:sp>
        </p:grpSp>
        <p:grpSp>
          <p:nvGrpSpPr>
            <p:cNvPr id="52" name="object 16"/>
            <p:cNvGrpSpPr/>
            <p:nvPr/>
          </p:nvGrpSpPr>
          <p:grpSpPr>
            <a:xfrm>
              <a:off x="458034" y="5151228"/>
              <a:ext cx="8921750" cy="615950"/>
              <a:chOff x="185674" y="3504897"/>
              <a:chExt cx="8921750" cy="615950"/>
            </a:xfrm>
          </p:grpSpPr>
          <p:sp>
            <p:nvSpPr>
              <p:cNvPr id="53" name="object 17"/>
              <p:cNvSpPr/>
              <p:nvPr/>
            </p:nvSpPr>
            <p:spPr>
              <a:xfrm>
                <a:off x="3043700" y="3888900"/>
                <a:ext cx="7537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753745">
                    <a:moveTo>
                      <a:pt x="0" y="0"/>
                    </a:moveTo>
                    <a:lnTo>
                      <a:pt x="753449" y="0"/>
                    </a:lnTo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18"/>
              <p:cNvSpPr/>
              <p:nvPr/>
            </p:nvSpPr>
            <p:spPr>
              <a:xfrm>
                <a:off x="3797149" y="3873167"/>
                <a:ext cx="4381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3814" h="31750">
                    <a:moveTo>
                      <a:pt x="0" y="31465"/>
                    </a:moveTo>
                    <a:lnTo>
                      <a:pt x="0" y="0"/>
                    </a:lnTo>
                    <a:lnTo>
                      <a:pt x="43225" y="15732"/>
                    </a:lnTo>
                    <a:lnTo>
                      <a:pt x="0" y="3146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19"/>
              <p:cNvSpPr/>
              <p:nvPr/>
            </p:nvSpPr>
            <p:spPr>
              <a:xfrm>
                <a:off x="3797149" y="3873167"/>
                <a:ext cx="4381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3814" h="31750">
                    <a:moveTo>
                      <a:pt x="0" y="31465"/>
                    </a:moveTo>
                    <a:lnTo>
                      <a:pt x="43225" y="15732"/>
                    </a:lnTo>
                    <a:lnTo>
                      <a:pt x="0" y="0"/>
                    </a:lnTo>
                    <a:lnTo>
                      <a:pt x="0" y="31465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20"/>
              <p:cNvSpPr/>
              <p:nvPr/>
            </p:nvSpPr>
            <p:spPr>
              <a:xfrm>
                <a:off x="5329699" y="3888975"/>
                <a:ext cx="829944" cy="0"/>
              </a:xfrm>
              <a:custGeom>
                <a:avLst/>
                <a:gdLst/>
                <a:ahLst/>
                <a:cxnLst/>
                <a:rect l="l" t="t" r="r" b="b"/>
                <a:pathLst>
                  <a:path w="829945">
                    <a:moveTo>
                      <a:pt x="0" y="0"/>
                    </a:moveTo>
                    <a:lnTo>
                      <a:pt x="829649" y="0"/>
                    </a:lnTo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21"/>
              <p:cNvSpPr/>
              <p:nvPr/>
            </p:nvSpPr>
            <p:spPr>
              <a:xfrm>
                <a:off x="6159349" y="3873242"/>
                <a:ext cx="4381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3814" h="31750">
                    <a:moveTo>
                      <a:pt x="0" y="31465"/>
                    </a:moveTo>
                    <a:lnTo>
                      <a:pt x="0" y="0"/>
                    </a:lnTo>
                    <a:lnTo>
                      <a:pt x="43225" y="15732"/>
                    </a:lnTo>
                    <a:lnTo>
                      <a:pt x="0" y="3146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22"/>
              <p:cNvSpPr/>
              <p:nvPr/>
            </p:nvSpPr>
            <p:spPr>
              <a:xfrm>
                <a:off x="6159349" y="3873242"/>
                <a:ext cx="4381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3814" h="31750">
                    <a:moveTo>
                      <a:pt x="0" y="31465"/>
                    </a:moveTo>
                    <a:lnTo>
                      <a:pt x="43225" y="15732"/>
                    </a:lnTo>
                    <a:lnTo>
                      <a:pt x="0" y="0"/>
                    </a:lnTo>
                    <a:lnTo>
                      <a:pt x="0" y="31465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23"/>
              <p:cNvSpPr/>
              <p:nvPr/>
            </p:nvSpPr>
            <p:spPr>
              <a:xfrm>
                <a:off x="7691900" y="3888975"/>
                <a:ext cx="3835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3540">
                    <a:moveTo>
                      <a:pt x="0" y="0"/>
                    </a:moveTo>
                    <a:lnTo>
                      <a:pt x="382949" y="0"/>
                    </a:lnTo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24"/>
              <p:cNvSpPr/>
              <p:nvPr/>
            </p:nvSpPr>
            <p:spPr>
              <a:xfrm>
                <a:off x="8074849" y="3873242"/>
                <a:ext cx="4381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3815" h="31750">
                    <a:moveTo>
                      <a:pt x="0" y="31465"/>
                    </a:moveTo>
                    <a:lnTo>
                      <a:pt x="0" y="0"/>
                    </a:lnTo>
                    <a:lnTo>
                      <a:pt x="43224" y="15732"/>
                    </a:lnTo>
                    <a:lnTo>
                      <a:pt x="0" y="3146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25"/>
              <p:cNvSpPr/>
              <p:nvPr/>
            </p:nvSpPr>
            <p:spPr>
              <a:xfrm>
                <a:off x="8074849" y="3873242"/>
                <a:ext cx="4381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3815" h="31750">
                    <a:moveTo>
                      <a:pt x="0" y="31465"/>
                    </a:moveTo>
                    <a:lnTo>
                      <a:pt x="43224" y="15732"/>
                    </a:lnTo>
                    <a:lnTo>
                      <a:pt x="0" y="0"/>
                    </a:lnTo>
                    <a:lnTo>
                      <a:pt x="0" y="31465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26"/>
              <p:cNvSpPr/>
              <p:nvPr/>
            </p:nvSpPr>
            <p:spPr>
              <a:xfrm>
                <a:off x="877099" y="3888900"/>
                <a:ext cx="6343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34365">
                    <a:moveTo>
                      <a:pt x="0" y="0"/>
                    </a:moveTo>
                    <a:lnTo>
                      <a:pt x="634049" y="0"/>
                    </a:lnTo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27"/>
              <p:cNvSpPr/>
              <p:nvPr/>
            </p:nvSpPr>
            <p:spPr>
              <a:xfrm>
                <a:off x="1511149" y="3873167"/>
                <a:ext cx="4381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3815" h="31750">
                    <a:moveTo>
                      <a:pt x="0" y="31465"/>
                    </a:moveTo>
                    <a:lnTo>
                      <a:pt x="0" y="0"/>
                    </a:lnTo>
                    <a:lnTo>
                      <a:pt x="43225" y="15732"/>
                    </a:lnTo>
                    <a:lnTo>
                      <a:pt x="0" y="3146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28"/>
              <p:cNvSpPr/>
              <p:nvPr/>
            </p:nvSpPr>
            <p:spPr>
              <a:xfrm>
                <a:off x="1511149" y="3873167"/>
                <a:ext cx="4381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3815" h="31750">
                    <a:moveTo>
                      <a:pt x="0" y="31465"/>
                    </a:moveTo>
                    <a:lnTo>
                      <a:pt x="43225" y="15732"/>
                    </a:lnTo>
                    <a:lnTo>
                      <a:pt x="0" y="0"/>
                    </a:lnTo>
                    <a:lnTo>
                      <a:pt x="0" y="31465"/>
                    </a:lnTo>
                    <a:close/>
                  </a:path>
                </a:pathLst>
              </a:custGeom>
              <a:ln w="952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5" name="object 29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5674" y="3504897"/>
                <a:ext cx="996432" cy="615599"/>
              </a:xfrm>
              <a:prstGeom prst="rect">
                <a:avLst/>
              </a:prstGeom>
            </p:spPr>
          </p:pic>
          <p:pic>
            <p:nvPicPr>
              <p:cNvPr id="66" name="object 30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110475" y="3504897"/>
                <a:ext cx="996431" cy="615599"/>
              </a:xfrm>
              <a:prstGeom prst="rect">
                <a:avLst/>
              </a:prstGeom>
            </p:spPr>
          </p:pic>
        </p:grpSp>
        <p:sp>
          <p:nvSpPr>
            <p:cNvPr id="67" name="object 31"/>
            <p:cNvSpPr txBox="1"/>
            <p:nvPr/>
          </p:nvSpPr>
          <p:spPr>
            <a:xfrm>
              <a:off x="282256" y="5941897"/>
              <a:ext cx="1172210" cy="4521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latin typeface="Arial MT"/>
                  <a:cs typeface="Arial MT"/>
                </a:rPr>
                <a:t>Speech</a:t>
              </a:r>
              <a:r>
                <a:rPr sz="1400" spc="-30" dirty="0">
                  <a:latin typeface="Arial MT"/>
                  <a:cs typeface="Arial MT"/>
                </a:rPr>
                <a:t> </a:t>
              </a:r>
              <a:r>
                <a:rPr sz="1400" spc="-10" dirty="0">
                  <a:latin typeface="Arial MT"/>
                  <a:cs typeface="Arial MT"/>
                </a:rPr>
                <a:t>Signal </a:t>
              </a:r>
              <a:r>
                <a:rPr sz="1400" dirty="0">
                  <a:latin typeface="Arial MT"/>
                  <a:cs typeface="Arial MT"/>
                </a:rPr>
                <a:t>In</a:t>
              </a:r>
              <a:r>
                <a:rPr sz="1400" spc="15" dirty="0">
                  <a:latin typeface="Arial MT"/>
                  <a:cs typeface="Arial MT"/>
                </a:rPr>
                <a:t> </a:t>
              </a:r>
              <a:r>
                <a:rPr sz="1400" spc="-10" dirty="0">
                  <a:latin typeface="Arial MT"/>
                  <a:cs typeface="Arial MT"/>
                </a:rPr>
                <a:t>language</a:t>
              </a:r>
              <a:r>
                <a:rPr sz="1400" spc="-60" dirty="0">
                  <a:latin typeface="Arial MT"/>
                  <a:cs typeface="Arial MT"/>
                </a:rPr>
                <a:t> </a:t>
              </a:r>
              <a:r>
                <a:rPr sz="1400" spc="-50" dirty="0">
                  <a:latin typeface="Arial MT"/>
                  <a:cs typeface="Arial MT"/>
                </a:rPr>
                <a:t>A</a:t>
              </a:r>
              <a:endParaRPr sz="1400">
                <a:latin typeface="Arial MT"/>
                <a:cs typeface="Aria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78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774" y="2309514"/>
            <a:ext cx="9720072" cy="1499616"/>
          </a:xfrm>
        </p:spPr>
        <p:txBody>
          <a:bodyPr/>
          <a:lstStyle/>
          <a:p>
            <a:r>
              <a:rPr lang="en-US" dirty="0" smtClean="0"/>
              <a:t>Automatic speech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01889"/>
            <a:ext cx="9720072" cy="1499616"/>
          </a:xfrm>
        </p:spPr>
        <p:txBody>
          <a:bodyPr/>
          <a:lstStyle/>
          <a:p>
            <a:r>
              <a:rPr lang="en-US" dirty="0"/>
              <a:t>Automatic</a:t>
            </a:r>
            <a:r>
              <a:rPr lang="en-US" spc="-110" dirty="0"/>
              <a:t> </a:t>
            </a:r>
            <a:r>
              <a:rPr lang="en-US" dirty="0"/>
              <a:t>Speech</a:t>
            </a:r>
            <a:r>
              <a:rPr lang="en-US" spc="-105" dirty="0"/>
              <a:t> </a:t>
            </a:r>
            <a:r>
              <a:rPr lang="en-US" spc="-10" dirty="0"/>
              <a:t>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8" y="1763485"/>
            <a:ext cx="10575689" cy="4023360"/>
          </a:xfrm>
        </p:spPr>
        <p:txBody>
          <a:bodyPr/>
          <a:lstStyle/>
          <a:p>
            <a:pPr marL="347980" marR="174625" indent="-335915">
              <a:lnSpc>
                <a:spcPct val="100000"/>
              </a:lnSpc>
              <a:spcBef>
                <a:spcPts val="100"/>
              </a:spcBef>
              <a:buChar char="•"/>
              <a:tabLst>
                <a:tab pos="347980" algn="l"/>
              </a:tabLst>
            </a:pPr>
            <a:r>
              <a:rPr lang="en-US" sz="2000" dirty="0">
                <a:latin typeface="Tw Cen MT (Body)"/>
                <a:cs typeface="Arial MT"/>
              </a:rPr>
              <a:t>ASR</a:t>
            </a:r>
            <a:r>
              <a:rPr lang="en-US" sz="2000" spc="-55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is</a:t>
            </a:r>
            <a:r>
              <a:rPr lang="en-US" sz="2000" spc="-5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the</a:t>
            </a:r>
            <a:r>
              <a:rPr lang="en-US" sz="2000" spc="-5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task</a:t>
            </a:r>
            <a:r>
              <a:rPr lang="en-US" sz="2000" spc="-5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of</a:t>
            </a:r>
            <a:r>
              <a:rPr lang="en-US" sz="2000" spc="-5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using</a:t>
            </a:r>
            <a:r>
              <a:rPr lang="en-US" sz="2000" spc="-5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algorithms</a:t>
            </a:r>
            <a:r>
              <a:rPr lang="en-US" sz="2000" spc="-5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and</a:t>
            </a:r>
            <a:r>
              <a:rPr lang="en-US" sz="2000" spc="-50" dirty="0">
                <a:latin typeface="Tw Cen MT (Body)"/>
                <a:cs typeface="Arial MT"/>
              </a:rPr>
              <a:t> </a:t>
            </a:r>
            <a:r>
              <a:rPr lang="en-US" sz="2000" spc="-10" dirty="0">
                <a:latin typeface="Tw Cen MT (Body)"/>
                <a:cs typeface="Arial MT"/>
              </a:rPr>
              <a:t>methodologies </a:t>
            </a:r>
            <a:r>
              <a:rPr lang="en-US" sz="2000" dirty="0">
                <a:latin typeface="Tw Cen MT (Body)"/>
                <a:cs typeface="Arial MT"/>
              </a:rPr>
              <a:t>to</a:t>
            </a:r>
            <a:r>
              <a:rPr lang="en-US" sz="2000" spc="-5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enable</a:t>
            </a:r>
            <a:r>
              <a:rPr lang="en-US" sz="2000" spc="-50" dirty="0">
                <a:latin typeface="Tw Cen MT (Body)"/>
                <a:cs typeface="Arial MT"/>
              </a:rPr>
              <a:t> </a:t>
            </a:r>
            <a:r>
              <a:rPr lang="en-US" sz="2000" spc="-10" dirty="0">
                <a:latin typeface="Tw Cen MT (Body)"/>
                <a:cs typeface="Arial MT"/>
              </a:rPr>
              <a:t>translation</a:t>
            </a:r>
            <a:r>
              <a:rPr lang="en-US" sz="2000" spc="-5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of</a:t>
            </a:r>
            <a:r>
              <a:rPr lang="en-US" sz="2000" spc="-5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speech</a:t>
            </a:r>
            <a:r>
              <a:rPr lang="en-US" sz="2000" spc="-5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signals</a:t>
            </a:r>
            <a:r>
              <a:rPr lang="en-US" sz="2000" spc="-5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to</a:t>
            </a:r>
            <a:r>
              <a:rPr lang="en-US" sz="2000" spc="-5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text</a:t>
            </a:r>
            <a:r>
              <a:rPr lang="en-US" sz="2000" spc="-50" dirty="0">
                <a:latin typeface="Tw Cen MT (Body)"/>
                <a:cs typeface="Arial MT"/>
              </a:rPr>
              <a:t> </a:t>
            </a:r>
            <a:r>
              <a:rPr lang="en-US" sz="2000" spc="-35" dirty="0">
                <a:latin typeface="Tw Cen MT (Body)"/>
                <a:cs typeface="Arial MT"/>
              </a:rPr>
              <a:t>by </a:t>
            </a:r>
            <a:r>
              <a:rPr lang="en-US" sz="2000" spc="-10" dirty="0">
                <a:latin typeface="Tw Cen MT (Body)"/>
                <a:cs typeface="Arial MT"/>
              </a:rPr>
              <a:t>computers.</a:t>
            </a:r>
            <a:endParaRPr lang="en-US" sz="2000" dirty="0">
              <a:latin typeface="Tw Cen MT (Body)"/>
              <a:cs typeface="Arial MT"/>
            </a:endParaRPr>
          </a:p>
          <a:p>
            <a:pPr marL="347345" indent="-334645">
              <a:lnSpc>
                <a:spcPct val="100000"/>
              </a:lnSpc>
              <a:buChar char="•"/>
              <a:tabLst>
                <a:tab pos="347345" algn="l"/>
              </a:tabLst>
            </a:pPr>
            <a:r>
              <a:rPr lang="en-US" sz="2000" dirty="0">
                <a:latin typeface="Tw Cen MT (Body)"/>
                <a:cs typeface="Arial MT"/>
              </a:rPr>
              <a:t>Research</a:t>
            </a:r>
            <a:r>
              <a:rPr lang="en-US" sz="2000" spc="-75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has</a:t>
            </a:r>
            <a:r>
              <a:rPr lang="en-US" sz="2000" spc="-7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developed</a:t>
            </a:r>
            <a:r>
              <a:rPr lang="en-US" sz="2000" spc="-7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from</a:t>
            </a:r>
            <a:r>
              <a:rPr lang="en-US" sz="2000" spc="-75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1960s</a:t>
            </a:r>
            <a:r>
              <a:rPr lang="en-US" sz="2000" spc="-7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to</a:t>
            </a:r>
            <a:r>
              <a:rPr lang="en-US" sz="2000" spc="-70" dirty="0">
                <a:latin typeface="Tw Cen MT (Body)"/>
                <a:cs typeface="Arial MT"/>
              </a:rPr>
              <a:t> </a:t>
            </a:r>
            <a:r>
              <a:rPr lang="en-US" sz="2000" spc="-10" dirty="0">
                <a:latin typeface="Tw Cen MT (Body)"/>
                <a:cs typeface="Arial MT"/>
              </a:rPr>
              <a:t>2020s</a:t>
            </a:r>
            <a:endParaRPr lang="en-US" sz="2000" dirty="0">
              <a:latin typeface="Tw Cen MT (Body)"/>
              <a:cs typeface="Arial MT"/>
            </a:endParaRPr>
          </a:p>
          <a:p>
            <a:pPr marL="347980" marR="5080" indent="-335915">
              <a:lnSpc>
                <a:spcPct val="100000"/>
              </a:lnSpc>
              <a:buChar char="•"/>
              <a:tabLst>
                <a:tab pos="347980" algn="l"/>
              </a:tabLst>
            </a:pPr>
            <a:r>
              <a:rPr lang="en-US" sz="2000" dirty="0">
                <a:latin typeface="Tw Cen MT (Body)"/>
                <a:cs typeface="Arial MT"/>
              </a:rPr>
              <a:t>Speech</a:t>
            </a:r>
            <a:r>
              <a:rPr lang="en-US" sz="2000" spc="-85" dirty="0">
                <a:latin typeface="Tw Cen MT (Body)"/>
                <a:cs typeface="Arial MT"/>
              </a:rPr>
              <a:t> </a:t>
            </a:r>
            <a:r>
              <a:rPr lang="en-US" sz="2000" spc="-10" dirty="0">
                <a:latin typeface="Tw Cen MT (Body)"/>
                <a:cs typeface="Arial MT"/>
              </a:rPr>
              <a:t>recognition</a:t>
            </a:r>
            <a:r>
              <a:rPr lang="en-US" sz="2000" spc="-85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technologies</a:t>
            </a:r>
            <a:r>
              <a:rPr lang="en-US" sz="2000" spc="-85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have</a:t>
            </a:r>
            <a:r>
              <a:rPr lang="en-US" sz="2000" spc="-85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wide</a:t>
            </a:r>
            <a:r>
              <a:rPr lang="en-US" sz="2000" spc="-85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scale</a:t>
            </a:r>
            <a:r>
              <a:rPr lang="en-US" sz="2000" spc="-85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use</a:t>
            </a:r>
            <a:r>
              <a:rPr lang="en-US" sz="2000" spc="-85" dirty="0">
                <a:latin typeface="Tw Cen MT (Body)"/>
                <a:cs typeface="Arial MT"/>
              </a:rPr>
              <a:t> </a:t>
            </a:r>
            <a:r>
              <a:rPr lang="en-US" sz="2000" spc="-25" dirty="0">
                <a:latin typeface="Tw Cen MT (Body)"/>
                <a:cs typeface="Arial MT"/>
              </a:rPr>
              <a:t>in </a:t>
            </a:r>
            <a:r>
              <a:rPr lang="en-US" sz="2000" dirty="0">
                <a:latin typeface="Tw Cen MT (Body)"/>
                <a:cs typeface="Arial MT"/>
              </a:rPr>
              <a:t>education,</a:t>
            </a:r>
            <a:r>
              <a:rPr lang="en-US" sz="2000" spc="-13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software</a:t>
            </a:r>
            <a:r>
              <a:rPr lang="en-US" sz="2000" spc="-125" dirty="0">
                <a:latin typeface="Tw Cen MT (Body)"/>
                <a:cs typeface="Arial MT"/>
              </a:rPr>
              <a:t> </a:t>
            </a:r>
            <a:r>
              <a:rPr lang="en-US" sz="2000" spc="-10" dirty="0">
                <a:latin typeface="Tw Cen MT (Body)"/>
                <a:cs typeface="Arial MT"/>
              </a:rPr>
              <a:t>development,</a:t>
            </a:r>
            <a:r>
              <a:rPr lang="en-US" sz="2000" spc="-125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utilities,</a:t>
            </a:r>
            <a:r>
              <a:rPr lang="en-US" sz="2000" spc="-130" dirty="0">
                <a:latin typeface="Tw Cen MT (Body)"/>
                <a:cs typeface="Arial MT"/>
              </a:rPr>
              <a:t> </a:t>
            </a:r>
            <a:r>
              <a:rPr lang="en-US" sz="2000" spc="-10" dirty="0">
                <a:latin typeface="Tw Cen MT (Body)"/>
                <a:cs typeface="Arial MT"/>
              </a:rPr>
              <a:t>luxury, </a:t>
            </a:r>
            <a:r>
              <a:rPr lang="en-US" sz="2000" spc="-20" dirty="0">
                <a:latin typeface="Tw Cen MT (Body)"/>
                <a:cs typeface="Arial MT"/>
              </a:rPr>
              <a:t>military,</a:t>
            </a:r>
            <a:r>
              <a:rPr lang="en-US" sz="2000" spc="-70" dirty="0">
                <a:latin typeface="Tw Cen MT (Body)"/>
                <a:cs typeface="Arial MT"/>
              </a:rPr>
              <a:t> </a:t>
            </a:r>
            <a:r>
              <a:rPr lang="en-US" sz="2000" spc="-20" dirty="0">
                <a:latin typeface="Tw Cen MT (Body)"/>
                <a:cs typeface="Arial MT"/>
              </a:rPr>
              <a:t>etc.</a:t>
            </a:r>
            <a:endParaRPr lang="en-US" sz="2000" dirty="0">
              <a:latin typeface="Tw Cen MT (Body)"/>
              <a:cs typeface="Arial MT"/>
            </a:endParaRPr>
          </a:p>
          <a:p>
            <a:pPr marL="347980" marR="738505" indent="-335915">
              <a:lnSpc>
                <a:spcPct val="100000"/>
              </a:lnSpc>
              <a:buChar char="•"/>
              <a:tabLst>
                <a:tab pos="347980" algn="l"/>
              </a:tabLst>
            </a:pPr>
            <a:r>
              <a:rPr lang="en-US" sz="2000" dirty="0">
                <a:latin typeface="Tw Cen MT (Body)"/>
                <a:cs typeface="Arial MT"/>
              </a:rPr>
              <a:t>Well</a:t>
            </a:r>
            <a:r>
              <a:rPr lang="en-US" sz="2000" spc="-95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known</a:t>
            </a:r>
            <a:r>
              <a:rPr lang="en-US" sz="2000" spc="-95" dirty="0">
                <a:latin typeface="Tw Cen MT (Body)"/>
                <a:cs typeface="Arial MT"/>
              </a:rPr>
              <a:t> </a:t>
            </a:r>
            <a:r>
              <a:rPr lang="en-US" sz="2000" spc="-10" dirty="0">
                <a:latin typeface="Tw Cen MT (Body)"/>
                <a:cs typeface="Arial MT"/>
              </a:rPr>
              <a:t>examples:</a:t>
            </a:r>
            <a:r>
              <a:rPr lang="en-US" sz="2000" spc="-135" dirty="0">
                <a:latin typeface="Tw Cen MT (Body)"/>
                <a:cs typeface="Arial MT"/>
              </a:rPr>
              <a:t> </a:t>
            </a:r>
            <a:r>
              <a:rPr lang="en-US" sz="2000" spc="-40" dirty="0">
                <a:latin typeface="Tw Cen MT (Body)"/>
                <a:cs typeface="Arial MT"/>
              </a:rPr>
              <a:t>YouTube</a:t>
            </a:r>
            <a:r>
              <a:rPr lang="en-US" sz="2000" spc="-95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closed</a:t>
            </a:r>
            <a:r>
              <a:rPr lang="en-US" sz="2000" spc="-95" dirty="0">
                <a:latin typeface="Tw Cen MT (Body)"/>
                <a:cs typeface="Arial MT"/>
              </a:rPr>
              <a:t> </a:t>
            </a:r>
            <a:r>
              <a:rPr lang="en-US" sz="2000" spc="-10" dirty="0">
                <a:latin typeface="Tw Cen MT (Body)"/>
                <a:cs typeface="Arial MT"/>
              </a:rPr>
              <a:t>captioning, </a:t>
            </a:r>
            <a:r>
              <a:rPr lang="en-US" sz="2000" spc="-20" dirty="0">
                <a:latin typeface="Tw Cen MT (Body)"/>
                <a:cs typeface="Arial MT"/>
              </a:rPr>
              <a:t>Voicemail</a:t>
            </a:r>
            <a:r>
              <a:rPr lang="en-US" sz="2000" spc="-85" dirty="0">
                <a:latin typeface="Tw Cen MT (Body)"/>
                <a:cs typeface="Arial MT"/>
              </a:rPr>
              <a:t> </a:t>
            </a:r>
            <a:r>
              <a:rPr lang="en-US" sz="2000" spc="-10" dirty="0">
                <a:latin typeface="Tw Cen MT (Body)"/>
                <a:cs typeface="Arial MT"/>
              </a:rPr>
              <a:t>transcription,</a:t>
            </a:r>
            <a:r>
              <a:rPr lang="en-US" sz="2000" spc="-80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Dictation</a:t>
            </a:r>
            <a:r>
              <a:rPr lang="en-US" sz="2000" spc="-85" dirty="0">
                <a:latin typeface="Tw Cen MT (Body)"/>
                <a:cs typeface="Arial MT"/>
              </a:rPr>
              <a:t> </a:t>
            </a:r>
            <a:r>
              <a:rPr lang="en-US" sz="2000" dirty="0">
                <a:latin typeface="Tw Cen MT (Body)"/>
                <a:cs typeface="Arial MT"/>
              </a:rPr>
              <a:t>Systems,</a:t>
            </a:r>
            <a:r>
              <a:rPr lang="en-US" sz="2000" spc="-80" dirty="0">
                <a:latin typeface="Tw Cen MT (Body)"/>
                <a:cs typeface="Arial MT"/>
              </a:rPr>
              <a:t> </a:t>
            </a:r>
            <a:r>
              <a:rPr lang="en-US" sz="2000" spc="-25" dirty="0" err="1">
                <a:latin typeface="Tw Cen MT (Body)"/>
                <a:cs typeface="Arial MT"/>
              </a:rPr>
              <a:t>etc</a:t>
            </a:r>
            <a:endParaRPr lang="en-US" sz="2000" dirty="0">
              <a:latin typeface="Tw Cen MT (Body)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990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01889"/>
            <a:ext cx="9720072" cy="1499616"/>
          </a:xfrm>
        </p:spPr>
        <p:txBody>
          <a:bodyPr/>
          <a:lstStyle/>
          <a:p>
            <a:r>
              <a:rPr lang="en-US" dirty="0"/>
              <a:t>Automatic</a:t>
            </a:r>
            <a:r>
              <a:rPr lang="en-US" spc="-110" dirty="0"/>
              <a:t> </a:t>
            </a:r>
            <a:r>
              <a:rPr lang="en-US" dirty="0"/>
              <a:t>Speech</a:t>
            </a:r>
            <a:r>
              <a:rPr lang="en-US" spc="-105" dirty="0"/>
              <a:t> </a:t>
            </a:r>
            <a:r>
              <a:rPr lang="en-US" spc="-10" dirty="0"/>
              <a:t>Recognition</a:t>
            </a: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595" y="1785465"/>
            <a:ext cx="8016913" cy="37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762870" y="1463040"/>
            <a:ext cx="10627941" cy="531171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47320" marR="772160" lvl="0" indent="0">
              <a:lnSpc>
                <a:spcPct val="100000"/>
              </a:lnSpc>
              <a:spcBef>
                <a:spcPts val="480"/>
              </a:spcBef>
              <a:buNone/>
              <a:tabLst>
                <a:tab pos="469900" algn="l"/>
              </a:tabLst>
            </a:pPr>
            <a:r>
              <a:rPr lang="en-US" sz="1800" u="heavy" dirty="0"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Audio Input: </a:t>
            </a:r>
            <a:endParaRPr lang="en-US" sz="1800" u="heavy" dirty="0" smtClean="0">
              <a:uFill>
                <a:solidFill>
                  <a:srgbClr val="0000FF"/>
                </a:solidFill>
              </a:uFill>
              <a:latin typeface="Arial MT"/>
              <a:cs typeface="Arial MT"/>
            </a:endParaRPr>
          </a:p>
          <a:p>
            <a:pPr marL="469900" marR="772160" lvl="0" indent="-322580">
              <a:lnSpc>
                <a:spcPct val="100000"/>
              </a:lnSpc>
              <a:spcBef>
                <a:spcPts val="480"/>
              </a:spcBef>
              <a:buFont typeface="Tw Cen MT" panose="020B0602020104020603" pitchFamily="34" charset="0"/>
              <a:buChar char="•"/>
              <a:tabLst>
                <a:tab pos="469900" algn="l"/>
              </a:tabLst>
            </a:pPr>
            <a:r>
              <a:rPr lang="en-US" sz="1800" dirty="0">
                <a:latin typeface="Arial MT"/>
                <a:cs typeface="Arial MT"/>
              </a:rPr>
              <a:t>V</a:t>
            </a:r>
            <a:r>
              <a:rPr lang="en-US" sz="1800" dirty="0" smtClean="0">
                <a:latin typeface="Arial MT"/>
                <a:cs typeface="Arial MT"/>
              </a:rPr>
              <a:t>oice </a:t>
            </a:r>
            <a:r>
              <a:rPr lang="en-US" sz="1800" dirty="0">
                <a:latin typeface="Arial MT"/>
                <a:cs typeface="Arial MT"/>
              </a:rPr>
              <a:t>is captured as a waveform, sampled into digital data.</a:t>
            </a:r>
          </a:p>
          <a:p>
            <a:pPr marL="147320" marR="772160" lvl="0" indent="0">
              <a:lnSpc>
                <a:spcPct val="100000"/>
              </a:lnSpc>
              <a:spcBef>
                <a:spcPts val="480"/>
              </a:spcBef>
              <a:buNone/>
              <a:tabLst>
                <a:tab pos="469900" algn="l"/>
              </a:tabLst>
            </a:pPr>
            <a:r>
              <a:rPr lang="en-US" sz="1800" u="heavy" dirty="0"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Feature </a:t>
            </a:r>
            <a:r>
              <a:rPr lang="en-US" sz="1800" u="heavy" dirty="0" smtClean="0"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Extraction:</a:t>
            </a:r>
          </a:p>
          <a:p>
            <a:pPr marL="469900" marR="772160" lvl="0" indent="-322580">
              <a:lnSpc>
                <a:spcPct val="100000"/>
              </a:lnSpc>
              <a:spcBef>
                <a:spcPts val="480"/>
              </a:spcBef>
              <a:buFont typeface="Tw Cen MT" panose="020B0602020104020603" pitchFamily="34" charset="0"/>
              <a:buChar char="•"/>
              <a:tabLst>
                <a:tab pos="469900" algn="l"/>
              </a:tabLst>
            </a:pPr>
            <a:r>
              <a:rPr lang="en-US" sz="1800" dirty="0">
                <a:latin typeface="Arial MT"/>
                <a:cs typeface="Arial MT"/>
              </a:rPr>
              <a:t>Key acoustic features (pitch, tone) are isolated.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u="heavy" dirty="0" smtClean="0"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Acoustic</a:t>
            </a:r>
            <a:r>
              <a:rPr sz="1800" u="heavy" spc="-5" dirty="0" smtClean="0"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10" dirty="0" smtClean="0"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Models:</a:t>
            </a:r>
            <a:endParaRPr sz="1800" dirty="0" smtClean="0">
              <a:latin typeface="Arial MT"/>
              <a:cs typeface="Arial MT"/>
            </a:endParaRPr>
          </a:p>
          <a:p>
            <a:pPr marL="469900" marR="772160" indent="-322580">
              <a:lnSpc>
                <a:spcPct val="100000"/>
              </a:lnSpc>
              <a:spcBef>
                <a:spcPts val="480"/>
              </a:spcBef>
              <a:buChar char="•"/>
              <a:tabLst>
                <a:tab pos="469900" algn="l"/>
              </a:tabLst>
            </a:pPr>
            <a:r>
              <a:rPr sz="1800" dirty="0" smtClean="0">
                <a:latin typeface="Arial MT"/>
                <a:cs typeface="Arial MT"/>
              </a:rPr>
              <a:t>Contains</a:t>
            </a:r>
            <a:r>
              <a:rPr sz="1800" spc="-3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statistical</a:t>
            </a:r>
            <a:r>
              <a:rPr sz="1800" spc="-1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representations</a:t>
            </a:r>
            <a:r>
              <a:rPr sz="1800" spc="-2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of</a:t>
            </a:r>
            <a:r>
              <a:rPr sz="1800" spc="-1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each</a:t>
            </a:r>
            <a:r>
              <a:rPr sz="1800" spc="-2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of</a:t>
            </a:r>
            <a:r>
              <a:rPr sz="1800" spc="-1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the</a:t>
            </a:r>
            <a:r>
              <a:rPr sz="1800" spc="-15" dirty="0" smtClean="0">
                <a:latin typeface="Arial MT"/>
                <a:cs typeface="Arial MT"/>
              </a:rPr>
              <a:t> </a:t>
            </a:r>
            <a:r>
              <a:rPr sz="1800" spc="-10" dirty="0" smtClean="0">
                <a:latin typeface="Arial MT"/>
                <a:cs typeface="Arial MT"/>
              </a:rPr>
              <a:t>distinct </a:t>
            </a:r>
            <a:r>
              <a:rPr sz="1800" dirty="0" smtClean="0">
                <a:latin typeface="Arial MT"/>
                <a:cs typeface="Arial MT"/>
              </a:rPr>
              <a:t>sounds</a:t>
            </a:r>
            <a:r>
              <a:rPr sz="1800" spc="-2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that</a:t>
            </a:r>
            <a:r>
              <a:rPr sz="1800" spc="-1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make</a:t>
            </a:r>
            <a:r>
              <a:rPr sz="1800" spc="-1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up</a:t>
            </a:r>
            <a:r>
              <a:rPr sz="1800" spc="-1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a</a:t>
            </a:r>
            <a:r>
              <a:rPr sz="1800" spc="-10" dirty="0" smtClean="0">
                <a:latin typeface="Arial MT"/>
                <a:cs typeface="Arial MT"/>
              </a:rPr>
              <a:t> </a:t>
            </a:r>
            <a:r>
              <a:rPr sz="1800" spc="-20" dirty="0" smtClean="0">
                <a:latin typeface="Arial MT"/>
                <a:cs typeface="Arial MT"/>
              </a:rPr>
              <a:t>word</a:t>
            </a:r>
            <a:endParaRPr sz="1800" dirty="0" smtClean="0">
              <a:latin typeface="Arial MT"/>
              <a:cs typeface="Arial MT"/>
            </a:endParaRPr>
          </a:p>
          <a:p>
            <a:pPr marL="469265" indent="-321945">
              <a:lnSpc>
                <a:spcPct val="100000"/>
              </a:lnSpc>
              <a:buChar char="•"/>
              <a:tabLst>
                <a:tab pos="469265" algn="l"/>
              </a:tabLst>
            </a:pPr>
            <a:r>
              <a:rPr sz="1800" dirty="0" smtClean="0">
                <a:latin typeface="Arial MT"/>
                <a:cs typeface="Arial MT"/>
              </a:rPr>
              <a:t>44</a:t>
            </a:r>
            <a:r>
              <a:rPr sz="1800" spc="-3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phonemes</a:t>
            </a:r>
            <a:r>
              <a:rPr sz="1800" spc="-1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in</a:t>
            </a:r>
            <a:r>
              <a:rPr sz="1800" spc="-1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English,</a:t>
            </a:r>
            <a:r>
              <a:rPr sz="1800" spc="-1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each</a:t>
            </a:r>
            <a:r>
              <a:rPr sz="1800" spc="-2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phoneme</a:t>
            </a:r>
            <a:r>
              <a:rPr sz="1800" spc="-1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has</a:t>
            </a:r>
            <a:r>
              <a:rPr sz="1800" spc="-1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its</a:t>
            </a:r>
            <a:r>
              <a:rPr sz="1800" spc="-1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own</a:t>
            </a:r>
            <a:r>
              <a:rPr sz="1800" spc="-15" dirty="0" smtClean="0">
                <a:latin typeface="Arial MT"/>
                <a:cs typeface="Arial MT"/>
              </a:rPr>
              <a:t> </a:t>
            </a:r>
            <a:r>
              <a:rPr sz="1800" spc="-25" dirty="0" smtClean="0">
                <a:latin typeface="Arial MT"/>
                <a:cs typeface="Arial MT"/>
              </a:rPr>
              <a:t>HMM</a:t>
            </a:r>
            <a:endParaRPr sz="1800" dirty="0" smtClean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u="heavy" dirty="0" smtClean="0"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Lexicon</a:t>
            </a:r>
            <a:r>
              <a:rPr sz="1800" u="heavy" spc="-35" dirty="0" smtClean="0"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10" dirty="0" smtClean="0"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Models:</a:t>
            </a:r>
            <a:endParaRPr sz="1800" dirty="0" smtClean="0">
              <a:latin typeface="Arial MT"/>
              <a:cs typeface="Arial MT"/>
            </a:endParaRPr>
          </a:p>
          <a:p>
            <a:pPr marL="469900" marR="59055" indent="-322580">
              <a:lnSpc>
                <a:spcPct val="100000"/>
              </a:lnSpc>
              <a:spcBef>
                <a:spcPts val="480"/>
              </a:spcBef>
              <a:buChar char="•"/>
              <a:tabLst>
                <a:tab pos="469900" algn="l"/>
              </a:tabLst>
            </a:pPr>
            <a:r>
              <a:rPr sz="1800" dirty="0" smtClean="0">
                <a:latin typeface="Arial MT"/>
                <a:cs typeface="Arial MT"/>
              </a:rPr>
              <a:t>Pronunciation</a:t>
            </a:r>
            <a:r>
              <a:rPr sz="1800" spc="-3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models</a:t>
            </a:r>
            <a:r>
              <a:rPr sz="1800" spc="-3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for</a:t>
            </a:r>
            <a:r>
              <a:rPr sz="1800" spc="-3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speech</a:t>
            </a:r>
            <a:r>
              <a:rPr sz="1800" spc="-3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recognizers;</a:t>
            </a:r>
            <a:r>
              <a:rPr sz="1800" spc="-30" dirty="0" smtClean="0">
                <a:latin typeface="Arial MT"/>
                <a:cs typeface="Arial MT"/>
              </a:rPr>
              <a:t> </a:t>
            </a:r>
            <a:r>
              <a:rPr sz="1800" spc="-10" dirty="0" smtClean="0">
                <a:latin typeface="Arial MT"/>
                <a:cs typeface="Arial MT"/>
              </a:rPr>
              <a:t>provides </a:t>
            </a:r>
            <a:r>
              <a:rPr sz="1800" dirty="0" smtClean="0">
                <a:latin typeface="Arial MT"/>
                <a:cs typeface="Arial MT"/>
              </a:rPr>
              <a:t>discriminating</a:t>
            </a:r>
            <a:r>
              <a:rPr sz="1800" spc="-2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metric</a:t>
            </a:r>
            <a:r>
              <a:rPr sz="1800" spc="-2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between</a:t>
            </a:r>
            <a:r>
              <a:rPr sz="1800" spc="-2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pronunciations</a:t>
            </a:r>
            <a:r>
              <a:rPr sz="1800" spc="-2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of</a:t>
            </a:r>
            <a:r>
              <a:rPr sz="1800" spc="-2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the</a:t>
            </a:r>
            <a:r>
              <a:rPr sz="1800" spc="-2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same</a:t>
            </a:r>
            <a:r>
              <a:rPr sz="1800" spc="-20" dirty="0" smtClean="0">
                <a:latin typeface="Arial MT"/>
                <a:cs typeface="Arial MT"/>
              </a:rPr>
              <a:t> word </a:t>
            </a:r>
            <a:r>
              <a:rPr sz="1800" dirty="0" smtClean="0">
                <a:latin typeface="Arial MT"/>
                <a:cs typeface="Arial MT"/>
              </a:rPr>
              <a:t>in</a:t>
            </a:r>
            <a:r>
              <a:rPr sz="1800" spc="-4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different</a:t>
            </a:r>
            <a:r>
              <a:rPr sz="1800" spc="-45" dirty="0" smtClean="0">
                <a:latin typeface="Arial MT"/>
                <a:cs typeface="Arial MT"/>
              </a:rPr>
              <a:t> </a:t>
            </a:r>
            <a:r>
              <a:rPr sz="1800" spc="-10" dirty="0" smtClean="0">
                <a:latin typeface="Arial MT"/>
                <a:cs typeface="Arial MT"/>
              </a:rPr>
              <a:t>context</a:t>
            </a:r>
            <a:endParaRPr sz="1800" dirty="0" smtClean="0">
              <a:latin typeface="Arial MT"/>
              <a:cs typeface="Arial MT"/>
            </a:endParaRPr>
          </a:p>
          <a:p>
            <a:pPr marL="469900" marR="5080" indent="-322580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1800" dirty="0" err="1" smtClean="0">
                <a:latin typeface="Arial MT"/>
                <a:cs typeface="Arial MT"/>
              </a:rPr>
              <a:t>Eg</a:t>
            </a:r>
            <a:r>
              <a:rPr sz="1800" dirty="0" smtClean="0">
                <a:latin typeface="Arial MT"/>
                <a:cs typeface="Arial MT"/>
              </a:rPr>
              <a:t>,</a:t>
            </a:r>
            <a:r>
              <a:rPr sz="1800" spc="-3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consider</a:t>
            </a:r>
            <a:r>
              <a:rPr sz="1800" spc="-2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“</a:t>
            </a:r>
            <a:r>
              <a:rPr sz="1800" dirty="0" err="1" smtClean="0">
                <a:latin typeface="Arial MT"/>
                <a:cs typeface="Arial MT"/>
              </a:rPr>
              <a:t>ough</a:t>
            </a:r>
            <a:r>
              <a:rPr sz="1800" dirty="0" smtClean="0">
                <a:latin typeface="Arial MT"/>
                <a:cs typeface="Arial MT"/>
              </a:rPr>
              <a:t>”</a:t>
            </a:r>
            <a:r>
              <a:rPr sz="1800" spc="-2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as</a:t>
            </a:r>
            <a:r>
              <a:rPr sz="1800" spc="-2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in</a:t>
            </a:r>
            <a:r>
              <a:rPr sz="1800" spc="-1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through,</a:t>
            </a:r>
            <a:r>
              <a:rPr sz="1800" spc="-2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dough,</a:t>
            </a:r>
            <a:r>
              <a:rPr sz="1800" spc="-2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cough,</a:t>
            </a:r>
            <a:r>
              <a:rPr sz="1800" spc="-2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rough,</a:t>
            </a:r>
            <a:r>
              <a:rPr sz="1800" spc="-15" dirty="0" smtClean="0">
                <a:latin typeface="Arial MT"/>
                <a:cs typeface="Arial MT"/>
              </a:rPr>
              <a:t> </a:t>
            </a:r>
            <a:r>
              <a:rPr sz="1800" spc="-10" dirty="0" smtClean="0">
                <a:latin typeface="Arial MT"/>
                <a:cs typeface="Arial MT"/>
              </a:rPr>
              <a:t>bough, </a:t>
            </a:r>
            <a:r>
              <a:rPr sz="1800" dirty="0" smtClean="0">
                <a:latin typeface="Arial MT"/>
                <a:cs typeface="Arial MT"/>
              </a:rPr>
              <a:t>thorough,</a:t>
            </a:r>
            <a:r>
              <a:rPr sz="1800" spc="-4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enough,</a:t>
            </a:r>
            <a:r>
              <a:rPr sz="1800" spc="-40" dirty="0" smtClean="0">
                <a:latin typeface="Arial MT"/>
                <a:cs typeface="Arial MT"/>
              </a:rPr>
              <a:t> </a:t>
            </a:r>
            <a:r>
              <a:rPr sz="1800" spc="-25" dirty="0" err="1" smtClean="0">
                <a:latin typeface="Arial MT"/>
                <a:cs typeface="Arial MT"/>
              </a:rPr>
              <a:t>etc</a:t>
            </a:r>
            <a:endParaRPr sz="1800" dirty="0" smtClean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u="heavy" dirty="0" smtClean="0"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Language</a:t>
            </a:r>
            <a:r>
              <a:rPr sz="1800" u="heavy" spc="-40" dirty="0" smtClean="0"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10" dirty="0" smtClean="0"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Models:</a:t>
            </a:r>
            <a:endParaRPr sz="1800" dirty="0" smtClean="0">
              <a:latin typeface="Arial MT"/>
              <a:cs typeface="Arial MT"/>
            </a:endParaRPr>
          </a:p>
          <a:p>
            <a:pPr marL="469265" indent="-321945">
              <a:lnSpc>
                <a:spcPct val="100000"/>
              </a:lnSpc>
              <a:spcBef>
                <a:spcPts val="480"/>
              </a:spcBef>
              <a:buChar char="•"/>
              <a:tabLst>
                <a:tab pos="469265" algn="l"/>
              </a:tabLst>
            </a:pPr>
            <a:r>
              <a:rPr sz="1800" dirty="0" smtClean="0">
                <a:latin typeface="Arial MT"/>
                <a:cs typeface="Arial MT"/>
              </a:rPr>
              <a:t>Predicting</a:t>
            </a:r>
            <a:r>
              <a:rPr sz="1800" spc="-3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next</a:t>
            </a:r>
            <a:r>
              <a:rPr sz="1800" spc="-2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word</a:t>
            </a:r>
            <a:r>
              <a:rPr sz="1800" spc="-2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given</a:t>
            </a:r>
            <a:r>
              <a:rPr sz="1800" spc="-2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a</a:t>
            </a:r>
            <a:r>
              <a:rPr sz="1800" spc="-2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sequence</a:t>
            </a:r>
            <a:r>
              <a:rPr sz="1800" spc="-2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of</a:t>
            </a:r>
            <a:r>
              <a:rPr sz="1800" spc="-20" dirty="0" smtClean="0">
                <a:latin typeface="Arial MT"/>
                <a:cs typeface="Arial MT"/>
              </a:rPr>
              <a:t> </a:t>
            </a:r>
            <a:r>
              <a:rPr sz="1800" spc="-10" dirty="0" smtClean="0">
                <a:latin typeface="Arial MT"/>
                <a:cs typeface="Arial MT"/>
              </a:rPr>
              <a:t>words</a:t>
            </a:r>
            <a:endParaRPr sz="1800" dirty="0" smtClean="0">
              <a:latin typeface="Arial MT"/>
              <a:cs typeface="Arial MT"/>
            </a:endParaRPr>
          </a:p>
          <a:p>
            <a:pPr marL="469265" indent="-321945">
              <a:lnSpc>
                <a:spcPct val="100000"/>
              </a:lnSpc>
              <a:buChar char="•"/>
              <a:tabLst>
                <a:tab pos="469265" algn="l"/>
              </a:tabLst>
            </a:pPr>
            <a:r>
              <a:rPr sz="1800" dirty="0" smtClean="0">
                <a:latin typeface="Arial MT"/>
                <a:cs typeface="Arial MT"/>
              </a:rPr>
              <a:t>Used</a:t>
            </a:r>
            <a:r>
              <a:rPr sz="1800" spc="-2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to</a:t>
            </a:r>
            <a:r>
              <a:rPr sz="1800" spc="-2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calculate</a:t>
            </a:r>
            <a:r>
              <a:rPr sz="1800" spc="-2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P(W)</a:t>
            </a:r>
            <a:r>
              <a:rPr sz="1800" spc="-25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in</a:t>
            </a:r>
            <a:r>
              <a:rPr sz="1800" spc="-20" dirty="0" smtClean="0">
                <a:latin typeface="Arial MT"/>
                <a:cs typeface="Arial MT"/>
              </a:rPr>
              <a:t> </a:t>
            </a:r>
            <a:r>
              <a:rPr sz="1800" dirty="0" smtClean="0">
                <a:latin typeface="Arial MT"/>
                <a:cs typeface="Arial MT"/>
              </a:rPr>
              <a:t>previous</a:t>
            </a:r>
            <a:r>
              <a:rPr sz="1800" spc="-25" dirty="0" smtClean="0">
                <a:latin typeface="Arial MT"/>
                <a:cs typeface="Arial MT"/>
              </a:rPr>
              <a:t> </a:t>
            </a:r>
            <a:r>
              <a:rPr sz="1800" spc="-10" dirty="0" smtClean="0">
                <a:latin typeface="Arial MT"/>
                <a:cs typeface="Arial MT"/>
              </a:rPr>
              <a:t>expressions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4128" y="101889"/>
            <a:ext cx="9720072" cy="1499616"/>
          </a:xfrm>
        </p:spPr>
        <p:txBody>
          <a:bodyPr/>
          <a:lstStyle/>
          <a:p>
            <a:r>
              <a:rPr lang="en-US" dirty="0"/>
              <a:t>Automatic</a:t>
            </a:r>
            <a:r>
              <a:rPr lang="en-US" spc="-110" dirty="0"/>
              <a:t> </a:t>
            </a:r>
            <a:r>
              <a:rPr lang="en-US" dirty="0"/>
              <a:t>Speech</a:t>
            </a:r>
            <a:r>
              <a:rPr lang="en-US" spc="-105" dirty="0"/>
              <a:t> </a:t>
            </a:r>
            <a:r>
              <a:rPr lang="en-US" spc="-10" dirty="0"/>
              <a:t>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952</TotalTime>
  <Words>1263</Words>
  <Application>Microsoft Office PowerPoint</Application>
  <PresentationFormat>Widescreen</PresentationFormat>
  <Paragraphs>197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MT</vt:lpstr>
      <vt:lpstr>Calibri</vt:lpstr>
      <vt:lpstr>Times New Roman</vt:lpstr>
      <vt:lpstr>Tw Cen MT</vt:lpstr>
      <vt:lpstr>Tw Cen MT (Body)</vt:lpstr>
      <vt:lpstr>Tw Cen MT Condensed</vt:lpstr>
      <vt:lpstr>Wingdings</vt:lpstr>
      <vt:lpstr>Wingdings 3</vt:lpstr>
      <vt:lpstr>Integral</vt:lpstr>
      <vt:lpstr>Speech to speech translation</vt:lpstr>
      <vt:lpstr>introduction</vt:lpstr>
      <vt:lpstr>Speech to Speech Machine Translation - Pipeline</vt:lpstr>
      <vt:lpstr>Approaches</vt:lpstr>
      <vt:lpstr>Cascaded SSMT Approach</vt:lpstr>
      <vt:lpstr>Automatic speech recognition</vt:lpstr>
      <vt:lpstr>Automatic Speech Recognition</vt:lpstr>
      <vt:lpstr>Automatic Speech Recognition</vt:lpstr>
      <vt:lpstr>Automatic Speech Recognition</vt:lpstr>
      <vt:lpstr>ASR architectures</vt:lpstr>
      <vt:lpstr>ASR architectures</vt:lpstr>
      <vt:lpstr>ASR architectures</vt:lpstr>
      <vt:lpstr>ASR architectures</vt:lpstr>
      <vt:lpstr>Machine translation</vt:lpstr>
      <vt:lpstr>Introduction</vt:lpstr>
      <vt:lpstr>MT approaches</vt:lpstr>
      <vt:lpstr>MT approaches</vt:lpstr>
      <vt:lpstr>MT approaches</vt:lpstr>
      <vt:lpstr>Text to speech synthesis</vt:lpstr>
      <vt:lpstr>Introduction</vt:lpstr>
      <vt:lpstr>TTS approaches</vt:lpstr>
      <vt:lpstr>TTS approaches</vt:lpstr>
      <vt:lpstr>TTS approaches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to speech translation</dc:title>
  <dc:creator>Mukund</dc:creator>
  <cp:lastModifiedBy>Mukund</cp:lastModifiedBy>
  <cp:revision>22</cp:revision>
  <dcterms:created xsi:type="dcterms:W3CDTF">2025-02-27T10:18:10Z</dcterms:created>
  <dcterms:modified xsi:type="dcterms:W3CDTF">2025-03-05T09:36:56Z</dcterms:modified>
</cp:coreProperties>
</file>