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69" r:id="rId6"/>
    <p:sldId id="260" r:id="rId7"/>
    <p:sldId id="259" r:id="rId8"/>
    <p:sldId id="261" r:id="rId9"/>
    <p:sldId id="265" r:id="rId10"/>
    <p:sldId id="264" r:id="rId11"/>
    <p:sldId id="263" r:id="rId12"/>
    <p:sldId id="262" r:id="rId13"/>
    <p:sldId id="266"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65"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3/12/2020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3/12/2020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3/12/2020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3/12/2020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3/12/2020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3/12/2020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3/12/2020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3/12/2020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3/12/2020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3/12/2020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3/12/2020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3/12/2020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3/12/2020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3/12/2020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3/12/2020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3/12/2020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3/12/2020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3/12/2020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1163012"/>
          </a:xfrm>
        </p:spPr>
        <p:txBody>
          <a:bodyPr/>
          <a:lstStyle/>
          <a:p>
            <a:r>
              <a:rPr lang="en-US" dirty="0"/>
              <a:t> </a:t>
            </a:r>
          </a:p>
        </p:txBody>
      </p:sp>
      <p:sp>
        <p:nvSpPr>
          <p:cNvPr id="3" name="Subtitle 2"/>
          <p:cNvSpPr>
            <a:spLocks noGrp="1"/>
          </p:cNvSpPr>
          <p:nvPr>
            <p:ph type="subTitle" idx="1"/>
          </p:nvPr>
        </p:nvSpPr>
        <p:spPr/>
        <p:txBody>
          <a:bodyPr/>
          <a:lstStyle/>
          <a:p>
            <a:r>
              <a:rPr lang="en-US" dirty="0"/>
              <a:t> </a:t>
            </a:r>
          </a:p>
        </p:txBody>
      </p:sp>
      <p:pic>
        <p:nvPicPr>
          <p:cNvPr id="5" name="Picture 4">
            <a:extLst>
              <a:ext uri="{FF2B5EF4-FFF2-40B4-BE49-F238E27FC236}">
                <a16:creationId xmlns:a16="http://schemas.microsoft.com/office/drawing/2014/main" id="{E71B4105-A243-4A9B-B1F2-495B39E7C0C4}"/>
              </a:ext>
            </a:extLst>
          </p:cNvPr>
          <p:cNvPicPr>
            <a:picLocks noChangeAspect="1"/>
          </p:cNvPicPr>
          <p:nvPr/>
        </p:nvPicPr>
        <p:blipFill>
          <a:blip r:embed="rId2"/>
          <a:stretch>
            <a:fillRect/>
          </a:stretch>
        </p:blipFill>
        <p:spPr>
          <a:xfrm>
            <a:off x="2846928" y="311154"/>
            <a:ext cx="5893905" cy="5258373"/>
          </a:xfrm>
          <a:prstGeom prst="rect">
            <a:avLst/>
          </a:prstGeom>
        </p:spPr>
      </p:pic>
    </p:spTree>
    <p:extLst>
      <p:ext uri="{BB962C8B-B14F-4D97-AF65-F5344CB8AC3E}">
        <p14:creationId xmlns:p14="http://schemas.microsoft.com/office/powerpoint/2010/main" val="145328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 Tags</a:t>
            </a:r>
            <a:endParaRPr lang="en-US" dirty="0"/>
          </a:p>
        </p:txBody>
      </p:sp>
      <p:sp>
        <p:nvSpPr>
          <p:cNvPr id="6" name="Content Placeholder 5"/>
          <p:cNvSpPr>
            <a:spLocks noGrp="1"/>
          </p:cNvSpPr>
          <p:nvPr>
            <p:ph idx="1"/>
          </p:nvPr>
        </p:nvSpPr>
        <p:spPr/>
        <p:txBody>
          <a:bodyPr>
            <a:normAutofit lnSpcReduction="10000"/>
          </a:bodyPr>
          <a:lstStyle/>
          <a:p>
            <a:pPr marL="0" indent="0">
              <a:buNone/>
            </a:pPr>
            <a:r>
              <a:rPr lang="en-US" dirty="0"/>
              <a:t>&lt;</a:t>
            </a:r>
            <a:r>
              <a:rPr lang="en-US" dirty="0" err="1"/>
              <a:t>repository_name</a:t>
            </a:r>
            <a:r>
              <a:rPr lang="en-US" dirty="0"/>
              <a:t>&gt;/&lt;name&gt;:&lt;tag&gt;</a:t>
            </a:r>
          </a:p>
          <a:p>
            <a:pPr marL="0" indent="0">
              <a:buNone/>
            </a:pPr>
            <a:r>
              <a:rPr lang="en-US" dirty="0"/>
              <a:t>Why Tags?</a:t>
            </a:r>
          </a:p>
          <a:p>
            <a:pPr marL="0" indent="0">
              <a:buNone/>
            </a:pPr>
            <a:r>
              <a:rPr lang="en-US" dirty="0"/>
              <a:t>1.Roll back</a:t>
            </a:r>
          </a:p>
          <a:p>
            <a:pPr marL="0" indent="0">
              <a:buNone/>
            </a:pPr>
            <a:r>
              <a:rPr lang="en-US" dirty="0"/>
              <a:t>2. Different versions in different environments (test and prod)</a:t>
            </a:r>
          </a:p>
          <a:p>
            <a:pPr marL="0" indent="0">
              <a:buNone/>
            </a:pPr>
            <a:r>
              <a:rPr lang="en-US" dirty="0"/>
              <a:t>3. Canary release</a:t>
            </a:r>
          </a:p>
          <a:p>
            <a:pPr marL="0" indent="0">
              <a:buNone/>
            </a:pPr>
            <a:r>
              <a:rPr lang="en-US" dirty="0"/>
              <a:t>4. Different versions to different users</a:t>
            </a:r>
          </a:p>
          <a:p>
            <a:pPr marL="0" indent="0">
              <a:buNone/>
            </a:pPr>
            <a:r>
              <a:rPr lang="en-US" dirty="0">
                <a:sym typeface="Wingdings" panose="05000000000000000000" pitchFamily="2" charset="2"/>
              </a:rPr>
              <a:t> </a:t>
            </a:r>
            <a:r>
              <a:rPr lang="en-US" dirty="0" err="1"/>
              <a:t>docker</a:t>
            </a:r>
            <a:r>
              <a:rPr lang="en-US" dirty="0"/>
              <a:t> build -t hello:1.0 .</a:t>
            </a:r>
          </a:p>
          <a:p>
            <a:pPr marL="0" indent="0">
              <a:buNone/>
            </a:pPr>
            <a:r>
              <a:rPr lang="en-US" dirty="0"/>
              <a:t>Tags for Base Images</a:t>
            </a:r>
          </a:p>
          <a:p>
            <a:pPr marL="0" indent="0">
              <a:buNone/>
            </a:pPr>
            <a:r>
              <a:rPr lang="en-US" dirty="0"/>
              <a:t>FROM </a:t>
            </a:r>
            <a:r>
              <a:rPr lang="en-US" dirty="0" err="1"/>
              <a:t>nginx:latest</a:t>
            </a:r>
            <a:endParaRPr lang="en-US" dirty="0"/>
          </a:p>
          <a:p>
            <a:pPr marL="0" indent="0">
              <a:buNone/>
            </a:pPr>
            <a:endParaRPr lang="en-US" dirty="0"/>
          </a:p>
        </p:txBody>
      </p:sp>
    </p:spTree>
    <p:extLst>
      <p:ext uri="{BB962C8B-B14F-4D97-AF65-F5344CB8AC3E}">
        <p14:creationId xmlns:p14="http://schemas.microsoft.com/office/powerpoint/2010/main" val="155030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Storage &amp; Networking</a:t>
            </a:r>
            <a:br>
              <a:rPr lang="en-US" b="1" dirty="0"/>
            </a:br>
            <a:endParaRPr lang="en-US" dirty="0"/>
          </a:p>
        </p:txBody>
      </p:sp>
      <p:sp>
        <p:nvSpPr>
          <p:cNvPr id="3" name="Content Placeholder 2"/>
          <p:cNvSpPr>
            <a:spLocks noGrp="1"/>
          </p:cNvSpPr>
          <p:nvPr>
            <p:ph idx="1"/>
          </p:nvPr>
        </p:nvSpPr>
        <p:spPr/>
        <p:txBody>
          <a:bodyPr/>
          <a:lstStyle/>
          <a:p>
            <a:r>
              <a:rPr lang="en-US" dirty="0" err="1"/>
              <a:t>docker</a:t>
            </a:r>
            <a:r>
              <a:rPr lang="en-US" dirty="0"/>
              <a:t> run -d mongo</a:t>
            </a:r>
          </a:p>
          <a:p>
            <a:r>
              <a:rPr lang="en-US" dirty="0" err="1"/>
              <a:t>docker</a:t>
            </a:r>
            <a:r>
              <a:rPr lang="en-US" dirty="0"/>
              <a:t> run -v /your/</a:t>
            </a:r>
            <a:r>
              <a:rPr lang="en-US" dirty="0" err="1"/>
              <a:t>dir</a:t>
            </a:r>
            <a:r>
              <a:rPr lang="en-US" dirty="0"/>
              <a:t>:/data/</a:t>
            </a:r>
            <a:r>
              <a:rPr lang="en-US" dirty="0" err="1"/>
              <a:t>db</a:t>
            </a:r>
            <a:r>
              <a:rPr lang="en-US" dirty="0"/>
              <a:t> -d mongo</a:t>
            </a:r>
          </a:p>
          <a:p>
            <a:r>
              <a:rPr lang="en-US" dirty="0"/>
              <a:t>EXPOSE 80</a:t>
            </a:r>
          </a:p>
          <a:p>
            <a:r>
              <a:rPr lang="en-US" dirty="0" err="1"/>
              <a:t>docker</a:t>
            </a:r>
            <a:r>
              <a:rPr lang="en-US" dirty="0"/>
              <a:t> run --</a:t>
            </a:r>
            <a:r>
              <a:rPr lang="en-US" dirty="0" err="1"/>
              <a:t>rm</a:t>
            </a:r>
            <a:r>
              <a:rPr lang="en-US" dirty="0"/>
              <a:t> -it -p 8082:80 webserver</a:t>
            </a:r>
          </a:p>
          <a:p>
            <a:endParaRPr lang="en-US" dirty="0"/>
          </a:p>
          <a:p>
            <a:endParaRPr lang="en-US" dirty="0"/>
          </a:p>
        </p:txBody>
      </p:sp>
    </p:spTree>
    <p:extLst>
      <p:ext uri="{BB962C8B-B14F-4D97-AF65-F5344CB8AC3E}">
        <p14:creationId xmlns:p14="http://schemas.microsoft.com/office/powerpoint/2010/main" val="166199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Publishing Images</a:t>
            </a:r>
            <a:endParaRPr lang="en-US" dirty="0"/>
          </a:p>
        </p:txBody>
      </p:sp>
      <p:sp>
        <p:nvSpPr>
          <p:cNvPr id="3" name="Content Placeholder 2"/>
          <p:cNvSpPr>
            <a:spLocks noGrp="1"/>
          </p:cNvSpPr>
          <p:nvPr>
            <p:ph idx="1"/>
          </p:nvPr>
        </p:nvSpPr>
        <p:spPr/>
        <p:txBody>
          <a:bodyPr/>
          <a:lstStyle/>
          <a:p>
            <a:pPr marL="0" indent="0">
              <a:buNone/>
            </a:pPr>
            <a:r>
              <a:rPr lang="en-US" i="1" dirty="0"/>
              <a:t>Motive?</a:t>
            </a:r>
          </a:p>
          <a:p>
            <a:r>
              <a:rPr lang="en-US" i="1" dirty="0"/>
              <a:t>docker build </a:t>
            </a:r>
            <a:r>
              <a:rPr lang="en-US" dirty="0"/>
              <a:t>&lt;</a:t>
            </a:r>
            <a:r>
              <a:rPr lang="en-US" dirty="0" err="1"/>
              <a:t>short_name</a:t>
            </a:r>
            <a:r>
              <a:rPr lang="en-US" dirty="0"/>
              <a:t>&gt;/&lt;name&gt;:&lt;tag&gt;</a:t>
            </a:r>
          </a:p>
          <a:p>
            <a:r>
              <a:rPr lang="en-US" dirty="0" err="1"/>
              <a:t>docker</a:t>
            </a:r>
            <a:r>
              <a:rPr lang="en-US" dirty="0"/>
              <a:t> login -u &lt;</a:t>
            </a:r>
            <a:r>
              <a:rPr lang="en-US" dirty="0" err="1"/>
              <a:t>userId</a:t>
            </a:r>
            <a:r>
              <a:rPr lang="en-US" dirty="0"/>
              <a:t>&gt; -p &lt;your-password&gt;</a:t>
            </a:r>
          </a:p>
          <a:p>
            <a:r>
              <a:rPr lang="en-US" dirty="0" err="1"/>
              <a:t>docker</a:t>
            </a:r>
            <a:r>
              <a:rPr lang="en-US" dirty="0"/>
              <a:t> push &lt;</a:t>
            </a:r>
            <a:r>
              <a:rPr lang="en-US" dirty="0" err="1"/>
              <a:t>short_name</a:t>
            </a:r>
            <a:r>
              <a:rPr lang="en-US" dirty="0"/>
              <a:t>&gt;/&lt;name&gt;:&lt;tag&gt;</a:t>
            </a:r>
          </a:p>
          <a:p>
            <a:pPr marL="0" indent="0">
              <a:buNone/>
            </a:pPr>
            <a:r>
              <a:rPr lang="en-US" b="1" dirty="0"/>
              <a:t>Run an Image on Another Machine (If Public)</a:t>
            </a:r>
          </a:p>
          <a:p>
            <a:r>
              <a:rPr lang="en-US" dirty="0" err="1"/>
              <a:t>docker</a:t>
            </a:r>
            <a:r>
              <a:rPr lang="en-US" dirty="0"/>
              <a:t> run --</a:t>
            </a:r>
            <a:r>
              <a:rPr lang="en-US" dirty="0" err="1"/>
              <a:t>rm</a:t>
            </a:r>
            <a:r>
              <a:rPr lang="en-US" dirty="0"/>
              <a:t> -it -p 8085:80 &lt;</a:t>
            </a:r>
            <a:r>
              <a:rPr lang="en-US" dirty="0" err="1"/>
              <a:t>short_name</a:t>
            </a:r>
            <a:r>
              <a:rPr lang="en-US" dirty="0"/>
              <a:t>&gt;/&lt;name&gt;:&lt;tag&gt;</a:t>
            </a:r>
          </a:p>
          <a:p>
            <a:pPr marL="0" indent="0">
              <a:buNone/>
            </a:pPr>
            <a:r>
              <a:rPr lang="en-US" i="1" dirty="0"/>
              <a:t>http://localhost:8085</a:t>
            </a:r>
          </a:p>
        </p:txBody>
      </p:sp>
    </p:spTree>
    <p:extLst>
      <p:ext uri="{BB962C8B-B14F-4D97-AF65-F5344CB8AC3E}">
        <p14:creationId xmlns:p14="http://schemas.microsoft.com/office/powerpoint/2010/main" val="100006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 Size</a:t>
            </a:r>
            <a:endParaRPr lang="en-US" dirty="0"/>
          </a:p>
        </p:txBody>
      </p:sp>
      <p:sp>
        <p:nvSpPr>
          <p:cNvPr id="3" name="Content Placeholder 2"/>
          <p:cNvSpPr>
            <a:spLocks noGrp="1"/>
          </p:cNvSpPr>
          <p:nvPr>
            <p:ph idx="1"/>
          </p:nvPr>
        </p:nvSpPr>
        <p:spPr>
          <a:xfrm>
            <a:off x="734785" y="2603500"/>
            <a:ext cx="5004707" cy="3416300"/>
          </a:xfrm>
        </p:spPr>
        <p:txBody>
          <a:bodyPr>
            <a:normAutofit lnSpcReduction="10000"/>
          </a:bodyPr>
          <a:lstStyle/>
          <a:p>
            <a:r>
              <a:rPr lang="en-US" dirty="0"/>
              <a:t>Why it Matters?</a:t>
            </a:r>
          </a:p>
          <a:p>
            <a:r>
              <a:rPr lang="en-US" dirty="0"/>
              <a:t>Base Image Size</a:t>
            </a:r>
          </a:p>
          <a:p>
            <a:r>
              <a:rPr lang="en-US" b="1" dirty="0"/>
              <a:t>Image Layers</a:t>
            </a:r>
          </a:p>
          <a:p>
            <a:pPr marL="0" indent="0">
              <a:buNone/>
            </a:pPr>
            <a:endParaRPr lang="en-US" b="1" dirty="0"/>
          </a:p>
          <a:p>
            <a:pPr marL="0" indent="0">
              <a:buNone/>
            </a:pPr>
            <a:r>
              <a:rPr lang="en-US" dirty="0"/>
              <a:t>FROM debian:8 </a:t>
            </a:r>
          </a:p>
          <a:p>
            <a:pPr marL="0" indent="0">
              <a:buNone/>
            </a:pPr>
            <a:r>
              <a:rPr lang="en-US" dirty="0"/>
              <a:t>RUN apt-get update &amp;&amp; apt-get upgrade &amp;&amp; apt-get </a:t>
            </a:r>
            <a:r>
              <a:rPr lang="en-US" dirty="0" err="1"/>
              <a:t>dist</a:t>
            </a:r>
            <a:r>
              <a:rPr lang="en-US" dirty="0"/>
              <a:t>-upgrade -y</a:t>
            </a:r>
          </a:p>
          <a:p>
            <a:pPr marL="0" indent="0">
              <a:buNone/>
            </a:pPr>
            <a:r>
              <a:rPr lang="en-US" dirty="0"/>
              <a:t>RUN apt-get install -y php5</a:t>
            </a:r>
          </a:p>
          <a:p>
            <a:pPr marL="0" indent="0">
              <a:buNone/>
            </a:pPr>
            <a:r>
              <a:rPr lang="en-US" dirty="0"/>
              <a:t>COPY .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966" y="2297430"/>
            <a:ext cx="5273040" cy="24917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966" y="5103767"/>
            <a:ext cx="5273040" cy="1402080"/>
          </a:xfrm>
          <a:prstGeom prst="rect">
            <a:avLst/>
          </a:prstGeom>
        </p:spPr>
      </p:pic>
    </p:spTree>
    <p:extLst>
      <p:ext uri="{BB962C8B-B14F-4D97-AF65-F5344CB8AC3E}">
        <p14:creationId xmlns:p14="http://schemas.microsoft.com/office/powerpoint/2010/main" val="333576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Orchestration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a:t>Kubernetes</a:t>
            </a:r>
            <a:r>
              <a:rPr lang="en-US" dirty="0"/>
              <a:t> or </a:t>
            </a:r>
            <a:r>
              <a:rPr lang="en-US" dirty="0" err="1"/>
              <a:t>Docker</a:t>
            </a:r>
            <a:r>
              <a:rPr lang="en-US" dirty="0"/>
              <a:t> Swarm</a:t>
            </a:r>
          </a:p>
          <a:p>
            <a:pPr marL="0" indent="0">
              <a:buNone/>
            </a:pPr>
            <a:r>
              <a:rPr lang="en-US" dirty="0"/>
              <a:t>spec:</a:t>
            </a:r>
          </a:p>
          <a:p>
            <a:pPr marL="0" indent="0">
              <a:buNone/>
            </a:pPr>
            <a:r>
              <a:rPr lang="en-US" dirty="0"/>
              <a:t>	replicas: 10</a:t>
            </a:r>
          </a:p>
          <a:p>
            <a:pPr marL="0" indent="0">
              <a:buNone/>
            </a:pPr>
            <a:r>
              <a:rPr lang="en-US" dirty="0"/>
              <a:t>		spec:</a:t>
            </a:r>
          </a:p>
          <a:p>
            <a:pPr marL="0" indent="0">
              <a:buNone/>
            </a:pPr>
            <a:r>
              <a:rPr lang="en-US" dirty="0"/>
              <a:t>			containers:</a:t>
            </a:r>
          </a:p>
          <a:p>
            <a:pPr marL="0" indent="0">
              <a:buNone/>
            </a:pPr>
            <a:r>
              <a:rPr lang="en-US" dirty="0"/>
              <a:t>			- image: </a:t>
            </a:r>
            <a:r>
              <a:rPr lang="en-US" dirty="0" err="1"/>
              <a:t>learnbook</a:t>
            </a:r>
            <a:r>
              <a:rPr lang="en-US" dirty="0"/>
              <a:t>/aspnetcore-server:1.2</a:t>
            </a:r>
          </a:p>
          <a:p>
            <a:pPr marL="0" indent="0">
              <a:buNone/>
            </a:pPr>
            <a:r>
              <a:rPr lang="en-US" dirty="0"/>
              <a:t>		ports:</a:t>
            </a:r>
          </a:p>
          <a:p>
            <a:pPr marL="0" indent="0">
              <a:buNone/>
            </a:pPr>
            <a:r>
              <a:rPr lang="en-US" dirty="0"/>
              <a:t>			- </a:t>
            </a:r>
            <a:r>
              <a:rPr lang="en-US" dirty="0" err="1"/>
              <a:t>containerPort</a:t>
            </a:r>
            <a:r>
              <a:rPr lang="en-US" dirty="0"/>
              <a:t>: 80</a:t>
            </a:r>
          </a:p>
          <a:p>
            <a:pPr marL="0" indent="0">
              <a:buNone/>
            </a:pPr>
            <a:r>
              <a:rPr lang="en-US" dirty="0"/>
              <a:t>		</a:t>
            </a:r>
            <a:r>
              <a:rPr lang="en-US" dirty="0" err="1"/>
              <a:t>env</a:t>
            </a:r>
            <a:r>
              <a:rPr lang="en-US" dirty="0"/>
              <a:t>:</a:t>
            </a:r>
          </a:p>
          <a:p>
            <a:pPr marL="0" indent="0">
              <a:buNone/>
            </a:pPr>
            <a:r>
              <a:rPr lang="en-US" dirty="0"/>
              <a:t>			- name: ASPNETCORE_ENVIRONMENT</a:t>
            </a:r>
          </a:p>
          <a:p>
            <a:pPr marL="0" indent="0">
              <a:buNone/>
            </a:pPr>
            <a:r>
              <a:rPr lang="en-US" dirty="0"/>
              <a:t>			value: "Release"</a:t>
            </a:r>
          </a:p>
        </p:txBody>
      </p:sp>
    </p:spTree>
    <p:extLst>
      <p:ext uri="{BB962C8B-B14F-4D97-AF65-F5344CB8AC3E}">
        <p14:creationId xmlns:p14="http://schemas.microsoft.com/office/powerpoint/2010/main" val="396661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44341-C52E-4C07-815D-A1864778AD47}"/>
              </a:ext>
            </a:extLst>
          </p:cNvPr>
          <p:cNvSpPr>
            <a:spLocks noGrp="1"/>
          </p:cNvSpPr>
          <p:nvPr>
            <p:ph type="ctrTitle"/>
          </p:nvPr>
        </p:nvSpPr>
        <p:spPr/>
        <p:txBody>
          <a:bodyPr/>
          <a:lstStyle/>
          <a:p>
            <a:r>
              <a:rPr lang="en-US" b="1" dirty="0"/>
              <a:t>Thank You</a:t>
            </a:r>
            <a:endParaRPr lang="en-IN" dirty="0"/>
          </a:p>
        </p:txBody>
      </p:sp>
      <p:sp>
        <p:nvSpPr>
          <p:cNvPr id="5" name="Subtitle 4">
            <a:extLst>
              <a:ext uri="{FF2B5EF4-FFF2-40B4-BE49-F238E27FC236}">
                <a16:creationId xmlns:a16="http://schemas.microsoft.com/office/drawing/2014/main" id="{C516F44A-1EA0-4955-8F22-9CFB501CD9D4}"/>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7742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B975-32C5-46D6-AE43-03FE97E8C4A5}"/>
              </a:ext>
            </a:extLst>
          </p:cNvPr>
          <p:cNvSpPr>
            <a:spLocks noGrp="1"/>
          </p:cNvSpPr>
          <p:nvPr>
            <p:ph type="title"/>
          </p:nvPr>
        </p:nvSpPr>
        <p:spPr/>
        <p:txBody>
          <a:bodyPr/>
          <a:lstStyle/>
          <a:p>
            <a:r>
              <a:rPr lang="en-US" b="1" dirty="0"/>
              <a:t>What is DOCKER</a:t>
            </a:r>
            <a:endParaRPr lang="en-IN" dirty="0"/>
          </a:p>
        </p:txBody>
      </p:sp>
      <p:sp>
        <p:nvSpPr>
          <p:cNvPr id="7" name="Content Placeholder 6">
            <a:extLst>
              <a:ext uri="{FF2B5EF4-FFF2-40B4-BE49-F238E27FC236}">
                <a16:creationId xmlns:a16="http://schemas.microsoft.com/office/drawing/2014/main" id="{3829B5BC-F409-40A8-A123-95F1AD79A7B3}"/>
              </a:ext>
            </a:extLst>
          </p:cNvPr>
          <p:cNvSpPr>
            <a:spLocks noGrp="1"/>
          </p:cNvSpPr>
          <p:nvPr>
            <p:ph idx="1"/>
          </p:nvPr>
        </p:nvSpPr>
        <p:spPr>
          <a:xfrm>
            <a:off x="1154955" y="2603500"/>
            <a:ext cx="3687209" cy="3416300"/>
          </a:xfrm>
        </p:spPr>
        <p:txBody>
          <a:bodyPr/>
          <a:lstStyle/>
          <a:p>
            <a:r>
              <a:rPr lang="en-US" dirty="0"/>
              <a:t>A tool that allows us to develop, deploy and run software in a container. With Docker we can package up the application with all libraries and dependencies, and unlike virtual machine they don’t require so much resources, so they are faster and more easy to use.</a:t>
            </a:r>
            <a:endParaRPr lang="en-IN" dirty="0"/>
          </a:p>
        </p:txBody>
      </p:sp>
      <p:pic>
        <p:nvPicPr>
          <p:cNvPr id="4" name="Picture 3">
            <a:extLst>
              <a:ext uri="{FF2B5EF4-FFF2-40B4-BE49-F238E27FC236}">
                <a16:creationId xmlns:a16="http://schemas.microsoft.com/office/drawing/2014/main" id="{92D74890-0EC0-4F6F-A942-1DDC056858B3}"/>
              </a:ext>
            </a:extLst>
          </p:cNvPr>
          <p:cNvPicPr>
            <a:picLocks noChangeAspect="1"/>
          </p:cNvPicPr>
          <p:nvPr/>
        </p:nvPicPr>
        <p:blipFill>
          <a:blip r:embed="rId2"/>
          <a:stretch>
            <a:fillRect/>
          </a:stretch>
        </p:blipFill>
        <p:spPr>
          <a:xfrm>
            <a:off x="5108172" y="2490538"/>
            <a:ext cx="6679276" cy="3470119"/>
          </a:xfrm>
          <a:prstGeom prst="rect">
            <a:avLst/>
          </a:prstGeom>
        </p:spPr>
      </p:pic>
    </p:spTree>
    <p:extLst>
      <p:ext uri="{BB962C8B-B14F-4D97-AF65-F5344CB8AC3E}">
        <p14:creationId xmlns:p14="http://schemas.microsoft.com/office/powerpoint/2010/main" val="295480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a:t>
            </a:r>
            <a:r>
              <a:rPr lang="en-US" dirty="0"/>
              <a:t> </a:t>
            </a:r>
            <a:r>
              <a:rPr lang="en-US" b="1" dirty="0"/>
              <a:t>DOCKER</a:t>
            </a:r>
            <a:br>
              <a:rPr lang="en-US" dirty="0"/>
            </a:br>
            <a:endParaRPr lang="en-US" dirty="0"/>
          </a:p>
        </p:txBody>
      </p:sp>
      <p:sp>
        <p:nvSpPr>
          <p:cNvPr id="3" name="Content Placeholder 2"/>
          <p:cNvSpPr>
            <a:spLocks noGrp="1"/>
          </p:cNvSpPr>
          <p:nvPr>
            <p:ph idx="1"/>
          </p:nvPr>
        </p:nvSpPr>
        <p:spPr>
          <a:xfrm>
            <a:off x="1151780" y="2450645"/>
            <a:ext cx="3199784" cy="4299163"/>
          </a:xfrm>
        </p:spPr>
        <p:txBody>
          <a:bodyPr/>
          <a:lstStyle/>
          <a:p>
            <a:pPr marL="0" indent="0">
              <a:buNone/>
            </a:pPr>
            <a:r>
              <a:rPr lang="en-US" b="1" dirty="0"/>
              <a:t>It solves most of the challenges for </a:t>
            </a:r>
            <a:r>
              <a:rPr lang="en-US" b="1" dirty="0" err="1"/>
              <a:t>DevOps</a:t>
            </a:r>
            <a:r>
              <a:rPr lang="en-US" b="1" dirty="0"/>
              <a:t> teams </a:t>
            </a:r>
          </a:p>
          <a:p>
            <a:r>
              <a:rPr lang="en-US" b="1" dirty="0"/>
              <a:t>Easy to Update</a:t>
            </a:r>
          </a:p>
          <a:p>
            <a:r>
              <a:rPr lang="en-US" b="1" dirty="0"/>
              <a:t>Allows Easy Scaling Up</a:t>
            </a:r>
          </a:p>
        </p:txBody>
      </p:sp>
      <p:pic>
        <p:nvPicPr>
          <p:cNvPr id="1026" name="Picture 2" descr="Cap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5090" y="2450645"/>
            <a:ext cx="2813050" cy="324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Users\do936e\AppData\Local\Microsoft\Windows\INetCache\Content.Word\Capture.jpg"/>
          <p:cNvPicPr/>
          <p:nvPr/>
        </p:nvPicPr>
        <p:blipFill>
          <a:blip r:embed="rId3">
            <a:extLst>
              <a:ext uri="{28A0092B-C50C-407E-A947-70E740481C1C}">
                <a14:useLocalDpi xmlns:a14="http://schemas.microsoft.com/office/drawing/2010/main" val="0"/>
              </a:ext>
            </a:extLst>
          </a:blip>
          <a:srcRect/>
          <a:stretch>
            <a:fillRect/>
          </a:stretch>
        </p:blipFill>
        <p:spPr bwMode="auto">
          <a:xfrm>
            <a:off x="8520176" y="2450645"/>
            <a:ext cx="3048000" cy="3243036"/>
          </a:xfrm>
          <a:prstGeom prst="rect">
            <a:avLst/>
          </a:prstGeom>
          <a:noFill/>
          <a:ln>
            <a:noFill/>
          </a:ln>
        </p:spPr>
      </p:pic>
    </p:spTree>
    <p:extLst>
      <p:ext uri="{BB962C8B-B14F-4D97-AF65-F5344CB8AC3E}">
        <p14:creationId xmlns:p14="http://schemas.microsoft.com/office/powerpoint/2010/main" val="128094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Concepts</a:t>
            </a:r>
            <a:br>
              <a:rPr lang="en-US" b="1" dirty="0"/>
            </a:br>
            <a:endParaRPr lang="en-US" dirty="0"/>
          </a:p>
        </p:txBody>
      </p:sp>
      <p:sp>
        <p:nvSpPr>
          <p:cNvPr id="3" name="Content Placeholder 2"/>
          <p:cNvSpPr>
            <a:spLocks noGrp="1"/>
          </p:cNvSpPr>
          <p:nvPr>
            <p:ph idx="1"/>
          </p:nvPr>
        </p:nvSpPr>
        <p:spPr>
          <a:xfrm>
            <a:off x="1154955" y="2603500"/>
            <a:ext cx="3539509" cy="3416300"/>
          </a:xfrm>
        </p:spPr>
        <p:txBody>
          <a:bodyPr/>
          <a:lstStyle/>
          <a:p>
            <a:r>
              <a:rPr lang="en-US" dirty="0"/>
              <a:t>Containers</a:t>
            </a:r>
          </a:p>
          <a:p>
            <a:r>
              <a:rPr lang="en-US" dirty="0"/>
              <a:t>Images</a:t>
            </a:r>
          </a:p>
          <a:p>
            <a:r>
              <a:rPr lang="en-US" dirty="0"/>
              <a:t>Registries</a:t>
            </a:r>
          </a:p>
          <a:p>
            <a:r>
              <a:rPr lang="en-US" dirty="0"/>
              <a:t>Volumes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336" y="2934412"/>
            <a:ext cx="4298224" cy="2212898"/>
          </a:xfrm>
          <a:prstGeom prst="rect">
            <a:avLst/>
          </a:prstGeom>
        </p:spPr>
      </p:pic>
    </p:spTree>
    <p:extLst>
      <p:ext uri="{BB962C8B-B14F-4D97-AF65-F5344CB8AC3E}">
        <p14:creationId xmlns:p14="http://schemas.microsoft.com/office/powerpoint/2010/main" val="369103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B89E-DE7D-4592-9D25-2290526C74AA}"/>
              </a:ext>
            </a:extLst>
          </p:cNvPr>
          <p:cNvSpPr>
            <a:spLocks noGrp="1"/>
          </p:cNvSpPr>
          <p:nvPr>
            <p:ph type="title"/>
          </p:nvPr>
        </p:nvSpPr>
        <p:spPr/>
        <p:txBody>
          <a:bodyPr/>
          <a:lstStyle/>
          <a:p>
            <a:r>
              <a:rPr lang="en-US" b="1" dirty="0"/>
              <a:t>RUNNING FIRST CONTAINER</a:t>
            </a:r>
            <a:endParaRPr lang="en-IN" dirty="0"/>
          </a:p>
        </p:txBody>
      </p:sp>
      <p:sp>
        <p:nvSpPr>
          <p:cNvPr id="3" name="Content Placeholder 2">
            <a:extLst>
              <a:ext uri="{FF2B5EF4-FFF2-40B4-BE49-F238E27FC236}">
                <a16:creationId xmlns:a16="http://schemas.microsoft.com/office/drawing/2014/main" id="{540546A2-6608-449E-A121-C104664C7F60}"/>
              </a:ext>
            </a:extLst>
          </p:cNvPr>
          <p:cNvSpPr>
            <a:spLocks noGrp="1"/>
          </p:cNvSpPr>
          <p:nvPr>
            <p:ph idx="1"/>
          </p:nvPr>
        </p:nvSpPr>
        <p:spPr>
          <a:xfrm>
            <a:off x="1154955" y="2603500"/>
            <a:ext cx="4941045" cy="3416300"/>
          </a:xfrm>
        </p:spPr>
        <p:txBody>
          <a:bodyPr/>
          <a:lstStyle/>
          <a:p>
            <a:r>
              <a:rPr lang="en-IN" dirty="0"/>
              <a:t>docker run hello-world .</a:t>
            </a:r>
          </a:p>
        </p:txBody>
      </p:sp>
      <p:pic>
        <p:nvPicPr>
          <p:cNvPr id="7" name="Picture 6">
            <a:extLst>
              <a:ext uri="{FF2B5EF4-FFF2-40B4-BE49-F238E27FC236}">
                <a16:creationId xmlns:a16="http://schemas.microsoft.com/office/drawing/2014/main" id="{7F55A146-97A5-4877-9CE5-E8FDC688EBE2}"/>
              </a:ext>
            </a:extLst>
          </p:cNvPr>
          <p:cNvPicPr>
            <a:picLocks noChangeAspect="1"/>
          </p:cNvPicPr>
          <p:nvPr/>
        </p:nvPicPr>
        <p:blipFill>
          <a:blip r:embed="rId2"/>
          <a:stretch>
            <a:fillRect/>
          </a:stretch>
        </p:blipFill>
        <p:spPr>
          <a:xfrm>
            <a:off x="5535659" y="2603500"/>
            <a:ext cx="4970617" cy="3693875"/>
          </a:xfrm>
          <a:prstGeom prst="rect">
            <a:avLst/>
          </a:prstGeom>
        </p:spPr>
      </p:pic>
    </p:spTree>
    <p:extLst>
      <p:ext uri="{BB962C8B-B14F-4D97-AF65-F5344CB8AC3E}">
        <p14:creationId xmlns:p14="http://schemas.microsoft.com/office/powerpoint/2010/main" val="144951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Running Server Containers</a:t>
            </a:r>
            <a:endParaRPr lang="en-US" dirty="0"/>
          </a:p>
        </p:txBody>
      </p:sp>
      <p:sp>
        <p:nvSpPr>
          <p:cNvPr id="3" name="Content Placeholder 2"/>
          <p:cNvSpPr>
            <a:spLocks noGrp="1"/>
          </p:cNvSpPr>
          <p:nvPr>
            <p:ph idx="1"/>
          </p:nvPr>
        </p:nvSpPr>
        <p:spPr>
          <a:xfrm>
            <a:off x="1154954" y="2294164"/>
            <a:ext cx="4119175" cy="2775857"/>
          </a:xfrm>
        </p:spPr>
        <p:txBody>
          <a:bodyPr>
            <a:normAutofit/>
          </a:bodyPr>
          <a:lstStyle/>
          <a:p>
            <a:r>
              <a:rPr lang="en-US" dirty="0" err="1"/>
              <a:t>docker</a:t>
            </a:r>
            <a:r>
              <a:rPr lang="en-US" dirty="0"/>
              <a:t> run -d -p 8085:80 </a:t>
            </a:r>
            <a:r>
              <a:rPr lang="en-US" dirty="0" err="1"/>
              <a:t>nginx</a:t>
            </a:r>
            <a:endParaRPr lang="en-US" dirty="0"/>
          </a:p>
          <a:p>
            <a:r>
              <a:rPr lang="en-US" dirty="0" err="1"/>
              <a:t>docker</a:t>
            </a:r>
            <a:r>
              <a:rPr lang="en-US" dirty="0"/>
              <a:t> run -p 8088:8080 </a:t>
            </a:r>
            <a:r>
              <a:rPr lang="en-US" dirty="0" err="1"/>
              <a:t>jenkins</a:t>
            </a:r>
            <a:endParaRPr lang="en-US" dirty="0"/>
          </a:p>
          <a:p>
            <a:endParaRPr lang="en-US" dirty="0"/>
          </a:p>
          <a:p>
            <a:pPr marL="0" indent="0">
              <a:buNone/>
            </a:pPr>
            <a:endParaRPr lang="en-US" dirty="0"/>
          </a:p>
          <a:p>
            <a:pPr marL="0" indent="0">
              <a:buNone/>
            </a:pPr>
            <a:endParaRPr lang="en-US" dirty="0"/>
          </a:p>
          <a:p>
            <a:endParaRPr lang="en-US" dirty="0"/>
          </a:p>
        </p:txBody>
      </p:sp>
      <p:pic>
        <p:nvPicPr>
          <p:cNvPr id="7" name="Picture 6" descr="C:\Users\do936e\AppData\Local\Microsoft\Windows\INetCache\Content.Word\Capture.jpg"/>
          <p:cNvPicPr/>
          <p:nvPr/>
        </p:nvPicPr>
        <p:blipFill>
          <a:blip r:embed="rId2">
            <a:extLst>
              <a:ext uri="{28A0092B-C50C-407E-A947-70E740481C1C}">
                <a14:useLocalDpi xmlns:a14="http://schemas.microsoft.com/office/drawing/2010/main" val="0"/>
              </a:ext>
            </a:extLst>
          </a:blip>
          <a:srcRect/>
          <a:stretch>
            <a:fillRect/>
          </a:stretch>
        </p:blipFill>
        <p:spPr bwMode="auto">
          <a:xfrm>
            <a:off x="5274129" y="2294164"/>
            <a:ext cx="6650104" cy="1195932"/>
          </a:xfrm>
          <a:prstGeom prst="rect">
            <a:avLst/>
          </a:prstGeom>
          <a:noFill/>
          <a:ln>
            <a:noFill/>
          </a:ln>
        </p:spPr>
      </p:pic>
      <p:pic>
        <p:nvPicPr>
          <p:cNvPr id="3075" name="Picture 3" descr="Cap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129" y="3658810"/>
            <a:ext cx="6511311" cy="267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0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Container </a:t>
            </a:r>
            <a:r>
              <a:rPr lang="en-US" b="1" dirty="0" err="1"/>
              <a:t>Mgmt</a:t>
            </a:r>
            <a:r>
              <a:rPr lang="en-US" b="1" dirty="0"/>
              <a:t> Commands</a:t>
            </a:r>
            <a:endParaRPr lang="en-US" dirty="0"/>
          </a:p>
        </p:txBody>
      </p:sp>
      <p:sp>
        <p:nvSpPr>
          <p:cNvPr id="3" name="Content Placeholder 2"/>
          <p:cNvSpPr>
            <a:spLocks noGrp="1"/>
          </p:cNvSpPr>
          <p:nvPr>
            <p:ph idx="1"/>
          </p:nvPr>
        </p:nvSpPr>
        <p:spPr/>
        <p:txBody>
          <a:bodyPr>
            <a:normAutofit/>
          </a:bodyPr>
          <a:lstStyle/>
          <a:p>
            <a:pPr lvl="0"/>
            <a:r>
              <a:rPr lang="en-US" i="1" dirty="0" err="1"/>
              <a:t>docker</a:t>
            </a:r>
            <a:r>
              <a:rPr lang="en-US" i="1" dirty="0"/>
              <a:t> </a:t>
            </a:r>
            <a:r>
              <a:rPr lang="en-US" i="1" dirty="0" err="1"/>
              <a:t>ps</a:t>
            </a:r>
            <a:r>
              <a:rPr lang="en-US" i="1" dirty="0"/>
              <a:t> &lt;</a:t>
            </a:r>
            <a:r>
              <a:rPr lang="en-US" i="1" dirty="0" err="1"/>
              <a:t>containerName</a:t>
            </a:r>
            <a:r>
              <a:rPr lang="en-US" i="1" dirty="0"/>
              <a:t> or </a:t>
            </a:r>
            <a:r>
              <a:rPr lang="en-US" i="1" dirty="0" err="1"/>
              <a:t>containerId</a:t>
            </a:r>
            <a:r>
              <a:rPr lang="en-US" i="1" dirty="0"/>
              <a:t>&gt;</a:t>
            </a:r>
            <a:endParaRPr lang="en-US" dirty="0"/>
          </a:p>
          <a:p>
            <a:r>
              <a:rPr lang="en-US" i="1" dirty="0" err="1"/>
              <a:t>docker</a:t>
            </a:r>
            <a:r>
              <a:rPr lang="en-US" i="1" dirty="0"/>
              <a:t> logs &lt;</a:t>
            </a:r>
            <a:r>
              <a:rPr lang="en-US" i="1" dirty="0" err="1"/>
              <a:t>containerName</a:t>
            </a:r>
            <a:r>
              <a:rPr lang="en-US" i="1" dirty="0"/>
              <a:t> or </a:t>
            </a:r>
            <a:r>
              <a:rPr lang="en-US" i="1" dirty="0" err="1"/>
              <a:t>containerId</a:t>
            </a:r>
            <a:r>
              <a:rPr lang="en-US" i="1" dirty="0"/>
              <a:t>&gt;</a:t>
            </a:r>
          </a:p>
          <a:p>
            <a:r>
              <a:rPr lang="en-US" i="1" dirty="0" err="1"/>
              <a:t>docker</a:t>
            </a:r>
            <a:r>
              <a:rPr lang="en-US" i="1" dirty="0"/>
              <a:t> inspect &lt;</a:t>
            </a:r>
            <a:r>
              <a:rPr lang="en-US" i="1" dirty="0" err="1"/>
              <a:t>containerName</a:t>
            </a:r>
            <a:r>
              <a:rPr lang="en-US" i="1" dirty="0"/>
              <a:t> or </a:t>
            </a:r>
            <a:r>
              <a:rPr lang="en-US" i="1" dirty="0" err="1"/>
              <a:t>containerId</a:t>
            </a:r>
            <a:r>
              <a:rPr lang="en-US" i="1" dirty="0"/>
              <a:t>&gt;</a:t>
            </a:r>
            <a:endParaRPr lang="en-US" dirty="0"/>
          </a:p>
          <a:p>
            <a:r>
              <a:rPr lang="en-US" i="1" dirty="0" err="1"/>
              <a:t>docker</a:t>
            </a:r>
            <a:r>
              <a:rPr lang="en-US" i="1" dirty="0"/>
              <a:t> stop  &lt;</a:t>
            </a:r>
            <a:r>
              <a:rPr lang="en-US" i="1" dirty="0" err="1"/>
              <a:t>containerName</a:t>
            </a:r>
            <a:r>
              <a:rPr lang="en-US" i="1" dirty="0"/>
              <a:t> or </a:t>
            </a:r>
            <a:r>
              <a:rPr lang="en-US" i="1" dirty="0" err="1"/>
              <a:t>containerId</a:t>
            </a:r>
            <a:r>
              <a:rPr lang="en-US" i="1" dirty="0"/>
              <a:t>&gt;</a:t>
            </a:r>
            <a:endParaRPr lang="en-US" dirty="0"/>
          </a:p>
          <a:p>
            <a:r>
              <a:rPr lang="en-US" i="1" dirty="0" err="1"/>
              <a:t>docker</a:t>
            </a:r>
            <a:r>
              <a:rPr lang="en-US" i="1" dirty="0"/>
              <a:t> </a:t>
            </a:r>
            <a:r>
              <a:rPr lang="en-US" i="1" dirty="0" err="1"/>
              <a:t>rm</a:t>
            </a:r>
            <a:r>
              <a:rPr lang="en-US" i="1" dirty="0"/>
              <a:t>    &lt;</a:t>
            </a:r>
            <a:r>
              <a:rPr lang="en-US" i="1" dirty="0" err="1"/>
              <a:t>containerName</a:t>
            </a:r>
            <a:r>
              <a:rPr lang="en-US" i="1" dirty="0"/>
              <a:t> or </a:t>
            </a:r>
            <a:r>
              <a:rPr lang="en-US" i="1" dirty="0" err="1"/>
              <a:t>containerId</a:t>
            </a:r>
            <a:r>
              <a:rPr lang="en-US" i="1" dirty="0"/>
              <a:t>&gt;</a:t>
            </a:r>
            <a:endParaRPr lang="en-US" dirty="0"/>
          </a:p>
          <a:p>
            <a:r>
              <a:rPr lang="en-US" dirty="0" err="1"/>
              <a:t>docker</a:t>
            </a:r>
            <a:r>
              <a:rPr lang="en-US" dirty="0"/>
              <a:t> </a:t>
            </a:r>
            <a:r>
              <a:rPr lang="en-US" dirty="0" err="1"/>
              <a:t>ps</a:t>
            </a:r>
            <a:r>
              <a:rPr lang="en-US" dirty="0"/>
              <a:t> -a </a:t>
            </a:r>
            <a:r>
              <a:rPr lang="en-US" i="1" dirty="0"/>
              <a:t>&lt;</a:t>
            </a:r>
            <a:r>
              <a:rPr lang="en-US" i="1" dirty="0" err="1"/>
              <a:t>containerName</a:t>
            </a:r>
            <a:r>
              <a:rPr lang="en-US" i="1" dirty="0"/>
              <a:t> or </a:t>
            </a:r>
            <a:r>
              <a:rPr lang="en-US" i="1" dirty="0" err="1"/>
              <a:t>containerId</a:t>
            </a:r>
            <a:r>
              <a:rPr lang="en-US" i="1" dirty="0"/>
              <a:t>&gt;</a:t>
            </a:r>
            <a:endParaRPr lang="en-US" dirty="0"/>
          </a:p>
          <a:p>
            <a:pPr marL="0" lvl="0" indent="0">
              <a:buNone/>
            </a:pPr>
            <a:endParaRPr lang="en-US" dirty="0"/>
          </a:p>
          <a:p>
            <a:pPr marL="0" lvl="0" indent="0">
              <a:buNone/>
            </a:pPr>
            <a:r>
              <a:rPr lang="en-US" dirty="0" err="1"/>
              <a:t>docker</a:t>
            </a:r>
            <a:r>
              <a:rPr lang="en-US" dirty="0"/>
              <a:t> logs 48bab7f673b3</a:t>
            </a:r>
          </a:p>
        </p:txBody>
      </p:sp>
    </p:spTree>
    <p:extLst>
      <p:ext uri="{BB962C8B-B14F-4D97-AF65-F5344CB8AC3E}">
        <p14:creationId xmlns:p14="http://schemas.microsoft.com/office/powerpoint/2010/main" val="109622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Sources of Images		</a:t>
            </a:r>
            <a:endParaRPr lang="en-US" dirty="0"/>
          </a:p>
        </p:txBody>
      </p:sp>
      <p:sp>
        <p:nvSpPr>
          <p:cNvPr id="3" name="Content Placeholder 2"/>
          <p:cNvSpPr>
            <a:spLocks noGrp="1"/>
          </p:cNvSpPr>
          <p:nvPr>
            <p:ph idx="1"/>
          </p:nvPr>
        </p:nvSpPr>
        <p:spPr>
          <a:xfrm>
            <a:off x="1154955" y="2603500"/>
            <a:ext cx="4499396" cy="3416300"/>
          </a:xfrm>
        </p:spPr>
        <p:txBody>
          <a:bodyPr/>
          <a:lstStyle/>
          <a:p>
            <a:r>
              <a:rPr lang="en-US" i="1" dirty="0" err="1"/>
              <a:t>docker</a:t>
            </a:r>
            <a:r>
              <a:rPr lang="en-US" i="1" dirty="0"/>
              <a:t> run</a:t>
            </a:r>
            <a:endParaRPr lang="en-US" dirty="0"/>
          </a:p>
          <a:p>
            <a:r>
              <a:rPr lang="en-US" dirty="0"/>
              <a:t>Image locally </a:t>
            </a:r>
            <a:r>
              <a:rPr lang="en-US" dirty="0" err="1"/>
              <a:t>present?use:registry</a:t>
            </a:r>
            <a:r>
              <a:rPr lang="en-US" dirty="0"/>
              <a:t>;</a:t>
            </a:r>
          </a:p>
          <a:p>
            <a:r>
              <a:rPr lang="en-US" dirty="0" err="1"/>
              <a:t>repository_name</a:t>
            </a:r>
            <a:r>
              <a:rPr lang="en-US" dirty="0"/>
              <a:t>&gt;/&lt;name&gt;:&lt;tag&gt;</a:t>
            </a:r>
          </a:p>
          <a:p>
            <a:r>
              <a:rPr lang="en-US" i="1" dirty="0"/>
              <a:t>docker pull </a:t>
            </a:r>
            <a:r>
              <a:rPr lang="en-US" dirty="0" err="1"/>
              <a:t>repository_name</a:t>
            </a:r>
            <a:r>
              <a:rPr lang="en-US" dirty="0"/>
              <a:t>&gt;/&lt;name&gt;:&lt;tag&gt;</a:t>
            </a:r>
          </a:p>
        </p:txBody>
      </p:sp>
      <p:pic>
        <p:nvPicPr>
          <p:cNvPr id="4" name="Picture 3">
            <a:extLst>
              <a:ext uri="{FF2B5EF4-FFF2-40B4-BE49-F238E27FC236}">
                <a16:creationId xmlns:a16="http://schemas.microsoft.com/office/drawing/2014/main" id="{21431656-C9C0-43A6-BC5A-586A64B37E44}"/>
              </a:ext>
            </a:extLst>
          </p:cNvPr>
          <p:cNvPicPr>
            <a:picLocks noChangeAspect="1"/>
          </p:cNvPicPr>
          <p:nvPr/>
        </p:nvPicPr>
        <p:blipFill>
          <a:blip r:embed="rId2"/>
          <a:stretch>
            <a:fillRect/>
          </a:stretch>
        </p:blipFill>
        <p:spPr>
          <a:xfrm>
            <a:off x="5906760" y="2603500"/>
            <a:ext cx="5902201" cy="2785351"/>
          </a:xfrm>
          <a:prstGeom prst="rect">
            <a:avLst/>
          </a:prstGeom>
        </p:spPr>
      </p:pic>
    </p:spTree>
    <p:extLst>
      <p:ext uri="{BB962C8B-B14F-4D97-AF65-F5344CB8AC3E}">
        <p14:creationId xmlns:p14="http://schemas.microsoft.com/office/powerpoint/2010/main" val="165835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Images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DockerFile</a:t>
            </a:r>
            <a:endParaRPr lang="en-US" dirty="0"/>
          </a:p>
          <a:p>
            <a:pPr marL="0" indent="0">
              <a:buNone/>
            </a:pPr>
            <a:r>
              <a:rPr lang="en-US" dirty="0"/>
              <a:t>FROM nginx:1.15</a:t>
            </a:r>
          </a:p>
          <a:p>
            <a:pPr marL="0" indent="0">
              <a:buNone/>
            </a:pPr>
            <a:r>
              <a:rPr lang="en-US" dirty="0"/>
              <a:t>COPY index.html /</a:t>
            </a:r>
            <a:r>
              <a:rPr lang="en-US" dirty="0" err="1"/>
              <a:t>usr</a:t>
            </a:r>
            <a:r>
              <a:rPr lang="en-US" dirty="0"/>
              <a:t>/share/</a:t>
            </a:r>
            <a:r>
              <a:rPr lang="en-US" dirty="0" err="1"/>
              <a:t>nginx</a:t>
            </a:r>
            <a:r>
              <a:rPr lang="en-US" dirty="0"/>
              <a:t>/html</a:t>
            </a:r>
          </a:p>
          <a:p>
            <a:r>
              <a:rPr lang="en-US" dirty="0"/>
              <a:t>Build Image</a:t>
            </a:r>
          </a:p>
          <a:p>
            <a:pPr marL="0" indent="0">
              <a:buNone/>
            </a:pPr>
            <a:r>
              <a:rPr lang="en-US" dirty="0"/>
              <a:t>docker build -t webserver .</a:t>
            </a:r>
          </a:p>
          <a:p>
            <a:r>
              <a:rPr lang="en-US" dirty="0"/>
              <a:t>Run the container</a:t>
            </a:r>
          </a:p>
          <a:p>
            <a:pPr marL="0" indent="0">
              <a:buNone/>
            </a:pPr>
            <a:r>
              <a:rPr lang="en-US" dirty="0"/>
              <a:t>docker run --rm -it -p 8082:80 webserver</a:t>
            </a:r>
          </a:p>
          <a:p>
            <a:pPr marL="0" indent="0">
              <a:buNone/>
            </a:pPr>
            <a:endParaRPr lang="en-US" dirty="0"/>
          </a:p>
          <a:p>
            <a:pPr marL="0" indent="0">
              <a:buNone/>
            </a:pPr>
            <a:r>
              <a:rPr lang="en-US" dirty="0">
                <a:solidFill>
                  <a:schemeClr val="accent4">
                    <a:lumMod val="75000"/>
                  </a:schemeClr>
                </a:solidFill>
              </a:rPr>
              <a:t>http://localhost:8082</a:t>
            </a:r>
          </a:p>
          <a:p>
            <a:endParaRPr lang="en-US" dirty="0"/>
          </a:p>
        </p:txBody>
      </p:sp>
    </p:spTree>
    <p:extLst>
      <p:ext uri="{BB962C8B-B14F-4D97-AF65-F5344CB8AC3E}">
        <p14:creationId xmlns:p14="http://schemas.microsoft.com/office/powerpoint/2010/main" val="2783568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758</TotalTime>
  <Words>501</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 </vt:lpstr>
      <vt:lpstr>What is DOCKER</vt:lpstr>
      <vt:lpstr>WHY DOCKER </vt:lpstr>
      <vt:lpstr>Basic Concepts </vt:lpstr>
      <vt:lpstr>RUNNING FIRST CONTAINER</vt:lpstr>
      <vt:lpstr>Running Server Containers</vt:lpstr>
      <vt:lpstr>Container Mgmt Commands</vt:lpstr>
      <vt:lpstr>Sources of Images  </vt:lpstr>
      <vt:lpstr>Creating Images</vt:lpstr>
      <vt:lpstr>Image Tags</vt:lpstr>
      <vt:lpstr>Storage &amp; Networking </vt:lpstr>
      <vt:lpstr>Publishing Images</vt:lpstr>
      <vt:lpstr>Image Size</vt:lpstr>
      <vt:lpstr>Orchestration  </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Sakhamuri, Venkata Naga Sairam</dc:creator>
  <cp:lastModifiedBy>SVN SAIRAM</cp:lastModifiedBy>
  <cp:revision>26</cp:revision>
  <dcterms:created xsi:type="dcterms:W3CDTF">2020-03-10T21:34:28Z</dcterms:created>
  <dcterms:modified xsi:type="dcterms:W3CDTF">2020-03-12T04:57:36Z</dcterms:modified>
</cp:coreProperties>
</file>