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4"/>
  </p:sldMasterIdLst>
  <p:notesMasterIdLst>
    <p:notesMasterId r:id="rId16"/>
  </p:notesMasterIdLst>
  <p:sldIdLst>
    <p:sldId id="278" r:id="rId5"/>
    <p:sldId id="287" r:id="rId6"/>
    <p:sldId id="282" r:id="rId7"/>
    <p:sldId id="289" r:id="rId8"/>
    <p:sldId id="283" r:id="rId9"/>
    <p:sldId id="284" r:id="rId10"/>
    <p:sldId id="285" r:id="rId11"/>
    <p:sldId id="280" r:id="rId12"/>
    <p:sldId id="281" r:id="rId13"/>
    <p:sldId id="288"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19" autoAdjust="0"/>
  </p:normalViewPr>
  <p:slideViewPr>
    <p:cSldViewPr snapToGrid="0">
      <p:cViewPr varScale="1">
        <p:scale>
          <a:sx n="74" d="100"/>
          <a:sy n="74"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36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26052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064543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411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44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610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2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30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4/7/2022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75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4/7/2022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1253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000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4/7/2022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60267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 name="Freeform 5">
            <a:extLst>
              <a:ext uri="{FF2B5EF4-FFF2-40B4-BE49-F238E27FC236}">
                <a16:creationId xmlns:a16="http://schemas.microsoft.com/office/drawing/2014/main" xmlns="" id="{FE469E50-3893-4ED6-92BA-2985C32B0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0" y="1420484"/>
            <a:ext cx="9983638" cy="812132"/>
          </a:xfrm>
        </p:spPr>
        <p:txBody>
          <a:bodyPr>
            <a:noAutofit/>
          </a:bodyPr>
          <a:lstStyle/>
          <a:p>
            <a:pPr algn="l"/>
            <a:r>
              <a:rPr lang="en-US" b="1" spc="300" dirty="0" smtClean="0">
                <a:solidFill>
                  <a:schemeClr val="tx1"/>
                </a:solidFill>
                <a:effectLst>
                  <a:outerShdw blurRad="38100" dist="38100" dir="2700000" algn="tl">
                    <a:srgbClr val="000000">
                      <a:alpha val="43137"/>
                    </a:srgbClr>
                  </a:outerShdw>
                </a:effectLst>
              </a:rPr>
              <a:t>VOICE BASED PHOTO ALBUM SEARCH</a:t>
            </a:r>
            <a:endParaRPr lang="en-US" spc="300" dirty="0">
              <a:solidFill>
                <a:schemeClr val="tx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7097307" y="3773455"/>
            <a:ext cx="4100418" cy="1411022"/>
          </a:xfrm>
        </p:spPr>
        <p:txBody>
          <a:bodyPr>
            <a:normAutofit/>
          </a:bodyPr>
          <a:lstStyle/>
          <a:p>
            <a:pPr algn="l"/>
            <a:r>
              <a:rPr lang="en-US" sz="2800" b="1" dirty="0">
                <a:solidFill>
                  <a:schemeClr val="tx1"/>
                </a:solidFill>
              </a:rPr>
              <a:t>Submitted To:</a:t>
            </a:r>
          </a:p>
          <a:p>
            <a:pPr algn="l"/>
            <a:r>
              <a:rPr lang="en-US" sz="2400" dirty="0">
                <a:solidFill>
                  <a:schemeClr val="tx1"/>
                </a:solidFill>
              </a:rPr>
              <a:t>   </a:t>
            </a:r>
            <a:r>
              <a:rPr lang="en-US" sz="2400" b="1" dirty="0">
                <a:solidFill>
                  <a:schemeClr val="tx1"/>
                </a:solidFill>
                <a:effectLst>
                  <a:outerShdw blurRad="38100" dist="38100" dir="2700000" algn="tl">
                    <a:srgbClr val="000000">
                      <a:alpha val="43137"/>
                    </a:srgbClr>
                  </a:outerShdw>
                </a:effectLst>
              </a:rPr>
              <a:t>Dr. Arun Kumar </a:t>
            </a:r>
            <a:r>
              <a:rPr lang="en-US" sz="2400" b="1" dirty="0" err="1">
                <a:solidFill>
                  <a:schemeClr val="tx1"/>
                </a:solidFill>
                <a:effectLst>
                  <a:outerShdw blurRad="38100" dist="38100" dir="2700000" algn="tl">
                    <a:srgbClr val="000000">
                      <a:alpha val="43137"/>
                    </a:srgbClr>
                  </a:outerShdw>
                </a:effectLst>
              </a:rPr>
              <a:t>Gopu</a:t>
            </a:r>
            <a:r>
              <a:rPr lang="en-US" sz="2400" dirty="0"/>
              <a:t>.</a:t>
            </a:r>
          </a:p>
        </p:txBody>
      </p:sp>
      <p:sp>
        <p:nvSpPr>
          <p:cNvPr id="6" name="TextBox 5">
            <a:extLst>
              <a:ext uri="{FF2B5EF4-FFF2-40B4-BE49-F238E27FC236}">
                <a16:creationId xmlns:a16="http://schemas.microsoft.com/office/drawing/2014/main" xmlns="" id="{6F3AC883-8720-4789-87F7-EFE36B6ECE4A}"/>
              </a:ext>
            </a:extLst>
          </p:cNvPr>
          <p:cNvSpPr txBox="1"/>
          <p:nvPr/>
        </p:nvSpPr>
        <p:spPr>
          <a:xfrm>
            <a:off x="7139771" y="1581497"/>
            <a:ext cx="4233302" cy="1938992"/>
          </a:xfrm>
          <a:prstGeom prst="rect">
            <a:avLst/>
          </a:prstGeom>
          <a:noFill/>
        </p:spPr>
        <p:txBody>
          <a:bodyPr wrap="square" rtlCol="0">
            <a:spAutoFit/>
          </a:bodyPr>
          <a:lstStyle/>
          <a:p>
            <a:endParaRPr lang="en-IN" sz="2400" dirty="0" smtClean="0"/>
          </a:p>
          <a:p>
            <a:r>
              <a:rPr lang="en-IN" sz="2400" smtClean="0"/>
              <a:t>DONE</a:t>
            </a:r>
            <a:r>
              <a:rPr lang="en-IN" sz="2400" smtClean="0"/>
              <a:t> BY:</a:t>
            </a:r>
            <a:endParaRPr lang="en-IN" sz="2400" dirty="0"/>
          </a:p>
          <a:p>
            <a:endParaRPr lang="en-IN" sz="2400" dirty="0"/>
          </a:p>
          <a:p>
            <a:r>
              <a:rPr lang="en-IN" sz="2400" dirty="0"/>
              <a:t>   </a:t>
            </a:r>
            <a:r>
              <a:rPr lang="en-IN" sz="2400" dirty="0" err="1"/>
              <a:t>S.V.N.Sai</a:t>
            </a:r>
            <a:r>
              <a:rPr lang="en-IN" sz="2400" dirty="0"/>
              <a:t> Varun – 19BCE7092</a:t>
            </a:r>
          </a:p>
          <a:p>
            <a:r>
              <a:rPr lang="en-IN" sz="2400" dirty="0"/>
              <a:t>   A.V. </a:t>
            </a:r>
            <a:r>
              <a:rPr lang="en-IN" sz="2400" dirty="0" err="1"/>
              <a:t>Avinash</a:t>
            </a:r>
            <a:r>
              <a:rPr lang="en-IN" sz="2400" dirty="0"/>
              <a:t> – 19BCE7389</a:t>
            </a:r>
          </a:p>
        </p:txBody>
      </p:sp>
    </p:spTree>
    <p:extLst>
      <p:ext uri="{BB962C8B-B14F-4D97-AF65-F5344CB8AC3E}">
        <p14:creationId xmlns:p14="http://schemas.microsoft.com/office/powerpoint/2010/main" val="4167884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566670"/>
            <a:ext cx="10058400" cy="887355"/>
          </a:xfrm>
        </p:spPr>
        <p:txBody>
          <a:bodyPr/>
          <a:lstStyle/>
          <a:p>
            <a:r>
              <a:rPr lang="en-IN" b="1" dirty="0" smtClean="0">
                <a:effectLst>
                  <a:outerShdw blurRad="38100" dist="38100" dir="2700000" algn="tl">
                    <a:srgbClr val="000000">
                      <a:alpha val="43137"/>
                    </a:srgbClr>
                  </a:outerShdw>
                </a:effectLst>
              </a:rPr>
              <a:t>USECASE</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1" y="2077554"/>
            <a:ext cx="10807950" cy="4023360"/>
          </a:xfrm>
        </p:spPr>
        <p:txBody>
          <a:bodyPr>
            <a:normAutofit/>
          </a:bodyPr>
          <a:lstStyle/>
          <a:p>
            <a:pPr algn="just">
              <a:buFont typeface="Wingdings" panose="05000000000000000000" pitchFamily="2" charset="2"/>
              <a:buChar char="§"/>
            </a:pPr>
            <a:r>
              <a:rPr lang="en-IN" sz="2800" dirty="0" smtClean="0"/>
              <a:t>If user knows the topic and user doesn’t know that particular photo </a:t>
            </a:r>
          </a:p>
          <a:p>
            <a:pPr marL="0" indent="0" algn="just">
              <a:buNone/>
            </a:pPr>
            <a:r>
              <a:rPr lang="en-IN" sz="2800" dirty="0"/>
              <a:t> </a:t>
            </a:r>
            <a:r>
              <a:rPr lang="en-IN" sz="2800" dirty="0" smtClean="0"/>
              <a:t>   then by using this NLP user can get the needed photo</a:t>
            </a:r>
          </a:p>
        </p:txBody>
      </p:sp>
    </p:spTree>
    <p:extLst>
      <p:ext uri="{BB962C8B-B14F-4D97-AF65-F5344CB8AC3E}">
        <p14:creationId xmlns:p14="http://schemas.microsoft.com/office/powerpoint/2010/main" val="414713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759" y="0"/>
            <a:ext cx="10058400" cy="1450757"/>
          </a:xfrm>
        </p:spPr>
        <p:txBody>
          <a:bodyPr/>
          <a:lstStyle/>
          <a:p>
            <a:r>
              <a:rPr lang="en-IN" b="1" dirty="0" smtClean="0">
                <a:effectLst>
                  <a:outerShdw blurRad="38100" dist="38100" dir="2700000" algn="tl">
                    <a:srgbClr val="000000">
                      <a:alpha val="43137"/>
                    </a:srgbClr>
                  </a:outerShdw>
                </a:effectLst>
                <a:latin typeface="+mn-lt"/>
              </a:rPr>
              <a:t>OUTCOME</a:t>
            </a:r>
            <a:r>
              <a:rPr lang="en-IN" b="1" dirty="0" smtClean="0"/>
              <a:t>:</a:t>
            </a:r>
            <a:endParaRPr lang="en-IN" b="1" dirty="0"/>
          </a:p>
        </p:txBody>
      </p:sp>
      <p:sp>
        <p:nvSpPr>
          <p:cNvPr id="3" name="Content Placeholder 2"/>
          <p:cNvSpPr>
            <a:spLocks noGrp="1"/>
          </p:cNvSpPr>
          <p:nvPr>
            <p:ph idx="1"/>
          </p:nvPr>
        </p:nvSpPr>
        <p:spPr>
          <a:xfrm>
            <a:off x="1136562" y="2103431"/>
            <a:ext cx="10131425" cy="3649133"/>
          </a:xfrm>
        </p:spPr>
        <p:txBody>
          <a:bodyPr>
            <a:noAutofit/>
          </a:bodyPr>
          <a:lstStyle/>
          <a:p>
            <a:pPr>
              <a:buFont typeface="Wingdings" panose="05000000000000000000" pitchFamily="2" charset="2"/>
              <a:buChar char="§"/>
            </a:pPr>
            <a:r>
              <a:rPr lang="en-US" sz="2800" dirty="0" smtClean="0"/>
              <a:t> </a:t>
            </a:r>
            <a:r>
              <a:rPr lang="en-US" sz="2800" dirty="0" smtClean="0">
                <a:solidFill>
                  <a:schemeClr val="tx1"/>
                </a:solidFill>
              </a:rPr>
              <a:t>Visit </a:t>
            </a:r>
            <a:r>
              <a:rPr lang="en-US" sz="2800" dirty="0">
                <a:solidFill>
                  <a:schemeClr val="tx1"/>
                </a:solidFill>
              </a:rPr>
              <a:t>your photo album application using the S3 hosted URL.</a:t>
            </a:r>
          </a:p>
          <a:p>
            <a:pPr>
              <a:buFont typeface="Wingdings" panose="05000000000000000000" pitchFamily="2" charset="2"/>
              <a:buChar char="§"/>
            </a:pPr>
            <a:r>
              <a:rPr lang="en-US" sz="2800" dirty="0" smtClean="0">
                <a:solidFill>
                  <a:schemeClr val="tx1"/>
                </a:solidFill>
              </a:rPr>
              <a:t> </a:t>
            </a:r>
            <a:r>
              <a:rPr lang="en-US" sz="2800" dirty="0">
                <a:solidFill>
                  <a:schemeClr val="tx1"/>
                </a:solidFill>
              </a:rPr>
              <a:t>Search photos using natural language via voice and text.</a:t>
            </a:r>
          </a:p>
          <a:p>
            <a:pPr>
              <a:buFont typeface="Wingdings" panose="05000000000000000000" pitchFamily="2" charset="2"/>
              <a:buChar char="§"/>
            </a:pPr>
            <a:r>
              <a:rPr lang="en-US" sz="2800" dirty="0" smtClean="0">
                <a:solidFill>
                  <a:schemeClr val="tx1"/>
                </a:solidFill>
              </a:rPr>
              <a:t> </a:t>
            </a:r>
            <a:r>
              <a:rPr lang="en-US" sz="2800" dirty="0">
                <a:solidFill>
                  <a:schemeClr val="tx1"/>
                </a:solidFill>
              </a:rPr>
              <a:t>See relevant results (ex. If you searched for a cat, you should be able </a:t>
            </a:r>
            <a:r>
              <a:rPr lang="en-US" sz="2800" dirty="0" smtClean="0">
                <a:solidFill>
                  <a:schemeClr val="tx1"/>
                </a:solidFill>
              </a:rPr>
              <a:t>       to see photos </a:t>
            </a:r>
            <a:r>
              <a:rPr lang="en-US" sz="2800" dirty="0">
                <a:solidFill>
                  <a:schemeClr val="tx1"/>
                </a:solidFill>
              </a:rPr>
              <a:t>with cats in them) based on what you searched.</a:t>
            </a:r>
          </a:p>
          <a:p>
            <a:pPr>
              <a:buFont typeface="Wingdings" panose="05000000000000000000" pitchFamily="2" charset="2"/>
              <a:buChar char="§"/>
            </a:pPr>
            <a:r>
              <a:rPr lang="en-US" sz="2800" dirty="0" smtClean="0">
                <a:solidFill>
                  <a:schemeClr val="tx1"/>
                </a:solidFill>
              </a:rPr>
              <a:t> </a:t>
            </a:r>
            <a:r>
              <a:rPr lang="en-US" sz="2800" dirty="0">
                <a:solidFill>
                  <a:schemeClr val="tx1"/>
                </a:solidFill>
              </a:rPr>
              <a:t>Upload new photos and see them appear in the search results.</a:t>
            </a:r>
            <a:endParaRPr lang="en-IN" sz="2800" dirty="0">
              <a:solidFill>
                <a:schemeClr val="tx1"/>
              </a:solidFill>
            </a:endParaRPr>
          </a:p>
        </p:txBody>
      </p:sp>
    </p:spTree>
    <p:extLst>
      <p:ext uri="{BB962C8B-B14F-4D97-AF65-F5344CB8AC3E}">
        <p14:creationId xmlns:p14="http://schemas.microsoft.com/office/powerpoint/2010/main" val="3614956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062"/>
            <a:ext cx="10058400" cy="1450757"/>
          </a:xfrm>
        </p:spPr>
        <p:txBody>
          <a:bodyPr/>
          <a:lstStyle/>
          <a:p>
            <a:r>
              <a:rPr lang="en-IN" b="1" dirty="0" smtClean="0">
                <a:effectLst>
                  <a:outerShdw blurRad="38100" dist="38100" dir="2700000" algn="tl">
                    <a:srgbClr val="000000">
                      <a:alpha val="43137"/>
                    </a:srgbClr>
                  </a:outerShdw>
                </a:effectLst>
              </a:rPr>
              <a:t>CONTENTS</a:t>
            </a:r>
            <a:r>
              <a:rPr lang="en-IN" b="1" dirty="0" smtClean="0"/>
              <a:t>:</a:t>
            </a:r>
            <a:endParaRPr lang="en-IN" b="1" dirty="0"/>
          </a:p>
        </p:txBody>
      </p:sp>
      <p:sp>
        <p:nvSpPr>
          <p:cNvPr id="3" name="Content Placeholder 2"/>
          <p:cNvSpPr>
            <a:spLocks noGrp="1"/>
          </p:cNvSpPr>
          <p:nvPr>
            <p:ph idx="1"/>
          </p:nvPr>
        </p:nvSpPr>
        <p:spPr>
          <a:xfrm>
            <a:off x="850006" y="1845734"/>
            <a:ext cx="10305674" cy="4023360"/>
          </a:xfrm>
        </p:spPr>
        <p:txBody>
          <a:bodyPr>
            <a:normAutofit fontScale="92500" lnSpcReduction="20000"/>
          </a:bodyPr>
          <a:lstStyle/>
          <a:p>
            <a:pPr marL="0" indent="0">
              <a:buNone/>
            </a:pPr>
            <a:endParaRPr lang="en-IN" dirty="0" smtClean="0"/>
          </a:p>
          <a:p>
            <a:pPr>
              <a:buFont typeface="Wingdings" panose="05000000000000000000" pitchFamily="2" charset="2"/>
              <a:buChar char="§"/>
            </a:pPr>
            <a:r>
              <a:rPr lang="en-IN" sz="3200" b="1" dirty="0" smtClean="0"/>
              <a:t>DESCRIPTION</a:t>
            </a:r>
          </a:p>
          <a:p>
            <a:pPr>
              <a:buFont typeface="Wingdings" panose="05000000000000000000" pitchFamily="2" charset="2"/>
              <a:buChar char="§"/>
            </a:pPr>
            <a:r>
              <a:rPr lang="en-IN" sz="3200" b="1" dirty="0" smtClean="0"/>
              <a:t>INNOVATION</a:t>
            </a:r>
          </a:p>
          <a:p>
            <a:pPr>
              <a:buFont typeface="Wingdings" panose="05000000000000000000" pitchFamily="2" charset="2"/>
              <a:buChar char="§"/>
            </a:pPr>
            <a:r>
              <a:rPr lang="en-IN" sz="3200" b="1" dirty="0" smtClean="0"/>
              <a:t>SERVICES USED</a:t>
            </a:r>
          </a:p>
          <a:p>
            <a:pPr>
              <a:buFont typeface="Wingdings" panose="05000000000000000000" pitchFamily="2" charset="2"/>
              <a:buChar char="§"/>
            </a:pPr>
            <a:r>
              <a:rPr lang="en-IN" sz="3200" b="1" dirty="0" smtClean="0"/>
              <a:t>ARCHITECTURE DIAGRAM</a:t>
            </a:r>
          </a:p>
          <a:p>
            <a:pPr>
              <a:buFont typeface="Wingdings" panose="05000000000000000000" pitchFamily="2" charset="2"/>
              <a:buChar char="§"/>
            </a:pPr>
            <a:r>
              <a:rPr lang="en-IN" sz="3200" b="1" dirty="0" smtClean="0"/>
              <a:t>PROCESS</a:t>
            </a:r>
          </a:p>
          <a:p>
            <a:pPr>
              <a:buFont typeface="Wingdings" panose="05000000000000000000" pitchFamily="2" charset="2"/>
              <a:buChar char="§"/>
            </a:pPr>
            <a:r>
              <a:rPr lang="en-IN" sz="3200" b="1" smtClean="0"/>
              <a:t>USECASE</a:t>
            </a:r>
            <a:endParaRPr lang="en-IN" sz="3200" b="1" dirty="0" smtClean="0"/>
          </a:p>
          <a:p>
            <a:pPr>
              <a:buFont typeface="Wingdings" panose="05000000000000000000" pitchFamily="2" charset="2"/>
              <a:buChar char="§"/>
            </a:pPr>
            <a:r>
              <a:rPr lang="en-IN" sz="3200" b="1" dirty="0" smtClean="0"/>
              <a:t>OUTCOME</a:t>
            </a:r>
          </a:p>
          <a:p>
            <a:endParaRPr lang="en-IN" dirty="0"/>
          </a:p>
        </p:txBody>
      </p:sp>
    </p:spTree>
    <p:extLst>
      <p:ext uri="{BB962C8B-B14F-4D97-AF65-F5344CB8AC3E}">
        <p14:creationId xmlns:p14="http://schemas.microsoft.com/office/powerpoint/2010/main" val="2687132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80C9FD-EFA9-4AAA-9020-4BB973FF2F3F}"/>
              </a:ext>
            </a:extLst>
          </p:cNvPr>
          <p:cNvSpPr>
            <a:spLocks noGrp="1"/>
          </p:cNvSpPr>
          <p:nvPr>
            <p:ph type="title"/>
          </p:nvPr>
        </p:nvSpPr>
        <p:spPr>
          <a:xfrm>
            <a:off x="0" y="1"/>
            <a:ext cx="9942490" cy="1068946"/>
          </a:xfrm>
        </p:spPr>
        <p:txBody>
          <a:bodyPr>
            <a:normAutofit fontScale="90000"/>
          </a:bodyPr>
          <a:lstStyle/>
          <a:p>
            <a:pPr algn="l"/>
            <a:r>
              <a:rPr lang="en-IN" b="1" dirty="0">
                <a:effectLst>
                  <a:outerShdw blurRad="38100" dist="38100" dir="2700000" algn="tl">
                    <a:srgbClr val="000000">
                      <a:alpha val="43137"/>
                    </a:srgbClr>
                  </a:outerShdw>
                </a:effectLst>
              </a:rPr>
              <a:t>  </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
            </a:r>
            <a:br>
              <a:rPr lang="en-IN" b="1" dirty="0">
                <a:effectLst>
                  <a:outerShdw blurRad="38100" dist="38100" dir="2700000" algn="tl">
                    <a:srgbClr val="000000">
                      <a:alpha val="43137"/>
                    </a:srgbClr>
                  </a:outerShdw>
                </a:effectLst>
              </a:rPr>
            </a:br>
            <a:r>
              <a:rPr lang="en-IN" b="1" dirty="0" smtClean="0">
                <a:effectLst>
                  <a:outerShdw blurRad="38100" dist="38100" dir="2700000" algn="tl">
                    <a:srgbClr val="000000">
                      <a:alpha val="43137"/>
                    </a:srgbClr>
                  </a:outerShdw>
                </a:effectLst>
              </a:rPr>
              <a:t>     </a:t>
            </a:r>
            <a:r>
              <a:rPr lang="en-IN" sz="6000" b="1" dirty="0" smtClean="0">
                <a:effectLst>
                  <a:outerShdw blurRad="38100" dist="38100" dir="2700000" algn="tl">
                    <a:srgbClr val="000000">
                      <a:alpha val="43137"/>
                    </a:srgbClr>
                  </a:outerShdw>
                </a:effectLst>
              </a:rPr>
              <a:t>DESCRIPTION</a:t>
            </a:r>
            <a:r>
              <a:rPr lang="en-IN" sz="6000" b="1" dirty="0">
                <a:effectLst>
                  <a:outerShdw blurRad="38100" dist="38100" dir="2700000" algn="tl">
                    <a:srgbClr val="000000">
                      <a:alpha val="43137"/>
                    </a:srgbClr>
                  </a:outerShdw>
                </a:effectLst>
              </a:rPr>
              <a:t>:</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C301CA2D-D330-4187-842E-80814DB9ABBB}"/>
              </a:ext>
            </a:extLst>
          </p:cNvPr>
          <p:cNvSpPr>
            <a:spLocks noGrp="1"/>
          </p:cNvSpPr>
          <p:nvPr>
            <p:ph idx="1"/>
          </p:nvPr>
        </p:nvSpPr>
        <p:spPr>
          <a:xfrm>
            <a:off x="0" y="1325217"/>
            <a:ext cx="12191999" cy="5532783"/>
          </a:xfrm>
        </p:spPr>
        <p:txBody>
          <a:bodyPr>
            <a:normAutofit/>
          </a:bodyPr>
          <a:lstStyle/>
          <a:p>
            <a:pPr algn="just">
              <a:buFont typeface="Wingdings" panose="05000000000000000000" pitchFamily="2" charset="2"/>
              <a:buChar char="§"/>
            </a:pPr>
            <a:r>
              <a:rPr lang="en-US" sz="3600" dirty="0">
                <a:effectLst/>
              </a:rPr>
              <a:t>"</a:t>
            </a:r>
            <a:r>
              <a:rPr lang="en-US" sz="3600" dirty="0">
                <a:solidFill>
                  <a:schemeClr val="tx1"/>
                </a:solidFill>
                <a:effectLst/>
              </a:rPr>
              <a:t>Voice Based Photo Album Search" is a </a:t>
            </a:r>
            <a:r>
              <a:rPr lang="en-US" sz="3600" dirty="0" err="1">
                <a:solidFill>
                  <a:schemeClr val="tx1"/>
                </a:solidFill>
                <a:effectLst/>
              </a:rPr>
              <a:t>serverless</a:t>
            </a:r>
            <a:r>
              <a:rPr lang="en-US" sz="3600" dirty="0">
                <a:solidFill>
                  <a:schemeClr val="tx1"/>
                </a:solidFill>
                <a:effectLst/>
              </a:rPr>
              <a:t>, </a:t>
            </a:r>
            <a:r>
              <a:rPr lang="en-US" sz="3600" dirty="0" err="1">
                <a:solidFill>
                  <a:schemeClr val="tx1"/>
                </a:solidFill>
                <a:effectLst/>
              </a:rPr>
              <a:t>microservice</a:t>
            </a:r>
            <a:r>
              <a:rPr lang="en-US" sz="3600" dirty="0">
                <a:solidFill>
                  <a:schemeClr val="tx1"/>
                </a:solidFill>
                <a:effectLst/>
              </a:rPr>
              <a:t> driven web-based </a:t>
            </a:r>
            <a:r>
              <a:rPr lang="en-US" sz="3600" dirty="0" smtClean="0">
                <a:solidFill>
                  <a:schemeClr val="tx1"/>
                </a:solidFill>
                <a:effectLst/>
              </a:rPr>
              <a:t>application</a:t>
            </a:r>
          </a:p>
          <a:p>
            <a:pPr algn="just">
              <a:buFont typeface="Wingdings" panose="05000000000000000000" pitchFamily="2" charset="2"/>
              <a:buChar char="§"/>
            </a:pPr>
            <a:r>
              <a:rPr lang="en-US" sz="3600" dirty="0">
                <a:solidFill>
                  <a:schemeClr val="tx1"/>
                </a:solidFill>
              </a:rPr>
              <a:t>T</a:t>
            </a:r>
            <a:r>
              <a:rPr lang="en-US" sz="3600" dirty="0" smtClean="0">
                <a:solidFill>
                  <a:schemeClr val="tx1"/>
                </a:solidFill>
              </a:rPr>
              <a:t>he </a:t>
            </a:r>
            <a:r>
              <a:rPr lang="en-US" sz="3600" dirty="0">
                <a:solidFill>
                  <a:schemeClr val="tx1"/>
                </a:solidFill>
              </a:rPr>
              <a:t>user can visit the photo album application, search photos using natural language via voice and text, see relevant results based on what user searched and can upload new photos and see them appear in the search results.</a:t>
            </a:r>
            <a:endParaRPr lang="en-US" sz="3600" dirty="0" smtClean="0">
              <a:solidFill>
                <a:schemeClr val="tx1"/>
              </a:solidFill>
              <a:effectLst/>
            </a:endParaRPr>
          </a:p>
          <a:p>
            <a:pPr algn="just">
              <a:buFont typeface="Wingdings" panose="05000000000000000000" pitchFamily="2" charset="2"/>
              <a:buChar char="§"/>
            </a:pPr>
            <a:r>
              <a:rPr lang="en-US" sz="3600" b="0" i="0" dirty="0" smtClean="0">
                <a:solidFill>
                  <a:schemeClr val="tx1"/>
                </a:solidFill>
                <a:effectLst/>
              </a:rPr>
              <a:t>This </a:t>
            </a:r>
            <a:r>
              <a:rPr lang="en-US" sz="3600" b="0" i="0" dirty="0">
                <a:solidFill>
                  <a:schemeClr val="tx1"/>
                </a:solidFill>
                <a:effectLst/>
              </a:rPr>
              <a:t>application uses Lex, </a:t>
            </a:r>
            <a:r>
              <a:rPr lang="en-US" sz="3600" b="0" i="0" dirty="0" err="1">
                <a:solidFill>
                  <a:schemeClr val="tx1"/>
                </a:solidFill>
                <a:effectLst/>
              </a:rPr>
              <a:t>ElasticSearch</a:t>
            </a:r>
            <a:r>
              <a:rPr lang="en-US" sz="3600" b="0" i="0" dirty="0">
                <a:solidFill>
                  <a:schemeClr val="tx1"/>
                </a:solidFill>
                <a:effectLst/>
              </a:rPr>
              <a:t>, and </a:t>
            </a:r>
            <a:r>
              <a:rPr lang="en-US" sz="3600" b="0" i="0" dirty="0" err="1">
                <a:solidFill>
                  <a:schemeClr val="tx1"/>
                </a:solidFill>
                <a:effectLst/>
              </a:rPr>
              <a:t>Rekognition</a:t>
            </a:r>
            <a:r>
              <a:rPr lang="en-US" sz="3600" b="0" i="0" dirty="0">
                <a:solidFill>
                  <a:schemeClr val="tx1"/>
                </a:solidFill>
                <a:effectLst/>
              </a:rPr>
              <a:t> to create an intelligent search layer to query your photos for people, objects, actions, landmarks and more</a:t>
            </a:r>
            <a:r>
              <a:rPr lang="en-US" sz="3600" b="0" i="0" dirty="0">
                <a:solidFill>
                  <a:srgbClr val="C9D1D9"/>
                </a:solidFill>
                <a:effectLst/>
              </a:rPr>
              <a:t>.</a:t>
            </a:r>
            <a:endParaRPr lang="en-IN" sz="3600" dirty="0"/>
          </a:p>
        </p:txBody>
      </p:sp>
    </p:spTree>
    <p:extLst>
      <p:ext uri="{BB962C8B-B14F-4D97-AF65-F5344CB8AC3E}">
        <p14:creationId xmlns:p14="http://schemas.microsoft.com/office/powerpoint/2010/main" val="1372340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7" y="-99763"/>
            <a:ext cx="10058400" cy="1450757"/>
          </a:xfrm>
        </p:spPr>
        <p:txBody>
          <a:bodyPr>
            <a:normAutofit/>
          </a:bodyPr>
          <a:lstStyle/>
          <a:p>
            <a:r>
              <a:rPr lang="en-IN" sz="5400" b="1" dirty="0" smtClean="0">
                <a:effectLst>
                  <a:outerShdw blurRad="38100" dist="38100" dir="2700000" algn="tl">
                    <a:srgbClr val="000000">
                      <a:alpha val="43137"/>
                    </a:srgbClr>
                  </a:outerShdw>
                </a:effectLst>
              </a:rPr>
              <a:t>INNOVATION:</a:t>
            </a:r>
            <a:endParaRPr lang="en-IN" sz="5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34096" y="1845734"/>
            <a:ext cx="10421584" cy="4023360"/>
          </a:xfrm>
        </p:spPr>
        <p:txBody>
          <a:bodyPr/>
          <a:lstStyle/>
          <a:p>
            <a:endParaRPr lang="en-IN" dirty="0" smtClean="0"/>
          </a:p>
          <a:p>
            <a:pPr>
              <a:buFont typeface="Arial" panose="020B0604020202020204" pitchFamily="34" charset="0"/>
              <a:buChar char="•"/>
            </a:pPr>
            <a:r>
              <a:rPr lang="en-IN" sz="2800" b="1" dirty="0" smtClean="0"/>
              <a:t>Today in this new generation many things are going voice based. So, here in our project the relevant result which we need is getting on Voice based.</a:t>
            </a:r>
            <a:endParaRPr lang="en-IN" sz="2800" b="1" dirty="0"/>
          </a:p>
        </p:txBody>
      </p:sp>
    </p:spTree>
    <p:extLst>
      <p:ext uri="{BB962C8B-B14F-4D97-AF65-F5344CB8AC3E}">
        <p14:creationId xmlns:p14="http://schemas.microsoft.com/office/powerpoint/2010/main" val="380551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080"/>
            <a:ext cx="10353762" cy="858055"/>
          </a:xfrm>
        </p:spPr>
        <p:txBody>
          <a:bodyPr/>
          <a:lstStyle/>
          <a:p>
            <a:pPr algn="l"/>
            <a:r>
              <a:rPr lang="en-IN" b="1" dirty="0" smtClean="0">
                <a:effectLst>
                  <a:outerShdw blurRad="38100" dist="38100" dir="2700000" algn="tl">
                    <a:srgbClr val="000000">
                      <a:alpha val="43137"/>
                    </a:srgbClr>
                  </a:outerShdw>
                </a:effectLst>
                <a:latin typeface="+mn-lt"/>
              </a:rPr>
              <a:t>Services Used:</a:t>
            </a:r>
            <a:endParaRPr lang="en-IN"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0" y="0"/>
            <a:ext cx="12192000" cy="6857999"/>
          </a:xfrm>
        </p:spPr>
        <p:txBody>
          <a:bodyPr>
            <a:normAutofit fontScale="85000" lnSpcReduction="20000"/>
          </a:bodyPr>
          <a:lstStyle/>
          <a:p>
            <a:endParaRPr lang="en-US" sz="3400" b="1" dirty="0" smtClean="0">
              <a:effectLst/>
            </a:endParaRPr>
          </a:p>
          <a:p>
            <a:endParaRPr lang="en-US" sz="3400" b="1" dirty="0" smtClean="0">
              <a:effectLst/>
            </a:endParaRPr>
          </a:p>
          <a:p>
            <a:r>
              <a:rPr lang="en-US" sz="3400" b="1" dirty="0" smtClean="0">
                <a:effectLst/>
              </a:rPr>
              <a:t>AWS SERVICES</a:t>
            </a:r>
          </a:p>
          <a:p>
            <a:endParaRPr lang="en-US" sz="2900" b="1" dirty="0">
              <a:effectLst/>
            </a:endParaRPr>
          </a:p>
          <a:p>
            <a:pPr marL="36900" indent="0">
              <a:buNone/>
            </a:pPr>
            <a:r>
              <a:rPr lang="en-US" sz="2900" b="1" dirty="0" smtClean="0">
                <a:solidFill>
                  <a:schemeClr val="tx1"/>
                </a:solidFill>
                <a:effectLst/>
              </a:rPr>
              <a:t>AWS </a:t>
            </a:r>
            <a:r>
              <a:rPr lang="en-US" sz="2900" b="1" dirty="0">
                <a:solidFill>
                  <a:schemeClr val="tx1"/>
                </a:solidFill>
                <a:effectLst/>
              </a:rPr>
              <a:t>S3 </a:t>
            </a:r>
            <a:r>
              <a:rPr lang="en-US" sz="2900" b="1" dirty="0" smtClean="0">
                <a:solidFill>
                  <a:schemeClr val="tx1"/>
                </a:solidFill>
                <a:effectLst/>
              </a:rPr>
              <a:t>BUCKET:</a:t>
            </a:r>
          </a:p>
          <a:p>
            <a:pPr marL="36900" indent="0" algn="just">
              <a:buNone/>
            </a:pPr>
            <a:r>
              <a:rPr lang="en-US" sz="2900" b="1" dirty="0">
                <a:solidFill>
                  <a:schemeClr val="tx1"/>
                </a:solidFill>
                <a:effectLst/>
              </a:rPr>
              <a:t> </a:t>
            </a:r>
            <a:r>
              <a:rPr lang="en-US" sz="2900" b="1" dirty="0" smtClean="0">
                <a:solidFill>
                  <a:schemeClr val="tx1"/>
                </a:solidFill>
                <a:effectLst/>
              </a:rPr>
              <a:t>        </a:t>
            </a:r>
            <a:r>
              <a:rPr lang="en-US" sz="2900" dirty="0" smtClean="0">
                <a:solidFill>
                  <a:schemeClr val="tx1"/>
                </a:solidFill>
                <a:effectLst/>
              </a:rPr>
              <a:t>Amazon </a:t>
            </a:r>
            <a:r>
              <a:rPr lang="en-US" sz="2900" dirty="0">
                <a:solidFill>
                  <a:schemeClr val="tx1"/>
                </a:solidFill>
                <a:effectLst/>
              </a:rPr>
              <a:t>Simple Storage Service (Amazon S3) is an </a:t>
            </a:r>
            <a:r>
              <a:rPr lang="en-US" sz="2900" b="1" dirty="0">
                <a:solidFill>
                  <a:schemeClr val="tx1"/>
                </a:solidFill>
                <a:effectLst/>
              </a:rPr>
              <a:t>object storage service</a:t>
            </a:r>
            <a:r>
              <a:rPr lang="en-US" sz="2900" dirty="0">
                <a:solidFill>
                  <a:schemeClr val="tx1"/>
                </a:solidFill>
                <a:effectLst/>
              </a:rPr>
              <a:t> that offers industry-leading scalability, data availability, security, and performance. </a:t>
            </a:r>
          </a:p>
          <a:p>
            <a:pPr marL="36900" indent="0">
              <a:buNone/>
            </a:pPr>
            <a:r>
              <a:rPr lang="en-US" sz="2900" b="1" dirty="0" smtClean="0">
                <a:solidFill>
                  <a:schemeClr val="tx1"/>
                </a:solidFill>
                <a:effectLst/>
              </a:rPr>
              <a:t>AWS </a:t>
            </a:r>
            <a:r>
              <a:rPr lang="en-US" sz="2900" b="1" dirty="0">
                <a:solidFill>
                  <a:schemeClr val="tx1"/>
                </a:solidFill>
                <a:effectLst/>
              </a:rPr>
              <a:t>LEX:</a:t>
            </a:r>
          </a:p>
          <a:p>
            <a:pPr marL="36900" indent="0" algn="just">
              <a:buNone/>
            </a:pPr>
            <a:r>
              <a:rPr lang="en-US" sz="2900" dirty="0" smtClean="0">
                <a:solidFill>
                  <a:schemeClr val="tx1"/>
                </a:solidFill>
                <a:effectLst/>
              </a:rPr>
              <a:t>         Amazon </a:t>
            </a:r>
            <a:r>
              <a:rPr lang="en-US" sz="2900" dirty="0">
                <a:solidFill>
                  <a:schemeClr val="tx1"/>
                </a:solidFill>
                <a:effectLst/>
              </a:rPr>
              <a:t>Lex is a </a:t>
            </a:r>
            <a:r>
              <a:rPr lang="en-US" sz="2900" b="1" dirty="0">
                <a:solidFill>
                  <a:schemeClr val="tx1"/>
                </a:solidFill>
                <a:effectLst/>
              </a:rPr>
              <a:t>fully managed artificial intelligence</a:t>
            </a:r>
            <a:r>
              <a:rPr lang="en-US" sz="2900" dirty="0">
                <a:solidFill>
                  <a:schemeClr val="tx1"/>
                </a:solidFill>
                <a:effectLst/>
              </a:rPr>
              <a:t> (AI) service with advanced natural language models for </a:t>
            </a:r>
            <a:r>
              <a:rPr lang="en-US" sz="2900" b="1" dirty="0">
                <a:solidFill>
                  <a:schemeClr val="tx1"/>
                </a:solidFill>
                <a:effectLst/>
              </a:rPr>
              <a:t>building conversational interfaces</a:t>
            </a:r>
            <a:r>
              <a:rPr lang="en-US" sz="2900" dirty="0">
                <a:solidFill>
                  <a:schemeClr val="tx1"/>
                </a:solidFill>
                <a:effectLst/>
              </a:rPr>
              <a:t> into applications such as </a:t>
            </a:r>
            <a:r>
              <a:rPr lang="en-US" sz="2900" i="1" dirty="0">
                <a:solidFill>
                  <a:schemeClr val="tx1"/>
                </a:solidFill>
                <a:effectLst/>
              </a:rPr>
              <a:t>Build virtual agents and voice assistants</a:t>
            </a:r>
            <a:r>
              <a:rPr lang="en-US" sz="2900" dirty="0">
                <a:solidFill>
                  <a:schemeClr val="tx1"/>
                </a:solidFill>
                <a:effectLst/>
              </a:rPr>
              <a:t> ,</a:t>
            </a:r>
            <a:r>
              <a:rPr lang="en-US" sz="2900" i="1" dirty="0">
                <a:solidFill>
                  <a:schemeClr val="tx1"/>
                </a:solidFill>
                <a:effectLst/>
              </a:rPr>
              <a:t>Automate informational responses</a:t>
            </a:r>
            <a:r>
              <a:rPr lang="en-US" sz="2900" dirty="0">
                <a:solidFill>
                  <a:schemeClr val="tx1"/>
                </a:solidFill>
                <a:effectLst/>
              </a:rPr>
              <a:t> ,and </a:t>
            </a:r>
            <a:r>
              <a:rPr lang="en-US" sz="2900" i="1" dirty="0">
                <a:solidFill>
                  <a:schemeClr val="tx1"/>
                </a:solidFill>
                <a:effectLst/>
              </a:rPr>
              <a:t>Improve productivity with application bots</a:t>
            </a:r>
            <a:r>
              <a:rPr lang="en-US" sz="2900" dirty="0" smtClean="0">
                <a:solidFill>
                  <a:schemeClr val="tx1"/>
                </a:solidFill>
                <a:effectLst/>
              </a:rPr>
              <a:t>.</a:t>
            </a:r>
            <a:endParaRPr lang="en-US" sz="2900" dirty="0">
              <a:solidFill>
                <a:schemeClr val="tx1"/>
              </a:solidFill>
              <a:effectLst/>
            </a:endParaRPr>
          </a:p>
          <a:p>
            <a:pPr marL="36900" indent="0">
              <a:buNone/>
            </a:pPr>
            <a:r>
              <a:rPr lang="en-US" sz="2900" b="1" dirty="0" smtClean="0">
                <a:solidFill>
                  <a:schemeClr val="tx1"/>
                </a:solidFill>
                <a:effectLst/>
              </a:rPr>
              <a:t>AWS </a:t>
            </a:r>
            <a:r>
              <a:rPr lang="en-US" sz="2900" b="1" dirty="0">
                <a:solidFill>
                  <a:schemeClr val="tx1"/>
                </a:solidFill>
                <a:effectLst/>
              </a:rPr>
              <a:t>LAMBDA </a:t>
            </a:r>
            <a:r>
              <a:rPr lang="en-US" sz="2900" b="1" dirty="0" smtClean="0">
                <a:solidFill>
                  <a:schemeClr val="tx1"/>
                </a:solidFill>
                <a:effectLst/>
              </a:rPr>
              <a:t>:</a:t>
            </a:r>
          </a:p>
          <a:p>
            <a:pPr marL="36900" indent="0" algn="just">
              <a:buNone/>
            </a:pPr>
            <a:r>
              <a:rPr lang="en-US" sz="2900" b="1" dirty="0">
                <a:solidFill>
                  <a:schemeClr val="tx1"/>
                </a:solidFill>
                <a:effectLst/>
              </a:rPr>
              <a:t> </a:t>
            </a:r>
            <a:r>
              <a:rPr lang="en-US" sz="2900" b="1" dirty="0" smtClean="0">
                <a:solidFill>
                  <a:schemeClr val="tx1"/>
                </a:solidFill>
                <a:effectLst/>
              </a:rPr>
              <a:t>        </a:t>
            </a:r>
            <a:r>
              <a:rPr lang="en-US" sz="2900" dirty="0" smtClean="0">
                <a:solidFill>
                  <a:schemeClr val="tx1"/>
                </a:solidFill>
                <a:effectLst/>
              </a:rPr>
              <a:t>AWS </a:t>
            </a:r>
            <a:r>
              <a:rPr lang="en-US" sz="2900" dirty="0">
                <a:solidFill>
                  <a:schemeClr val="tx1"/>
                </a:solidFill>
                <a:effectLst/>
              </a:rPr>
              <a:t>Lambda is a </a:t>
            </a:r>
            <a:r>
              <a:rPr lang="en-US" sz="2900" b="1" dirty="0" err="1">
                <a:solidFill>
                  <a:schemeClr val="tx1"/>
                </a:solidFill>
                <a:effectLst/>
              </a:rPr>
              <a:t>serverless</a:t>
            </a:r>
            <a:r>
              <a:rPr lang="en-US" sz="2900" b="1" dirty="0">
                <a:solidFill>
                  <a:schemeClr val="tx1"/>
                </a:solidFill>
                <a:effectLst/>
              </a:rPr>
              <a:t> compute service</a:t>
            </a:r>
            <a:r>
              <a:rPr lang="en-US" sz="2900" dirty="0">
                <a:solidFill>
                  <a:schemeClr val="tx1"/>
                </a:solidFill>
                <a:effectLst/>
              </a:rPr>
              <a:t> that lets you run code without provisioning or managing servers, creating workload-aware cluster scaling logic, maintaining event integrations, or managing runtimes. With Lambda, we ran code for the application with zero administration</a:t>
            </a:r>
            <a:r>
              <a:rPr lang="en-US" sz="2900" dirty="0" smtClean="0">
                <a:solidFill>
                  <a:schemeClr val="tx1"/>
                </a:solidFill>
                <a:effectLst/>
              </a:rPr>
              <a:t>.</a:t>
            </a:r>
          </a:p>
        </p:txBody>
      </p:sp>
    </p:spTree>
    <p:extLst>
      <p:ext uri="{BB962C8B-B14F-4D97-AF65-F5344CB8AC3E}">
        <p14:creationId xmlns:p14="http://schemas.microsoft.com/office/powerpoint/2010/main" val="1830216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36900" indent="0" algn="just">
              <a:buNone/>
            </a:pPr>
            <a:r>
              <a:rPr lang="en-US" sz="2200" b="1" dirty="0" smtClean="0">
                <a:effectLst/>
              </a:rPr>
              <a:t>AWS </a:t>
            </a:r>
            <a:r>
              <a:rPr lang="en-US" sz="2200" b="1" dirty="0">
                <a:effectLst/>
              </a:rPr>
              <a:t>API GATEWAY:</a:t>
            </a:r>
          </a:p>
          <a:p>
            <a:pPr marL="36900" indent="0" algn="just">
              <a:buNone/>
            </a:pPr>
            <a:r>
              <a:rPr lang="en-US" sz="2200" dirty="0" smtClean="0">
                <a:effectLst/>
              </a:rPr>
              <a:t>         </a:t>
            </a:r>
            <a:r>
              <a:rPr lang="en-US" sz="2200" dirty="0" smtClean="0">
                <a:solidFill>
                  <a:schemeClr val="tx1"/>
                </a:solidFill>
                <a:effectLst/>
              </a:rPr>
              <a:t>Amazon </a:t>
            </a:r>
            <a:r>
              <a:rPr lang="en-US" sz="2200" dirty="0">
                <a:solidFill>
                  <a:schemeClr val="tx1"/>
                </a:solidFill>
                <a:effectLst/>
              </a:rPr>
              <a:t>API Gateway is a fully managed </a:t>
            </a:r>
            <a:r>
              <a:rPr lang="en-US" sz="2200" b="1" dirty="0">
                <a:solidFill>
                  <a:schemeClr val="tx1"/>
                </a:solidFill>
                <a:effectLst/>
              </a:rPr>
              <a:t>service that makes it easy for developers to create, publish, maintain, monitor, and secure APIs</a:t>
            </a:r>
            <a:r>
              <a:rPr lang="en-US" sz="2200" dirty="0">
                <a:solidFill>
                  <a:schemeClr val="tx1"/>
                </a:solidFill>
                <a:effectLst/>
              </a:rPr>
              <a:t> at any scale. APIs act as </a:t>
            </a:r>
            <a:r>
              <a:rPr lang="en-US" sz="2200" b="1" dirty="0">
                <a:solidFill>
                  <a:schemeClr val="tx1"/>
                </a:solidFill>
                <a:effectLst/>
              </a:rPr>
              <a:t>the "front door" for applications to access data, business logic, or functionality from your backend services</a:t>
            </a:r>
            <a:r>
              <a:rPr lang="en-US" sz="2200" dirty="0">
                <a:solidFill>
                  <a:schemeClr val="tx1"/>
                </a:solidFill>
                <a:effectLst/>
              </a:rPr>
              <a:t>. Using API Gateway, we were able to create RESTful APIs for the chatbot which communicate with the lambda functions</a:t>
            </a:r>
            <a:r>
              <a:rPr lang="en-US" sz="2200" dirty="0" smtClean="0">
                <a:solidFill>
                  <a:schemeClr val="tx1"/>
                </a:solidFill>
                <a:effectLst/>
              </a:rPr>
              <a:t>.</a:t>
            </a:r>
          </a:p>
          <a:p>
            <a:pPr marL="36900" indent="0" algn="just">
              <a:buNone/>
            </a:pPr>
            <a:endParaRPr lang="en-US" sz="2200" dirty="0">
              <a:solidFill>
                <a:schemeClr val="tx1"/>
              </a:solidFill>
              <a:effectLst/>
            </a:endParaRPr>
          </a:p>
          <a:p>
            <a:pPr marL="36900" indent="0" algn="just">
              <a:buNone/>
            </a:pPr>
            <a:r>
              <a:rPr lang="en-US" sz="2200" b="1" dirty="0" smtClean="0">
                <a:solidFill>
                  <a:schemeClr val="tx1"/>
                </a:solidFill>
                <a:effectLst/>
              </a:rPr>
              <a:t>AWS ELASTICSEARCH </a:t>
            </a:r>
            <a:r>
              <a:rPr lang="en-US" sz="2200" b="1" dirty="0">
                <a:solidFill>
                  <a:schemeClr val="tx1"/>
                </a:solidFill>
                <a:effectLst/>
              </a:rPr>
              <a:t>:</a:t>
            </a:r>
          </a:p>
          <a:p>
            <a:pPr marL="36900" indent="0" algn="just">
              <a:buNone/>
            </a:pPr>
            <a:r>
              <a:rPr lang="en-US" sz="2200" dirty="0" smtClean="0">
                <a:solidFill>
                  <a:schemeClr val="tx1"/>
                </a:solidFill>
                <a:effectLst/>
              </a:rPr>
              <a:t>          AWS </a:t>
            </a:r>
            <a:r>
              <a:rPr lang="en-US" sz="2200" dirty="0" err="1">
                <a:solidFill>
                  <a:schemeClr val="tx1"/>
                </a:solidFill>
                <a:effectLst/>
              </a:rPr>
              <a:t>Elasticsearch</a:t>
            </a:r>
            <a:r>
              <a:rPr lang="en-US" sz="2200" dirty="0">
                <a:solidFill>
                  <a:schemeClr val="tx1"/>
                </a:solidFill>
                <a:effectLst/>
              </a:rPr>
              <a:t> is a </a:t>
            </a:r>
            <a:r>
              <a:rPr lang="en-US" sz="2200" b="1" dirty="0">
                <a:solidFill>
                  <a:schemeClr val="tx1"/>
                </a:solidFill>
                <a:effectLst/>
              </a:rPr>
              <a:t>distributed search and analytics engine</a:t>
            </a:r>
            <a:r>
              <a:rPr lang="en-US" sz="2200" dirty="0">
                <a:solidFill>
                  <a:schemeClr val="tx1"/>
                </a:solidFill>
                <a:effectLst/>
              </a:rPr>
              <a:t> built on Apache Lucene. Since its release in 2010, </a:t>
            </a:r>
            <a:r>
              <a:rPr lang="en-US" sz="2200" dirty="0" err="1">
                <a:solidFill>
                  <a:schemeClr val="tx1"/>
                </a:solidFill>
                <a:effectLst/>
              </a:rPr>
              <a:t>Elasticsearch</a:t>
            </a:r>
            <a:r>
              <a:rPr lang="en-US" sz="2200" dirty="0">
                <a:solidFill>
                  <a:schemeClr val="tx1"/>
                </a:solidFill>
                <a:effectLst/>
              </a:rPr>
              <a:t> has quickly become the most popular search engine and is commonly used for log analytics, full-text search, security intelligence, business analytics, and operational intelligence use cases.</a:t>
            </a:r>
          </a:p>
          <a:p>
            <a:pPr marL="36900" indent="0" algn="just">
              <a:buNone/>
            </a:pPr>
            <a:endParaRPr lang="en-US" sz="2200" b="1" dirty="0" smtClean="0">
              <a:solidFill>
                <a:schemeClr val="tx1"/>
              </a:solidFill>
              <a:effectLst/>
            </a:endParaRPr>
          </a:p>
          <a:p>
            <a:pPr marL="36900" indent="0" algn="just">
              <a:buNone/>
            </a:pPr>
            <a:r>
              <a:rPr lang="en-US" sz="2200" b="1" dirty="0">
                <a:solidFill>
                  <a:schemeClr val="tx1"/>
                </a:solidFill>
                <a:effectLst/>
              </a:rPr>
              <a:t> AWS </a:t>
            </a:r>
            <a:r>
              <a:rPr lang="en-US" sz="2200" b="1" dirty="0" smtClean="0">
                <a:solidFill>
                  <a:schemeClr val="tx1"/>
                </a:solidFill>
                <a:effectLst/>
              </a:rPr>
              <a:t>TRANSCRIBE </a:t>
            </a:r>
            <a:r>
              <a:rPr lang="en-US" sz="2200" b="1" dirty="0">
                <a:solidFill>
                  <a:schemeClr val="tx1"/>
                </a:solidFill>
                <a:effectLst/>
              </a:rPr>
              <a:t>:</a:t>
            </a:r>
          </a:p>
          <a:p>
            <a:pPr marL="36900" indent="0" algn="just">
              <a:buNone/>
            </a:pPr>
            <a:r>
              <a:rPr lang="en-US" sz="2200" dirty="0" smtClean="0">
                <a:solidFill>
                  <a:schemeClr val="tx1"/>
                </a:solidFill>
                <a:effectLst/>
              </a:rPr>
              <a:t>          Amazon </a:t>
            </a:r>
            <a:r>
              <a:rPr lang="en-US" sz="2200" dirty="0">
                <a:solidFill>
                  <a:schemeClr val="tx1"/>
                </a:solidFill>
                <a:effectLst/>
              </a:rPr>
              <a:t>Transcribe makes it easy for developers to </a:t>
            </a:r>
            <a:r>
              <a:rPr lang="en-US" sz="2200" b="1" dirty="0">
                <a:solidFill>
                  <a:schemeClr val="tx1"/>
                </a:solidFill>
                <a:effectLst/>
              </a:rPr>
              <a:t>add speech to text capabilities to their applications</a:t>
            </a:r>
            <a:r>
              <a:rPr lang="en-US" sz="2200" dirty="0">
                <a:solidFill>
                  <a:schemeClr val="tx1"/>
                </a:solidFill>
                <a:effectLst/>
              </a:rPr>
              <a:t>. Audio data is virtually impossible for computers to search and analyze. Therefore, recorded speech needs to be converted to text before it can be used in applications</a:t>
            </a:r>
            <a:r>
              <a:rPr lang="en-US" sz="2200" dirty="0" smtClean="0">
                <a:solidFill>
                  <a:schemeClr val="tx1"/>
                </a:solidFill>
                <a:effectLst/>
              </a:rPr>
              <a:t>.</a:t>
            </a:r>
          </a:p>
          <a:p>
            <a:pPr marL="36900" indent="0">
              <a:buNone/>
            </a:pPr>
            <a:endParaRPr lang="en-US" dirty="0">
              <a:effectLst/>
            </a:endParaRPr>
          </a:p>
          <a:p>
            <a:pPr marL="36900" indent="0">
              <a:buNone/>
            </a:pPr>
            <a:endParaRPr lang="en-IN" dirty="0"/>
          </a:p>
        </p:txBody>
      </p:sp>
    </p:spTree>
    <p:extLst>
      <p:ext uri="{BB962C8B-B14F-4D97-AF65-F5344CB8AC3E}">
        <p14:creationId xmlns:p14="http://schemas.microsoft.com/office/powerpoint/2010/main" val="1981023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152"/>
            <a:ext cx="12192000" cy="6858000"/>
          </a:xfrm>
        </p:spPr>
        <p:txBody>
          <a:bodyPr/>
          <a:lstStyle/>
          <a:p>
            <a:pPr marL="36900" indent="0">
              <a:buNone/>
            </a:pPr>
            <a:r>
              <a:rPr lang="en-US" b="1" dirty="0" smtClean="0"/>
              <a:t>AWS RECKOGNITION:</a:t>
            </a:r>
          </a:p>
          <a:p>
            <a:pPr marL="379800" indent="-342900" algn="just">
              <a:buFont typeface="Wingdings" panose="05000000000000000000" pitchFamily="2" charset="2"/>
              <a:buChar char="§"/>
            </a:pPr>
            <a:r>
              <a:rPr lang="en-US" sz="2400" dirty="0">
                <a:solidFill>
                  <a:schemeClr val="tx1"/>
                </a:solidFill>
              </a:rPr>
              <a:t>Amazon </a:t>
            </a:r>
            <a:r>
              <a:rPr lang="en-US" sz="2400" dirty="0" err="1">
                <a:solidFill>
                  <a:schemeClr val="tx1"/>
                </a:solidFill>
              </a:rPr>
              <a:t>Rekognition</a:t>
            </a:r>
            <a:r>
              <a:rPr lang="en-US" sz="2400" dirty="0">
                <a:solidFill>
                  <a:schemeClr val="tx1"/>
                </a:solidFill>
              </a:rPr>
              <a:t> </a:t>
            </a:r>
            <a:r>
              <a:rPr lang="en-US" sz="2400" b="1" dirty="0">
                <a:solidFill>
                  <a:schemeClr val="tx1"/>
                </a:solidFill>
              </a:rPr>
              <a:t>makes it easy to add image and video analysis to your applications</a:t>
            </a:r>
            <a:r>
              <a:rPr lang="en-US" sz="2400" dirty="0">
                <a:solidFill>
                  <a:schemeClr val="tx1"/>
                </a:solidFill>
              </a:rPr>
              <a:t>. You just provide an image or video to the Amazon </a:t>
            </a:r>
            <a:r>
              <a:rPr lang="en-US" sz="2400" dirty="0" err="1">
                <a:solidFill>
                  <a:schemeClr val="tx1"/>
                </a:solidFill>
              </a:rPr>
              <a:t>Rekognition</a:t>
            </a:r>
            <a:r>
              <a:rPr lang="en-US" sz="2400" dirty="0">
                <a:solidFill>
                  <a:schemeClr val="tx1"/>
                </a:solidFill>
              </a:rPr>
              <a:t> API, and the service can identify objects, people, text, scenes, and activities. It can detect any inappropriate content as well</a:t>
            </a:r>
            <a:r>
              <a:rPr lang="en-US" sz="2400" dirty="0" smtClean="0">
                <a:solidFill>
                  <a:schemeClr val="tx1"/>
                </a:solidFill>
              </a:rPr>
              <a:t>.</a:t>
            </a:r>
          </a:p>
          <a:p>
            <a:pPr marL="36900" indent="0" algn="just">
              <a:buNone/>
            </a:pPr>
            <a:endParaRPr lang="en-US" sz="2400" b="1" dirty="0" smtClean="0">
              <a:solidFill>
                <a:schemeClr val="tx1"/>
              </a:solidFill>
              <a:effectLst/>
            </a:endParaRPr>
          </a:p>
          <a:p>
            <a:pPr marL="36900" indent="0" algn="just">
              <a:buNone/>
            </a:pPr>
            <a:r>
              <a:rPr lang="en-US" sz="2200" b="1" dirty="0" smtClean="0">
                <a:solidFill>
                  <a:schemeClr val="tx1"/>
                </a:solidFill>
                <a:effectLst/>
              </a:rPr>
              <a:t>AWS CODE PIELINE :</a:t>
            </a:r>
            <a:endParaRPr lang="en-US" sz="2200" b="1" dirty="0">
              <a:solidFill>
                <a:schemeClr val="tx1"/>
              </a:solidFill>
              <a:effectLst/>
            </a:endParaRPr>
          </a:p>
          <a:p>
            <a:pPr marL="688410" indent="-457200">
              <a:buFont typeface="Wingdings" panose="05000000000000000000" pitchFamily="2" charset="2"/>
              <a:buChar char="§"/>
            </a:pPr>
            <a:r>
              <a:rPr lang="en-US" sz="2200" dirty="0" smtClean="0">
                <a:solidFill>
                  <a:schemeClr val="tx1"/>
                </a:solidFill>
                <a:effectLst/>
              </a:rPr>
              <a:t>AWS </a:t>
            </a:r>
            <a:r>
              <a:rPr lang="en-US" sz="2200" dirty="0" err="1">
                <a:solidFill>
                  <a:schemeClr val="tx1"/>
                </a:solidFill>
                <a:effectLst/>
              </a:rPr>
              <a:t>CodePipeline</a:t>
            </a:r>
            <a:r>
              <a:rPr lang="en-US" sz="2200" dirty="0">
                <a:solidFill>
                  <a:schemeClr val="tx1"/>
                </a:solidFill>
                <a:effectLst/>
              </a:rPr>
              <a:t> is a fully managed continuous delivery service that helps you automate your </a:t>
            </a:r>
            <a:r>
              <a:rPr lang="en-US" sz="2200" dirty="0" smtClean="0">
                <a:solidFill>
                  <a:schemeClr val="tx1"/>
                </a:solidFill>
                <a:effectLst/>
              </a:rPr>
              <a:t>            release </a:t>
            </a:r>
            <a:r>
              <a:rPr lang="en-US" sz="2200" dirty="0">
                <a:solidFill>
                  <a:schemeClr val="tx1"/>
                </a:solidFill>
                <a:effectLst/>
              </a:rPr>
              <a:t>pipelines for fast and reliable application and infrastructure updates. </a:t>
            </a:r>
            <a:r>
              <a:rPr lang="en-US" sz="2200" dirty="0" err="1">
                <a:solidFill>
                  <a:schemeClr val="tx1"/>
                </a:solidFill>
                <a:effectLst/>
              </a:rPr>
              <a:t>CodePipeline</a:t>
            </a:r>
            <a:r>
              <a:rPr lang="en-US" sz="2200" dirty="0">
                <a:solidFill>
                  <a:schemeClr val="tx1"/>
                </a:solidFill>
                <a:effectLst/>
              </a:rPr>
              <a:t> automates </a:t>
            </a:r>
            <a:r>
              <a:rPr lang="en-US" sz="2200" dirty="0" smtClean="0">
                <a:solidFill>
                  <a:schemeClr val="tx1"/>
                </a:solidFill>
                <a:effectLst/>
              </a:rPr>
              <a:t>    the </a:t>
            </a:r>
            <a:r>
              <a:rPr lang="en-US" sz="2200" dirty="0">
                <a:solidFill>
                  <a:schemeClr val="tx1"/>
                </a:solidFill>
                <a:effectLst/>
              </a:rPr>
              <a:t>build, test, and deploy phases of your release process every time there is a code change, based on </a:t>
            </a:r>
            <a:r>
              <a:rPr lang="en-US" sz="2200" dirty="0" smtClean="0">
                <a:solidFill>
                  <a:schemeClr val="tx1"/>
                </a:solidFill>
                <a:effectLst/>
              </a:rPr>
              <a:t>   the </a:t>
            </a:r>
            <a:r>
              <a:rPr lang="en-US" sz="2200" dirty="0">
                <a:solidFill>
                  <a:schemeClr val="tx1"/>
                </a:solidFill>
                <a:effectLst/>
              </a:rPr>
              <a:t>release model you define</a:t>
            </a:r>
            <a:r>
              <a:rPr lang="en-US" sz="2200" dirty="0" smtClean="0">
                <a:solidFill>
                  <a:schemeClr val="tx1"/>
                </a:solidFill>
                <a:effectLst/>
              </a:rPr>
              <a:t>. </a:t>
            </a:r>
            <a:endParaRPr lang="en-US" sz="2200" dirty="0">
              <a:solidFill>
                <a:schemeClr val="tx1"/>
              </a:solidFill>
              <a:effectLst/>
            </a:endParaRPr>
          </a:p>
          <a:p>
            <a:pPr>
              <a:buFont typeface="Wingdings" panose="05000000000000000000" pitchFamily="2" charset="2"/>
              <a:buChar char="§"/>
            </a:pPr>
            <a:r>
              <a:rPr lang="en-US" sz="2200" dirty="0">
                <a:solidFill>
                  <a:schemeClr val="tx1"/>
                </a:solidFill>
              </a:rPr>
              <a:t>        Speed up cloud provisioning with infrastructure as code. AWS </a:t>
            </a:r>
            <a:r>
              <a:rPr lang="en-US" sz="2200" dirty="0" err="1">
                <a:solidFill>
                  <a:schemeClr val="tx1"/>
                </a:solidFill>
              </a:rPr>
              <a:t>CloudFormation</a:t>
            </a:r>
            <a:r>
              <a:rPr lang="en-US" sz="2200" dirty="0">
                <a:solidFill>
                  <a:schemeClr val="tx1"/>
                </a:solidFill>
              </a:rPr>
              <a:t> lets you model,             </a:t>
            </a:r>
            <a:r>
              <a:rPr lang="en-US" sz="2200" dirty="0" smtClean="0">
                <a:solidFill>
                  <a:schemeClr val="tx1"/>
                </a:solidFill>
              </a:rPr>
              <a:t>    provision</a:t>
            </a:r>
            <a:r>
              <a:rPr lang="en-US" sz="2200" dirty="0">
                <a:solidFill>
                  <a:schemeClr val="tx1"/>
                </a:solidFill>
              </a:rPr>
              <a:t>, and manage AWS and third-party resources by treating infrastructure as code</a:t>
            </a:r>
            <a:r>
              <a:rPr lang="en-US" sz="2400" dirty="0">
                <a:solidFill>
                  <a:schemeClr val="tx1"/>
                </a:solidFill>
              </a:rPr>
              <a:t>.</a:t>
            </a:r>
          </a:p>
          <a:p>
            <a:pPr marL="0" indent="0">
              <a:buNone/>
            </a:pPr>
            <a:endParaRPr lang="en-US" sz="2200" dirty="0" smtClean="0">
              <a:solidFill>
                <a:schemeClr val="tx1"/>
              </a:solidFill>
              <a:effectLst/>
            </a:endParaRPr>
          </a:p>
        </p:txBody>
      </p:sp>
    </p:spTree>
    <p:extLst>
      <p:ext uri="{BB962C8B-B14F-4D97-AF65-F5344CB8AC3E}">
        <p14:creationId xmlns:p14="http://schemas.microsoft.com/office/powerpoint/2010/main" val="1579142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780173-2230-4E76-9827-4DF556AE1DFC}"/>
              </a:ext>
            </a:extLst>
          </p:cNvPr>
          <p:cNvSpPr>
            <a:spLocks noGrp="1"/>
          </p:cNvSpPr>
          <p:nvPr>
            <p:ph type="title"/>
          </p:nvPr>
        </p:nvSpPr>
        <p:spPr>
          <a:xfrm>
            <a:off x="0" y="0"/>
            <a:ext cx="7275443" cy="1272209"/>
          </a:xfrm>
        </p:spPr>
        <p:txBody>
          <a:bodyPr>
            <a:normAutofit fontScale="90000"/>
          </a:bodyPr>
          <a:lstStyle/>
          <a:p>
            <a:pPr algn="l"/>
            <a:r>
              <a:rPr lang="en-IN" b="1" dirty="0"/>
              <a:t>ARCHITECTURE DIAGRAM:</a:t>
            </a:r>
            <a:br>
              <a:rPr lang="en-IN" b="1" dirty="0"/>
            </a:b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096" y="746426"/>
            <a:ext cx="10238704" cy="5615737"/>
          </a:xfrm>
        </p:spPr>
      </p:pic>
    </p:spTree>
    <p:extLst>
      <p:ext uri="{BB962C8B-B14F-4D97-AF65-F5344CB8AC3E}">
        <p14:creationId xmlns:p14="http://schemas.microsoft.com/office/powerpoint/2010/main" val="733809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2ADE6A-0C3A-4CC3-B48A-0AF0D1D1A5FD}"/>
              </a:ext>
            </a:extLst>
          </p:cNvPr>
          <p:cNvSpPr>
            <a:spLocks noGrp="1"/>
          </p:cNvSpPr>
          <p:nvPr>
            <p:ph type="title"/>
          </p:nvPr>
        </p:nvSpPr>
        <p:spPr>
          <a:xfrm>
            <a:off x="450155" y="467933"/>
            <a:ext cx="10353762" cy="1257300"/>
          </a:xfrm>
        </p:spPr>
        <p:txBody>
          <a:bodyPr>
            <a:normAutofit fontScale="90000"/>
          </a:bodyPr>
          <a:lstStyle/>
          <a:p>
            <a:pPr algn="l"/>
            <a:r>
              <a:rPr lang="en-IN" sz="5400" b="1" dirty="0" smtClean="0">
                <a:effectLst>
                  <a:outerShdw blurRad="38100" dist="38100" dir="2700000" algn="tl">
                    <a:srgbClr val="000000">
                      <a:alpha val="43137"/>
                    </a:srgbClr>
                  </a:outerShdw>
                </a:effectLst>
              </a:rPr>
              <a:t> Process:</a:t>
            </a:r>
            <a:br>
              <a:rPr lang="en-IN" sz="5400" b="1" dirty="0" smtClean="0">
                <a:effectLst>
                  <a:outerShdw blurRad="38100" dist="38100" dir="2700000" algn="tl">
                    <a:srgbClr val="000000">
                      <a:alpha val="43137"/>
                    </a:srgbClr>
                  </a:outerShdw>
                </a:effectLst>
              </a:rPr>
            </a:br>
            <a:endParaRPr lang="en-IN"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FA11EFD9-E37E-401F-9AF4-006CAADFE129}"/>
              </a:ext>
            </a:extLst>
          </p:cNvPr>
          <p:cNvSpPr>
            <a:spLocks noGrp="1"/>
          </p:cNvSpPr>
          <p:nvPr>
            <p:ph idx="1"/>
          </p:nvPr>
        </p:nvSpPr>
        <p:spPr>
          <a:xfrm>
            <a:off x="631066" y="1365161"/>
            <a:ext cx="11243255" cy="4971245"/>
          </a:xfrm>
        </p:spPr>
        <p:txBody>
          <a:bodyPr>
            <a:normAutofit/>
          </a:bodyPr>
          <a:lstStyle/>
          <a:p>
            <a:pPr algn="just"/>
            <a:endParaRPr lang="en-US" sz="2800" dirty="0" smtClean="0">
              <a:effectLst/>
            </a:endParaRPr>
          </a:p>
          <a:p>
            <a:pPr algn="just">
              <a:buFont typeface="Wingdings" panose="05000000000000000000" pitchFamily="2" charset="2"/>
              <a:buChar char="§"/>
            </a:pPr>
            <a:r>
              <a:rPr lang="en-US" sz="2800" dirty="0" smtClean="0">
                <a:solidFill>
                  <a:schemeClr val="tx1"/>
                </a:solidFill>
                <a:effectLst/>
              </a:rPr>
              <a:t>The </a:t>
            </a:r>
            <a:r>
              <a:rPr lang="en-US" sz="2800" dirty="0">
                <a:solidFill>
                  <a:schemeClr val="tx1"/>
                </a:solidFill>
                <a:effectLst/>
              </a:rPr>
              <a:t>Search query from the user is sent to AWS Lex which identifies the keywords from the query and searched the Elastic Search for the indices. If there is a match then it will return all the </a:t>
            </a:r>
            <a:r>
              <a:rPr lang="en-US" sz="2800" dirty="0" smtClean="0">
                <a:solidFill>
                  <a:schemeClr val="tx1"/>
                </a:solidFill>
                <a:effectLst/>
              </a:rPr>
              <a:t>images </a:t>
            </a:r>
            <a:r>
              <a:rPr lang="en-US" sz="2800" dirty="0">
                <a:solidFill>
                  <a:schemeClr val="tx1"/>
                </a:solidFill>
                <a:effectLst/>
              </a:rPr>
              <a:t>that matched the search query. The search query can be text that the user enters or it can be a voice note where we would use AWS Transcribe to convert speech to text and then use the text for the search query.</a:t>
            </a:r>
          </a:p>
          <a:p>
            <a:pPr algn="just">
              <a:buFont typeface="Wingdings" panose="05000000000000000000" pitchFamily="2" charset="2"/>
              <a:buChar char="§"/>
            </a:pPr>
            <a:r>
              <a:rPr lang="en-US" sz="2800" dirty="0">
                <a:solidFill>
                  <a:schemeClr val="tx1"/>
                </a:solidFill>
                <a:effectLst/>
              </a:rPr>
              <a:t>The Upload workflow takes an image from the user local system and </a:t>
            </a:r>
            <a:r>
              <a:rPr lang="en-US" sz="2800" dirty="0" smtClean="0">
                <a:solidFill>
                  <a:schemeClr val="tx1"/>
                </a:solidFill>
                <a:effectLst/>
              </a:rPr>
              <a:t>uploads </a:t>
            </a:r>
            <a:r>
              <a:rPr lang="en-US" sz="2800" dirty="0">
                <a:solidFill>
                  <a:schemeClr val="tx1"/>
                </a:solidFill>
                <a:effectLst/>
              </a:rPr>
              <a:t>it directly to S3 and then uses AWS </a:t>
            </a:r>
            <a:r>
              <a:rPr lang="en-US" sz="2800" dirty="0" err="1">
                <a:solidFill>
                  <a:schemeClr val="tx1"/>
                </a:solidFill>
                <a:effectLst/>
              </a:rPr>
              <a:t>rekognition</a:t>
            </a:r>
            <a:r>
              <a:rPr lang="en-US" sz="2800" dirty="0">
                <a:solidFill>
                  <a:schemeClr val="tx1"/>
                </a:solidFill>
                <a:effectLst/>
              </a:rPr>
              <a:t> to index the image which is later stored in Elastic search</a:t>
            </a:r>
            <a:r>
              <a:rPr lang="en-US" dirty="0">
                <a:solidFill>
                  <a:schemeClr val="tx1"/>
                </a:solidFill>
                <a:effectLst/>
              </a:rPr>
              <a:t>.</a:t>
            </a:r>
          </a:p>
          <a:p>
            <a:endParaRPr lang="en-IN" dirty="0" smtClean="0"/>
          </a:p>
          <a:p>
            <a:pPr marL="36900" indent="0">
              <a:buNone/>
            </a:pPr>
            <a:endParaRPr lang="en-IN" dirty="0"/>
          </a:p>
        </p:txBody>
      </p:sp>
    </p:spTree>
    <p:extLst>
      <p:ext uri="{BB962C8B-B14F-4D97-AF65-F5344CB8AC3E}">
        <p14:creationId xmlns:p14="http://schemas.microsoft.com/office/powerpoint/2010/main" val="1308035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71af3243-3dd4-4a8d-8c0d-dd76da1f02a5"/>
    <ds:schemaRef ds:uri="http://schemas.microsoft.com/office/2006/metadata/propertie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16c05727-aa75-4e4a-9b5f-8a80a1165891"/>
    <ds:schemaRef ds:uri="http://purl.org/dc/dcmitype/"/>
    <ds:schemaRef ds:uri="http://purl.org/dc/terms/"/>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Template>
  <TotalTime>803</TotalTime>
  <Words>583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Goudy Old Style</vt:lpstr>
      <vt:lpstr>Wingdings</vt:lpstr>
      <vt:lpstr>Retrospect</vt:lpstr>
      <vt:lpstr>VOICE BASED PHOTO ALBUM SEARCH</vt:lpstr>
      <vt:lpstr>CONTENTS:</vt:lpstr>
      <vt:lpstr>         DESCRIPTION:</vt:lpstr>
      <vt:lpstr>INNOVATION:</vt:lpstr>
      <vt:lpstr>Services Used:</vt:lpstr>
      <vt:lpstr>PowerPoint Presentation</vt:lpstr>
      <vt:lpstr>PowerPoint Presentation</vt:lpstr>
      <vt:lpstr>ARCHITECTURE DIAGRAM: </vt:lpstr>
      <vt:lpstr> Process: </vt:lpstr>
      <vt:lpstr>USECASE</vt:lpstr>
      <vt:lpstr>OUTCOME: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Photo Album Search</dc:title>
  <dc:creator>Sai Dinesh</dc:creator>
  <cp:lastModifiedBy>dineshvarun767@gmail.com</cp:lastModifiedBy>
  <cp:revision>37</cp:revision>
  <dcterms:created xsi:type="dcterms:W3CDTF">2022-03-26T05:56:52Z</dcterms:created>
  <dcterms:modified xsi:type="dcterms:W3CDTF">2022-04-07T16:27:07Z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