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aven Pro"/>
      <p:regular r:id="rId26"/>
      <p:bold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Roboto-boldItalic.fntdata"/><Relationship Id="rId28" Type="http://schemas.openxmlformats.org/officeDocument/2006/relationships/font" Target="fonts/AlfaSlabOne-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69b0c047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69b0c047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969b0c047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69b0c047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969b0c04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69b0c04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969b0c04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69b0c04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969b0c047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969b0c047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969b0c04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969b0c04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969b0c04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969b0c04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969b0c0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69b0c0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969b0c0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69b0c0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969b0c0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969b0c0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969b0c0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69b0c0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69b0c047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69b0c04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69b0c04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69b0c04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969b0c0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969b0c0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969b0c0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69b0c0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b="0" sz="3559">
              <a:solidFill>
                <a:srgbClr val="000000"/>
              </a:solidFill>
              <a:latin typeface="Alfa Slab One"/>
              <a:ea typeface="Alfa Slab One"/>
              <a:cs typeface="Alfa Slab One"/>
              <a:sym typeface="Alfa Slab One"/>
            </a:endParaRPr>
          </a:p>
          <a:p>
            <a:pPr indent="0" lvl="0" marL="0" rtl="0" algn="l">
              <a:spcBef>
                <a:spcPts val="0"/>
              </a:spcBef>
              <a:spcAft>
                <a:spcPts val="0"/>
              </a:spcAft>
              <a:buSzPts val="990"/>
              <a:buNone/>
            </a:pPr>
            <a:r>
              <a:rPr b="1" lang="tr" sz="3559">
                <a:solidFill>
                  <a:srgbClr val="FFFFFF"/>
                </a:solidFill>
                <a:latin typeface="Maven Pro"/>
                <a:ea typeface="Maven Pro"/>
                <a:cs typeface="Maven Pro"/>
                <a:sym typeface="Maven Pro"/>
              </a:rPr>
              <a:t>Mobil ve Masaüstü Tabanlı Kargo Takip Sistemi</a:t>
            </a:r>
            <a:endParaRPr b="1" sz="3559">
              <a:solidFill>
                <a:srgbClr val="FFFFFF"/>
              </a:solidFill>
              <a:latin typeface="Maven Pro"/>
              <a:ea typeface="Maven Pro"/>
              <a:cs typeface="Maven Pro"/>
              <a:sym typeface="Maven Pro"/>
            </a:endParaRPr>
          </a:p>
          <a:p>
            <a:pPr indent="0" lvl="0" marL="0" rtl="0" algn="l">
              <a:spcBef>
                <a:spcPts val="0"/>
              </a:spcBef>
              <a:spcAft>
                <a:spcPts val="0"/>
              </a:spcAft>
              <a:buSzPts val="990"/>
              <a:buNone/>
            </a:pPr>
            <a:r>
              <a:rPr b="1" lang="tr" sz="3559">
                <a:solidFill>
                  <a:srgbClr val="F3F3F3"/>
                </a:solidFill>
                <a:latin typeface="Maven Pro"/>
                <a:ea typeface="Maven Pro"/>
                <a:cs typeface="Maven Pro"/>
                <a:sym typeface="Maven Pro"/>
              </a:rPr>
              <a:t>“Cargopath”</a:t>
            </a:r>
            <a:endParaRPr b="1" sz="3559">
              <a:solidFill>
                <a:srgbClr val="F3F3F3"/>
              </a:solidFill>
              <a:latin typeface="Maven Pro"/>
              <a:ea typeface="Maven Pro"/>
              <a:cs typeface="Maven Pro"/>
              <a:sym typeface="Maven Pro"/>
            </a:endParaRPr>
          </a:p>
        </p:txBody>
      </p:sp>
      <p:sp>
        <p:nvSpPr>
          <p:cNvPr id="86" name="Google Shape;86;p13"/>
          <p:cNvSpPr txBox="1"/>
          <p:nvPr>
            <p:ph idx="1" type="subTitle"/>
          </p:nvPr>
        </p:nvSpPr>
        <p:spPr>
          <a:xfrm>
            <a:off x="1712150" y="3070525"/>
            <a:ext cx="6786000" cy="12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000000"/>
                </a:solidFill>
                <a:highlight>
                  <a:srgbClr val="D9E2F3"/>
                </a:highlight>
                <a:latin typeface="Arial"/>
                <a:ea typeface="Arial"/>
                <a:cs typeface="Arial"/>
                <a:sym typeface="Arial"/>
              </a:rPr>
              <a:t>		</a:t>
            </a:r>
            <a:r>
              <a:rPr lang="tr" sz="1200">
                <a:solidFill>
                  <a:srgbClr val="FFFFFF"/>
                </a:solidFill>
                <a:latin typeface="Alfa Slab One"/>
                <a:ea typeface="Alfa Slab One"/>
                <a:cs typeface="Alfa Slab One"/>
                <a:sym typeface="Alfa Slab One"/>
              </a:rPr>
              <a:t>	</a:t>
            </a:r>
            <a:r>
              <a:rPr b="1" lang="tr" sz="1700">
                <a:solidFill>
                  <a:srgbClr val="FFFFFF"/>
                </a:solidFill>
                <a:latin typeface="Maven Pro"/>
                <a:ea typeface="Maven Pro"/>
                <a:cs typeface="Maven Pro"/>
                <a:sym typeface="Maven Pro"/>
              </a:rPr>
              <a:t>Yasin Seven       2017469044</a:t>
            </a:r>
            <a:endParaRPr b="1" sz="1700">
              <a:solidFill>
                <a:srgbClr val="FFFFFF"/>
              </a:solidFill>
              <a:latin typeface="Maven Pro"/>
              <a:ea typeface="Maven Pro"/>
              <a:cs typeface="Maven Pro"/>
              <a:sym typeface="Maven Pro"/>
            </a:endParaRPr>
          </a:p>
          <a:p>
            <a:pPr indent="0" lvl="0" marL="0" rtl="0" algn="l">
              <a:spcBef>
                <a:spcPts val="0"/>
              </a:spcBef>
              <a:spcAft>
                <a:spcPts val="0"/>
              </a:spcAft>
              <a:buNone/>
            </a:pPr>
            <a:r>
              <a:rPr b="1" lang="tr" sz="1700">
                <a:solidFill>
                  <a:srgbClr val="FFFFFF"/>
                </a:solidFill>
                <a:latin typeface="Maven Pro"/>
                <a:ea typeface="Maven Pro"/>
                <a:cs typeface="Maven Pro"/>
                <a:sym typeface="Maven Pro"/>
              </a:rPr>
              <a:t>			Berfin Ay            2017469009</a:t>
            </a:r>
            <a:endParaRPr b="1" sz="1700">
              <a:solidFill>
                <a:srgbClr val="FFFFFF"/>
              </a:solidFill>
              <a:latin typeface="Maven Pro"/>
              <a:ea typeface="Maven Pro"/>
              <a:cs typeface="Maven Pro"/>
              <a:sym typeface="Maven Pro"/>
            </a:endParaRPr>
          </a:p>
          <a:p>
            <a:pPr indent="0" lvl="0" marL="0" rtl="0" algn="l">
              <a:spcBef>
                <a:spcPts val="0"/>
              </a:spcBef>
              <a:spcAft>
                <a:spcPts val="0"/>
              </a:spcAft>
              <a:buNone/>
            </a:pPr>
            <a:r>
              <a:rPr b="1" lang="tr" sz="1700">
                <a:solidFill>
                  <a:srgbClr val="FFFFFF"/>
                </a:solidFill>
                <a:latin typeface="Maven Pro"/>
                <a:ea typeface="Maven Pro"/>
                <a:cs typeface="Maven Pro"/>
                <a:sym typeface="Maven Pro"/>
              </a:rPr>
              <a:t>			Oğulcan Galata 2017469021</a:t>
            </a:r>
            <a:endParaRPr b="1" sz="1700">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6548375" y="1378225"/>
            <a:ext cx="2475900" cy="193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tr"/>
              <a:t>Girilen bilgiler, 6 haneli bir kod tanımlanarak cloud firestore veritabanına eklenir ve bu kodu karşılayan QR Kod oluşturulur.</a:t>
            </a:r>
            <a:endParaRPr/>
          </a:p>
        </p:txBody>
      </p:sp>
      <p:pic>
        <p:nvPicPr>
          <p:cNvPr id="146" name="Google Shape;146;p22"/>
          <p:cNvPicPr preferRelativeResize="0"/>
          <p:nvPr/>
        </p:nvPicPr>
        <p:blipFill>
          <a:blip r:embed="rId3">
            <a:alphaModFix/>
          </a:blip>
          <a:stretch>
            <a:fillRect/>
          </a:stretch>
        </p:blipFill>
        <p:spPr>
          <a:xfrm>
            <a:off x="280975" y="291723"/>
            <a:ext cx="6044775" cy="3024800"/>
          </a:xfrm>
          <a:prstGeom prst="rect">
            <a:avLst/>
          </a:prstGeom>
          <a:noFill/>
          <a:ln>
            <a:noFill/>
          </a:ln>
        </p:spPr>
      </p:pic>
      <p:pic>
        <p:nvPicPr>
          <p:cNvPr id="147" name="Google Shape;147;p22"/>
          <p:cNvPicPr preferRelativeResize="0"/>
          <p:nvPr/>
        </p:nvPicPr>
        <p:blipFill>
          <a:blip r:embed="rId4">
            <a:alphaModFix/>
          </a:blip>
          <a:stretch>
            <a:fillRect/>
          </a:stretch>
        </p:blipFill>
        <p:spPr>
          <a:xfrm>
            <a:off x="1127572" y="2617797"/>
            <a:ext cx="2021925" cy="202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4744325" y="1650000"/>
            <a:ext cx="2640900" cy="15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“Cargopath” mobil uygulaması personel ve müşteri girişi olarak ikiye ayrılmıştır.</a:t>
            </a:r>
            <a:endParaRPr/>
          </a:p>
        </p:txBody>
      </p:sp>
      <p:pic>
        <p:nvPicPr>
          <p:cNvPr id="153" name="Google Shape;153;p23"/>
          <p:cNvPicPr preferRelativeResize="0"/>
          <p:nvPr/>
        </p:nvPicPr>
        <p:blipFill>
          <a:blip r:embed="rId3">
            <a:alphaModFix/>
          </a:blip>
          <a:stretch>
            <a:fillRect/>
          </a:stretch>
        </p:blipFill>
        <p:spPr>
          <a:xfrm>
            <a:off x="1879700" y="176462"/>
            <a:ext cx="2080000" cy="449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5593025" y="1440125"/>
            <a:ext cx="3219900" cy="20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Personel girişinde, sorumlu persone</a:t>
            </a:r>
            <a:r>
              <a:rPr lang="tr"/>
              <a:t>l bulunduğu konumu girerek konumunu güncellemek istediği kargonun qr kodunu okutur.</a:t>
            </a:r>
            <a:endParaRPr/>
          </a:p>
        </p:txBody>
      </p:sp>
      <p:pic>
        <p:nvPicPr>
          <p:cNvPr id="159" name="Google Shape;159;p24"/>
          <p:cNvPicPr preferRelativeResize="0"/>
          <p:nvPr/>
        </p:nvPicPr>
        <p:blipFill>
          <a:blip r:embed="rId3">
            <a:alphaModFix/>
          </a:blip>
          <a:stretch>
            <a:fillRect/>
          </a:stretch>
        </p:blipFill>
        <p:spPr>
          <a:xfrm>
            <a:off x="551575" y="167150"/>
            <a:ext cx="2104600" cy="4613375"/>
          </a:xfrm>
          <a:prstGeom prst="rect">
            <a:avLst/>
          </a:prstGeom>
          <a:noFill/>
          <a:ln>
            <a:noFill/>
          </a:ln>
        </p:spPr>
      </p:pic>
      <p:pic>
        <p:nvPicPr>
          <p:cNvPr id="160" name="Google Shape;160;p24"/>
          <p:cNvPicPr preferRelativeResize="0"/>
          <p:nvPr/>
        </p:nvPicPr>
        <p:blipFill>
          <a:blip r:embed="rId4">
            <a:alphaModFix/>
          </a:blip>
          <a:stretch>
            <a:fillRect/>
          </a:stretch>
        </p:blipFill>
        <p:spPr>
          <a:xfrm>
            <a:off x="2931425" y="167150"/>
            <a:ext cx="2104600" cy="458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4406525" y="1535375"/>
            <a:ext cx="4422000" cy="15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QR Kodu okutulan kargonun, bulunduğu konum bilgisi anlık olarak veritabanında güncellenir.</a:t>
            </a:r>
            <a:endParaRPr/>
          </a:p>
        </p:txBody>
      </p:sp>
      <p:pic>
        <p:nvPicPr>
          <p:cNvPr id="166" name="Google Shape;166;p25"/>
          <p:cNvPicPr preferRelativeResize="0"/>
          <p:nvPr/>
        </p:nvPicPr>
        <p:blipFill>
          <a:blip r:embed="rId3">
            <a:alphaModFix/>
          </a:blip>
          <a:stretch>
            <a:fillRect/>
          </a:stretch>
        </p:blipFill>
        <p:spPr>
          <a:xfrm>
            <a:off x="1572600" y="44925"/>
            <a:ext cx="2143000" cy="468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 type="body"/>
          </p:nvPr>
        </p:nvSpPr>
        <p:spPr>
          <a:xfrm>
            <a:off x="4721275" y="1871994"/>
            <a:ext cx="3531300" cy="107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Müşteri girişinde ise,müşteri 6 haneli kodu belirtilen yere girer. </a:t>
            </a:r>
            <a:endParaRPr/>
          </a:p>
        </p:txBody>
      </p:sp>
      <p:pic>
        <p:nvPicPr>
          <p:cNvPr id="172" name="Google Shape;172;p26"/>
          <p:cNvPicPr preferRelativeResize="0"/>
          <p:nvPr/>
        </p:nvPicPr>
        <p:blipFill>
          <a:blip r:embed="rId3">
            <a:alphaModFix/>
          </a:blip>
          <a:stretch>
            <a:fillRect/>
          </a:stretch>
        </p:blipFill>
        <p:spPr>
          <a:xfrm>
            <a:off x="1841300" y="111750"/>
            <a:ext cx="2119950" cy="459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5243300" y="1742675"/>
            <a:ext cx="2955600" cy="137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tr"/>
              <a:t>6 haneli kod girildikten sonra </a:t>
            </a:r>
            <a:r>
              <a:rPr lang="tr"/>
              <a:t>kargonun bilgileri ve anlık konumu görüntülenebilir.</a:t>
            </a:r>
            <a:endParaRPr/>
          </a:p>
        </p:txBody>
      </p:sp>
      <p:pic>
        <p:nvPicPr>
          <p:cNvPr id="178" name="Google Shape;178;p27"/>
          <p:cNvPicPr preferRelativeResize="0"/>
          <p:nvPr/>
        </p:nvPicPr>
        <p:blipFill>
          <a:blip r:embed="rId3">
            <a:alphaModFix/>
          </a:blip>
          <a:stretch>
            <a:fillRect/>
          </a:stretch>
        </p:blipFill>
        <p:spPr>
          <a:xfrm>
            <a:off x="2317275" y="195863"/>
            <a:ext cx="2098025" cy="455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Sonuç- Neler Öğrendik?</a:t>
            </a:r>
            <a:endParaRPr/>
          </a:p>
        </p:txBody>
      </p:sp>
      <p:sp>
        <p:nvSpPr>
          <p:cNvPr id="184" name="Google Shape;184;p28"/>
          <p:cNvSpPr txBox="1"/>
          <p:nvPr>
            <p:ph idx="1" type="body"/>
          </p:nvPr>
        </p:nvSpPr>
        <p:spPr>
          <a:xfrm>
            <a:off x="311700" y="1552300"/>
            <a:ext cx="8520600" cy="2140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tr"/>
              <a:t>Sonuç olarak, bütün kargo firmalarının yaşadığı bu problemi oluşturduğumuz basit bir sistem ile çözüme ulaştırdık.</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tr"/>
              <a:t>Zaman yönetiminin nasıl yapıldığını ve takım çalışmasını planlamayı,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Clr>
                <a:srgbClr val="000000"/>
              </a:buClr>
              <a:buSzPts val="1800"/>
              <a:buFont typeface="Twentieth Century"/>
              <a:buNone/>
            </a:pPr>
            <a:r>
              <a:rPr lang="tr"/>
              <a:t>Geliştirme sırasında yaşadığımız problemlerin üstesinden gelmeyi öğrendik.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latin typeface="Maven Pro"/>
                <a:ea typeface="Maven Pro"/>
                <a:cs typeface="Maven Pro"/>
                <a:sym typeface="Maven Pro"/>
              </a:rPr>
              <a:t>Problemin Tanımı</a:t>
            </a:r>
            <a:endParaRPr b="1">
              <a:latin typeface="Maven Pro"/>
              <a:ea typeface="Maven Pro"/>
              <a:cs typeface="Maven Pro"/>
              <a:sym typeface="Maven Pro"/>
            </a:endParaRPr>
          </a:p>
        </p:txBody>
      </p:sp>
      <p:sp>
        <p:nvSpPr>
          <p:cNvPr id="92" name="Google Shape;92;p14"/>
          <p:cNvSpPr txBox="1"/>
          <p:nvPr>
            <p:ph idx="1" type="body"/>
          </p:nvPr>
        </p:nvSpPr>
        <p:spPr>
          <a:xfrm>
            <a:off x="543000" y="1703875"/>
            <a:ext cx="8058000" cy="139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tr">
                <a:solidFill>
                  <a:srgbClr val="000000"/>
                </a:solidFill>
                <a:latin typeface="Maven Pro"/>
                <a:ea typeface="Maven Pro"/>
                <a:cs typeface="Maven Pro"/>
                <a:sym typeface="Maven Pro"/>
              </a:rPr>
              <a:t>Günümüz kargo firmalarının en büyük problemi kargonun müşteriden alındıktan sonra doğru takip edilememesi ve müşterinin yanlış bilgilendirilmesi dolayısıyla müşteri memnuniyetinin düşerek pazarın diğer firmalara kaptırılmasıdır.</a:t>
            </a:r>
            <a:r>
              <a:rPr lang="tr">
                <a:latin typeface="Maven Pro"/>
                <a:ea typeface="Maven Pro"/>
                <a:cs typeface="Maven Pro"/>
                <a:sym typeface="Maven Pro"/>
              </a:rPr>
              <a:t> </a:t>
            </a:r>
            <a:endParaRPr>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latin typeface="Maven Pro"/>
                <a:ea typeface="Maven Pro"/>
                <a:cs typeface="Maven Pro"/>
                <a:sym typeface="Maven Pro"/>
              </a:rPr>
              <a:t>Problemin Amacı</a:t>
            </a:r>
            <a:endParaRPr b="1">
              <a:latin typeface="Maven Pro"/>
              <a:ea typeface="Maven Pro"/>
              <a:cs typeface="Maven Pro"/>
              <a:sym typeface="Maven Pro"/>
            </a:endParaRPr>
          </a:p>
        </p:txBody>
      </p:sp>
      <p:sp>
        <p:nvSpPr>
          <p:cNvPr id="98" name="Google Shape;98;p15"/>
          <p:cNvSpPr txBox="1"/>
          <p:nvPr>
            <p:ph idx="1" type="body"/>
          </p:nvPr>
        </p:nvSpPr>
        <p:spPr>
          <a:xfrm>
            <a:off x="433350" y="1498725"/>
            <a:ext cx="8362200" cy="23571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None/>
            </a:pPr>
            <a:r>
              <a:rPr lang="tr" sz="1600">
                <a:solidFill>
                  <a:srgbClr val="000000"/>
                </a:solidFill>
                <a:latin typeface="Maven Pro"/>
                <a:ea typeface="Maven Pro"/>
                <a:cs typeface="Maven Pro"/>
                <a:sym typeface="Maven Pro"/>
              </a:rPr>
              <a:t>Bu projenin amacı, günümüzde çoğu kargo firmasının kargo takip sistemlerinin doğru çalışmaması ve anlık bilgi verememesi nedeniyle müşterilerin yaşadıkları mağduriyetleri en aza indirmektir. Bu sistem, kargoların QR kod ile eşleştirilerek imzalanması ile veritabanına ulaşımın pratikleştirilmesi ve diğer cihazların bu veritabanına uzaktan erişim sağlamalarıdır. Bu sayede veri tabanındaki her değişiklik tüm cihazlarda gerçek zamanlı olarak takip edilebilmektedir.</a:t>
            </a:r>
            <a:endParaRPr sz="2200">
              <a:solidFill>
                <a:srgbClr val="000000"/>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Kullanılan Model</a:t>
            </a:r>
            <a:endParaRPr b="1"/>
          </a:p>
        </p:txBody>
      </p:sp>
      <p:sp>
        <p:nvSpPr>
          <p:cNvPr id="104" name="Google Shape;104;p16"/>
          <p:cNvSpPr txBox="1"/>
          <p:nvPr>
            <p:ph idx="1" type="body"/>
          </p:nvPr>
        </p:nvSpPr>
        <p:spPr>
          <a:xfrm>
            <a:off x="459875" y="1231050"/>
            <a:ext cx="2681400" cy="3337800"/>
          </a:xfrm>
          <a:prstGeom prst="rect">
            <a:avLst/>
          </a:prstGeom>
        </p:spPr>
        <p:txBody>
          <a:bodyPr anchorCtr="0" anchor="t" bIns="91425" lIns="91425" spcFirstLastPara="1" rIns="91425" wrap="square" tIns="91425">
            <a:normAutofit/>
          </a:bodyPr>
          <a:lstStyle/>
          <a:p>
            <a:pPr indent="0" lvl="0" marL="228600" rtl="0" algn="l">
              <a:lnSpc>
                <a:spcPct val="120000"/>
              </a:lnSpc>
              <a:spcBef>
                <a:spcPts val="0"/>
              </a:spcBef>
              <a:spcAft>
                <a:spcPts val="0"/>
              </a:spcAft>
              <a:buNone/>
            </a:pPr>
            <a:r>
              <a:rPr lang="tr">
                <a:solidFill>
                  <a:srgbClr val="564881"/>
                </a:solidFill>
                <a:latin typeface="Maven Pro"/>
                <a:ea typeface="Maven Pro"/>
                <a:cs typeface="Maven Pro"/>
                <a:sym typeface="Maven Pro"/>
              </a:rPr>
              <a:t>Şelale Modeli (Waterfall Model):</a:t>
            </a:r>
            <a:endParaRPr sz="1400">
              <a:solidFill>
                <a:srgbClr val="000000"/>
              </a:solidFill>
              <a:latin typeface="Maven Pro"/>
              <a:ea typeface="Maven Pro"/>
              <a:cs typeface="Maven Pro"/>
              <a:sym typeface="Maven Pro"/>
            </a:endParaRPr>
          </a:p>
          <a:p>
            <a:pPr indent="0" lvl="0" marL="0" rtl="0" algn="l">
              <a:lnSpc>
                <a:spcPct val="120000"/>
              </a:lnSpc>
              <a:spcBef>
                <a:spcPts val="1000"/>
              </a:spcBef>
              <a:spcAft>
                <a:spcPts val="0"/>
              </a:spcAft>
              <a:buClr>
                <a:srgbClr val="000000"/>
              </a:buClr>
              <a:buSzPts val="2400"/>
              <a:buFont typeface="Arial"/>
              <a:buNone/>
            </a:pPr>
            <a:r>
              <a:rPr lang="tr" sz="1250">
                <a:solidFill>
                  <a:srgbClr val="000000"/>
                </a:solidFill>
                <a:highlight>
                  <a:srgbClr val="FFFFFF"/>
                </a:highlight>
                <a:latin typeface="Maven Pro"/>
                <a:ea typeface="Maven Pro"/>
                <a:cs typeface="Maven Pro"/>
                <a:sym typeface="Maven Pro"/>
              </a:rPr>
              <a:t>Şelale yönteminde yazılım geliştirme süreci analiz, tasarım, kodlama, test, sürüm ve bakım gibi safhalardan oluşur. Geleneksel yazılım metotlarında bu safhalar şelale modelinde olduğu gibi doğrusal olarak işler. Her safha, başlangıç noktasında bir önceki safhanın ürettiklerini bulur.</a:t>
            </a:r>
            <a:endParaRPr sz="2000">
              <a:solidFill>
                <a:srgbClr val="000000"/>
              </a:solidFill>
              <a:latin typeface="Maven Pro"/>
              <a:ea typeface="Maven Pro"/>
              <a:cs typeface="Maven Pro"/>
              <a:sym typeface="Maven Pro"/>
            </a:endParaRPr>
          </a:p>
        </p:txBody>
      </p:sp>
      <p:pic>
        <p:nvPicPr>
          <p:cNvPr id="105" name="Google Shape;105;p16"/>
          <p:cNvPicPr preferRelativeResize="0"/>
          <p:nvPr/>
        </p:nvPicPr>
        <p:blipFill>
          <a:blip r:embed="rId3">
            <a:alphaModFix/>
          </a:blip>
          <a:stretch>
            <a:fillRect/>
          </a:stretch>
        </p:blipFill>
        <p:spPr>
          <a:xfrm>
            <a:off x="3321400" y="962200"/>
            <a:ext cx="5510901" cy="289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43350" y="241425"/>
            <a:ext cx="8457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Veritabanı</a:t>
            </a:r>
            <a:endParaRPr b="1"/>
          </a:p>
        </p:txBody>
      </p:sp>
      <p:sp>
        <p:nvSpPr>
          <p:cNvPr id="111" name="Google Shape;111;p17"/>
          <p:cNvSpPr txBox="1"/>
          <p:nvPr>
            <p:ph idx="1" type="body"/>
          </p:nvPr>
        </p:nvSpPr>
        <p:spPr>
          <a:xfrm>
            <a:off x="438650" y="1229875"/>
            <a:ext cx="28230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700">
                <a:solidFill>
                  <a:srgbClr val="202124"/>
                </a:solidFill>
                <a:highlight>
                  <a:srgbClr val="FFFFFF"/>
                </a:highlight>
                <a:latin typeface="Maven Pro"/>
                <a:ea typeface="Maven Pro"/>
                <a:cs typeface="Maven Pro"/>
                <a:sym typeface="Maven Pro"/>
              </a:rPr>
              <a:t>Google'nin büyük ve karmaşık yapıdaki verileri saklamak ve hızlıca sorgulamak amacıyla geliştirdiği dokuman tabanlı Nosql veritabanıdır. </a:t>
            </a:r>
            <a:r>
              <a:rPr b="1" lang="tr" sz="1700">
                <a:solidFill>
                  <a:srgbClr val="202124"/>
                </a:solidFill>
                <a:highlight>
                  <a:srgbClr val="FFFFFF"/>
                </a:highlight>
                <a:latin typeface="Maven Pro"/>
                <a:ea typeface="Maven Pro"/>
                <a:cs typeface="Maven Pro"/>
                <a:sym typeface="Maven Pro"/>
              </a:rPr>
              <a:t>Firestore</a:t>
            </a:r>
            <a:r>
              <a:rPr lang="tr" sz="1700">
                <a:solidFill>
                  <a:srgbClr val="202124"/>
                </a:solidFill>
                <a:highlight>
                  <a:srgbClr val="FFFFFF"/>
                </a:highlight>
                <a:latin typeface="Maven Pro"/>
                <a:ea typeface="Maven Pro"/>
                <a:cs typeface="Maven Pro"/>
                <a:sym typeface="Maven Pro"/>
              </a:rPr>
              <a:t> esnek bir yapıya sahiptir. Veriler istenilen şemada tutulabilir.</a:t>
            </a:r>
            <a:endParaRPr sz="2300">
              <a:latin typeface="Maven Pro"/>
              <a:ea typeface="Maven Pro"/>
              <a:cs typeface="Maven Pro"/>
              <a:sym typeface="Maven Pro"/>
            </a:endParaRPr>
          </a:p>
        </p:txBody>
      </p:sp>
      <p:pic>
        <p:nvPicPr>
          <p:cNvPr id="112" name="Google Shape;112;p17"/>
          <p:cNvPicPr preferRelativeResize="0"/>
          <p:nvPr/>
        </p:nvPicPr>
        <p:blipFill>
          <a:blip r:embed="rId3">
            <a:alphaModFix/>
          </a:blip>
          <a:stretch>
            <a:fillRect/>
          </a:stretch>
        </p:blipFill>
        <p:spPr>
          <a:xfrm>
            <a:off x="3345475" y="1229876"/>
            <a:ext cx="5486826" cy="308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349350" y="477063"/>
            <a:ext cx="6620000" cy="3623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Kullanılan Programlar</a:t>
            </a:r>
            <a:endParaRPr b="1"/>
          </a:p>
        </p:txBody>
      </p:sp>
      <p:pic>
        <p:nvPicPr>
          <p:cNvPr id="123" name="Google Shape;123;p19"/>
          <p:cNvPicPr preferRelativeResize="0"/>
          <p:nvPr/>
        </p:nvPicPr>
        <p:blipFill>
          <a:blip r:embed="rId3">
            <a:alphaModFix/>
          </a:blip>
          <a:stretch>
            <a:fillRect/>
          </a:stretch>
        </p:blipFill>
        <p:spPr>
          <a:xfrm>
            <a:off x="311688" y="1229863"/>
            <a:ext cx="2371725" cy="2428875"/>
          </a:xfrm>
          <a:prstGeom prst="rect">
            <a:avLst/>
          </a:prstGeom>
          <a:noFill/>
          <a:ln>
            <a:noFill/>
          </a:ln>
        </p:spPr>
      </p:pic>
      <p:pic>
        <p:nvPicPr>
          <p:cNvPr id="124" name="Google Shape;124;p19"/>
          <p:cNvPicPr preferRelativeResize="0"/>
          <p:nvPr/>
        </p:nvPicPr>
        <p:blipFill>
          <a:blip r:embed="rId4">
            <a:alphaModFix/>
          </a:blip>
          <a:stretch>
            <a:fillRect/>
          </a:stretch>
        </p:blipFill>
        <p:spPr>
          <a:xfrm>
            <a:off x="2988424" y="1521199"/>
            <a:ext cx="3047700" cy="1549600"/>
          </a:xfrm>
          <a:prstGeom prst="rect">
            <a:avLst/>
          </a:prstGeom>
          <a:noFill/>
          <a:ln>
            <a:noFill/>
          </a:ln>
        </p:spPr>
      </p:pic>
      <p:pic>
        <p:nvPicPr>
          <p:cNvPr id="125" name="Google Shape;125;p19"/>
          <p:cNvPicPr preferRelativeResize="0"/>
          <p:nvPr/>
        </p:nvPicPr>
        <p:blipFill>
          <a:blip r:embed="rId5">
            <a:alphaModFix/>
          </a:blip>
          <a:stretch>
            <a:fillRect/>
          </a:stretch>
        </p:blipFill>
        <p:spPr>
          <a:xfrm>
            <a:off x="6341125" y="1186787"/>
            <a:ext cx="2210950" cy="2471975"/>
          </a:xfrm>
          <a:prstGeom prst="rect">
            <a:avLst/>
          </a:prstGeom>
          <a:noFill/>
          <a:ln>
            <a:noFill/>
          </a:ln>
        </p:spPr>
      </p:pic>
      <p:pic>
        <p:nvPicPr>
          <p:cNvPr id="126" name="Google Shape;126;p19"/>
          <p:cNvPicPr preferRelativeResize="0"/>
          <p:nvPr/>
        </p:nvPicPr>
        <p:blipFill>
          <a:blip r:embed="rId6">
            <a:alphaModFix/>
          </a:blip>
          <a:stretch>
            <a:fillRect/>
          </a:stretch>
        </p:blipFill>
        <p:spPr>
          <a:xfrm>
            <a:off x="3289677" y="3377800"/>
            <a:ext cx="2564650" cy="102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Kullanılan Diller</a:t>
            </a:r>
            <a:endParaRPr b="1"/>
          </a:p>
        </p:txBody>
      </p:sp>
      <p:pic>
        <p:nvPicPr>
          <p:cNvPr id="132" name="Google Shape;132;p20"/>
          <p:cNvPicPr preferRelativeResize="0"/>
          <p:nvPr/>
        </p:nvPicPr>
        <p:blipFill>
          <a:blip r:embed="rId3">
            <a:alphaModFix/>
          </a:blip>
          <a:stretch>
            <a:fillRect/>
          </a:stretch>
        </p:blipFill>
        <p:spPr>
          <a:xfrm>
            <a:off x="4310975" y="1836028"/>
            <a:ext cx="4238900" cy="1471425"/>
          </a:xfrm>
          <a:prstGeom prst="rect">
            <a:avLst/>
          </a:prstGeom>
          <a:noFill/>
          <a:ln>
            <a:noFill/>
          </a:ln>
        </p:spPr>
      </p:pic>
      <p:pic>
        <p:nvPicPr>
          <p:cNvPr id="133" name="Google Shape;133;p20"/>
          <p:cNvPicPr preferRelativeResize="0"/>
          <p:nvPr/>
        </p:nvPicPr>
        <p:blipFill>
          <a:blip r:embed="rId4">
            <a:alphaModFix/>
          </a:blip>
          <a:stretch>
            <a:fillRect/>
          </a:stretch>
        </p:blipFill>
        <p:spPr>
          <a:xfrm>
            <a:off x="548900" y="1552130"/>
            <a:ext cx="3608925" cy="203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Ekran Görüntüleri</a:t>
            </a:r>
            <a:endParaRPr b="1"/>
          </a:p>
        </p:txBody>
      </p:sp>
      <p:pic>
        <p:nvPicPr>
          <p:cNvPr id="139" name="Google Shape;139;p21"/>
          <p:cNvPicPr preferRelativeResize="0"/>
          <p:nvPr/>
        </p:nvPicPr>
        <p:blipFill>
          <a:blip r:embed="rId3">
            <a:alphaModFix/>
          </a:blip>
          <a:stretch>
            <a:fillRect/>
          </a:stretch>
        </p:blipFill>
        <p:spPr>
          <a:xfrm>
            <a:off x="428750" y="1017800"/>
            <a:ext cx="4180189" cy="3820900"/>
          </a:xfrm>
          <a:prstGeom prst="rect">
            <a:avLst/>
          </a:prstGeom>
          <a:noFill/>
          <a:ln>
            <a:noFill/>
          </a:ln>
        </p:spPr>
      </p:pic>
      <p:sp>
        <p:nvSpPr>
          <p:cNvPr id="140" name="Google Shape;140;p21"/>
          <p:cNvSpPr txBox="1"/>
          <p:nvPr/>
        </p:nvSpPr>
        <p:spPr>
          <a:xfrm>
            <a:off x="4982275" y="1842450"/>
            <a:ext cx="341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latin typeface="Roboto"/>
                <a:ea typeface="Roboto"/>
                <a:cs typeface="Roboto"/>
                <a:sym typeface="Roboto"/>
              </a:rPr>
              <a:t>“Cargopath” masaüstü uygulamasından kargo bilgileri girilir.</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