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79" r:id="rId2"/>
    <p:sldId id="280" r:id="rId3"/>
    <p:sldId id="281" r:id="rId4"/>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1" d="100"/>
          <a:sy n="111" d="100"/>
        </p:scale>
        <p:origin x="-78" y="-1080"/>
      </p:cViewPr>
      <p:guideLst>
        <p:guide orient="horz" pos="1056"/>
        <p:guide pos="2736"/>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21638-D588-45FC-A9BA-E481BF57AE9D}" type="datetimeFigureOut">
              <a:rPr lang="en-US" smtClean="0"/>
              <a:pPr/>
              <a:t>1/10/2011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0F822C-E7B4-4EF3-B85F-DEE66574EB1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7D49C212-8B16-4805-BBE6-1DD75B4111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89AABE7-5791-4195-AFED-D2742C2D3A5E}" type="slidenum">
              <a:rPr lang="en-US"/>
              <a:pPr/>
              <a:t>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89AABE7-5791-4195-AFED-D2742C2D3A5E}" type="slidenum">
              <a:rPr lang="en-US"/>
              <a:pPr/>
              <a:t>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89AABE7-5791-4195-AFED-D2742C2D3A5E}"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64517A-8CA0-4921-A8BB-AA6329603C9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0F30A5-1C11-4E93-B4A0-F7DD472532C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A4B17E-C671-4BAC-9603-647018655A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06CC70-ADC8-43AD-8BCA-FFA89A91F3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721CD4-2393-4294-B20F-2AC77F5901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229116-F923-46DE-91B6-9934FC1B78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1C692E9-A64B-4438-A46F-919634BB75E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CF16AF4-B960-482E-938C-34DF6E7CC3F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4D3F8F-18F9-4B63-A5E6-E7396EC0CA9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00CDA8-4BC4-4642-A99D-2B90F99B0C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26023C-7313-4399-B9DD-FEA6A05E6FE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E36248B0-9674-4373-BADE-39325EBA47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5" name="Text Box 33"/>
          <p:cNvSpPr txBox="1">
            <a:spLocks noChangeArrowheads="1"/>
          </p:cNvSpPr>
          <p:nvPr/>
        </p:nvSpPr>
        <p:spPr bwMode="auto">
          <a:xfrm>
            <a:off x="304800" y="159603"/>
            <a:ext cx="8382000" cy="461665"/>
          </a:xfrm>
          <a:prstGeom prst="rect">
            <a:avLst/>
          </a:prstGeom>
          <a:noFill/>
          <a:ln w="9525">
            <a:noFill/>
            <a:miter lim="800000"/>
            <a:headEnd/>
            <a:tailEnd/>
          </a:ln>
        </p:spPr>
        <p:txBody>
          <a:bodyPr wrap="square">
            <a:spAutoFit/>
          </a:bodyPr>
          <a:lstStyle/>
          <a:p>
            <a:pPr algn="ctr"/>
            <a:r>
              <a:rPr lang="en-US" sz="2400" smtClean="0"/>
              <a:t>The bending moment and axial force at the follicle </a:t>
            </a:r>
            <a:endParaRPr lang="en-US" sz="2400" dirty="0"/>
          </a:p>
        </p:txBody>
      </p:sp>
      <p:sp>
        <p:nvSpPr>
          <p:cNvPr id="22" name="TextBox 21"/>
          <p:cNvSpPr txBox="1"/>
          <p:nvPr/>
        </p:nvSpPr>
        <p:spPr>
          <a:xfrm>
            <a:off x="1447800" y="609600"/>
            <a:ext cx="6061275" cy="1384995"/>
          </a:xfrm>
          <a:prstGeom prst="rect">
            <a:avLst/>
          </a:prstGeom>
          <a:noFill/>
        </p:spPr>
        <p:txBody>
          <a:bodyPr wrap="none" rtlCol="0">
            <a:spAutoFit/>
          </a:bodyPr>
          <a:lstStyle/>
          <a:p>
            <a:r>
              <a:rPr lang="en-US" sz="1200" dirty="0" smtClean="0"/>
              <a:t>F</a:t>
            </a:r>
            <a:r>
              <a:rPr lang="en-US" sz="1200" b="0" dirty="0" smtClean="0"/>
              <a:t> – force acting on the whisker; normal to the site of contact (in the absence of friction)</a:t>
            </a:r>
          </a:p>
          <a:p>
            <a:r>
              <a:rPr lang="en-US" sz="1200" dirty="0" smtClean="0"/>
              <a:t>F</a:t>
            </a:r>
            <a:r>
              <a:rPr lang="en-US" sz="1200" baseline="-25000" dirty="0" smtClean="0"/>
              <a:t>ax</a:t>
            </a:r>
            <a:r>
              <a:rPr lang="en-US" sz="1200" dirty="0" smtClean="0"/>
              <a:t> </a:t>
            </a:r>
            <a:r>
              <a:rPr lang="en-US" sz="1200" b="0" dirty="0" smtClean="0"/>
              <a:t>- component of the force pushing into the follicle</a:t>
            </a:r>
          </a:p>
          <a:p>
            <a:r>
              <a:rPr lang="en-US" sz="1200" dirty="0" err="1" smtClean="0"/>
              <a:t>r</a:t>
            </a:r>
            <a:r>
              <a:rPr lang="en-US" sz="1200" baseline="-25000" dirty="0" err="1" smtClean="0"/>
              <a:t>o</a:t>
            </a:r>
            <a:r>
              <a:rPr lang="en-US" sz="1200" b="0" dirty="0" smtClean="0"/>
              <a:t> – vector from follicle to site of contact</a:t>
            </a:r>
          </a:p>
          <a:p>
            <a:r>
              <a:rPr lang="en-US" sz="1200" b="0" dirty="0" err="1" smtClean="0">
                <a:latin typeface="Symbol" pitchFamily="18" charset="2"/>
              </a:rPr>
              <a:t>q</a:t>
            </a:r>
            <a:r>
              <a:rPr lang="en-US" sz="1200" b="0" baseline="-25000" dirty="0" err="1" smtClean="0"/>
              <a:t>o</a:t>
            </a:r>
            <a:r>
              <a:rPr lang="en-US" sz="1200" b="0" dirty="0" smtClean="0"/>
              <a:t> – angle of </a:t>
            </a:r>
            <a:r>
              <a:rPr lang="en-US" sz="1200" dirty="0" err="1" smtClean="0"/>
              <a:t>r</a:t>
            </a:r>
            <a:r>
              <a:rPr lang="en-US" sz="1200" baseline="-25000" dirty="0" err="1" smtClean="0"/>
              <a:t>o</a:t>
            </a:r>
            <a:r>
              <a:rPr lang="en-US" sz="1200" b="0" dirty="0" smtClean="0"/>
              <a:t> </a:t>
            </a:r>
            <a:r>
              <a:rPr lang="en-US" sz="1200" b="0" dirty="0" err="1" smtClean="0"/>
              <a:t>wrt</a:t>
            </a:r>
            <a:r>
              <a:rPr lang="en-US" sz="1200" b="0" dirty="0" smtClean="0"/>
              <a:t> to horizontal</a:t>
            </a:r>
            <a:endParaRPr lang="en-US" sz="1200" b="0" dirty="0" smtClean="0">
              <a:latin typeface="Symbol" pitchFamily="18" charset="2"/>
            </a:endParaRPr>
          </a:p>
          <a:p>
            <a:r>
              <a:rPr lang="en-US" sz="1200" b="0" dirty="0" err="1" smtClean="0">
                <a:latin typeface="Symbol" pitchFamily="18" charset="2"/>
              </a:rPr>
              <a:t>q</a:t>
            </a:r>
            <a:r>
              <a:rPr lang="en-US" sz="1200" b="0" baseline="-25000" dirty="0" err="1" smtClean="0"/>
              <a:t>base</a:t>
            </a:r>
            <a:r>
              <a:rPr lang="en-US" sz="1200" b="0" dirty="0" smtClean="0"/>
              <a:t> – angle of whisker at base</a:t>
            </a:r>
          </a:p>
          <a:p>
            <a:r>
              <a:rPr lang="en-US" sz="1200" b="0" dirty="0" err="1" smtClean="0">
                <a:latin typeface="Symbol" pitchFamily="18" charset="2"/>
              </a:rPr>
              <a:t>q</a:t>
            </a:r>
            <a:r>
              <a:rPr lang="en-US" sz="1200" b="0" baseline="-25000" dirty="0" err="1" smtClean="0"/>
              <a:t>contact</a:t>
            </a:r>
            <a:r>
              <a:rPr lang="en-US" sz="1200" b="0" dirty="0" smtClean="0"/>
              <a:t> – angle of whisker at contact</a:t>
            </a:r>
          </a:p>
          <a:p>
            <a:endParaRPr lang="en-US" sz="1200" b="0" dirty="0"/>
          </a:p>
        </p:txBody>
      </p:sp>
      <p:sp>
        <p:nvSpPr>
          <p:cNvPr id="36" name="Text Box 3"/>
          <p:cNvSpPr txBox="1">
            <a:spLocks noChangeArrowheads="1"/>
          </p:cNvSpPr>
          <p:nvPr/>
        </p:nvSpPr>
        <p:spPr bwMode="auto">
          <a:xfrm>
            <a:off x="228600" y="1981200"/>
            <a:ext cx="4419600" cy="2031325"/>
          </a:xfrm>
          <a:prstGeom prst="rect">
            <a:avLst/>
          </a:prstGeom>
          <a:noFill/>
          <a:ln w="9525">
            <a:noFill/>
            <a:miter lim="800000"/>
            <a:headEnd/>
            <a:tailEnd/>
          </a:ln>
        </p:spPr>
        <p:txBody>
          <a:bodyPr wrap="square">
            <a:spAutoFit/>
          </a:bodyPr>
          <a:lstStyle/>
          <a:p>
            <a:r>
              <a:rPr lang="en-US" dirty="0" smtClean="0"/>
              <a:t>Moment</a:t>
            </a:r>
            <a:r>
              <a:rPr lang="en-US" b="0" dirty="0" smtClean="0"/>
              <a:t>:</a:t>
            </a:r>
          </a:p>
          <a:p>
            <a:endParaRPr lang="en-US" b="0" dirty="0" smtClean="0"/>
          </a:p>
          <a:p>
            <a:r>
              <a:rPr lang="en-US" b="0" dirty="0" smtClean="0">
                <a:solidFill>
                  <a:srgbClr val="FF0000"/>
                </a:solidFill>
              </a:rPr>
              <a:t>M</a:t>
            </a:r>
            <a:r>
              <a:rPr lang="en-US" b="0" baseline="-25000" dirty="0" smtClean="0">
                <a:solidFill>
                  <a:srgbClr val="FF0000"/>
                </a:solidFill>
              </a:rPr>
              <a:t>o</a:t>
            </a:r>
            <a:r>
              <a:rPr lang="en-US" b="0" dirty="0" smtClean="0">
                <a:solidFill>
                  <a:srgbClr val="FF0000"/>
                </a:solidFill>
              </a:rPr>
              <a:t> = |</a:t>
            </a:r>
            <a:r>
              <a:rPr lang="en-US" dirty="0" err="1" smtClean="0">
                <a:solidFill>
                  <a:srgbClr val="FF0000"/>
                </a:solidFill>
              </a:rPr>
              <a:t>r</a:t>
            </a:r>
            <a:r>
              <a:rPr lang="en-US" baseline="-25000" dirty="0" err="1" smtClean="0">
                <a:solidFill>
                  <a:srgbClr val="FF0000"/>
                </a:solidFill>
              </a:rPr>
              <a:t>o</a:t>
            </a:r>
            <a:r>
              <a:rPr lang="en-US" b="0" dirty="0" smtClean="0">
                <a:solidFill>
                  <a:srgbClr val="FF0000"/>
                </a:solidFill>
              </a:rPr>
              <a:t> x </a:t>
            </a:r>
            <a:r>
              <a:rPr lang="en-US" dirty="0" smtClean="0">
                <a:solidFill>
                  <a:srgbClr val="FF0000"/>
                </a:solidFill>
              </a:rPr>
              <a:t>F</a:t>
            </a:r>
            <a:r>
              <a:rPr lang="en-US" b="0" dirty="0" smtClean="0">
                <a:solidFill>
                  <a:srgbClr val="FF0000"/>
                </a:solidFill>
              </a:rPr>
              <a:t>|; </a:t>
            </a:r>
            <a:r>
              <a:rPr lang="en-US" dirty="0" err="1" smtClean="0">
                <a:solidFill>
                  <a:srgbClr val="FF0000"/>
                </a:solidFill>
              </a:rPr>
              <a:t>r</a:t>
            </a:r>
            <a:r>
              <a:rPr lang="en-US" baseline="-25000" dirty="0" err="1" smtClean="0">
                <a:solidFill>
                  <a:srgbClr val="FF0000"/>
                </a:solidFill>
              </a:rPr>
              <a:t>o</a:t>
            </a:r>
            <a:r>
              <a:rPr lang="en-US" b="0" dirty="0" smtClean="0">
                <a:solidFill>
                  <a:srgbClr val="FF0000"/>
                </a:solidFill>
              </a:rPr>
              <a:t> = [x</a:t>
            </a:r>
            <a:r>
              <a:rPr lang="en-US" b="0" baseline="-25000" dirty="0" smtClean="0">
                <a:solidFill>
                  <a:srgbClr val="FF0000"/>
                </a:solidFill>
              </a:rPr>
              <a:t>F</a:t>
            </a:r>
            <a:r>
              <a:rPr lang="en-US" b="0" dirty="0" smtClean="0">
                <a:solidFill>
                  <a:srgbClr val="FF0000"/>
                </a:solidFill>
              </a:rPr>
              <a:t>-x</a:t>
            </a:r>
            <a:r>
              <a:rPr lang="en-US" b="0" baseline="-25000" dirty="0" smtClean="0">
                <a:solidFill>
                  <a:srgbClr val="FF0000"/>
                </a:solidFill>
              </a:rPr>
              <a:t>0</a:t>
            </a:r>
            <a:r>
              <a:rPr lang="en-US" b="0" dirty="0" smtClean="0">
                <a:solidFill>
                  <a:srgbClr val="FF0000"/>
                </a:solidFill>
              </a:rPr>
              <a:t> y</a:t>
            </a:r>
            <a:r>
              <a:rPr lang="en-US" b="0" baseline="-25000" dirty="0" smtClean="0">
                <a:solidFill>
                  <a:srgbClr val="FF0000"/>
                </a:solidFill>
              </a:rPr>
              <a:t>F</a:t>
            </a:r>
            <a:r>
              <a:rPr lang="en-US" b="0" dirty="0" smtClean="0">
                <a:solidFill>
                  <a:srgbClr val="FF0000"/>
                </a:solidFill>
              </a:rPr>
              <a:t>-y</a:t>
            </a:r>
            <a:r>
              <a:rPr lang="en-US" b="0" baseline="-25000" dirty="0" smtClean="0">
                <a:solidFill>
                  <a:srgbClr val="FF0000"/>
                </a:solidFill>
              </a:rPr>
              <a:t>0</a:t>
            </a:r>
            <a:r>
              <a:rPr lang="en-US" b="0" dirty="0" smtClean="0">
                <a:solidFill>
                  <a:srgbClr val="FF0000"/>
                </a:solidFill>
              </a:rPr>
              <a:t>]</a:t>
            </a:r>
          </a:p>
          <a:p>
            <a:endParaRPr lang="en-US" b="0" dirty="0" smtClean="0">
              <a:solidFill>
                <a:srgbClr val="FF0000"/>
              </a:solidFill>
            </a:endParaRPr>
          </a:p>
          <a:p>
            <a:r>
              <a:rPr lang="en-US" dirty="0" err="1" smtClean="0">
                <a:solidFill>
                  <a:srgbClr val="FF0000"/>
                </a:solidFill>
              </a:rPr>
              <a:t>r</a:t>
            </a:r>
            <a:r>
              <a:rPr lang="en-US" baseline="-25000" dirty="0" err="1" smtClean="0">
                <a:solidFill>
                  <a:srgbClr val="FF0000"/>
                </a:solidFill>
              </a:rPr>
              <a:t>base</a:t>
            </a:r>
            <a:r>
              <a:rPr lang="en-US" dirty="0" smtClean="0">
                <a:solidFill>
                  <a:srgbClr val="FF0000"/>
                </a:solidFill>
              </a:rPr>
              <a:t> </a:t>
            </a:r>
            <a:r>
              <a:rPr lang="en-US" b="0" dirty="0" smtClean="0">
                <a:solidFill>
                  <a:srgbClr val="FF0000"/>
                </a:solidFill>
              </a:rPr>
              <a:t>= [</a:t>
            </a:r>
            <a:r>
              <a:rPr lang="en-US" b="0" dirty="0" err="1" smtClean="0">
                <a:solidFill>
                  <a:srgbClr val="FF0000"/>
                </a:solidFill>
              </a:rPr>
              <a:t>sin</a:t>
            </a:r>
            <a:r>
              <a:rPr lang="en-US" b="0" dirty="0" err="1" smtClean="0">
                <a:solidFill>
                  <a:srgbClr val="FF0000"/>
                </a:solidFill>
                <a:latin typeface="Symbol" pitchFamily="18" charset="2"/>
              </a:rPr>
              <a:t>q</a:t>
            </a:r>
            <a:r>
              <a:rPr lang="en-US" b="0" baseline="-25000" dirty="0" err="1" smtClean="0">
                <a:solidFill>
                  <a:srgbClr val="FF0000"/>
                </a:solidFill>
                <a:latin typeface="+mj-lt"/>
              </a:rPr>
              <a:t>base</a:t>
            </a:r>
            <a:r>
              <a:rPr lang="en-US" b="0" dirty="0" smtClean="0">
                <a:solidFill>
                  <a:srgbClr val="FF0000"/>
                </a:solidFill>
              </a:rPr>
              <a:t> - </a:t>
            </a:r>
            <a:r>
              <a:rPr lang="en-US" b="0" dirty="0" err="1" smtClean="0">
                <a:solidFill>
                  <a:srgbClr val="FF0000"/>
                </a:solidFill>
              </a:rPr>
              <a:t>cos</a:t>
            </a:r>
            <a:r>
              <a:rPr lang="en-US" b="0" dirty="0" err="1" smtClean="0">
                <a:solidFill>
                  <a:srgbClr val="FF0000"/>
                </a:solidFill>
                <a:latin typeface="Symbol" pitchFamily="18" charset="2"/>
              </a:rPr>
              <a:t>q</a:t>
            </a:r>
            <a:r>
              <a:rPr lang="en-US" b="0" baseline="-25000" dirty="0" err="1" smtClean="0">
                <a:solidFill>
                  <a:srgbClr val="FF0000"/>
                </a:solidFill>
              </a:rPr>
              <a:t>base</a:t>
            </a:r>
            <a:r>
              <a:rPr lang="en-US" b="0" dirty="0" smtClean="0">
                <a:solidFill>
                  <a:srgbClr val="FF0000"/>
                </a:solidFill>
              </a:rPr>
              <a:t>]</a:t>
            </a:r>
          </a:p>
          <a:p>
            <a:endParaRPr lang="en-US" b="0" dirty="0" smtClean="0">
              <a:solidFill>
                <a:srgbClr val="FF0000"/>
              </a:solidFill>
            </a:endParaRPr>
          </a:p>
          <a:p>
            <a:r>
              <a:rPr lang="en-US" b="0" dirty="0" err="1" smtClean="0">
                <a:solidFill>
                  <a:srgbClr val="FF0000"/>
                </a:solidFill>
                <a:latin typeface="+mj-lt"/>
                <a:cs typeface="Times New Roman" pitchFamily="18" charset="0"/>
              </a:rPr>
              <a:t>F</a:t>
            </a:r>
            <a:r>
              <a:rPr lang="en-US" b="0" baseline="-25000" dirty="0" err="1" smtClean="0">
                <a:solidFill>
                  <a:srgbClr val="FF0000"/>
                </a:solidFill>
                <a:latin typeface="+mj-lt"/>
                <a:cs typeface="Times New Roman" pitchFamily="18" charset="0"/>
              </a:rPr>
              <a:t>axial</a:t>
            </a:r>
            <a:r>
              <a:rPr lang="en-US" b="0" dirty="0" smtClean="0">
                <a:solidFill>
                  <a:srgbClr val="FF0000"/>
                </a:solidFill>
                <a:latin typeface="+mj-lt"/>
                <a:cs typeface="Times New Roman" pitchFamily="18" charset="0"/>
              </a:rPr>
              <a:t> = - </a:t>
            </a:r>
            <a:r>
              <a:rPr lang="en-US" dirty="0" err="1" smtClean="0">
                <a:solidFill>
                  <a:srgbClr val="FF0000"/>
                </a:solidFill>
              </a:rPr>
              <a:t>r</a:t>
            </a:r>
            <a:r>
              <a:rPr lang="en-US" baseline="-25000" dirty="0" err="1" smtClean="0">
                <a:solidFill>
                  <a:srgbClr val="FF0000"/>
                </a:solidFill>
              </a:rPr>
              <a:t>base</a:t>
            </a:r>
            <a:r>
              <a:rPr lang="en-US" dirty="0" smtClean="0">
                <a:solidFill>
                  <a:srgbClr val="FF0000"/>
                </a:solidFill>
              </a:rPr>
              <a:t> </a:t>
            </a:r>
            <a:r>
              <a:rPr lang="en-US" b="0" dirty="0" smtClean="0">
                <a:solidFill>
                  <a:srgbClr val="FF0000"/>
                </a:solidFill>
              </a:rPr>
              <a:t>dot </a:t>
            </a:r>
            <a:r>
              <a:rPr lang="en-US" dirty="0" smtClean="0">
                <a:solidFill>
                  <a:srgbClr val="FF0000"/>
                </a:solidFill>
              </a:rPr>
              <a:t>F</a:t>
            </a:r>
            <a:r>
              <a:rPr lang="en-US" b="0" dirty="0" smtClean="0">
                <a:solidFill>
                  <a:srgbClr val="FF0000"/>
                </a:solidFill>
                <a:latin typeface="+mj-lt"/>
                <a:cs typeface="Times New Roman" pitchFamily="18" charset="0"/>
              </a:rPr>
              <a:t> </a:t>
            </a:r>
          </a:p>
        </p:txBody>
      </p:sp>
      <p:sp>
        <p:nvSpPr>
          <p:cNvPr id="51" name="Text Box 3"/>
          <p:cNvSpPr txBox="1">
            <a:spLocks noChangeArrowheads="1"/>
          </p:cNvSpPr>
          <p:nvPr/>
        </p:nvSpPr>
        <p:spPr bwMode="auto">
          <a:xfrm>
            <a:off x="2362200" y="5257800"/>
            <a:ext cx="4343400" cy="1477328"/>
          </a:xfrm>
          <a:prstGeom prst="rect">
            <a:avLst/>
          </a:prstGeom>
          <a:noFill/>
          <a:ln w="9525">
            <a:noFill/>
            <a:miter lim="800000"/>
            <a:headEnd/>
            <a:tailEnd/>
          </a:ln>
        </p:spPr>
        <p:txBody>
          <a:bodyPr wrap="square">
            <a:spAutoFit/>
          </a:bodyPr>
          <a:lstStyle/>
          <a:p>
            <a:endParaRPr lang="en-US" b="0" dirty="0" smtClean="0"/>
          </a:p>
          <a:p>
            <a:endParaRPr lang="en-US" b="0" dirty="0" smtClean="0"/>
          </a:p>
          <a:p>
            <a:r>
              <a:rPr lang="en-US" b="0" dirty="0" smtClean="0"/>
              <a:t>Moment – ‘torque’ acting on the follicle</a:t>
            </a:r>
          </a:p>
          <a:p>
            <a:endParaRPr lang="en-US" b="0" dirty="0" smtClean="0">
              <a:latin typeface="+mj-lt"/>
              <a:cs typeface="Times New Roman" pitchFamily="18" charset="0"/>
            </a:endParaRPr>
          </a:p>
          <a:p>
            <a:r>
              <a:rPr lang="en-US" b="0" dirty="0" smtClean="0">
                <a:latin typeface="+mj-lt"/>
                <a:cs typeface="Times New Roman" pitchFamily="18" charset="0"/>
              </a:rPr>
              <a:t>Axial force –pushing into the follicle</a:t>
            </a:r>
          </a:p>
        </p:txBody>
      </p:sp>
      <p:sp>
        <p:nvSpPr>
          <p:cNvPr id="48" name="TextBox 47"/>
          <p:cNvSpPr txBox="1"/>
          <p:nvPr/>
        </p:nvSpPr>
        <p:spPr>
          <a:xfrm>
            <a:off x="6460622" y="2529550"/>
            <a:ext cx="289529" cy="24143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latin typeface="Times New Roman" pitchFamily="18" charset="0"/>
                <a:cs typeface="Times New Roman" pitchFamily="18" charset="0"/>
              </a:rPr>
              <a:t>o</a:t>
            </a:r>
            <a:endParaRPr lang="en-US" sz="1000" b="0" dirty="0"/>
          </a:p>
        </p:txBody>
      </p:sp>
      <p:sp>
        <p:nvSpPr>
          <p:cNvPr id="29" name="TextBox 28"/>
          <p:cNvSpPr txBox="1"/>
          <p:nvPr/>
        </p:nvSpPr>
        <p:spPr>
          <a:xfrm>
            <a:off x="6858000" y="5257800"/>
            <a:ext cx="520586" cy="24143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t>contact</a:t>
            </a:r>
            <a:endParaRPr lang="en-US" sz="1000" b="0" baseline="-25000" dirty="0"/>
          </a:p>
        </p:txBody>
      </p:sp>
      <p:sp>
        <p:nvSpPr>
          <p:cNvPr id="23" name="TextBox 22"/>
          <p:cNvSpPr txBox="1"/>
          <p:nvPr/>
        </p:nvSpPr>
        <p:spPr>
          <a:xfrm>
            <a:off x="6400800" y="1676400"/>
            <a:ext cx="397984" cy="241431"/>
          </a:xfrm>
          <a:prstGeom prst="rect">
            <a:avLst/>
          </a:prstGeom>
          <a:solidFill>
            <a:schemeClr val="bg1"/>
          </a:solidFill>
        </p:spPr>
        <p:txBody>
          <a:bodyPr wrap="none" rtlCol="0">
            <a:spAutoFit/>
          </a:bodyPr>
          <a:lstStyle/>
          <a:p>
            <a:r>
              <a:rPr lang="en-US" sz="1000" b="0" dirty="0" err="1" smtClean="0">
                <a:latin typeface="Symbol" pitchFamily="18" charset="2"/>
              </a:rPr>
              <a:t>q</a:t>
            </a:r>
            <a:r>
              <a:rPr lang="en-US" sz="1000" b="0" baseline="-25000" dirty="0" err="1" smtClean="0">
                <a:latin typeface="Times New Roman" pitchFamily="18" charset="0"/>
                <a:cs typeface="Times New Roman" pitchFamily="18" charset="0"/>
              </a:rPr>
              <a:t>base</a:t>
            </a:r>
            <a:endParaRPr lang="en-US" sz="1000" b="0" dirty="0"/>
          </a:p>
        </p:txBody>
      </p:sp>
      <p:sp>
        <p:nvSpPr>
          <p:cNvPr id="34" name="TextBox 33"/>
          <p:cNvSpPr txBox="1"/>
          <p:nvPr/>
        </p:nvSpPr>
        <p:spPr>
          <a:xfrm>
            <a:off x="6934200" y="2895600"/>
            <a:ext cx="361833" cy="362147"/>
          </a:xfrm>
          <a:prstGeom prst="rect">
            <a:avLst/>
          </a:prstGeom>
          <a:noFill/>
        </p:spPr>
        <p:txBody>
          <a:bodyPr wrap="none" rtlCol="0">
            <a:spAutoFit/>
          </a:bodyPr>
          <a:lstStyle/>
          <a:p>
            <a:r>
              <a:rPr lang="en-US" dirty="0" err="1" smtClean="0"/>
              <a:t>r</a:t>
            </a:r>
            <a:r>
              <a:rPr lang="en-US" baseline="-25000" dirty="0" err="1" smtClean="0"/>
              <a:t>o</a:t>
            </a:r>
            <a:endParaRPr lang="en-US" baseline="-25000" dirty="0"/>
          </a:p>
        </p:txBody>
      </p:sp>
      <p:sp>
        <p:nvSpPr>
          <p:cNvPr id="35" name="TextBox 34"/>
          <p:cNvSpPr txBox="1"/>
          <p:nvPr/>
        </p:nvSpPr>
        <p:spPr>
          <a:xfrm>
            <a:off x="6553200" y="4191000"/>
            <a:ext cx="319393" cy="362147"/>
          </a:xfrm>
          <a:prstGeom prst="rect">
            <a:avLst/>
          </a:prstGeom>
          <a:noFill/>
        </p:spPr>
        <p:txBody>
          <a:bodyPr wrap="none" rtlCol="0">
            <a:spAutoFit/>
          </a:bodyPr>
          <a:lstStyle/>
          <a:p>
            <a:r>
              <a:rPr lang="en-US" dirty="0" smtClean="0"/>
              <a:t>F</a:t>
            </a:r>
            <a:endParaRPr lang="en-US" dirty="0"/>
          </a:p>
        </p:txBody>
      </p:sp>
      <p:sp>
        <p:nvSpPr>
          <p:cNvPr id="43" name="TextBox 42"/>
          <p:cNvSpPr txBox="1"/>
          <p:nvPr/>
        </p:nvSpPr>
        <p:spPr>
          <a:xfrm>
            <a:off x="5410200" y="1752600"/>
            <a:ext cx="933974" cy="452683"/>
          </a:xfrm>
          <a:prstGeom prst="rect">
            <a:avLst/>
          </a:prstGeom>
          <a:noFill/>
        </p:spPr>
        <p:txBody>
          <a:bodyPr wrap="none" rtlCol="0">
            <a:spAutoFit/>
          </a:bodyPr>
          <a:lstStyle/>
          <a:p>
            <a:r>
              <a:rPr lang="en-US" sz="1200" b="0" dirty="0" smtClean="0"/>
              <a:t>here a pos.</a:t>
            </a:r>
          </a:p>
          <a:p>
            <a:r>
              <a:rPr lang="en-US" sz="1200" b="0" dirty="0" smtClean="0"/>
              <a:t>value</a:t>
            </a:r>
            <a:endParaRPr lang="en-US" sz="1200" b="0" dirty="0"/>
          </a:p>
        </p:txBody>
      </p:sp>
      <p:sp>
        <p:nvSpPr>
          <p:cNvPr id="47" name="TextBox 46"/>
          <p:cNvSpPr txBox="1"/>
          <p:nvPr/>
        </p:nvSpPr>
        <p:spPr>
          <a:xfrm>
            <a:off x="5562600" y="4572000"/>
            <a:ext cx="977985" cy="452683"/>
          </a:xfrm>
          <a:prstGeom prst="rect">
            <a:avLst/>
          </a:prstGeom>
          <a:noFill/>
        </p:spPr>
        <p:txBody>
          <a:bodyPr wrap="none" rtlCol="0">
            <a:spAutoFit/>
          </a:bodyPr>
          <a:lstStyle/>
          <a:p>
            <a:r>
              <a:rPr lang="en-US" sz="1200" b="0" dirty="0" smtClean="0"/>
              <a:t>here a neg.</a:t>
            </a:r>
          </a:p>
          <a:p>
            <a:r>
              <a:rPr lang="en-US" sz="1200" b="0" dirty="0" smtClean="0"/>
              <a:t>value</a:t>
            </a:r>
            <a:endParaRPr lang="en-US" sz="1200" b="0" dirty="0"/>
          </a:p>
        </p:txBody>
      </p:sp>
      <p:sp>
        <p:nvSpPr>
          <p:cNvPr id="25" name="TextBox 24"/>
          <p:cNvSpPr txBox="1"/>
          <p:nvPr/>
        </p:nvSpPr>
        <p:spPr>
          <a:xfrm>
            <a:off x="7848600" y="2286000"/>
            <a:ext cx="654190" cy="362147"/>
          </a:xfrm>
          <a:prstGeom prst="rect">
            <a:avLst/>
          </a:prstGeom>
          <a:noFill/>
        </p:spPr>
        <p:txBody>
          <a:bodyPr wrap="none" rtlCol="0">
            <a:spAutoFit/>
          </a:bodyPr>
          <a:lstStyle/>
          <a:p>
            <a:r>
              <a:rPr lang="en-US" dirty="0" err="1" smtClean="0"/>
              <a:t>F</a:t>
            </a:r>
            <a:r>
              <a:rPr lang="en-US" baseline="-25000" dirty="0" err="1" smtClean="0"/>
              <a:t>axial</a:t>
            </a:r>
            <a:endParaRPr lang="en-US" baseline="-25000" dirty="0"/>
          </a:p>
        </p:txBody>
      </p:sp>
      <p:grpSp>
        <p:nvGrpSpPr>
          <p:cNvPr id="50" name="Group 49"/>
          <p:cNvGrpSpPr/>
          <p:nvPr/>
        </p:nvGrpSpPr>
        <p:grpSpPr>
          <a:xfrm rot="5400000">
            <a:off x="4665547" y="2268655"/>
            <a:ext cx="4800600" cy="2092092"/>
            <a:chOff x="1828800" y="2252598"/>
            <a:chExt cx="4800600" cy="2092092"/>
          </a:xfrm>
        </p:grpSpPr>
        <p:cxnSp>
          <p:nvCxnSpPr>
            <p:cNvPr id="28" name="Straight Connector 27"/>
            <p:cNvCxnSpPr/>
            <p:nvPr/>
          </p:nvCxnSpPr>
          <p:spPr bwMode="auto">
            <a:xfrm>
              <a:off x="5340523" y="3102510"/>
              <a:ext cx="1270198"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72" name="Rectangle 71"/>
            <p:cNvSpPr/>
            <p:nvPr/>
          </p:nvSpPr>
          <p:spPr bwMode="auto">
            <a:xfrm>
              <a:off x="1828800" y="2356270"/>
              <a:ext cx="448305" cy="1988418"/>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75" name="Straight Connector 74"/>
            <p:cNvCxnSpPr/>
            <p:nvPr/>
          </p:nvCxnSpPr>
          <p:spPr bwMode="auto">
            <a:xfrm rot="5400000" flipH="1" flipV="1">
              <a:off x="1828800" y="2252598"/>
              <a:ext cx="2092090" cy="2092090"/>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24" name="Straight Connector 23"/>
            <p:cNvCxnSpPr/>
            <p:nvPr/>
          </p:nvCxnSpPr>
          <p:spPr bwMode="auto">
            <a:xfrm>
              <a:off x="2277105" y="3896383"/>
              <a:ext cx="2092090"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20" name="Oval 19"/>
            <p:cNvSpPr/>
            <p:nvPr/>
          </p:nvSpPr>
          <p:spPr bwMode="auto">
            <a:xfrm>
              <a:off x="5312504" y="2878357"/>
              <a:ext cx="224153" cy="224153"/>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31" name="Straight Arrow Connector 30"/>
            <p:cNvCxnSpPr/>
            <p:nvPr/>
          </p:nvCxnSpPr>
          <p:spPr bwMode="auto">
            <a:xfrm rot="5400000">
              <a:off x="4705424" y="3167888"/>
              <a:ext cx="747175" cy="59774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33" name="Straight Arrow Connector 32"/>
            <p:cNvCxnSpPr>
              <a:stCxn id="27" idx="0"/>
            </p:cNvCxnSpPr>
            <p:nvPr/>
          </p:nvCxnSpPr>
          <p:spPr bwMode="auto">
            <a:xfrm flipV="1">
              <a:off x="2267765" y="3074491"/>
              <a:ext cx="3072758" cy="831232"/>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sp>
          <p:nvSpPr>
            <p:cNvPr id="27" name="Freeform 26"/>
            <p:cNvSpPr/>
            <p:nvPr/>
          </p:nvSpPr>
          <p:spPr bwMode="auto">
            <a:xfrm>
              <a:off x="2267765" y="2803640"/>
              <a:ext cx="4361635" cy="1102083"/>
            </a:xfrm>
            <a:custGeom>
              <a:avLst/>
              <a:gdLst>
                <a:gd name="connsiteX0" fmla="*/ 0 w 4448175"/>
                <a:gd name="connsiteY0" fmla="*/ 1123950 h 1123950"/>
                <a:gd name="connsiteX1" fmla="*/ 276225 w 4448175"/>
                <a:gd name="connsiteY1" fmla="*/ 857250 h 1123950"/>
                <a:gd name="connsiteX2" fmla="*/ 819150 w 4448175"/>
                <a:gd name="connsiteY2" fmla="*/ 447675 h 1123950"/>
                <a:gd name="connsiteX3" fmla="*/ 1676400 w 4448175"/>
                <a:gd name="connsiteY3" fmla="*/ 57150 h 1123950"/>
                <a:gd name="connsiteX4" fmla="*/ 2705100 w 4448175"/>
                <a:gd name="connsiteY4" fmla="*/ 104775 h 1123950"/>
                <a:gd name="connsiteX5" fmla="*/ 3476625 w 4448175"/>
                <a:gd name="connsiteY5" fmla="*/ 485775 h 1123950"/>
                <a:gd name="connsiteX6" fmla="*/ 4448175 w 4448175"/>
                <a:gd name="connsiteY6" fmla="*/ 104775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175" h="1123950">
                  <a:moveTo>
                    <a:pt x="0" y="1123950"/>
                  </a:moveTo>
                  <a:cubicBezTo>
                    <a:pt x="69850" y="1046956"/>
                    <a:pt x="139700" y="969963"/>
                    <a:pt x="276225" y="857250"/>
                  </a:cubicBezTo>
                  <a:cubicBezTo>
                    <a:pt x="412750" y="744538"/>
                    <a:pt x="585787" y="581025"/>
                    <a:pt x="819150" y="447675"/>
                  </a:cubicBezTo>
                  <a:cubicBezTo>
                    <a:pt x="1052513" y="314325"/>
                    <a:pt x="1362075" y="114300"/>
                    <a:pt x="1676400" y="57150"/>
                  </a:cubicBezTo>
                  <a:cubicBezTo>
                    <a:pt x="1990725" y="0"/>
                    <a:pt x="2405063" y="33338"/>
                    <a:pt x="2705100" y="104775"/>
                  </a:cubicBezTo>
                  <a:cubicBezTo>
                    <a:pt x="3005137" y="176212"/>
                    <a:pt x="3186113" y="328613"/>
                    <a:pt x="3476625" y="485775"/>
                  </a:cubicBezTo>
                  <a:cubicBezTo>
                    <a:pt x="3767137" y="642937"/>
                    <a:pt x="4107656" y="845343"/>
                    <a:pt x="4448175" y="1047750"/>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bwMode="auto">
            <a:xfrm rot="16200000" flipV="1">
              <a:off x="2501258" y="4120537"/>
              <a:ext cx="373588" cy="747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Straight Arrow Connector 43"/>
            <p:cNvCxnSpPr/>
            <p:nvPr/>
          </p:nvCxnSpPr>
          <p:spPr bwMode="auto">
            <a:xfrm rot="5400000" flipH="1" flipV="1">
              <a:off x="5714111" y="3551750"/>
              <a:ext cx="448305" cy="1494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p:nvPr/>
          </p:nvCxnSpPr>
          <p:spPr bwMode="auto">
            <a:xfrm rot="5400000" flipH="1" flipV="1">
              <a:off x="3036703" y="3879196"/>
              <a:ext cx="476791" cy="3017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5400000">
              <a:off x="3140258" y="2281553"/>
              <a:ext cx="747175" cy="747175"/>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pSp>
      <p:cxnSp>
        <p:nvCxnSpPr>
          <p:cNvPr id="53" name="Straight Arrow Connector 52"/>
          <p:cNvCxnSpPr/>
          <p:nvPr/>
        </p:nvCxnSpPr>
        <p:spPr bwMode="auto">
          <a:xfrm rot="5400000">
            <a:off x="3542109" y="3315891"/>
            <a:ext cx="114379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a:off x="4114800" y="2743200"/>
            <a:ext cx="1143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6" name="TextBox 55"/>
          <p:cNvSpPr txBox="1"/>
          <p:nvPr/>
        </p:nvSpPr>
        <p:spPr>
          <a:xfrm>
            <a:off x="4876800" y="2744788"/>
            <a:ext cx="312906" cy="369332"/>
          </a:xfrm>
          <a:prstGeom prst="rect">
            <a:avLst/>
          </a:prstGeom>
          <a:noFill/>
        </p:spPr>
        <p:txBody>
          <a:bodyPr wrap="none" rtlCol="0">
            <a:spAutoFit/>
          </a:bodyPr>
          <a:lstStyle/>
          <a:p>
            <a:r>
              <a:rPr lang="en-US" dirty="0" smtClean="0"/>
              <a:t>x</a:t>
            </a:r>
            <a:endParaRPr lang="en-US" dirty="0"/>
          </a:p>
        </p:txBody>
      </p:sp>
      <p:sp>
        <p:nvSpPr>
          <p:cNvPr id="57" name="TextBox 56"/>
          <p:cNvSpPr txBox="1"/>
          <p:nvPr/>
        </p:nvSpPr>
        <p:spPr>
          <a:xfrm>
            <a:off x="4106694" y="3518456"/>
            <a:ext cx="312906" cy="369332"/>
          </a:xfrm>
          <a:prstGeom prst="rect">
            <a:avLst/>
          </a:prstGeom>
          <a:noFill/>
        </p:spPr>
        <p:txBody>
          <a:bodyPr wrap="none" rtlCol="0">
            <a:spAutoFit/>
          </a:bodyPr>
          <a:lstStyle/>
          <a:p>
            <a:r>
              <a:rPr lang="en-US" dirty="0" smtClean="0"/>
              <a:t>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5" name="Text Box 33"/>
          <p:cNvSpPr txBox="1">
            <a:spLocks noChangeArrowheads="1"/>
          </p:cNvSpPr>
          <p:nvPr/>
        </p:nvSpPr>
        <p:spPr bwMode="auto">
          <a:xfrm>
            <a:off x="883016" y="76200"/>
            <a:ext cx="7446270" cy="830997"/>
          </a:xfrm>
          <a:prstGeom prst="rect">
            <a:avLst/>
          </a:prstGeom>
          <a:noFill/>
          <a:ln w="9525">
            <a:noFill/>
            <a:miter lim="800000"/>
            <a:headEnd/>
            <a:tailEnd/>
          </a:ln>
        </p:spPr>
        <p:txBody>
          <a:bodyPr wrap="none">
            <a:spAutoFit/>
          </a:bodyPr>
          <a:lstStyle/>
          <a:p>
            <a:pPr algn="ctr"/>
            <a:r>
              <a:rPr lang="en-US" sz="2400" dirty="0" smtClean="0"/>
              <a:t>Computing the forces acting on the whisker from </a:t>
            </a:r>
          </a:p>
          <a:p>
            <a:pPr algn="ctr"/>
            <a:r>
              <a:rPr lang="en-US" sz="2400" dirty="0" smtClean="0"/>
              <a:t>the whisker curvature, </a:t>
            </a:r>
            <a:r>
              <a:rPr lang="en-US" sz="2400" dirty="0" smtClean="0">
                <a:latin typeface="Symbol" pitchFamily="18" charset="2"/>
              </a:rPr>
              <a:t>k</a:t>
            </a:r>
            <a:endParaRPr lang="en-US" sz="2400" dirty="0">
              <a:latin typeface="Symbol" pitchFamily="18" charset="2"/>
            </a:endParaRPr>
          </a:p>
        </p:txBody>
      </p:sp>
      <p:sp>
        <p:nvSpPr>
          <p:cNvPr id="36" name="Text Box 3"/>
          <p:cNvSpPr txBox="1">
            <a:spLocks noChangeArrowheads="1"/>
          </p:cNvSpPr>
          <p:nvPr/>
        </p:nvSpPr>
        <p:spPr bwMode="auto">
          <a:xfrm>
            <a:off x="152400" y="4419600"/>
            <a:ext cx="8686800" cy="2339102"/>
          </a:xfrm>
          <a:prstGeom prst="rect">
            <a:avLst/>
          </a:prstGeom>
          <a:noFill/>
          <a:ln w="9525">
            <a:noFill/>
            <a:miter lim="800000"/>
            <a:headEnd/>
            <a:tailEnd/>
          </a:ln>
        </p:spPr>
        <p:txBody>
          <a:bodyPr wrap="square">
            <a:spAutoFit/>
          </a:bodyPr>
          <a:lstStyle/>
          <a:p>
            <a:endParaRPr lang="en-US" sz="1600" b="0" dirty="0" smtClean="0"/>
          </a:p>
          <a:p>
            <a:r>
              <a:rPr lang="en-US" sz="1600" b="0" dirty="0" smtClean="0"/>
              <a:t>(1)  Torque acting at P:	</a:t>
            </a:r>
            <a:r>
              <a:rPr lang="en-US" sz="1600" b="0" dirty="0" smtClean="0">
                <a:solidFill>
                  <a:srgbClr val="FF0000"/>
                </a:solidFill>
              </a:rPr>
              <a:t>M</a:t>
            </a:r>
            <a:r>
              <a:rPr lang="en-US" sz="1600" b="0" baseline="-25000" dirty="0" smtClean="0">
                <a:solidFill>
                  <a:srgbClr val="FF0000"/>
                </a:solidFill>
              </a:rPr>
              <a:t>p</a:t>
            </a:r>
            <a:r>
              <a:rPr lang="en-US" sz="1600" b="0" dirty="0" smtClean="0">
                <a:solidFill>
                  <a:srgbClr val="FF0000"/>
                </a:solidFill>
              </a:rPr>
              <a:t> = |</a:t>
            </a:r>
            <a:r>
              <a:rPr lang="en-US" sz="1600" dirty="0" err="1" smtClean="0">
                <a:solidFill>
                  <a:srgbClr val="FF0000"/>
                </a:solidFill>
              </a:rPr>
              <a:t>r</a:t>
            </a:r>
            <a:r>
              <a:rPr lang="en-US" sz="1600" baseline="-25000" dirty="0" err="1" smtClean="0">
                <a:solidFill>
                  <a:srgbClr val="FF0000"/>
                </a:solidFill>
              </a:rPr>
              <a:t>p</a:t>
            </a:r>
            <a:r>
              <a:rPr lang="en-US" sz="1600" b="0" dirty="0" smtClean="0">
                <a:solidFill>
                  <a:srgbClr val="FF0000"/>
                </a:solidFill>
              </a:rPr>
              <a:t> x </a:t>
            </a:r>
            <a:r>
              <a:rPr lang="en-US" sz="1600" dirty="0" smtClean="0">
                <a:solidFill>
                  <a:srgbClr val="FF0000"/>
                </a:solidFill>
              </a:rPr>
              <a:t>F</a:t>
            </a:r>
            <a:r>
              <a:rPr lang="en-US" sz="1600" b="0" dirty="0" smtClean="0">
                <a:solidFill>
                  <a:srgbClr val="FF0000"/>
                </a:solidFill>
              </a:rPr>
              <a:t>|= </a:t>
            </a:r>
            <a:r>
              <a:rPr lang="en-US" sz="1600" b="0" dirty="0" err="1" smtClean="0">
                <a:solidFill>
                  <a:srgbClr val="FF0000"/>
                </a:solidFill>
                <a:latin typeface="Symbol" pitchFamily="18" charset="2"/>
              </a:rPr>
              <a:t>k</a:t>
            </a:r>
            <a:r>
              <a:rPr lang="en-US" sz="1600" b="0" baseline="-25000" dirty="0" err="1" smtClean="0">
                <a:solidFill>
                  <a:srgbClr val="FF0000"/>
                </a:solidFill>
                <a:latin typeface="+mj-lt"/>
              </a:rPr>
              <a:t>p</a:t>
            </a:r>
            <a:r>
              <a:rPr lang="en-US" sz="1600" b="0" dirty="0" smtClean="0">
                <a:solidFill>
                  <a:srgbClr val="FF0000"/>
                </a:solidFill>
              </a:rPr>
              <a:t> (EI)</a:t>
            </a:r>
            <a:r>
              <a:rPr lang="en-US" sz="1600" b="0" baseline="-25000" dirty="0" smtClean="0">
                <a:solidFill>
                  <a:srgbClr val="FF0000"/>
                </a:solidFill>
              </a:rPr>
              <a:t>p</a:t>
            </a:r>
            <a:r>
              <a:rPr lang="en-US" sz="1600" b="0" dirty="0" smtClean="0">
                <a:solidFill>
                  <a:srgbClr val="FF0000"/>
                </a:solidFill>
              </a:rPr>
              <a:t> ; </a:t>
            </a:r>
            <a:r>
              <a:rPr lang="en-US" sz="1600" dirty="0" err="1" smtClean="0">
                <a:solidFill>
                  <a:srgbClr val="FF0000"/>
                </a:solidFill>
              </a:rPr>
              <a:t>r</a:t>
            </a:r>
            <a:r>
              <a:rPr lang="en-US" sz="1600" baseline="-25000" dirty="0" err="1" smtClean="0">
                <a:solidFill>
                  <a:srgbClr val="FF0000"/>
                </a:solidFill>
              </a:rPr>
              <a:t>o</a:t>
            </a:r>
            <a:r>
              <a:rPr lang="en-US" sz="1600" b="0" dirty="0" smtClean="0">
                <a:solidFill>
                  <a:srgbClr val="FF0000"/>
                </a:solidFill>
              </a:rPr>
              <a:t> = [</a:t>
            </a:r>
            <a:r>
              <a:rPr lang="en-US" sz="1600" b="0" dirty="0" err="1" smtClean="0">
                <a:solidFill>
                  <a:srgbClr val="FF0000"/>
                </a:solidFill>
              </a:rPr>
              <a:t>x</a:t>
            </a:r>
            <a:r>
              <a:rPr lang="en-US" sz="1600" b="0" baseline="-25000" dirty="0" err="1" smtClean="0">
                <a:solidFill>
                  <a:srgbClr val="FF0000"/>
                </a:solidFill>
              </a:rPr>
              <a:t>F</a:t>
            </a:r>
            <a:r>
              <a:rPr lang="en-US" sz="1600" b="0" dirty="0" err="1" smtClean="0">
                <a:solidFill>
                  <a:srgbClr val="FF0000"/>
                </a:solidFill>
              </a:rPr>
              <a:t>-x</a:t>
            </a:r>
            <a:r>
              <a:rPr lang="en-US" sz="1600" b="0" baseline="-25000" dirty="0" err="1" smtClean="0">
                <a:solidFill>
                  <a:srgbClr val="FF0000"/>
                </a:solidFill>
              </a:rPr>
              <a:t>P</a:t>
            </a:r>
            <a:r>
              <a:rPr lang="en-US" sz="1600" b="0" dirty="0" smtClean="0">
                <a:solidFill>
                  <a:srgbClr val="FF0000"/>
                </a:solidFill>
              </a:rPr>
              <a:t> </a:t>
            </a:r>
            <a:r>
              <a:rPr lang="en-US" sz="1600" b="0" dirty="0" err="1" smtClean="0">
                <a:solidFill>
                  <a:srgbClr val="FF0000"/>
                </a:solidFill>
              </a:rPr>
              <a:t>y</a:t>
            </a:r>
            <a:r>
              <a:rPr lang="en-US" sz="1600" b="0" baseline="-25000" dirty="0" err="1" smtClean="0">
                <a:solidFill>
                  <a:srgbClr val="FF0000"/>
                </a:solidFill>
              </a:rPr>
              <a:t>F</a:t>
            </a:r>
            <a:r>
              <a:rPr lang="en-US" sz="1600" b="0" dirty="0" err="1" smtClean="0">
                <a:solidFill>
                  <a:srgbClr val="FF0000"/>
                </a:solidFill>
              </a:rPr>
              <a:t>-y</a:t>
            </a:r>
            <a:r>
              <a:rPr lang="en-US" sz="1600" b="0" baseline="-25000" dirty="0" err="1" smtClean="0">
                <a:solidFill>
                  <a:srgbClr val="FF0000"/>
                </a:solidFill>
              </a:rPr>
              <a:t>P</a:t>
            </a:r>
            <a:r>
              <a:rPr lang="en-US" sz="1600" b="0" dirty="0" smtClean="0">
                <a:solidFill>
                  <a:srgbClr val="FF0000"/>
                </a:solidFill>
              </a:rPr>
              <a:t>]</a:t>
            </a:r>
            <a:endParaRPr lang="en-US" sz="1600" b="0" baseline="-25000" dirty="0" smtClean="0">
              <a:solidFill>
                <a:srgbClr val="FF0000"/>
              </a:solidFill>
            </a:endParaRPr>
          </a:p>
          <a:p>
            <a:endParaRPr lang="en-US" sz="1600" b="0" dirty="0" smtClean="0"/>
          </a:p>
          <a:p>
            <a:pPr marL="342900" indent="-342900">
              <a:buAutoNum type="arabicParenBoth" startAt="2"/>
            </a:pPr>
            <a:r>
              <a:rPr lang="en-US" sz="1600" b="0" dirty="0" smtClean="0">
                <a:latin typeface="+mj-lt"/>
                <a:cs typeface="Times New Roman" pitchFamily="18" charset="0"/>
              </a:rPr>
              <a:t>Force imposed by the pole: 	|</a:t>
            </a:r>
            <a:r>
              <a:rPr lang="en-US" sz="1600" dirty="0" smtClean="0">
                <a:latin typeface="+mj-lt"/>
                <a:cs typeface="Times New Roman" pitchFamily="18" charset="0"/>
              </a:rPr>
              <a:t>F</a:t>
            </a:r>
            <a:r>
              <a:rPr lang="en-US" sz="1600" b="0" dirty="0" smtClean="0">
                <a:latin typeface="+mj-lt"/>
                <a:cs typeface="Times New Roman" pitchFamily="18" charset="0"/>
              </a:rPr>
              <a:t>| / </a:t>
            </a:r>
            <a:r>
              <a:rPr lang="en-US" sz="1600" b="0" dirty="0" err="1" smtClean="0">
                <a:latin typeface="Symbol" pitchFamily="18" charset="2"/>
              </a:rPr>
              <a:t>k</a:t>
            </a:r>
            <a:r>
              <a:rPr lang="en-US" sz="1600" b="0" baseline="-25000" dirty="0" err="1" smtClean="0"/>
              <a:t>p</a:t>
            </a:r>
            <a:r>
              <a:rPr lang="en-US" sz="1600" b="0" dirty="0" smtClean="0"/>
              <a:t> (EI)</a:t>
            </a:r>
            <a:r>
              <a:rPr lang="en-US" sz="1600" b="0" baseline="-25000" dirty="0" smtClean="0"/>
              <a:t>p  </a:t>
            </a:r>
            <a:r>
              <a:rPr lang="en-US" sz="1600" b="0" dirty="0" smtClean="0">
                <a:latin typeface="+mj-lt"/>
                <a:cs typeface="Times New Roman" pitchFamily="18" charset="0"/>
              </a:rPr>
              <a:t>= 1/ (</a:t>
            </a:r>
            <a:r>
              <a:rPr lang="en-US" sz="1600" b="0" dirty="0" smtClean="0"/>
              <a:t>|</a:t>
            </a:r>
            <a:r>
              <a:rPr lang="en-US" sz="1600" dirty="0" err="1" smtClean="0"/>
              <a:t>r</a:t>
            </a:r>
            <a:r>
              <a:rPr lang="en-US" sz="1600" b="0" baseline="-25000" dirty="0" err="1" smtClean="0"/>
              <a:t>p</a:t>
            </a:r>
            <a:r>
              <a:rPr lang="en-US" sz="1600" b="0" dirty="0" smtClean="0"/>
              <a:t>| |</a:t>
            </a:r>
            <a:r>
              <a:rPr lang="en-US" sz="1600" dirty="0" smtClean="0"/>
              <a:t>F</a:t>
            </a:r>
            <a:r>
              <a:rPr lang="en-US" sz="1600" b="0" dirty="0" smtClean="0"/>
              <a:t>| </a:t>
            </a:r>
            <a:r>
              <a:rPr lang="en-US" sz="1600" b="0" dirty="0" err="1" smtClean="0"/>
              <a:t>cos</a:t>
            </a:r>
            <a:r>
              <a:rPr lang="en-US" sz="1600" b="0" dirty="0" smtClean="0"/>
              <a:t>(</a:t>
            </a:r>
            <a:r>
              <a:rPr lang="en-US" sz="1600" b="0" dirty="0" err="1" smtClean="0">
                <a:latin typeface="Symbol" pitchFamily="18" charset="2"/>
              </a:rPr>
              <a:t>q</a:t>
            </a:r>
            <a:r>
              <a:rPr lang="en-US" sz="1600" b="0" baseline="-25000" dirty="0" err="1" smtClean="0">
                <a:latin typeface="+mj-lt"/>
              </a:rPr>
              <a:t>p</a:t>
            </a:r>
            <a:r>
              <a:rPr lang="en-US" sz="1600" b="0" dirty="0" err="1" smtClean="0">
                <a:latin typeface="Symbol" pitchFamily="18" charset="2"/>
              </a:rPr>
              <a:t>-q</a:t>
            </a:r>
            <a:r>
              <a:rPr lang="en-US" sz="1600" b="0" baseline="-25000" dirty="0" err="1" smtClean="0"/>
              <a:t>contact</a:t>
            </a:r>
            <a:r>
              <a:rPr lang="en-US" sz="1600" b="0" dirty="0" smtClean="0"/>
              <a:t>) </a:t>
            </a:r>
            <a:r>
              <a:rPr lang="en-US" sz="1600" b="0" dirty="0" smtClean="0">
                <a:latin typeface="+mj-lt"/>
                <a:cs typeface="Times New Roman" pitchFamily="18" charset="0"/>
              </a:rPr>
              <a:t>)</a:t>
            </a:r>
          </a:p>
          <a:p>
            <a:pPr marL="342900" indent="-342900">
              <a:buAutoNum type="arabicParenBoth" startAt="2"/>
            </a:pPr>
            <a:endParaRPr lang="en-US" sz="1600" b="0" dirty="0" smtClean="0">
              <a:latin typeface="+mj-lt"/>
              <a:cs typeface="Times New Roman" pitchFamily="18" charset="0"/>
            </a:endParaRPr>
          </a:p>
          <a:p>
            <a:pPr marL="342900" indent="-342900">
              <a:buAutoNum type="arabicParenBoth" startAt="2"/>
            </a:pPr>
            <a:r>
              <a:rPr lang="en-US" sz="1600" b="0" dirty="0" smtClean="0">
                <a:latin typeface="+mj-lt"/>
                <a:cs typeface="Times New Roman" pitchFamily="18" charset="0"/>
              </a:rPr>
              <a:t>Force pushing into the follicle:	</a:t>
            </a:r>
            <a:r>
              <a:rPr lang="en-US" sz="1600" b="0" dirty="0" err="1" smtClean="0">
                <a:latin typeface="+mj-lt"/>
                <a:cs typeface="Times New Roman" pitchFamily="18" charset="0"/>
              </a:rPr>
              <a:t>F</a:t>
            </a:r>
            <a:r>
              <a:rPr lang="en-US" sz="1600" b="0" baseline="-25000" dirty="0" err="1" smtClean="0">
                <a:latin typeface="+mj-lt"/>
                <a:cs typeface="Times New Roman" pitchFamily="18" charset="0"/>
              </a:rPr>
              <a:t>axial</a:t>
            </a:r>
            <a:r>
              <a:rPr lang="en-US" sz="1600" b="0" dirty="0" smtClean="0">
                <a:latin typeface="+mj-lt"/>
                <a:cs typeface="Times New Roman" pitchFamily="18" charset="0"/>
              </a:rPr>
              <a:t> = |</a:t>
            </a:r>
            <a:r>
              <a:rPr lang="en-US" sz="1600" dirty="0" smtClean="0">
                <a:latin typeface="+mj-lt"/>
                <a:cs typeface="Times New Roman" pitchFamily="18" charset="0"/>
              </a:rPr>
              <a:t>F</a:t>
            </a:r>
            <a:r>
              <a:rPr lang="en-US" sz="1600" b="0" dirty="0" smtClean="0">
                <a:latin typeface="+mj-lt"/>
                <a:cs typeface="Times New Roman" pitchFamily="18" charset="0"/>
              </a:rPr>
              <a:t>| </a:t>
            </a:r>
            <a:r>
              <a:rPr lang="en-US" sz="1600" b="0" dirty="0" smtClean="0">
                <a:cs typeface="Times New Roman" pitchFamily="18" charset="0"/>
              </a:rPr>
              <a:t>sin(</a:t>
            </a:r>
            <a:r>
              <a:rPr lang="en-US" sz="1600" b="0" dirty="0" err="1" smtClean="0">
                <a:latin typeface="Symbol" pitchFamily="18" charset="2"/>
                <a:cs typeface="Times New Roman" pitchFamily="18" charset="0"/>
              </a:rPr>
              <a:t>q</a:t>
            </a:r>
            <a:r>
              <a:rPr lang="en-US" sz="1600" b="0" baseline="-25000" dirty="0" err="1" smtClean="0">
                <a:cs typeface="Times New Roman" pitchFamily="18" charset="0"/>
              </a:rPr>
              <a:t>contact</a:t>
            </a:r>
            <a:r>
              <a:rPr lang="en-US" sz="1600" b="0" dirty="0" err="1" smtClean="0">
                <a:cs typeface="Times New Roman" pitchFamily="18" charset="0"/>
              </a:rPr>
              <a:t>-</a:t>
            </a:r>
            <a:r>
              <a:rPr lang="en-US" sz="1600" b="0" dirty="0" err="1" smtClean="0">
                <a:latin typeface="Symbol" pitchFamily="18" charset="2"/>
                <a:cs typeface="Times New Roman" pitchFamily="18" charset="0"/>
              </a:rPr>
              <a:t>q</a:t>
            </a:r>
            <a:r>
              <a:rPr lang="en-US" sz="1600" b="0" baseline="-25000" dirty="0" err="1" smtClean="0">
                <a:cs typeface="Times New Roman" pitchFamily="18" charset="0"/>
              </a:rPr>
              <a:t>base</a:t>
            </a:r>
            <a:r>
              <a:rPr lang="en-US" sz="1600" b="0" dirty="0" smtClean="0">
                <a:latin typeface="Symbol" pitchFamily="18" charset="2"/>
              </a:rPr>
              <a:t>)</a:t>
            </a:r>
          </a:p>
          <a:p>
            <a:pPr marL="342900" indent="-342900">
              <a:buAutoNum type="arabicParenBoth" startAt="3"/>
            </a:pPr>
            <a:endParaRPr lang="en-US" sz="1600" b="0" dirty="0" smtClean="0">
              <a:latin typeface="Symbol" pitchFamily="18" charset="2"/>
              <a:cs typeface="Times New Roman" pitchFamily="18" charset="0"/>
            </a:endParaRPr>
          </a:p>
          <a:p>
            <a:pPr marL="342900" indent="-342900"/>
            <a:r>
              <a:rPr lang="en-US" sz="1600" b="0" dirty="0" smtClean="0">
                <a:latin typeface="+mj-lt"/>
                <a:cs typeface="Times New Roman" pitchFamily="18" charset="0"/>
              </a:rPr>
              <a:t>(4)	</a:t>
            </a:r>
            <a:r>
              <a:rPr lang="en-US" sz="1600" b="0" dirty="0" smtClean="0"/>
              <a:t> Moment </a:t>
            </a:r>
            <a:r>
              <a:rPr lang="en-US" sz="1600" b="0" dirty="0" err="1" smtClean="0"/>
              <a:t>actin</a:t>
            </a:r>
            <a:r>
              <a:rPr lang="en-US" sz="1600" b="0" dirty="0" smtClean="0"/>
              <a:t> on the follicle:	M</a:t>
            </a:r>
            <a:r>
              <a:rPr lang="en-US" sz="1600" b="0" baseline="-25000" dirty="0" smtClean="0"/>
              <a:t>o</a:t>
            </a:r>
            <a:r>
              <a:rPr lang="en-US" sz="1600" b="0" dirty="0" smtClean="0"/>
              <a:t> = |</a:t>
            </a:r>
            <a:r>
              <a:rPr lang="en-US" sz="1600" dirty="0" err="1" smtClean="0"/>
              <a:t>r</a:t>
            </a:r>
            <a:r>
              <a:rPr lang="en-US" sz="1600" baseline="-25000" dirty="0" err="1" smtClean="0"/>
              <a:t>o</a:t>
            </a:r>
            <a:r>
              <a:rPr lang="en-US" sz="1600" b="0" dirty="0" smtClean="0"/>
              <a:t>| |</a:t>
            </a:r>
            <a:r>
              <a:rPr lang="en-US" sz="1600" dirty="0" smtClean="0"/>
              <a:t>F</a:t>
            </a:r>
            <a:r>
              <a:rPr lang="en-US" sz="1600" b="0" dirty="0" smtClean="0"/>
              <a:t>| </a:t>
            </a:r>
            <a:r>
              <a:rPr lang="en-US" sz="1600" b="0" dirty="0" err="1" smtClean="0"/>
              <a:t>cos</a:t>
            </a:r>
            <a:r>
              <a:rPr lang="en-US" sz="1600" b="0" dirty="0" smtClean="0"/>
              <a:t>(</a:t>
            </a:r>
            <a:r>
              <a:rPr lang="en-US" sz="1600" b="0" dirty="0" err="1" smtClean="0">
                <a:latin typeface="Symbol" pitchFamily="18" charset="2"/>
              </a:rPr>
              <a:t>q</a:t>
            </a:r>
            <a:r>
              <a:rPr lang="en-US" sz="1600" b="0" baseline="-25000" dirty="0" err="1" smtClean="0"/>
              <a:t>o</a:t>
            </a:r>
            <a:r>
              <a:rPr lang="en-US" sz="1600" b="0" dirty="0" err="1" smtClean="0">
                <a:latin typeface="Symbol" pitchFamily="18" charset="2"/>
              </a:rPr>
              <a:t>-q</a:t>
            </a:r>
            <a:r>
              <a:rPr lang="en-US" sz="1600" b="0" baseline="-25000" dirty="0" err="1" smtClean="0"/>
              <a:t>contact</a:t>
            </a:r>
            <a:r>
              <a:rPr lang="en-US" sz="1600" b="0" dirty="0" smtClean="0"/>
              <a:t>) </a:t>
            </a:r>
            <a:endParaRPr lang="en-US" sz="1600" b="0" dirty="0" smtClean="0">
              <a:cs typeface="Times New Roman" pitchFamily="18" charset="0"/>
            </a:endParaRPr>
          </a:p>
          <a:p>
            <a:pPr marL="342900" indent="-342900"/>
            <a:endParaRPr lang="en-US" sz="1600" b="0" dirty="0" smtClean="0">
              <a:latin typeface="+mj-lt"/>
              <a:cs typeface="Times New Roman" pitchFamily="18" charset="0"/>
            </a:endParaRPr>
          </a:p>
        </p:txBody>
      </p:sp>
      <p:sp>
        <p:nvSpPr>
          <p:cNvPr id="26" name="TextBox 25"/>
          <p:cNvSpPr txBox="1"/>
          <p:nvPr/>
        </p:nvSpPr>
        <p:spPr>
          <a:xfrm>
            <a:off x="76200" y="-1066800"/>
            <a:ext cx="4621778" cy="1200329"/>
          </a:xfrm>
          <a:prstGeom prst="rect">
            <a:avLst/>
          </a:prstGeom>
          <a:noFill/>
        </p:spPr>
        <p:txBody>
          <a:bodyPr wrap="none" rtlCol="0">
            <a:spAutoFit/>
          </a:bodyPr>
          <a:lstStyle/>
          <a:p>
            <a:r>
              <a:rPr lang="en-US" sz="1200" i="1" dirty="0" err="1" smtClean="0"/>
              <a:t>r</a:t>
            </a:r>
            <a:r>
              <a:rPr lang="en-US" sz="1200" baseline="-25000" dirty="0" err="1" smtClean="0"/>
              <a:t>p</a:t>
            </a:r>
            <a:r>
              <a:rPr lang="en-US" sz="1200" b="0" dirty="0" smtClean="0"/>
              <a:t> – vector from point of curvature measurement to site of contact</a:t>
            </a:r>
          </a:p>
          <a:p>
            <a:r>
              <a:rPr lang="en-US" sz="1200" b="0" dirty="0" err="1" smtClean="0">
                <a:latin typeface="Symbol" pitchFamily="18" charset="2"/>
              </a:rPr>
              <a:t>q</a:t>
            </a:r>
            <a:r>
              <a:rPr lang="en-US" sz="1200" b="0" baseline="-25000" dirty="0" err="1" smtClean="0"/>
              <a:t>p</a:t>
            </a:r>
            <a:r>
              <a:rPr lang="en-US" sz="1200" b="0" dirty="0" smtClean="0"/>
              <a:t> – angle of </a:t>
            </a:r>
            <a:r>
              <a:rPr lang="en-US" sz="1200" b="0" i="1" dirty="0" err="1" smtClean="0"/>
              <a:t>r</a:t>
            </a:r>
            <a:r>
              <a:rPr lang="en-US" sz="1200" b="0" baseline="-25000" dirty="0" err="1" smtClean="0"/>
              <a:t>p</a:t>
            </a:r>
            <a:endParaRPr lang="en-US" sz="1200" b="0" baseline="-25000" dirty="0" smtClean="0"/>
          </a:p>
          <a:p>
            <a:r>
              <a:rPr lang="en-US" sz="1200" b="0" dirty="0" err="1" smtClean="0">
                <a:latin typeface="Symbol" pitchFamily="18" charset="2"/>
              </a:rPr>
              <a:t>q</a:t>
            </a:r>
            <a:r>
              <a:rPr lang="en-US" sz="1200" b="0" baseline="-25000" dirty="0" err="1" smtClean="0"/>
              <a:t>contact</a:t>
            </a:r>
            <a:r>
              <a:rPr lang="en-US" sz="1200" b="0" dirty="0" smtClean="0"/>
              <a:t> – angle of whisker at contact</a:t>
            </a:r>
          </a:p>
          <a:p>
            <a:r>
              <a:rPr lang="en-US" sz="1200" b="0" dirty="0" err="1" smtClean="0">
                <a:latin typeface="Symbol" pitchFamily="18" charset="2"/>
              </a:rPr>
              <a:t>k</a:t>
            </a:r>
            <a:r>
              <a:rPr lang="en-US" sz="1200" b="0" baseline="-25000" dirty="0" err="1" smtClean="0"/>
              <a:t>p</a:t>
            </a:r>
            <a:r>
              <a:rPr lang="en-US" sz="1200" b="0" dirty="0" smtClean="0"/>
              <a:t> – curvature at p</a:t>
            </a:r>
          </a:p>
          <a:p>
            <a:r>
              <a:rPr lang="en-US" sz="1200" b="0" dirty="0" smtClean="0"/>
              <a:t>(</a:t>
            </a:r>
            <a:r>
              <a:rPr lang="en-US" sz="1200" b="0" dirty="0" err="1" smtClean="0"/>
              <a:t>EI</a:t>
            </a:r>
            <a:r>
              <a:rPr lang="en-US" sz="1200" b="0" dirty="0" smtClean="0"/>
              <a:t>)</a:t>
            </a:r>
            <a:r>
              <a:rPr lang="en-US" sz="1200" b="0" baseline="-25000" dirty="0" smtClean="0"/>
              <a:t>p</a:t>
            </a:r>
            <a:r>
              <a:rPr lang="en-US" sz="1200" b="0" dirty="0" smtClean="0"/>
              <a:t> –bending stiffness at p</a:t>
            </a:r>
          </a:p>
          <a:p>
            <a:endParaRPr lang="en-US" sz="1200" b="0" dirty="0"/>
          </a:p>
        </p:txBody>
      </p:sp>
      <p:sp>
        <p:nvSpPr>
          <p:cNvPr id="37" name="TextBox 36"/>
          <p:cNvSpPr txBox="1"/>
          <p:nvPr/>
        </p:nvSpPr>
        <p:spPr>
          <a:xfrm>
            <a:off x="152400" y="959346"/>
            <a:ext cx="3886200" cy="2492990"/>
          </a:xfrm>
          <a:prstGeom prst="rect">
            <a:avLst/>
          </a:prstGeom>
          <a:noFill/>
        </p:spPr>
        <p:txBody>
          <a:bodyPr wrap="square" rtlCol="0">
            <a:spAutoFit/>
          </a:bodyPr>
          <a:lstStyle/>
          <a:p>
            <a:r>
              <a:rPr lang="en-US" sz="1200" b="0" dirty="0" smtClean="0"/>
              <a:t>Assume we have a good estimate of curvature, </a:t>
            </a:r>
            <a:r>
              <a:rPr lang="en-US" sz="1200" b="0" dirty="0" err="1" smtClean="0">
                <a:latin typeface="Symbol" pitchFamily="18" charset="2"/>
              </a:rPr>
              <a:t>k</a:t>
            </a:r>
            <a:r>
              <a:rPr lang="en-US" sz="1200" b="0" baseline="-25000" dirty="0" err="1" smtClean="0">
                <a:latin typeface="+mj-lt"/>
              </a:rPr>
              <a:t>p</a:t>
            </a:r>
            <a:r>
              <a:rPr lang="en-US" sz="1200" b="0" dirty="0" smtClean="0"/>
              <a:t>, at a point on the whisker, p= (x, y). We need to measure the point of contact of the pole, the follicle position, and the angle of the whisker at contact. We can then compute the force acting on the whisker, divided by the bending stiffness at p. </a:t>
            </a:r>
          </a:p>
          <a:p>
            <a:r>
              <a:rPr lang="en-US" sz="1200" b="0" dirty="0" smtClean="0"/>
              <a:t> </a:t>
            </a:r>
          </a:p>
          <a:p>
            <a:r>
              <a:rPr lang="en-US" sz="1200" b="0" dirty="0" smtClean="0"/>
              <a:t>curvature measurement to site of contact</a:t>
            </a:r>
          </a:p>
          <a:p>
            <a:r>
              <a:rPr lang="en-US" sz="1200" b="0" dirty="0" err="1" smtClean="0">
                <a:latin typeface="Symbol" pitchFamily="18" charset="2"/>
              </a:rPr>
              <a:t>q</a:t>
            </a:r>
            <a:r>
              <a:rPr lang="en-US" sz="1200" b="0" baseline="-25000" dirty="0" err="1" smtClean="0"/>
              <a:t>p</a:t>
            </a:r>
            <a:r>
              <a:rPr lang="en-US" sz="1200" b="0" dirty="0" smtClean="0"/>
              <a:t> – angle of </a:t>
            </a:r>
            <a:r>
              <a:rPr lang="en-US" sz="1200" b="0" i="1" dirty="0" err="1" smtClean="0"/>
              <a:t>r</a:t>
            </a:r>
            <a:r>
              <a:rPr lang="en-US" sz="1200" b="0" baseline="-25000" dirty="0" err="1" smtClean="0"/>
              <a:t>p</a:t>
            </a:r>
            <a:endParaRPr lang="en-US" sz="1200" b="0" baseline="-25000" dirty="0" smtClean="0"/>
          </a:p>
          <a:p>
            <a:r>
              <a:rPr lang="en-US" sz="1200" b="0" dirty="0" err="1" smtClean="0">
                <a:latin typeface="Symbol" pitchFamily="18" charset="2"/>
              </a:rPr>
              <a:t>q</a:t>
            </a:r>
            <a:r>
              <a:rPr lang="en-US" sz="1200" b="0" baseline="-25000" dirty="0" err="1" smtClean="0"/>
              <a:t>contact</a:t>
            </a:r>
            <a:r>
              <a:rPr lang="en-US" sz="1200" b="0" dirty="0" smtClean="0"/>
              <a:t> – angle of whisker at contact</a:t>
            </a:r>
          </a:p>
          <a:p>
            <a:r>
              <a:rPr lang="en-US" sz="1200" b="0" dirty="0" err="1" smtClean="0">
                <a:latin typeface="Symbol" pitchFamily="18" charset="2"/>
              </a:rPr>
              <a:t>k</a:t>
            </a:r>
            <a:r>
              <a:rPr lang="en-US" sz="1200" b="0" baseline="-25000" dirty="0" err="1" smtClean="0"/>
              <a:t>p</a:t>
            </a:r>
            <a:r>
              <a:rPr lang="en-US" sz="1200" b="0" dirty="0" smtClean="0"/>
              <a:t> – curvature at p</a:t>
            </a:r>
          </a:p>
          <a:p>
            <a:r>
              <a:rPr lang="en-US" sz="1200" b="0" dirty="0" smtClean="0"/>
              <a:t>(</a:t>
            </a:r>
            <a:r>
              <a:rPr lang="en-US" sz="1200" b="0" dirty="0" err="1" smtClean="0"/>
              <a:t>EI</a:t>
            </a:r>
            <a:r>
              <a:rPr lang="en-US" sz="1200" b="0" dirty="0" smtClean="0"/>
              <a:t>)</a:t>
            </a:r>
            <a:r>
              <a:rPr lang="en-US" sz="1200" b="0" baseline="-25000" dirty="0" smtClean="0"/>
              <a:t>p</a:t>
            </a:r>
            <a:r>
              <a:rPr lang="en-US" sz="1200" b="0" dirty="0" smtClean="0"/>
              <a:t> –bending stiffness at p</a:t>
            </a:r>
          </a:p>
          <a:p>
            <a:endParaRPr lang="en-US" sz="1200" b="0" dirty="0"/>
          </a:p>
        </p:txBody>
      </p:sp>
      <p:grpSp>
        <p:nvGrpSpPr>
          <p:cNvPr id="45" name="Group 44"/>
          <p:cNvGrpSpPr/>
          <p:nvPr/>
        </p:nvGrpSpPr>
        <p:grpSpPr>
          <a:xfrm rot="5400000">
            <a:off x="5735581" y="1847067"/>
            <a:ext cx="4410075" cy="2239941"/>
            <a:chOff x="3362325" y="2030412"/>
            <a:chExt cx="4410075" cy="2239941"/>
          </a:xfrm>
        </p:grpSpPr>
        <p:cxnSp>
          <p:nvCxnSpPr>
            <p:cNvPr id="74" name="Straight Arrow Connector 73"/>
            <p:cNvCxnSpPr/>
            <p:nvPr/>
          </p:nvCxnSpPr>
          <p:spPr bwMode="auto">
            <a:xfrm rot="5400000" flipH="1" flipV="1">
              <a:off x="2916527" y="2887331"/>
              <a:ext cx="1715267" cy="143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5" name="Straight Connector 74"/>
            <p:cNvCxnSpPr/>
            <p:nvPr/>
          </p:nvCxnSpPr>
          <p:spPr bwMode="auto">
            <a:xfrm flipV="1">
              <a:off x="3362325" y="2535197"/>
              <a:ext cx="1638763" cy="1621604"/>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0" name="Oval 19"/>
            <p:cNvSpPr/>
            <p:nvPr/>
          </p:nvSpPr>
          <p:spPr bwMode="auto">
            <a:xfrm>
              <a:off x="6562632" y="2809755"/>
              <a:ext cx="205918" cy="205918"/>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28" name="Straight Connector 27"/>
            <p:cNvCxnSpPr/>
            <p:nvPr/>
          </p:nvCxnSpPr>
          <p:spPr bwMode="auto">
            <a:xfrm>
              <a:off x="6596142" y="3015673"/>
              <a:ext cx="1150518"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29" name="TextBox 28"/>
            <p:cNvSpPr txBox="1"/>
            <p:nvPr/>
          </p:nvSpPr>
          <p:spPr>
            <a:xfrm rot="16200000">
              <a:off x="6933808" y="2971800"/>
              <a:ext cx="599528" cy="277239"/>
            </a:xfrm>
            <a:prstGeom prst="rect">
              <a:avLst/>
            </a:prstGeom>
            <a:noFill/>
          </p:spPr>
          <p:txBody>
            <a:bodyPr wrap="none" rtlCol="0">
              <a:spAutoFit/>
            </a:bodyPr>
            <a:lstStyle/>
            <a:p>
              <a:r>
                <a:rPr lang="en-US" sz="1400" b="0" dirty="0" err="1" smtClean="0">
                  <a:latin typeface="Symbol" pitchFamily="18" charset="2"/>
                </a:rPr>
                <a:t>q</a:t>
              </a:r>
              <a:r>
                <a:rPr lang="en-US" sz="1400" b="0" baseline="-25000" dirty="0" err="1" smtClean="0"/>
                <a:t>contact</a:t>
              </a:r>
              <a:endParaRPr lang="en-US" sz="1400" b="0" baseline="-25000" dirty="0"/>
            </a:p>
          </p:txBody>
        </p:sp>
        <p:cxnSp>
          <p:nvCxnSpPr>
            <p:cNvPr id="31" name="Straight Arrow Connector 30"/>
            <p:cNvCxnSpPr/>
            <p:nvPr/>
          </p:nvCxnSpPr>
          <p:spPr bwMode="auto">
            <a:xfrm rot="5400000">
              <a:off x="6004938" y="3075732"/>
              <a:ext cx="686393" cy="549114"/>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3" name="TextBox 22"/>
            <p:cNvSpPr txBox="1"/>
            <p:nvPr/>
          </p:nvSpPr>
          <p:spPr>
            <a:xfrm rot="16200000">
              <a:off x="5933077" y="2972168"/>
              <a:ext cx="303519" cy="277239"/>
            </a:xfrm>
            <a:prstGeom prst="rect">
              <a:avLst/>
            </a:prstGeom>
            <a:solidFill>
              <a:schemeClr val="bg1"/>
            </a:solidFill>
          </p:spPr>
          <p:txBody>
            <a:bodyPr wrap="none" rtlCol="0">
              <a:spAutoFit/>
            </a:bodyPr>
            <a:lstStyle/>
            <a:p>
              <a:r>
                <a:rPr lang="en-US" sz="1400" b="0" dirty="0" err="1" smtClean="0">
                  <a:latin typeface="Symbol" pitchFamily="18" charset="2"/>
                </a:rPr>
                <a:t>q</a:t>
              </a:r>
              <a:r>
                <a:rPr lang="en-US" sz="1400" b="0" baseline="-25000" dirty="0" err="1" smtClean="0">
                  <a:latin typeface="Times New Roman" pitchFamily="18" charset="0"/>
                  <a:cs typeface="Times New Roman" pitchFamily="18" charset="0"/>
                </a:rPr>
                <a:t>p</a:t>
              </a:r>
              <a:endParaRPr lang="en-US" sz="1400" b="0" dirty="0"/>
            </a:p>
          </p:txBody>
        </p:sp>
        <p:sp>
          <p:nvSpPr>
            <p:cNvPr id="27" name="Freeform 26"/>
            <p:cNvSpPr/>
            <p:nvPr/>
          </p:nvSpPr>
          <p:spPr bwMode="auto">
            <a:xfrm>
              <a:off x="3765581" y="2741115"/>
              <a:ext cx="4006819" cy="1012430"/>
            </a:xfrm>
            <a:custGeom>
              <a:avLst/>
              <a:gdLst>
                <a:gd name="connsiteX0" fmla="*/ 0 w 4448175"/>
                <a:gd name="connsiteY0" fmla="*/ 1123950 h 1123950"/>
                <a:gd name="connsiteX1" fmla="*/ 276225 w 4448175"/>
                <a:gd name="connsiteY1" fmla="*/ 857250 h 1123950"/>
                <a:gd name="connsiteX2" fmla="*/ 819150 w 4448175"/>
                <a:gd name="connsiteY2" fmla="*/ 447675 h 1123950"/>
                <a:gd name="connsiteX3" fmla="*/ 1676400 w 4448175"/>
                <a:gd name="connsiteY3" fmla="*/ 57150 h 1123950"/>
                <a:gd name="connsiteX4" fmla="*/ 2705100 w 4448175"/>
                <a:gd name="connsiteY4" fmla="*/ 104775 h 1123950"/>
                <a:gd name="connsiteX5" fmla="*/ 3476625 w 4448175"/>
                <a:gd name="connsiteY5" fmla="*/ 485775 h 1123950"/>
                <a:gd name="connsiteX6" fmla="*/ 4448175 w 4448175"/>
                <a:gd name="connsiteY6" fmla="*/ 104775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175" h="1123950">
                  <a:moveTo>
                    <a:pt x="0" y="1123950"/>
                  </a:moveTo>
                  <a:cubicBezTo>
                    <a:pt x="69850" y="1046956"/>
                    <a:pt x="139700" y="969963"/>
                    <a:pt x="276225" y="857250"/>
                  </a:cubicBezTo>
                  <a:cubicBezTo>
                    <a:pt x="412750" y="744538"/>
                    <a:pt x="585787" y="581025"/>
                    <a:pt x="819150" y="447675"/>
                  </a:cubicBezTo>
                  <a:cubicBezTo>
                    <a:pt x="1052513" y="314325"/>
                    <a:pt x="1362075" y="114300"/>
                    <a:pt x="1676400" y="57150"/>
                  </a:cubicBezTo>
                  <a:cubicBezTo>
                    <a:pt x="1990725" y="0"/>
                    <a:pt x="2405063" y="33338"/>
                    <a:pt x="2705100" y="104775"/>
                  </a:cubicBezTo>
                  <a:cubicBezTo>
                    <a:pt x="3005137" y="176212"/>
                    <a:pt x="3186113" y="328613"/>
                    <a:pt x="3476625" y="485775"/>
                  </a:cubicBezTo>
                  <a:cubicBezTo>
                    <a:pt x="3767137" y="642937"/>
                    <a:pt x="4107656" y="845343"/>
                    <a:pt x="4448175" y="1047750"/>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4" name="TextBox 33"/>
            <p:cNvSpPr txBox="1"/>
            <p:nvPr/>
          </p:nvSpPr>
          <p:spPr>
            <a:xfrm rot="16200000">
              <a:off x="5230202" y="2743200"/>
              <a:ext cx="369012" cy="369332"/>
            </a:xfrm>
            <a:prstGeom prst="rect">
              <a:avLst/>
            </a:prstGeom>
            <a:noFill/>
          </p:spPr>
          <p:txBody>
            <a:bodyPr wrap="none" rtlCol="0">
              <a:spAutoFit/>
            </a:bodyPr>
            <a:lstStyle/>
            <a:p>
              <a:r>
                <a:rPr lang="en-US" i="1" dirty="0" err="1" smtClean="0"/>
                <a:t>r</a:t>
              </a:r>
              <a:r>
                <a:rPr lang="en-US" baseline="-25000" dirty="0" err="1" smtClean="0"/>
                <a:t>p</a:t>
              </a:r>
              <a:endParaRPr lang="en-US" baseline="-25000" dirty="0"/>
            </a:p>
          </p:txBody>
        </p:sp>
        <p:sp>
          <p:nvSpPr>
            <p:cNvPr id="35" name="TextBox 34"/>
            <p:cNvSpPr txBox="1"/>
            <p:nvPr/>
          </p:nvSpPr>
          <p:spPr>
            <a:xfrm rot="16200000">
              <a:off x="6322395" y="3264490"/>
              <a:ext cx="325730" cy="369332"/>
            </a:xfrm>
            <a:prstGeom prst="rect">
              <a:avLst/>
            </a:prstGeom>
            <a:noFill/>
          </p:spPr>
          <p:txBody>
            <a:bodyPr wrap="none" rtlCol="0">
              <a:spAutoFit/>
            </a:bodyPr>
            <a:lstStyle/>
            <a:p>
              <a:r>
                <a:rPr lang="en-US" i="1" dirty="0" smtClean="0"/>
                <a:t>F</a:t>
              </a:r>
              <a:endParaRPr lang="en-US" i="1" dirty="0"/>
            </a:p>
          </p:txBody>
        </p:sp>
        <p:cxnSp>
          <p:nvCxnSpPr>
            <p:cNvPr id="39" name="Straight Arrow Connector 38"/>
            <p:cNvCxnSpPr/>
            <p:nvPr/>
          </p:nvCxnSpPr>
          <p:spPr bwMode="auto">
            <a:xfrm rot="5400000" flipH="1" flipV="1">
              <a:off x="5412924" y="3427508"/>
              <a:ext cx="343197" cy="686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rot="16200000">
              <a:off x="5069728" y="3633426"/>
              <a:ext cx="857996" cy="415858"/>
            </a:xfrm>
            <a:prstGeom prst="rect">
              <a:avLst/>
            </a:prstGeom>
            <a:noFill/>
          </p:spPr>
          <p:txBody>
            <a:bodyPr wrap="none" rtlCol="0">
              <a:spAutoFit/>
            </a:bodyPr>
            <a:lstStyle/>
            <a:p>
              <a:r>
                <a:rPr lang="en-US" sz="1200" b="0" dirty="0" smtClean="0"/>
                <a:t>here a pos.</a:t>
              </a:r>
            </a:p>
            <a:p>
              <a:r>
                <a:rPr lang="en-US" sz="1200" b="0" dirty="0" smtClean="0"/>
                <a:t>value</a:t>
              </a:r>
              <a:endParaRPr lang="en-US" sz="1200" b="0" dirty="0"/>
            </a:p>
          </p:txBody>
        </p:sp>
        <p:cxnSp>
          <p:nvCxnSpPr>
            <p:cNvPr id="44" name="Straight Arrow Connector 43"/>
            <p:cNvCxnSpPr/>
            <p:nvPr/>
          </p:nvCxnSpPr>
          <p:spPr bwMode="auto">
            <a:xfrm rot="16200000" flipV="1">
              <a:off x="7128907" y="3427508"/>
              <a:ext cx="343197" cy="686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rot="16200000">
              <a:off x="6511153" y="3496148"/>
              <a:ext cx="898426" cy="415858"/>
            </a:xfrm>
            <a:prstGeom prst="rect">
              <a:avLst/>
            </a:prstGeom>
            <a:noFill/>
          </p:spPr>
          <p:txBody>
            <a:bodyPr wrap="none" rtlCol="0">
              <a:spAutoFit/>
            </a:bodyPr>
            <a:lstStyle/>
            <a:p>
              <a:r>
                <a:rPr lang="en-US" sz="1200" b="0" dirty="0" smtClean="0"/>
                <a:t>here a neg.</a:t>
              </a:r>
            </a:p>
            <a:p>
              <a:r>
                <a:rPr lang="en-US" sz="1200" b="0" dirty="0" smtClean="0"/>
                <a:t>value</a:t>
              </a:r>
              <a:endParaRPr lang="en-US" sz="1200" b="0" dirty="0"/>
            </a:p>
          </p:txBody>
        </p:sp>
        <p:cxnSp>
          <p:nvCxnSpPr>
            <p:cNvPr id="32" name="Straight Connector 31"/>
            <p:cNvCxnSpPr/>
            <p:nvPr/>
          </p:nvCxnSpPr>
          <p:spPr bwMode="auto">
            <a:xfrm>
              <a:off x="4399685" y="3195852"/>
              <a:ext cx="1921900"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33" name="Straight Arrow Connector 32"/>
            <p:cNvCxnSpPr/>
            <p:nvPr/>
          </p:nvCxnSpPr>
          <p:spPr bwMode="auto">
            <a:xfrm flipV="1">
              <a:off x="4391914" y="2991364"/>
              <a:ext cx="2196458" cy="204487"/>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sp>
          <p:nvSpPr>
            <p:cNvPr id="40" name="TextBox 39"/>
            <p:cNvSpPr txBox="1"/>
            <p:nvPr/>
          </p:nvSpPr>
          <p:spPr>
            <a:xfrm rot="16200000">
              <a:off x="4079857" y="2329280"/>
              <a:ext cx="338554" cy="369332"/>
            </a:xfrm>
            <a:prstGeom prst="rect">
              <a:avLst/>
            </a:prstGeom>
            <a:noFill/>
          </p:spPr>
          <p:txBody>
            <a:bodyPr wrap="none" rtlCol="0">
              <a:spAutoFit/>
            </a:bodyPr>
            <a:lstStyle/>
            <a:p>
              <a:r>
                <a:rPr lang="en-US" i="1" dirty="0" smtClean="0"/>
                <a:t>P</a:t>
              </a:r>
              <a:endParaRPr lang="en-US" i="1" baseline="-25000" dirty="0"/>
            </a:p>
          </p:txBody>
        </p:sp>
        <p:cxnSp>
          <p:nvCxnSpPr>
            <p:cNvPr id="41" name="Straight Arrow Connector 40"/>
            <p:cNvCxnSpPr/>
            <p:nvPr/>
          </p:nvCxnSpPr>
          <p:spPr bwMode="auto">
            <a:xfrm rot="16200000" flipH="1">
              <a:off x="4074458" y="2844074"/>
              <a:ext cx="480475" cy="13727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Rectangle 24"/>
            <p:cNvSpPr/>
            <p:nvPr/>
          </p:nvSpPr>
          <p:spPr bwMode="auto">
            <a:xfrm>
              <a:off x="3369528" y="2355018"/>
              <a:ext cx="403823" cy="1791124"/>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cxnSp>
        <p:nvCxnSpPr>
          <p:cNvPr id="30" name="Straight Arrow Connector 29"/>
          <p:cNvCxnSpPr/>
          <p:nvPr/>
        </p:nvCxnSpPr>
        <p:spPr bwMode="auto">
          <a:xfrm rot="5400000">
            <a:off x="4608909" y="2401491"/>
            <a:ext cx="114379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a:off x="5181600" y="1828800"/>
            <a:ext cx="1143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2" name="TextBox 41"/>
          <p:cNvSpPr txBox="1"/>
          <p:nvPr/>
        </p:nvSpPr>
        <p:spPr>
          <a:xfrm>
            <a:off x="5943600" y="1830388"/>
            <a:ext cx="312906" cy="369332"/>
          </a:xfrm>
          <a:prstGeom prst="rect">
            <a:avLst/>
          </a:prstGeom>
          <a:noFill/>
        </p:spPr>
        <p:txBody>
          <a:bodyPr wrap="none" rtlCol="0">
            <a:spAutoFit/>
          </a:bodyPr>
          <a:lstStyle/>
          <a:p>
            <a:r>
              <a:rPr lang="en-US" dirty="0" smtClean="0"/>
              <a:t>x</a:t>
            </a:r>
            <a:endParaRPr lang="en-US" dirty="0"/>
          </a:p>
        </p:txBody>
      </p:sp>
      <p:sp>
        <p:nvSpPr>
          <p:cNvPr id="46" name="TextBox 45"/>
          <p:cNvSpPr txBox="1"/>
          <p:nvPr/>
        </p:nvSpPr>
        <p:spPr>
          <a:xfrm>
            <a:off x="5173494" y="2604056"/>
            <a:ext cx="312906" cy="369332"/>
          </a:xfrm>
          <a:prstGeom prst="rect">
            <a:avLst/>
          </a:prstGeom>
          <a:noFill/>
        </p:spPr>
        <p:txBody>
          <a:bodyPr wrap="none" rtlCol="0">
            <a:spAutoFit/>
          </a:bodyPr>
          <a:lstStyle/>
          <a:p>
            <a:r>
              <a:rPr lang="en-US" dirty="0" smtClean="0"/>
              <a: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09600" y="2362200"/>
            <a:ext cx="1861343" cy="1313180"/>
          </a:xfrm>
          <a:prstGeom prst="rect">
            <a:avLst/>
          </a:prstGeom>
          <a:noFill/>
          <a:ln w="9525">
            <a:noFill/>
            <a:miter lim="800000"/>
            <a:headEnd/>
            <a:tailEnd/>
          </a:ln>
        </p:spPr>
        <p:txBody>
          <a:bodyPr wrap="none">
            <a:spAutoFit/>
          </a:bodyPr>
          <a:lstStyle/>
          <a:p>
            <a:r>
              <a:rPr lang="en-US" sz="1400" dirty="0" err="1" smtClean="0">
                <a:solidFill>
                  <a:srgbClr val="FF0000"/>
                </a:solidFill>
              </a:rPr>
              <a:t>r</a:t>
            </a:r>
            <a:r>
              <a:rPr lang="en-US" sz="1400" baseline="-25000" dirty="0" err="1" smtClean="0">
                <a:solidFill>
                  <a:srgbClr val="FF0000"/>
                </a:solidFill>
              </a:rPr>
              <a:t>i</a:t>
            </a:r>
            <a:r>
              <a:rPr lang="en-US" sz="1400" b="0" dirty="0" smtClean="0">
                <a:solidFill>
                  <a:srgbClr val="FF0000"/>
                </a:solidFill>
              </a:rPr>
              <a:t> = [</a:t>
            </a:r>
            <a:r>
              <a:rPr lang="en-US" sz="1400" b="0" dirty="0" err="1" smtClean="0">
                <a:solidFill>
                  <a:srgbClr val="FF0000"/>
                </a:solidFill>
              </a:rPr>
              <a:t>x</a:t>
            </a:r>
            <a:r>
              <a:rPr lang="en-US" sz="1400" b="0" baseline="-25000" dirty="0" err="1" smtClean="0">
                <a:solidFill>
                  <a:srgbClr val="FF0000"/>
                </a:solidFill>
              </a:rPr>
              <a:t>F</a:t>
            </a:r>
            <a:r>
              <a:rPr lang="en-US" sz="1400" b="0" dirty="0" smtClean="0">
                <a:solidFill>
                  <a:srgbClr val="FF0000"/>
                </a:solidFill>
              </a:rPr>
              <a:t>-x</a:t>
            </a:r>
            <a:r>
              <a:rPr lang="en-US" sz="1400" b="0" baseline="-25000" dirty="0" smtClean="0">
                <a:solidFill>
                  <a:srgbClr val="FF0000"/>
                </a:solidFill>
              </a:rPr>
              <a:t>i</a:t>
            </a:r>
            <a:r>
              <a:rPr lang="en-US" sz="1400" b="0" dirty="0" smtClean="0">
                <a:solidFill>
                  <a:srgbClr val="FF0000"/>
                </a:solidFill>
              </a:rPr>
              <a:t> </a:t>
            </a:r>
            <a:r>
              <a:rPr lang="en-US" sz="1400" b="0" dirty="0" err="1" smtClean="0">
                <a:solidFill>
                  <a:srgbClr val="FF0000"/>
                </a:solidFill>
              </a:rPr>
              <a:t>y</a:t>
            </a:r>
            <a:r>
              <a:rPr lang="en-US" sz="1400" b="0" baseline="-25000" dirty="0" err="1" smtClean="0">
                <a:solidFill>
                  <a:srgbClr val="FF0000"/>
                </a:solidFill>
              </a:rPr>
              <a:t>F</a:t>
            </a:r>
            <a:r>
              <a:rPr lang="en-US" sz="1400" b="0" dirty="0" err="1" smtClean="0">
                <a:solidFill>
                  <a:srgbClr val="FF0000"/>
                </a:solidFill>
              </a:rPr>
              <a:t>-y</a:t>
            </a:r>
            <a:r>
              <a:rPr lang="en-US" sz="1400" b="0" baseline="-25000" dirty="0" err="1" smtClean="0">
                <a:solidFill>
                  <a:srgbClr val="FF0000"/>
                </a:solidFill>
              </a:rPr>
              <a:t>i</a:t>
            </a:r>
            <a:r>
              <a:rPr lang="en-US" sz="1400" b="0" dirty="0" smtClean="0">
                <a:solidFill>
                  <a:srgbClr val="FF0000"/>
                </a:solidFill>
              </a:rPr>
              <a:t>]</a:t>
            </a:r>
          </a:p>
          <a:p>
            <a:endParaRPr lang="en-US" sz="1400" b="0" dirty="0" smtClean="0">
              <a:solidFill>
                <a:srgbClr val="FF0000"/>
              </a:solidFill>
            </a:endParaRPr>
          </a:p>
          <a:p>
            <a:r>
              <a:rPr lang="en-US" sz="1400" dirty="0" smtClean="0">
                <a:solidFill>
                  <a:srgbClr val="FF0000"/>
                </a:solidFill>
              </a:rPr>
              <a:t>F</a:t>
            </a:r>
            <a:r>
              <a:rPr lang="en-US" sz="1400" b="0" dirty="0" smtClean="0">
                <a:solidFill>
                  <a:srgbClr val="FF0000"/>
                </a:solidFill>
              </a:rPr>
              <a:t> = [-</a:t>
            </a:r>
            <a:r>
              <a:rPr lang="en-US" sz="1400" b="0" dirty="0" err="1" smtClean="0">
                <a:solidFill>
                  <a:srgbClr val="FF0000"/>
                </a:solidFill>
              </a:rPr>
              <a:t>f</a:t>
            </a:r>
            <a:r>
              <a:rPr lang="en-US" sz="1400" b="0" baseline="-25000" dirty="0" err="1" smtClean="0">
                <a:solidFill>
                  <a:srgbClr val="FF0000"/>
                </a:solidFill>
              </a:rPr>
              <a:t>N</a:t>
            </a:r>
            <a:r>
              <a:rPr lang="en-US" sz="1400" b="0" baseline="-25000" dirty="0" smtClean="0">
                <a:solidFill>
                  <a:srgbClr val="FF0000"/>
                </a:solidFill>
              </a:rPr>
              <a:t> </a:t>
            </a:r>
            <a:r>
              <a:rPr lang="en-US" sz="1400" b="0" dirty="0" smtClean="0">
                <a:solidFill>
                  <a:srgbClr val="FF0000"/>
                </a:solidFill>
              </a:rPr>
              <a:t> </a:t>
            </a:r>
            <a:r>
              <a:rPr lang="en-US" sz="1400" b="0" dirty="0" err="1" smtClean="0">
                <a:solidFill>
                  <a:srgbClr val="FF0000"/>
                </a:solidFill>
                <a:latin typeface="Symbol" pitchFamily="18" charset="2"/>
              </a:rPr>
              <a:t>m</a:t>
            </a:r>
            <a:r>
              <a:rPr lang="en-US" sz="1400" b="0" baseline="-25000" dirty="0" err="1" smtClean="0">
                <a:solidFill>
                  <a:srgbClr val="FF0000"/>
                </a:solidFill>
              </a:rPr>
              <a:t>f</a:t>
            </a:r>
            <a:r>
              <a:rPr lang="en-US" sz="1400" b="0" dirty="0" err="1" smtClean="0">
                <a:solidFill>
                  <a:srgbClr val="FF0000"/>
                </a:solidFill>
              </a:rPr>
              <a:t>f</a:t>
            </a:r>
            <a:r>
              <a:rPr lang="en-US" sz="1400" b="0" baseline="-25000" dirty="0" err="1" smtClean="0">
                <a:solidFill>
                  <a:srgbClr val="FF0000"/>
                </a:solidFill>
              </a:rPr>
              <a:t>N</a:t>
            </a:r>
            <a:r>
              <a:rPr lang="en-US" sz="1400" b="0" dirty="0" smtClean="0">
                <a:solidFill>
                  <a:srgbClr val="FF0000"/>
                </a:solidFill>
              </a:rPr>
              <a:t>]</a:t>
            </a:r>
          </a:p>
          <a:p>
            <a:endParaRPr lang="en-US" sz="1400" b="0" dirty="0" smtClean="0">
              <a:solidFill>
                <a:srgbClr val="FF0000"/>
              </a:solidFill>
            </a:endParaRPr>
          </a:p>
          <a:p>
            <a:r>
              <a:rPr lang="en-US" sz="1400" b="0" dirty="0" smtClean="0">
                <a:solidFill>
                  <a:srgbClr val="FF0000"/>
                </a:solidFill>
                <a:latin typeface="Symbol" pitchFamily="18" charset="2"/>
              </a:rPr>
              <a:t>m</a:t>
            </a:r>
            <a:r>
              <a:rPr lang="en-US" sz="1400" b="0" baseline="-25000" dirty="0" smtClean="0">
                <a:solidFill>
                  <a:srgbClr val="FF0000"/>
                </a:solidFill>
              </a:rPr>
              <a:t>f</a:t>
            </a:r>
            <a:r>
              <a:rPr lang="en-US" sz="1400" b="0" dirty="0" smtClean="0">
                <a:solidFill>
                  <a:srgbClr val="FF0000"/>
                </a:solidFill>
              </a:rPr>
              <a:t> - friction coefficient</a:t>
            </a:r>
          </a:p>
          <a:p>
            <a:endParaRPr lang="en-US" sz="1400" b="0" baseline="-25000" dirty="0" smtClean="0">
              <a:solidFill>
                <a:srgbClr val="FF0000"/>
              </a:solidFill>
            </a:endParaRPr>
          </a:p>
        </p:txBody>
      </p:sp>
      <p:sp>
        <p:nvSpPr>
          <p:cNvPr id="8195" name="Text Box 3"/>
          <p:cNvSpPr txBox="1">
            <a:spLocks noChangeArrowheads="1"/>
          </p:cNvSpPr>
          <p:nvPr/>
        </p:nvSpPr>
        <p:spPr bwMode="auto">
          <a:xfrm>
            <a:off x="685800" y="1828800"/>
            <a:ext cx="1162498" cy="307777"/>
          </a:xfrm>
          <a:prstGeom prst="rect">
            <a:avLst/>
          </a:prstGeom>
          <a:noFill/>
          <a:ln w="9525">
            <a:noFill/>
            <a:miter lim="800000"/>
            <a:headEnd/>
            <a:tailEnd/>
          </a:ln>
        </p:spPr>
        <p:txBody>
          <a:bodyPr wrap="none">
            <a:spAutoFit/>
          </a:bodyPr>
          <a:lstStyle/>
          <a:p>
            <a:r>
              <a:rPr lang="en-US" sz="1400" b="0" dirty="0"/>
              <a:t>M(</a:t>
            </a:r>
            <a:r>
              <a:rPr lang="en-US" sz="1400" b="0" dirty="0" err="1"/>
              <a:t>i</a:t>
            </a:r>
            <a:r>
              <a:rPr lang="en-US" sz="1400" b="0" dirty="0"/>
              <a:t>) = r(</a:t>
            </a:r>
            <a:r>
              <a:rPr lang="en-US" sz="1400" b="0" dirty="0" err="1"/>
              <a:t>i</a:t>
            </a:r>
            <a:r>
              <a:rPr lang="en-US" sz="1400" b="0" dirty="0"/>
              <a:t>) x </a:t>
            </a:r>
            <a:r>
              <a:rPr lang="en-US" sz="1400" dirty="0" smtClean="0"/>
              <a:t>f</a:t>
            </a:r>
            <a:endParaRPr lang="en-US" sz="1400" b="0" dirty="0"/>
          </a:p>
        </p:txBody>
      </p:sp>
      <p:sp>
        <p:nvSpPr>
          <p:cNvPr id="8224" name="Text Box 32"/>
          <p:cNvSpPr txBox="1">
            <a:spLocks noChangeArrowheads="1"/>
          </p:cNvSpPr>
          <p:nvPr/>
        </p:nvSpPr>
        <p:spPr bwMode="auto">
          <a:xfrm>
            <a:off x="609600" y="4044077"/>
            <a:ext cx="2743200" cy="2246769"/>
          </a:xfrm>
          <a:prstGeom prst="rect">
            <a:avLst/>
          </a:prstGeom>
          <a:noFill/>
          <a:ln w="9525">
            <a:noFill/>
            <a:miter lim="800000"/>
            <a:headEnd/>
            <a:tailEnd/>
          </a:ln>
        </p:spPr>
        <p:txBody>
          <a:bodyPr wrap="square">
            <a:spAutoFit/>
          </a:bodyPr>
          <a:lstStyle/>
          <a:p>
            <a:r>
              <a:rPr lang="en-US" sz="1400" b="0" dirty="0" err="1">
                <a:latin typeface="Symbol" pitchFamily="18" charset="2"/>
              </a:rPr>
              <a:t>Df</a:t>
            </a:r>
            <a:r>
              <a:rPr lang="en-US" sz="1400" b="0" dirty="0">
                <a:latin typeface="Symbol" pitchFamily="18" charset="2"/>
              </a:rPr>
              <a:t>(</a:t>
            </a:r>
            <a:r>
              <a:rPr lang="en-US" sz="1400" b="0" dirty="0" err="1"/>
              <a:t>i</a:t>
            </a:r>
            <a:r>
              <a:rPr lang="en-US" sz="1400" b="0" dirty="0">
                <a:latin typeface="Symbol" pitchFamily="18" charset="2"/>
              </a:rPr>
              <a:t>)</a:t>
            </a:r>
            <a:r>
              <a:rPr lang="en-US" sz="1400" b="0" dirty="0"/>
              <a:t> = </a:t>
            </a:r>
            <a:r>
              <a:rPr lang="en-US" sz="1400" b="0" dirty="0">
                <a:latin typeface="Symbol" pitchFamily="18" charset="2"/>
              </a:rPr>
              <a:t>D</a:t>
            </a:r>
            <a:r>
              <a:rPr lang="en-US" sz="1400" b="0" dirty="0"/>
              <a:t>s M(</a:t>
            </a:r>
            <a:r>
              <a:rPr lang="en-US" sz="1400" b="0" dirty="0" err="1"/>
              <a:t>i</a:t>
            </a:r>
            <a:r>
              <a:rPr lang="en-US" sz="1400" b="0" dirty="0"/>
              <a:t>) / EI</a:t>
            </a:r>
          </a:p>
          <a:p>
            <a:endParaRPr lang="en-US" sz="1400" b="0" dirty="0"/>
          </a:p>
          <a:p>
            <a:r>
              <a:rPr lang="en-US" sz="1400" b="0" dirty="0">
                <a:latin typeface="Symbol" pitchFamily="18" charset="2"/>
              </a:rPr>
              <a:t>D</a:t>
            </a:r>
            <a:r>
              <a:rPr lang="en-US" sz="1400" b="0" dirty="0"/>
              <a:t>s ~ ‘piece of contour </a:t>
            </a:r>
            <a:r>
              <a:rPr lang="en-US" sz="1400" b="0" dirty="0" smtClean="0"/>
              <a:t>…’</a:t>
            </a:r>
          </a:p>
          <a:p>
            <a:endParaRPr lang="en-US" sz="1400" b="0" dirty="0" smtClean="0"/>
          </a:p>
          <a:p>
            <a:r>
              <a:rPr lang="en-US" sz="1400" b="0" dirty="0" smtClean="0"/>
              <a:t>Note: the finite element calculation is performed in a coordinate system (x’, y’) that’s been rotated so that </a:t>
            </a:r>
            <a:r>
              <a:rPr lang="en-US" sz="1400" b="0" dirty="0" err="1" smtClean="0"/>
              <a:t>f</a:t>
            </a:r>
            <a:r>
              <a:rPr lang="en-US" sz="1400" b="0" baseline="-25000" dirty="0" err="1" smtClean="0"/>
              <a:t>N</a:t>
            </a:r>
            <a:r>
              <a:rPr lang="en-US" sz="1400" b="0" dirty="0" smtClean="0"/>
              <a:t> is in the –x’ direction and f</a:t>
            </a:r>
            <a:r>
              <a:rPr lang="en-US" sz="1400" b="0" baseline="-25000" dirty="0" smtClean="0"/>
              <a:t>f </a:t>
            </a:r>
            <a:r>
              <a:rPr lang="en-US" sz="1400" b="0" dirty="0" smtClean="0"/>
              <a:t>in the y’ direction.</a:t>
            </a:r>
            <a:r>
              <a:rPr lang="en-US" sz="1400" b="0" dirty="0" smtClean="0"/>
              <a:t> </a:t>
            </a:r>
            <a:endParaRPr lang="en-US" sz="1400" b="0" baseline="-25000" dirty="0"/>
          </a:p>
        </p:txBody>
      </p:sp>
      <p:sp>
        <p:nvSpPr>
          <p:cNvPr id="8225" name="Text Box 33"/>
          <p:cNvSpPr txBox="1">
            <a:spLocks noChangeArrowheads="1"/>
          </p:cNvSpPr>
          <p:nvPr/>
        </p:nvSpPr>
        <p:spPr bwMode="auto">
          <a:xfrm>
            <a:off x="1110560" y="268288"/>
            <a:ext cx="6991145" cy="1200329"/>
          </a:xfrm>
          <a:prstGeom prst="rect">
            <a:avLst/>
          </a:prstGeom>
          <a:noFill/>
          <a:ln w="9525">
            <a:noFill/>
            <a:miter lim="800000"/>
            <a:headEnd/>
            <a:tailEnd/>
          </a:ln>
        </p:spPr>
        <p:txBody>
          <a:bodyPr wrap="none">
            <a:spAutoFit/>
          </a:bodyPr>
          <a:lstStyle/>
          <a:p>
            <a:pPr algn="ctr"/>
            <a:r>
              <a:rPr lang="en-US" sz="2400" dirty="0" err="1"/>
              <a:t>Numerics</a:t>
            </a:r>
            <a:r>
              <a:rPr lang="en-US" sz="2400" dirty="0"/>
              <a:t> to compute the exact whisker </a:t>
            </a:r>
            <a:r>
              <a:rPr lang="en-US" sz="2400" dirty="0" smtClean="0"/>
              <a:t>shape</a:t>
            </a:r>
          </a:p>
          <a:p>
            <a:pPr algn="ctr"/>
            <a:r>
              <a:rPr lang="en-US" sz="2400" dirty="0" smtClean="0"/>
              <a:t>with friction in </a:t>
            </a:r>
            <a:r>
              <a:rPr lang="en-US" sz="2400" dirty="0" err="1" smtClean="0"/>
              <a:t>whiskerBentByForce</a:t>
            </a:r>
            <a:endParaRPr lang="en-US" sz="2400" dirty="0" smtClean="0"/>
          </a:p>
          <a:p>
            <a:pPr algn="ctr"/>
            <a:endParaRPr lang="en-US" sz="2400" dirty="0"/>
          </a:p>
        </p:txBody>
      </p:sp>
      <p:sp>
        <p:nvSpPr>
          <p:cNvPr id="8199" name="Line 7"/>
          <p:cNvSpPr>
            <a:spLocks noChangeShapeType="1"/>
          </p:cNvSpPr>
          <p:nvPr/>
        </p:nvSpPr>
        <p:spPr bwMode="auto">
          <a:xfrm rot="9765294">
            <a:off x="7192920" y="4544100"/>
            <a:ext cx="525288" cy="0"/>
          </a:xfrm>
          <a:prstGeom prst="line">
            <a:avLst/>
          </a:prstGeom>
          <a:noFill/>
          <a:ln w="19050">
            <a:solidFill>
              <a:schemeClr val="tx1"/>
            </a:solidFill>
            <a:round/>
            <a:headEnd/>
            <a:tailEnd/>
          </a:ln>
        </p:spPr>
        <p:txBody>
          <a:bodyPr/>
          <a:lstStyle/>
          <a:p>
            <a:endParaRPr lang="en-US"/>
          </a:p>
        </p:txBody>
      </p:sp>
      <p:sp>
        <p:nvSpPr>
          <p:cNvPr id="8200" name="Line 8"/>
          <p:cNvSpPr>
            <a:spLocks noChangeShapeType="1"/>
          </p:cNvSpPr>
          <p:nvPr/>
        </p:nvSpPr>
        <p:spPr bwMode="auto">
          <a:xfrm rot="9765294">
            <a:off x="6691246" y="4699827"/>
            <a:ext cx="525288" cy="0"/>
          </a:xfrm>
          <a:prstGeom prst="line">
            <a:avLst/>
          </a:prstGeom>
          <a:noFill/>
          <a:ln w="19050">
            <a:solidFill>
              <a:schemeClr val="tx1"/>
            </a:solidFill>
            <a:round/>
            <a:headEnd/>
            <a:tailEnd/>
          </a:ln>
        </p:spPr>
        <p:txBody>
          <a:bodyPr/>
          <a:lstStyle/>
          <a:p>
            <a:endParaRPr lang="en-US"/>
          </a:p>
        </p:txBody>
      </p:sp>
      <p:sp>
        <p:nvSpPr>
          <p:cNvPr id="8201" name="Line 9"/>
          <p:cNvSpPr>
            <a:spLocks noChangeShapeType="1"/>
          </p:cNvSpPr>
          <p:nvPr/>
        </p:nvSpPr>
        <p:spPr bwMode="auto">
          <a:xfrm rot="9112550">
            <a:off x="7673886" y="4321661"/>
            <a:ext cx="525288" cy="0"/>
          </a:xfrm>
          <a:prstGeom prst="line">
            <a:avLst/>
          </a:prstGeom>
          <a:noFill/>
          <a:ln w="19050">
            <a:solidFill>
              <a:schemeClr val="tx1"/>
            </a:solidFill>
            <a:round/>
            <a:headEnd/>
            <a:tailEnd/>
          </a:ln>
        </p:spPr>
        <p:txBody>
          <a:bodyPr/>
          <a:lstStyle/>
          <a:p>
            <a:endParaRPr lang="en-US"/>
          </a:p>
        </p:txBody>
      </p:sp>
      <p:sp>
        <p:nvSpPr>
          <p:cNvPr id="8202" name="Line 10"/>
          <p:cNvSpPr>
            <a:spLocks noChangeShapeType="1"/>
          </p:cNvSpPr>
          <p:nvPr/>
        </p:nvSpPr>
        <p:spPr bwMode="auto">
          <a:xfrm rot="7965294">
            <a:off x="8095907" y="3980016"/>
            <a:ext cx="525288" cy="0"/>
          </a:xfrm>
          <a:prstGeom prst="line">
            <a:avLst/>
          </a:prstGeom>
          <a:noFill/>
          <a:ln w="19050">
            <a:solidFill>
              <a:schemeClr val="tx1"/>
            </a:solidFill>
            <a:round/>
            <a:headEnd/>
            <a:tailEnd/>
          </a:ln>
        </p:spPr>
        <p:txBody>
          <a:bodyPr/>
          <a:lstStyle/>
          <a:p>
            <a:endParaRPr lang="en-US"/>
          </a:p>
        </p:txBody>
      </p:sp>
      <p:sp>
        <p:nvSpPr>
          <p:cNvPr id="8203" name="Line 11"/>
          <p:cNvSpPr>
            <a:spLocks noChangeShapeType="1"/>
          </p:cNvSpPr>
          <p:nvPr/>
        </p:nvSpPr>
        <p:spPr bwMode="auto">
          <a:xfrm rot="6165294">
            <a:off x="8335448" y="3531181"/>
            <a:ext cx="525288" cy="0"/>
          </a:xfrm>
          <a:prstGeom prst="line">
            <a:avLst/>
          </a:prstGeom>
          <a:noFill/>
          <a:ln w="19050">
            <a:solidFill>
              <a:schemeClr val="tx1"/>
            </a:solidFill>
            <a:round/>
            <a:headEnd/>
            <a:tailEnd/>
          </a:ln>
        </p:spPr>
        <p:txBody>
          <a:bodyPr/>
          <a:lstStyle/>
          <a:p>
            <a:endParaRPr lang="en-US"/>
          </a:p>
        </p:txBody>
      </p:sp>
      <p:sp>
        <p:nvSpPr>
          <p:cNvPr id="8204" name="Oval 12"/>
          <p:cNvSpPr>
            <a:spLocks noChangeArrowheads="1"/>
          </p:cNvSpPr>
          <p:nvPr/>
        </p:nvSpPr>
        <p:spPr bwMode="auto">
          <a:xfrm rot="9765294">
            <a:off x="7118899" y="4565121"/>
            <a:ext cx="134116" cy="134116"/>
          </a:xfrm>
          <a:prstGeom prst="ellipse">
            <a:avLst/>
          </a:prstGeom>
          <a:solidFill>
            <a:schemeClr val="tx1"/>
          </a:solidFill>
          <a:ln w="9525">
            <a:solidFill>
              <a:schemeClr val="tx1"/>
            </a:solidFill>
            <a:round/>
            <a:headEnd/>
            <a:tailEnd/>
          </a:ln>
        </p:spPr>
        <p:txBody>
          <a:bodyPr wrap="none" anchor="ctr"/>
          <a:lstStyle/>
          <a:p>
            <a:endParaRPr lang="en-US"/>
          </a:p>
        </p:txBody>
      </p:sp>
      <p:sp>
        <p:nvSpPr>
          <p:cNvPr id="8205" name="Oval 13"/>
          <p:cNvSpPr>
            <a:spLocks noChangeArrowheads="1"/>
          </p:cNvSpPr>
          <p:nvPr/>
        </p:nvSpPr>
        <p:spPr bwMode="auto">
          <a:xfrm rot="9765294">
            <a:off x="7619283" y="4386389"/>
            <a:ext cx="134116" cy="134116"/>
          </a:xfrm>
          <a:prstGeom prst="ellipse">
            <a:avLst/>
          </a:prstGeom>
          <a:solidFill>
            <a:schemeClr val="tx1"/>
          </a:solidFill>
          <a:ln w="9525">
            <a:solidFill>
              <a:schemeClr val="tx1"/>
            </a:solidFill>
            <a:round/>
            <a:headEnd/>
            <a:tailEnd/>
          </a:ln>
        </p:spPr>
        <p:txBody>
          <a:bodyPr wrap="none" anchor="ctr"/>
          <a:lstStyle/>
          <a:p>
            <a:endParaRPr lang="en-US"/>
          </a:p>
        </p:txBody>
      </p:sp>
      <p:sp>
        <p:nvSpPr>
          <p:cNvPr id="8206" name="Oval 14"/>
          <p:cNvSpPr>
            <a:spLocks noChangeArrowheads="1"/>
          </p:cNvSpPr>
          <p:nvPr/>
        </p:nvSpPr>
        <p:spPr bwMode="auto">
          <a:xfrm rot="9765294">
            <a:off x="8093161" y="4122266"/>
            <a:ext cx="134116" cy="134116"/>
          </a:xfrm>
          <a:prstGeom prst="ellipse">
            <a:avLst/>
          </a:prstGeom>
          <a:solidFill>
            <a:schemeClr val="tx1"/>
          </a:solidFill>
          <a:ln w="9525">
            <a:solidFill>
              <a:schemeClr val="tx1"/>
            </a:solidFill>
            <a:round/>
            <a:headEnd/>
            <a:tailEnd/>
          </a:ln>
        </p:spPr>
        <p:txBody>
          <a:bodyPr wrap="none" anchor="ctr"/>
          <a:lstStyle/>
          <a:p>
            <a:endParaRPr lang="en-US"/>
          </a:p>
        </p:txBody>
      </p:sp>
      <p:sp>
        <p:nvSpPr>
          <p:cNvPr id="8207" name="Oval 15"/>
          <p:cNvSpPr>
            <a:spLocks noChangeArrowheads="1"/>
          </p:cNvSpPr>
          <p:nvPr/>
        </p:nvSpPr>
        <p:spPr bwMode="auto">
          <a:xfrm rot="9765294">
            <a:off x="8467283" y="3725275"/>
            <a:ext cx="134116" cy="134116"/>
          </a:xfrm>
          <a:prstGeom prst="ellipse">
            <a:avLst/>
          </a:prstGeom>
          <a:solidFill>
            <a:schemeClr val="tx1"/>
          </a:solidFill>
          <a:ln w="9525">
            <a:solidFill>
              <a:schemeClr val="tx1"/>
            </a:solidFill>
            <a:round/>
            <a:headEnd/>
            <a:tailEnd/>
          </a:ln>
        </p:spPr>
        <p:txBody>
          <a:bodyPr wrap="none" anchor="ctr"/>
          <a:lstStyle/>
          <a:p>
            <a:endParaRPr lang="en-US"/>
          </a:p>
        </p:txBody>
      </p:sp>
      <p:sp>
        <p:nvSpPr>
          <p:cNvPr id="8208" name="Oval 16"/>
          <p:cNvSpPr>
            <a:spLocks noChangeArrowheads="1"/>
          </p:cNvSpPr>
          <p:nvPr/>
        </p:nvSpPr>
        <p:spPr bwMode="auto">
          <a:xfrm rot="9765294">
            <a:off x="6601214" y="4725818"/>
            <a:ext cx="134116" cy="134116"/>
          </a:xfrm>
          <a:prstGeom prst="ellipse">
            <a:avLst/>
          </a:prstGeom>
          <a:solidFill>
            <a:schemeClr val="tx1"/>
          </a:solidFill>
          <a:ln w="9525">
            <a:solidFill>
              <a:schemeClr val="tx1"/>
            </a:solidFill>
            <a:round/>
            <a:headEnd/>
            <a:tailEnd/>
          </a:ln>
        </p:spPr>
        <p:txBody>
          <a:bodyPr wrap="none" anchor="ctr"/>
          <a:lstStyle/>
          <a:p>
            <a:endParaRPr lang="en-US"/>
          </a:p>
        </p:txBody>
      </p:sp>
      <p:sp>
        <p:nvSpPr>
          <p:cNvPr id="8209" name="Text Box 17"/>
          <p:cNvSpPr txBox="1">
            <a:spLocks noChangeArrowheads="1"/>
          </p:cNvSpPr>
          <p:nvPr/>
        </p:nvSpPr>
        <p:spPr bwMode="auto">
          <a:xfrm>
            <a:off x="6388137" y="3187401"/>
            <a:ext cx="316277" cy="325022"/>
          </a:xfrm>
          <a:prstGeom prst="rect">
            <a:avLst/>
          </a:prstGeom>
          <a:noFill/>
          <a:ln w="9525">
            <a:noFill/>
            <a:miter lim="800000"/>
            <a:headEnd/>
            <a:tailEnd/>
          </a:ln>
        </p:spPr>
        <p:txBody>
          <a:bodyPr wrap="none">
            <a:spAutoFit/>
          </a:bodyPr>
          <a:lstStyle/>
          <a:p>
            <a:r>
              <a:rPr lang="en-US" b="0" dirty="0" err="1" smtClean="0"/>
              <a:t>f</a:t>
            </a:r>
            <a:r>
              <a:rPr lang="en-US" b="0" baseline="-25000" dirty="0" err="1" smtClean="0"/>
              <a:t>N</a:t>
            </a:r>
            <a:endParaRPr lang="en-US" b="0" baseline="-25000" dirty="0"/>
          </a:p>
        </p:txBody>
      </p:sp>
      <p:sp>
        <p:nvSpPr>
          <p:cNvPr id="8215" name="Oval 23"/>
          <p:cNvSpPr>
            <a:spLocks noChangeArrowheads="1"/>
          </p:cNvSpPr>
          <p:nvPr/>
        </p:nvSpPr>
        <p:spPr bwMode="auto">
          <a:xfrm rot="9765294">
            <a:off x="8579693" y="3163772"/>
            <a:ext cx="134116" cy="134116"/>
          </a:xfrm>
          <a:prstGeom prst="ellipse">
            <a:avLst/>
          </a:prstGeom>
          <a:solidFill>
            <a:schemeClr val="tx1"/>
          </a:solidFill>
          <a:ln w="9525">
            <a:solidFill>
              <a:schemeClr val="tx1"/>
            </a:solidFill>
            <a:round/>
            <a:headEnd/>
            <a:tailEnd/>
          </a:ln>
        </p:spPr>
        <p:txBody>
          <a:bodyPr wrap="none" anchor="ctr"/>
          <a:lstStyle/>
          <a:p>
            <a:endParaRPr lang="en-US"/>
          </a:p>
        </p:txBody>
      </p:sp>
      <p:sp>
        <p:nvSpPr>
          <p:cNvPr id="8216" name="Line 24"/>
          <p:cNvSpPr>
            <a:spLocks noChangeShapeType="1"/>
          </p:cNvSpPr>
          <p:nvPr/>
        </p:nvSpPr>
        <p:spPr bwMode="auto">
          <a:xfrm rot="6165294" flipH="1">
            <a:off x="8364681" y="2837683"/>
            <a:ext cx="535068" cy="164851"/>
          </a:xfrm>
          <a:prstGeom prst="line">
            <a:avLst/>
          </a:prstGeom>
          <a:noFill/>
          <a:ln w="19050">
            <a:solidFill>
              <a:schemeClr val="tx1"/>
            </a:solidFill>
            <a:round/>
            <a:headEnd/>
            <a:tailEnd/>
          </a:ln>
        </p:spPr>
        <p:txBody>
          <a:bodyPr/>
          <a:lstStyle/>
          <a:p>
            <a:endParaRPr lang="en-US"/>
          </a:p>
        </p:txBody>
      </p:sp>
      <p:sp>
        <p:nvSpPr>
          <p:cNvPr id="8217" name="Rectangle 25"/>
          <p:cNvSpPr>
            <a:spLocks noChangeArrowheads="1"/>
          </p:cNvSpPr>
          <p:nvPr/>
        </p:nvSpPr>
        <p:spPr bwMode="auto">
          <a:xfrm rot="10514635">
            <a:off x="8378738" y="2211684"/>
            <a:ext cx="201174" cy="530877"/>
          </a:xfrm>
          <a:prstGeom prst="rect">
            <a:avLst/>
          </a:prstGeom>
          <a:solidFill>
            <a:schemeClr val="accent1"/>
          </a:solidFill>
          <a:ln w="9525">
            <a:solidFill>
              <a:schemeClr val="tx1"/>
            </a:solidFill>
            <a:miter lim="800000"/>
            <a:headEnd/>
            <a:tailEnd/>
          </a:ln>
        </p:spPr>
        <p:txBody>
          <a:bodyPr wrap="none" anchor="ctr"/>
          <a:lstStyle/>
          <a:p>
            <a:endParaRPr lang="en-US"/>
          </a:p>
        </p:txBody>
      </p:sp>
      <p:cxnSp>
        <p:nvCxnSpPr>
          <p:cNvPr id="35" name="Straight Arrow Connector 34"/>
          <p:cNvCxnSpPr/>
          <p:nvPr/>
        </p:nvCxnSpPr>
        <p:spPr bwMode="auto">
          <a:xfrm rot="15165294">
            <a:off x="6263236" y="3969085"/>
            <a:ext cx="1408220" cy="1397"/>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rot="9765294" flipV="1">
            <a:off x="6538062" y="4555235"/>
            <a:ext cx="536465" cy="7383"/>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39" name="Text Box 17"/>
          <p:cNvSpPr txBox="1">
            <a:spLocks noChangeArrowheads="1"/>
          </p:cNvSpPr>
          <p:nvPr/>
        </p:nvSpPr>
        <p:spPr bwMode="auto">
          <a:xfrm>
            <a:off x="6204229" y="4151274"/>
            <a:ext cx="481891" cy="325022"/>
          </a:xfrm>
          <a:prstGeom prst="rect">
            <a:avLst/>
          </a:prstGeom>
          <a:noFill/>
          <a:ln w="9525">
            <a:noFill/>
            <a:miter lim="800000"/>
            <a:headEnd/>
            <a:tailEnd/>
          </a:ln>
        </p:spPr>
        <p:txBody>
          <a:bodyPr wrap="none">
            <a:spAutoFit/>
          </a:bodyPr>
          <a:lstStyle/>
          <a:p>
            <a:r>
              <a:rPr lang="en-US" b="0" dirty="0" err="1" smtClean="0">
                <a:latin typeface="Symbol" pitchFamily="18" charset="2"/>
              </a:rPr>
              <a:t>m</a:t>
            </a:r>
            <a:r>
              <a:rPr lang="en-US" b="0" baseline="-25000" dirty="0" err="1" smtClean="0"/>
              <a:t>f</a:t>
            </a:r>
            <a:r>
              <a:rPr lang="en-US" b="0" dirty="0" err="1" smtClean="0"/>
              <a:t>f</a:t>
            </a:r>
            <a:r>
              <a:rPr lang="en-US" b="0" baseline="-25000" dirty="0" err="1" smtClean="0"/>
              <a:t>N</a:t>
            </a:r>
            <a:endParaRPr lang="en-US" b="0" baseline="-25000" dirty="0"/>
          </a:p>
        </p:txBody>
      </p:sp>
      <p:sp>
        <p:nvSpPr>
          <p:cNvPr id="41" name="Text Box 3"/>
          <p:cNvSpPr txBox="1">
            <a:spLocks noChangeArrowheads="1"/>
          </p:cNvSpPr>
          <p:nvPr/>
        </p:nvSpPr>
        <p:spPr bwMode="auto">
          <a:xfrm>
            <a:off x="1012039" y="1307068"/>
            <a:ext cx="5357557" cy="307777"/>
          </a:xfrm>
          <a:prstGeom prst="rect">
            <a:avLst/>
          </a:prstGeom>
          <a:noFill/>
          <a:ln w="9525">
            <a:noFill/>
            <a:miter lim="800000"/>
            <a:headEnd/>
            <a:tailEnd/>
          </a:ln>
        </p:spPr>
        <p:txBody>
          <a:bodyPr wrap="none">
            <a:spAutoFit/>
          </a:bodyPr>
          <a:lstStyle/>
          <a:p>
            <a:r>
              <a:rPr lang="en-US" sz="1400" b="0" dirty="0" smtClean="0"/>
              <a:t>Cross product: a=[a1 a2 0]; b=[b1 b2 0]; </a:t>
            </a:r>
            <a:r>
              <a:rPr lang="en-US" sz="1400" b="0" dirty="0" err="1" smtClean="0"/>
              <a:t>axb</a:t>
            </a:r>
            <a:r>
              <a:rPr lang="en-US" sz="1400" b="0" dirty="0" smtClean="0"/>
              <a:t> = [0 0 (a1b2-b1a2)]  </a:t>
            </a:r>
            <a:endParaRPr lang="en-US" sz="1400" b="0" dirty="0"/>
          </a:p>
        </p:txBody>
      </p:sp>
      <p:grpSp>
        <p:nvGrpSpPr>
          <p:cNvPr id="37" name="Group 41"/>
          <p:cNvGrpSpPr/>
          <p:nvPr/>
        </p:nvGrpSpPr>
        <p:grpSpPr>
          <a:xfrm rot="5400000">
            <a:off x="1728260" y="2478211"/>
            <a:ext cx="4559950" cy="2956329"/>
            <a:chOff x="1981200" y="3919420"/>
            <a:chExt cx="5181600" cy="3359360"/>
          </a:xfrm>
        </p:grpSpPr>
        <p:sp>
          <p:nvSpPr>
            <p:cNvPr id="38" name="Line 5"/>
            <p:cNvSpPr>
              <a:spLocks noChangeShapeType="1"/>
            </p:cNvSpPr>
            <p:nvPr/>
          </p:nvSpPr>
          <p:spPr bwMode="auto">
            <a:xfrm>
              <a:off x="1981200" y="4964668"/>
              <a:ext cx="5181600" cy="0"/>
            </a:xfrm>
            <a:prstGeom prst="line">
              <a:avLst/>
            </a:prstGeom>
            <a:noFill/>
            <a:ln w="9525">
              <a:solidFill>
                <a:schemeClr val="tx1"/>
              </a:solidFill>
              <a:prstDash val="dash"/>
              <a:round/>
              <a:headEnd/>
              <a:tailEnd type="triangle" w="med" len="med"/>
            </a:ln>
          </p:spPr>
          <p:txBody>
            <a:bodyPr/>
            <a:lstStyle/>
            <a:p>
              <a:endParaRPr lang="en-US"/>
            </a:p>
          </p:txBody>
        </p:sp>
        <p:sp>
          <p:nvSpPr>
            <p:cNvPr id="40" name="Line 6"/>
            <p:cNvSpPr>
              <a:spLocks noChangeShapeType="1"/>
            </p:cNvSpPr>
            <p:nvPr/>
          </p:nvSpPr>
          <p:spPr bwMode="auto">
            <a:xfrm>
              <a:off x="4953000" y="4278868"/>
              <a:ext cx="0" cy="685800"/>
            </a:xfrm>
            <a:prstGeom prst="line">
              <a:avLst/>
            </a:prstGeom>
            <a:noFill/>
            <a:ln w="9525">
              <a:solidFill>
                <a:schemeClr val="tx1"/>
              </a:solidFill>
              <a:prstDash val="dash"/>
              <a:round/>
              <a:headEnd type="triangle" w="med" len="med"/>
              <a:tailEnd type="none" w="med" len="med"/>
            </a:ln>
          </p:spPr>
          <p:txBody>
            <a:bodyPr/>
            <a:lstStyle/>
            <a:p>
              <a:endParaRPr lang="en-US"/>
            </a:p>
          </p:txBody>
        </p:sp>
        <p:sp>
          <p:nvSpPr>
            <p:cNvPr id="42" name="Line 7"/>
            <p:cNvSpPr>
              <a:spLocks noChangeShapeType="1"/>
            </p:cNvSpPr>
            <p:nvPr/>
          </p:nvSpPr>
          <p:spPr bwMode="auto">
            <a:xfrm>
              <a:off x="4325938" y="4994831"/>
              <a:ext cx="596900" cy="0"/>
            </a:xfrm>
            <a:prstGeom prst="line">
              <a:avLst/>
            </a:prstGeom>
            <a:noFill/>
            <a:ln w="19050">
              <a:solidFill>
                <a:schemeClr val="tx1"/>
              </a:solidFill>
              <a:round/>
              <a:headEnd/>
              <a:tailEnd/>
            </a:ln>
          </p:spPr>
          <p:txBody>
            <a:bodyPr/>
            <a:lstStyle/>
            <a:p>
              <a:endParaRPr lang="en-US"/>
            </a:p>
          </p:txBody>
        </p:sp>
        <p:sp>
          <p:nvSpPr>
            <p:cNvPr id="43" name="Line 8"/>
            <p:cNvSpPr>
              <a:spLocks noChangeShapeType="1"/>
            </p:cNvSpPr>
            <p:nvPr/>
          </p:nvSpPr>
          <p:spPr bwMode="auto">
            <a:xfrm>
              <a:off x="4922838" y="4994831"/>
              <a:ext cx="596900" cy="0"/>
            </a:xfrm>
            <a:prstGeom prst="line">
              <a:avLst/>
            </a:prstGeom>
            <a:noFill/>
            <a:ln w="19050">
              <a:solidFill>
                <a:schemeClr val="tx1"/>
              </a:solidFill>
              <a:round/>
              <a:headEnd/>
              <a:tailEnd/>
            </a:ln>
          </p:spPr>
          <p:txBody>
            <a:bodyPr/>
            <a:lstStyle/>
            <a:p>
              <a:endParaRPr lang="en-US"/>
            </a:p>
          </p:txBody>
        </p:sp>
        <p:sp>
          <p:nvSpPr>
            <p:cNvPr id="44" name="Line 9"/>
            <p:cNvSpPr>
              <a:spLocks noChangeShapeType="1"/>
            </p:cNvSpPr>
            <p:nvPr/>
          </p:nvSpPr>
          <p:spPr bwMode="auto">
            <a:xfrm rot="-652744">
              <a:off x="3729038" y="5074206"/>
              <a:ext cx="596900" cy="0"/>
            </a:xfrm>
            <a:prstGeom prst="line">
              <a:avLst/>
            </a:prstGeom>
            <a:noFill/>
            <a:ln w="19050">
              <a:solidFill>
                <a:schemeClr val="tx1"/>
              </a:solidFill>
              <a:round/>
              <a:headEnd/>
              <a:tailEnd/>
            </a:ln>
          </p:spPr>
          <p:txBody>
            <a:bodyPr/>
            <a:lstStyle/>
            <a:p>
              <a:endParaRPr lang="en-US"/>
            </a:p>
          </p:txBody>
        </p:sp>
        <p:sp>
          <p:nvSpPr>
            <p:cNvPr id="45" name="Line 10"/>
            <p:cNvSpPr>
              <a:spLocks noChangeShapeType="1"/>
            </p:cNvSpPr>
            <p:nvPr/>
          </p:nvSpPr>
          <p:spPr bwMode="auto">
            <a:xfrm rot="-1800000">
              <a:off x="3155950" y="5302806"/>
              <a:ext cx="596900" cy="0"/>
            </a:xfrm>
            <a:prstGeom prst="line">
              <a:avLst/>
            </a:prstGeom>
            <a:noFill/>
            <a:ln w="19050">
              <a:solidFill>
                <a:schemeClr val="tx1"/>
              </a:solidFill>
              <a:round/>
              <a:headEnd/>
              <a:tailEnd/>
            </a:ln>
          </p:spPr>
          <p:txBody>
            <a:bodyPr/>
            <a:lstStyle/>
            <a:p>
              <a:endParaRPr lang="en-US"/>
            </a:p>
          </p:txBody>
        </p:sp>
        <p:sp>
          <p:nvSpPr>
            <p:cNvPr id="46" name="Line 11"/>
            <p:cNvSpPr>
              <a:spLocks noChangeShapeType="1"/>
            </p:cNvSpPr>
            <p:nvPr/>
          </p:nvSpPr>
          <p:spPr bwMode="auto">
            <a:xfrm rot="-3600000">
              <a:off x="2744788" y="5709206"/>
              <a:ext cx="596900" cy="0"/>
            </a:xfrm>
            <a:prstGeom prst="line">
              <a:avLst/>
            </a:prstGeom>
            <a:noFill/>
            <a:ln w="19050">
              <a:solidFill>
                <a:schemeClr val="tx1"/>
              </a:solidFill>
              <a:round/>
              <a:headEnd/>
              <a:tailEnd/>
            </a:ln>
          </p:spPr>
          <p:txBody>
            <a:bodyPr/>
            <a:lstStyle/>
            <a:p>
              <a:endParaRPr lang="en-US"/>
            </a:p>
          </p:txBody>
        </p:sp>
        <p:sp>
          <p:nvSpPr>
            <p:cNvPr id="47" name="Oval 12"/>
            <p:cNvSpPr>
              <a:spLocks noChangeArrowheads="1"/>
            </p:cNvSpPr>
            <p:nvPr/>
          </p:nvSpPr>
          <p:spPr bwMode="auto">
            <a:xfrm>
              <a:off x="4870450" y="4913868"/>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48" name="Oval 13"/>
            <p:cNvSpPr>
              <a:spLocks noChangeArrowheads="1"/>
            </p:cNvSpPr>
            <p:nvPr/>
          </p:nvSpPr>
          <p:spPr bwMode="auto">
            <a:xfrm>
              <a:off x="4267200" y="4939268"/>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49" name="Oval 14"/>
            <p:cNvSpPr>
              <a:spLocks noChangeArrowheads="1"/>
            </p:cNvSpPr>
            <p:nvPr/>
          </p:nvSpPr>
          <p:spPr bwMode="auto">
            <a:xfrm>
              <a:off x="3663950" y="5066268"/>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50" name="Oval 15"/>
            <p:cNvSpPr>
              <a:spLocks noChangeArrowheads="1"/>
            </p:cNvSpPr>
            <p:nvPr/>
          </p:nvSpPr>
          <p:spPr bwMode="auto">
            <a:xfrm>
              <a:off x="3124200" y="5371068"/>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51" name="Oval 16"/>
            <p:cNvSpPr>
              <a:spLocks noChangeArrowheads="1"/>
            </p:cNvSpPr>
            <p:nvPr/>
          </p:nvSpPr>
          <p:spPr bwMode="auto">
            <a:xfrm>
              <a:off x="5486400" y="4913868"/>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52" name="Text Box 17"/>
            <p:cNvSpPr txBox="1">
              <a:spLocks noChangeArrowheads="1"/>
            </p:cNvSpPr>
            <p:nvPr/>
          </p:nvSpPr>
          <p:spPr bwMode="auto">
            <a:xfrm rot="16200000">
              <a:off x="5029200" y="6412468"/>
              <a:ext cx="359394" cy="369332"/>
            </a:xfrm>
            <a:prstGeom prst="rect">
              <a:avLst/>
            </a:prstGeom>
            <a:noFill/>
            <a:ln w="9525">
              <a:noFill/>
              <a:miter lim="800000"/>
              <a:headEnd/>
              <a:tailEnd/>
            </a:ln>
          </p:spPr>
          <p:txBody>
            <a:bodyPr wrap="none">
              <a:spAutoFit/>
            </a:bodyPr>
            <a:lstStyle/>
            <a:p>
              <a:r>
                <a:rPr lang="en-US" b="0" dirty="0" err="1" smtClean="0"/>
                <a:t>f</a:t>
              </a:r>
              <a:r>
                <a:rPr lang="en-US" b="0" baseline="-25000" dirty="0" err="1" smtClean="0"/>
                <a:t>N</a:t>
              </a:r>
              <a:endParaRPr lang="en-US" b="0" baseline="-25000" dirty="0"/>
            </a:p>
          </p:txBody>
        </p:sp>
        <p:sp>
          <p:nvSpPr>
            <p:cNvPr id="53" name="Line 18"/>
            <p:cNvSpPr>
              <a:spLocks noChangeShapeType="1"/>
            </p:cNvSpPr>
            <p:nvPr/>
          </p:nvSpPr>
          <p:spPr bwMode="auto">
            <a:xfrm flipV="1">
              <a:off x="3270250" y="5059918"/>
              <a:ext cx="1600200" cy="381000"/>
            </a:xfrm>
            <a:prstGeom prst="line">
              <a:avLst/>
            </a:prstGeom>
            <a:noFill/>
            <a:ln w="9525">
              <a:solidFill>
                <a:schemeClr val="tx1"/>
              </a:solidFill>
              <a:round/>
              <a:headEnd/>
              <a:tailEnd type="triangle" w="med" len="med"/>
            </a:ln>
          </p:spPr>
          <p:txBody>
            <a:bodyPr/>
            <a:lstStyle/>
            <a:p>
              <a:endParaRPr lang="en-US"/>
            </a:p>
          </p:txBody>
        </p:sp>
        <p:sp>
          <p:nvSpPr>
            <p:cNvPr id="54" name="Line 19"/>
            <p:cNvSpPr>
              <a:spLocks noChangeShapeType="1"/>
            </p:cNvSpPr>
            <p:nvPr/>
          </p:nvSpPr>
          <p:spPr bwMode="auto">
            <a:xfrm flipV="1">
              <a:off x="5207000" y="4570968"/>
              <a:ext cx="1600200" cy="381000"/>
            </a:xfrm>
            <a:prstGeom prst="line">
              <a:avLst/>
            </a:prstGeom>
            <a:noFill/>
            <a:ln w="9525">
              <a:solidFill>
                <a:schemeClr val="tx1"/>
              </a:solidFill>
              <a:prstDash val="dash"/>
              <a:round/>
              <a:headEnd/>
              <a:tailEnd type="triangle" w="med" len="med"/>
            </a:ln>
          </p:spPr>
          <p:txBody>
            <a:bodyPr/>
            <a:lstStyle/>
            <a:p>
              <a:endParaRPr lang="en-US"/>
            </a:p>
          </p:txBody>
        </p:sp>
        <p:sp>
          <p:nvSpPr>
            <p:cNvPr id="55" name="Freeform 20"/>
            <p:cNvSpPr>
              <a:spLocks/>
            </p:cNvSpPr>
            <p:nvPr/>
          </p:nvSpPr>
          <p:spPr bwMode="auto">
            <a:xfrm>
              <a:off x="6324600" y="4659868"/>
              <a:ext cx="177800" cy="304800"/>
            </a:xfrm>
            <a:custGeom>
              <a:avLst/>
              <a:gdLst>
                <a:gd name="T0" fmla="*/ 0 w 112"/>
                <a:gd name="T1" fmla="*/ 0 h 288"/>
                <a:gd name="T2" fmla="*/ 96 w 112"/>
                <a:gd name="T3" fmla="*/ 144 h 288"/>
                <a:gd name="T4" fmla="*/ 96 w 112"/>
                <a:gd name="T5" fmla="*/ 288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0" y="0"/>
                  </a:moveTo>
                  <a:cubicBezTo>
                    <a:pt x="40" y="48"/>
                    <a:pt x="80" y="96"/>
                    <a:pt x="96" y="144"/>
                  </a:cubicBezTo>
                  <a:cubicBezTo>
                    <a:pt x="112" y="192"/>
                    <a:pt x="104" y="240"/>
                    <a:pt x="96" y="288"/>
                  </a:cubicBezTo>
                </a:path>
              </a:pathLst>
            </a:custGeom>
            <a:noFill/>
            <a:ln w="9525">
              <a:solidFill>
                <a:schemeClr val="tx1"/>
              </a:solidFill>
              <a:round/>
              <a:headEnd/>
              <a:tailEnd/>
            </a:ln>
          </p:spPr>
          <p:txBody>
            <a:bodyPr/>
            <a:lstStyle/>
            <a:p>
              <a:endParaRPr lang="en-US"/>
            </a:p>
          </p:txBody>
        </p:sp>
        <p:sp>
          <p:nvSpPr>
            <p:cNvPr id="56" name="Rectangle 21"/>
            <p:cNvSpPr>
              <a:spLocks noChangeArrowheads="1"/>
            </p:cNvSpPr>
            <p:nvPr/>
          </p:nvSpPr>
          <p:spPr bwMode="auto">
            <a:xfrm rot="16200000">
              <a:off x="6095999" y="4659869"/>
              <a:ext cx="303213" cy="366713"/>
            </a:xfrm>
            <a:prstGeom prst="rect">
              <a:avLst/>
            </a:prstGeom>
            <a:noFill/>
            <a:ln w="9525">
              <a:noFill/>
              <a:miter lim="800000"/>
              <a:headEnd/>
              <a:tailEnd/>
            </a:ln>
          </p:spPr>
          <p:txBody>
            <a:bodyPr wrap="none">
              <a:spAutoFit/>
            </a:bodyPr>
            <a:lstStyle/>
            <a:p>
              <a:r>
                <a:rPr lang="en-US" b="0" dirty="0">
                  <a:latin typeface="Symbol" pitchFamily="18" charset="2"/>
                </a:rPr>
                <a:t>q</a:t>
              </a:r>
            </a:p>
          </p:txBody>
        </p:sp>
        <p:sp>
          <p:nvSpPr>
            <p:cNvPr id="57" name="Text Box 22"/>
            <p:cNvSpPr txBox="1">
              <a:spLocks noChangeArrowheads="1"/>
            </p:cNvSpPr>
            <p:nvPr/>
          </p:nvSpPr>
          <p:spPr bwMode="auto">
            <a:xfrm rot="16200000">
              <a:off x="4098647" y="5174497"/>
              <a:ext cx="295274" cy="369332"/>
            </a:xfrm>
            <a:prstGeom prst="rect">
              <a:avLst/>
            </a:prstGeom>
            <a:noFill/>
            <a:ln w="9525">
              <a:noFill/>
              <a:miter lim="800000"/>
              <a:headEnd/>
              <a:tailEnd/>
            </a:ln>
          </p:spPr>
          <p:txBody>
            <a:bodyPr wrap="none">
              <a:spAutoFit/>
            </a:bodyPr>
            <a:lstStyle/>
            <a:p>
              <a:r>
                <a:rPr lang="en-US" b="0" dirty="0" err="1" smtClean="0"/>
                <a:t>r</a:t>
              </a:r>
              <a:r>
                <a:rPr lang="en-US" b="0" baseline="-25000" dirty="0" err="1" smtClean="0"/>
                <a:t>i</a:t>
              </a:r>
              <a:endParaRPr lang="en-US" b="0" baseline="-25000" dirty="0"/>
            </a:p>
          </p:txBody>
        </p:sp>
        <p:sp>
          <p:nvSpPr>
            <p:cNvPr id="58" name="Oval 23"/>
            <p:cNvSpPr>
              <a:spLocks noChangeArrowheads="1"/>
            </p:cNvSpPr>
            <p:nvPr/>
          </p:nvSpPr>
          <p:spPr bwMode="auto">
            <a:xfrm>
              <a:off x="2813050" y="5942568"/>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59" name="Line 24"/>
            <p:cNvSpPr>
              <a:spLocks noChangeShapeType="1"/>
            </p:cNvSpPr>
            <p:nvPr/>
          </p:nvSpPr>
          <p:spPr bwMode="auto">
            <a:xfrm rot="18000000" flipH="1">
              <a:off x="2496344" y="6267212"/>
              <a:ext cx="608013" cy="187325"/>
            </a:xfrm>
            <a:prstGeom prst="line">
              <a:avLst/>
            </a:prstGeom>
            <a:noFill/>
            <a:ln w="19050">
              <a:solidFill>
                <a:schemeClr val="tx1"/>
              </a:solidFill>
              <a:round/>
              <a:headEnd/>
              <a:tailEnd/>
            </a:ln>
          </p:spPr>
          <p:txBody>
            <a:bodyPr/>
            <a:lstStyle/>
            <a:p>
              <a:endParaRPr lang="en-US"/>
            </a:p>
          </p:txBody>
        </p:sp>
        <p:sp>
          <p:nvSpPr>
            <p:cNvPr id="60" name="Rectangle 25"/>
            <p:cNvSpPr>
              <a:spLocks noChangeArrowheads="1"/>
            </p:cNvSpPr>
            <p:nvPr/>
          </p:nvSpPr>
          <p:spPr bwMode="auto">
            <a:xfrm rot="749341">
              <a:off x="2649840" y="6675529"/>
              <a:ext cx="228600" cy="60325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1" name="Text Box 26"/>
            <p:cNvSpPr txBox="1">
              <a:spLocks noChangeArrowheads="1"/>
            </p:cNvSpPr>
            <p:nvPr/>
          </p:nvSpPr>
          <p:spPr bwMode="auto">
            <a:xfrm rot="16200000">
              <a:off x="6737408" y="4954411"/>
              <a:ext cx="389850" cy="369332"/>
            </a:xfrm>
            <a:prstGeom prst="rect">
              <a:avLst/>
            </a:prstGeom>
            <a:noFill/>
            <a:ln w="9525">
              <a:noFill/>
              <a:miter lim="800000"/>
              <a:headEnd/>
              <a:tailEnd/>
            </a:ln>
          </p:spPr>
          <p:txBody>
            <a:bodyPr wrap="none">
              <a:spAutoFit/>
            </a:bodyPr>
            <a:lstStyle/>
            <a:p>
              <a:r>
                <a:rPr lang="en-US" b="0" dirty="0" smtClean="0"/>
                <a:t>Y’</a:t>
              </a:r>
              <a:endParaRPr lang="en-US" b="0" dirty="0"/>
            </a:p>
          </p:txBody>
        </p:sp>
        <p:sp>
          <p:nvSpPr>
            <p:cNvPr id="62" name="Text Box 27"/>
            <p:cNvSpPr txBox="1">
              <a:spLocks noChangeArrowheads="1"/>
            </p:cNvSpPr>
            <p:nvPr/>
          </p:nvSpPr>
          <p:spPr bwMode="auto">
            <a:xfrm rot="16200000">
              <a:off x="4908608" y="3929679"/>
              <a:ext cx="389850" cy="369332"/>
            </a:xfrm>
            <a:prstGeom prst="rect">
              <a:avLst/>
            </a:prstGeom>
            <a:noFill/>
            <a:ln w="9525">
              <a:noFill/>
              <a:miter lim="800000"/>
              <a:headEnd/>
              <a:tailEnd/>
            </a:ln>
          </p:spPr>
          <p:txBody>
            <a:bodyPr wrap="none">
              <a:spAutoFit/>
            </a:bodyPr>
            <a:lstStyle/>
            <a:p>
              <a:r>
                <a:rPr lang="en-US" b="0" dirty="0" smtClean="0"/>
                <a:t>X’</a:t>
              </a:r>
              <a:endParaRPr lang="en-US" b="0" dirty="0"/>
            </a:p>
          </p:txBody>
        </p:sp>
        <p:sp>
          <p:nvSpPr>
            <p:cNvPr id="63" name="Line 29"/>
            <p:cNvSpPr>
              <a:spLocks noChangeShapeType="1"/>
            </p:cNvSpPr>
            <p:nvPr/>
          </p:nvSpPr>
          <p:spPr bwMode="auto">
            <a:xfrm flipV="1">
              <a:off x="3162300" y="4126468"/>
              <a:ext cx="825500" cy="1371600"/>
            </a:xfrm>
            <a:prstGeom prst="line">
              <a:avLst/>
            </a:prstGeom>
            <a:noFill/>
            <a:ln w="9525">
              <a:solidFill>
                <a:schemeClr val="tx1"/>
              </a:solidFill>
              <a:round/>
              <a:headEnd/>
              <a:tailEnd type="triangle" w="med" len="med"/>
            </a:ln>
          </p:spPr>
          <p:txBody>
            <a:bodyPr/>
            <a:lstStyle/>
            <a:p>
              <a:endParaRPr lang="en-US"/>
            </a:p>
          </p:txBody>
        </p:sp>
        <p:sp>
          <p:nvSpPr>
            <p:cNvPr id="64" name="Freeform 30"/>
            <p:cNvSpPr>
              <a:spLocks/>
            </p:cNvSpPr>
            <p:nvPr/>
          </p:nvSpPr>
          <p:spPr bwMode="auto">
            <a:xfrm rot="-767202">
              <a:off x="3765550" y="4539218"/>
              <a:ext cx="177800" cy="454025"/>
            </a:xfrm>
            <a:custGeom>
              <a:avLst/>
              <a:gdLst>
                <a:gd name="T0" fmla="*/ 0 w 112"/>
                <a:gd name="T1" fmla="*/ 0 h 288"/>
                <a:gd name="T2" fmla="*/ 96 w 112"/>
                <a:gd name="T3" fmla="*/ 144 h 288"/>
                <a:gd name="T4" fmla="*/ 96 w 112"/>
                <a:gd name="T5" fmla="*/ 288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0" y="0"/>
                  </a:moveTo>
                  <a:cubicBezTo>
                    <a:pt x="40" y="48"/>
                    <a:pt x="80" y="96"/>
                    <a:pt x="96" y="144"/>
                  </a:cubicBezTo>
                  <a:cubicBezTo>
                    <a:pt x="112" y="192"/>
                    <a:pt x="104" y="240"/>
                    <a:pt x="96" y="288"/>
                  </a:cubicBezTo>
                </a:path>
              </a:pathLst>
            </a:custGeom>
            <a:noFill/>
            <a:ln w="9525">
              <a:solidFill>
                <a:schemeClr val="tx1"/>
              </a:solidFill>
              <a:round/>
              <a:headEnd/>
              <a:tailEnd/>
            </a:ln>
          </p:spPr>
          <p:txBody>
            <a:bodyPr/>
            <a:lstStyle/>
            <a:p>
              <a:endParaRPr lang="en-US"/>
            </a:p>
          </p:txBody>
        </p:sp>
        <p:sp>
          <p:nvSpPr>
            <p:cNvPr id="65" name="Rectangle 31"/>
            <p:cNvSpPr>
              <a:spLocks noChangeArrowheads="1"/>
            </p:cNvSpPr>
            <p:nvPr/>
          </p:nvSpPr>
          <p:spPr bwMode="auto">
            <a:xfrm rot="16200000">
              <a:off x="3581399" y="4583669"/>
              <a:ext cx="303213" cy="366713"/>
            </a:xfrm>
            <a:prstGeom prst="rect">
              <a:avLst/>
            </a:prstGeom>
            <a:noFill/>
            <a:ln w="9525">
              <a:noFill/>
              <a:miter lim="800000"/>
              <a:headEnd/>
              <a:tailEnd/>
            </a:ln>
          </p:spPr>
          <p:txBody>
            <a:bodyPr wrap="none">
              <a:spAutoFit/>
            </a:bodyPr>
            <a:lstStyle/>
            <a:p>
              <a:r>
                <a:rPr lang="en-US" b="0" dirty="0">
                  <a:latin typeface="Symbol" pitchFamily="18" charset="2"/>
                </a:rPr>
                <a:t>f</a:t>
              </a:r>
            </a:p>
          </p:txBody>
        </p:sp>
        <p:cxnSp>
          <p:nvCxnSpPr>
            <p:cNvPr id="66" name="Straight Arrow Connector 65"/>
            <p:cNvCxnSpPr/>
            <p:nvPr/>
          </p:nvCxnSpPr>
          <p:spPr bwMode="auto">
            <a:xfrm rot="5400000">
              <a:off x="4160652" y="5781780"/>
              <a:ext cx="1600200" cy="1588"/>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flipV="1">
              <a:off x="5029200" y="5193268"/>
              <a:ext cx="609600" cy="839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68" name="Text Box 17"/>
            <p:cNvSpPr txBox="1">
              <a:spLocks noChangeArrowheads="1"/>
            </p:cNvSpPr>
            <p:nvPr/>
          </p:nvSpPr>
          <p:spPr bwMode="auto">
            <a:xfrm rot="16200000">
              <a:off x="5410199" y="5269469"/>
              <a:ext cx="547586" cy="369332"/>
            </a:xfrm>
            <a:prstGeom prst="rect">
              <a:avLst/>
            </a:prstGeom>
            <a:noFill/>
            <a:ln w="9525">
              <a:noFill/>
              <a:miter lim="800000"/>
              <a:headEnd/>
              <a:tailEnd/>
            </a:ln>
          </p:spPr>
          <p:txBody>
            <a:bodyPr wrap="none">
              <a:spAutoFit/>
            </a:bodyPr>
            <a:lstStyle/>
            <a:p>
              <a:r>
                <a:rPr lang="en-US" b="0" dirty="0" err="1" smtClean="0">
                  <a:latin typeface="Symbol" pitchFamily="18" charset="2"/>
                </a:rPr>
                <a:t>m</a:t>
              </a:r>
              <a:r>
                <a:rPr lang="en-US" b="0" baseline="-25000" dirty="0" err="1" smtClean="0"/>
                <a:t>f</a:t>
              </a:r>
              <a:r>
                <a:rPr lang="en-US" b="0" dirty="0" err="1" smtClean="0"/>
                <a:t>f</a:t>
              </a:r>
              <a:r>
                <a:rPr lang="en-US" b="0" baseline="-25000" dirty="0" err="1" smtClean="0"/>
                <a:t>N</a:t>
              </a:r>
              <a:endParaRPr lang="en-US" b="0" baseline="-25000" dirty="0"/>
            </a:p>
          </p:txBody>
        </p:sp>
      </p:grpSp>
      <p:sp>
        <p:nvSpPr>
          <p:cNvPr id="69" name="TextBox 68"/>
          <p:cNvSpPr txBox="1"/>
          <p:nvPr/>
        </p:nvSpPr>
        <p:spPr>
          <a:xfrm>
            <a:off x="2743200" y="1828800"/>
            <a:ext cx="2480166" cy="369332"/>
          </a:xfrm>
          <a:prstGeom prst="rect">
            <a:avLst/>
          </a:prstGeom>
          <a:noFill/>
        </p:spPr>
        <p:txBody>
          <a:bodyPr wrap="none" rtlCol="0">
            <a:spAutoFit/>
          </a:bodyPr>
          <a:lstStyle/>
          <a:p>
            <a:r>
              <a:rPr lang="en-US" dirty="0" smtClean="0"/>
              <a:t>Coordinates for calc.</a:t>
            </a:r>
            <a:endParaRPr lang="en-US" dirty="0"/>
          </a:p>
        </p:txBody>
      </p:sp>
      <p:sp>
        <p:nvSpPr>
          <p:cNvPr id="70" name="TextBox 69"/>
          <p:cNvSpPr txBox="1"/>
          <p:nvPr/>
        </p:nvSpPr>
        <p:spPr>
          <a:xfrm>
            <a:off x="6096000" y="1828800"/>
            <a:ext cx="2749471" cy="369332"/>
          </a:xfrm>
          <a:prstGeom prst="rect">
            <a:avLst/>
          </a:prstGeom>
          <a:noFill/>
        </p:spPr>
        <p:txBody>
          <a:bodyPr wrap="none" rtlCol="0">
            <a:spAutoFit/>
          </a:bodyPr>
          <a:lstStyle/>
          <a:p>
            <a:r>
              <a:rPr lang="en-US" dirty="0" smtClean="0"/>
              <a:t>Coordinates for output</a:t>
            </a:r>
            <a:endParaRPr lang="en-US" dirty="0"/>
          </a:p>
        </p:txBody>
      </p:sp>
      <p:cxnSp>
        <p:nvCxnSpPr>
          <p:cNvPr id="72" name="Straight Arrow Connector 71"/>
          <p:cNvCxnSpPr/>
          <p:nvPr/>
        </p:nvCxnSpPr>
        <p:spPr bwMode="auto">
          <a:xfrm rot="5400000">
            <a:off x="7239794" y="5866606"/>
            <a:ext cx="762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4" name="Straight Arrow Connector 73"/>
          <p:cNvCxnSpPr/>
          <p:nvPr/>
        </p:nvCxnSpPr>
        <p:spPr bwMode="auto">
          <a:xfrm>
            <a:off x="7620000" y="5486400"/>
            <a:ext cx="914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5" name="Text Box 27"/>
          <p:cNvSpPr txBox="1">
            <a:spLocks noChangeArrowheads="1"/>
          </p:cNvSpPr>
          <p:nvPr/>
        </p:nvSpPr>
        <p:spPr bwMode="auto">
          <a:xfrm>
            <a:off x="8038921" y="5161378"/>
            <a:ext cx="338554" cy="369332"/>
          </a:xfrm>
          <a:prstGeom prst="rect">
            <a:avLst/>
          </a:prstGeom>
          <a:noFill/>
          <a:ln w="9525">
            <a:noFill/>
            <a:miter lim="800000"/>
            <a:headEnd/>
            <a:tailEnd/>
          </a:ln>
        </p:spPr>
        <p:txBody>
          <a:bodyPr wrap="none">
            <a:spAutoFit/>
          </a:bodyPr>
          <a:lstStyle/>
          <a:p>
            <a:r>
              <a:rPr lang="en-US" b="0" dirty="0" smtClean="0"/>
              <a:t>X</a:t>
            </a:r>
            <a:endParaRPr lang="en-US" b="0" dirty="0"/>
          </a:p>
        </p:txBody>
      </p:sp>
      <p:sp>
        <p:nvSpPr>
          <p:cNvPr id="76" name="Text Box 27"/>
          <p:cNvSpPr txBox="1">
            <a:spLocks noChangeArrowheads="1"/>
          </p:cNvSpPr>
          <p:nvPr/>
        </p:nvSpPr>
        <p:spPr bwMode="auto">
          <a:xfrm>
            <a:off x="7239000" y="5638800"/>
            <a:ext cx="300082" cy="369332"/>
          </a:xfrm>
          <a:prstGeom prst="rect">
            <a:avLst/>
          </a:prstGeom>
          <a:noFill/>
          <a:ln w="9525">
            <a:noFill/>
            <a:miter lim="800000"/>
            <a:headEnd/>
            <a:tailEnd/>
          </a:ln>
        </p:spPr>
        <p:txBody>
          <a:bodyPr wrap="none">
            <a:spAutoFit/>
          </a:bodyPr>
          <a:lstStyle/>
          <a:p>
            <a:r>
              <a:rPr lang="en-US" b="0" dirty="0" smtClean="0"/>
              <a:t>y</a:t>
            </a:r>
            <a:endParaRPr lang="en-US" b="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12216</TotalTime>
  <Words>440</Words>
  <Application>Microsoft Office PowerPoint</Application>
  <PresentationFormat>On-screen Show (4:3)</PresentationFormat>
  <Paragraphs>94</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Design</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installer</dc:creator>
  <cp:lastModifiedBy>svobodak</cp:lastModifiedBy>
  <cp:revision>360</cp:revision>
  <dcterms:created xsi:type="dcterms:W3CDTF">2008-08-05T13:43:06Z</dcterms:created>
  <dcterms:modified xsi:type="dcterms:W3CDTF">2011-01-11T00:24:28Z</dcterms:modified>
</cp:coreProperties>
</file>