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afe825d1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afe825d1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afe825d1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afe825d1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afe825d1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afe825d1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afe825d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afe825d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Svetlana: Our goal was to develop a recommendation system that identifies video types and platforms influencing behavioral outcomes, such as addiction, productivity loss, and satisfaction, across demographics like age, gender, and profession. Using advanced techniques like latent feature modeling, clustering, and cosine similarity, we will uncover patterns, group high-risk users, and design targeted interventions to mitigate negative impacts.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afe825d1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afe825d1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Svetlana : Our analysis reveals that platforms like Facebook, Instagram, and TikTok show the highest addiction levels, while YouTube has the lowest due to its longer-form content. Video categories such as pranks and memes significantly reduce productivity, whereas trends and entertainment content improve user satisfaction. Demographically, high addiction levels are more common in female teachers, middle-aged women, and younger males, while female students and labor workers experience minimal productivity loss despite high engagement.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a8c78c68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a8c78c68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Habeeb</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a8c78c68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a8c78c68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Habeeb</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b0f50da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1b0f50da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b0f50da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1b0f50da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b0f50daa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b0f50daa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c993095e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c993095e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1b186445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1b186445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b1864458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1b1864458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b1864458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1b1864458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b1864458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1b186445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1a90d1593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1a90d1593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cc993095e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cc993095e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Megha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f3b537d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f3b537d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Megha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afe825d1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1afe825d1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c993095e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c993095e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Murf</a:t>
            </a:r>
            <a:br>
              <a:rPr lang="en"/>
            </a:br>
            <a:br>
              <a:rPr lang="en"/>
            </a:br>
            <a:r>
              <a:rPr lang="en"/>
              <a:t>Our dataset consist of demographics such as age sex and other </a:t>
            </a:r>
            <a:r>
              <a:rPr lang="en">
                <a:solidFill>
                  <a:schemeClr val="dk1"/>
                </a:solidFill>
              </a:rPr>
              <a:t>accessible heart features like blood pressure and cholesterol, and etc, which made it very easy to work with and gave an output of 0 for no heart attack and 1 for heart attack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c993095e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c993095e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Svetlana : </a:t>
            </a:r>
            <a:r>
              <a:rPr lang="en">
                <a:solidFill>
                  <a:schemeClr val="dk1"/>
                </a:solidFill>
              </a:rPr>
              <a:t>We start by conducting Initial EDA to understand our dataset. Then, we apply big-data mining techniques such clustering, recommendation, linear and rigid regression, graph network analysis to classify users into risk categories, predict addiction levels directly from the data, and identify trends and patterns contributing to addiction for future predictions and interventions.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c993095e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c993095e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afe825d1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afe825d1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afe825d1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afe825d1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afe825d1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afe825d1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c993095e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c993095e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9.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colab.research.google.com/drive/1h607JTqx3tXG5m8ugppQsrfmX0CQoz4F#scrollTo=NW1JsC617DbK" TargetMode="Externa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8.png"/><Relationship Id="rId4" Type="http://schemas.openxmlformats.org/officeDocument/2006/relationships/image" Target="../media/image36.png"/><Relationship Id="rId5"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1.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lanierlawfirm.com/social-media-addiction/statist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Impacts of Social Media Habits</a:t>
            </a:r>
            <a:endParaRPr/>
          </a:p>
        </p:txBody>
      </p:sp>
      <p:sp>
        <p:nvSpPr>
          <p:cNvPr id="87" name="Google Shape;87;p13"/>
          <p:cNvSpPr txBox="1"/>
          <p:nvPr>
            <p:ph idx="1" type="subTitle"/>
          </p:nvPr>
        </p:nvSpPr>
        <p:spPr>
          <a:xfrm>
            <a:off x="729625" y="3172900"/>
            <a:ext cx="5438700" cy="179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a:t>
            </a:r>
            <a:r>
              <a:rPr lang="en"/>
              <a:t> Big Data Mining Project</a:t>
            </a:r>
            <a:r>
              <a:rPr lang="en"/>
              <a:t> by:</a:t>
            </a:r>
            <a:endParaRPr/>
          </a:p>
          <a:p>
            <a:pPr indent="-330200" lvl="0" marL="457200" rtl="0" algn="l">
              <a:spcBef>
                <a:spcPts val="0"/>
              </a:spcBef>
              <a:spcAft>
                <a:spcPts val="0"/>
              </a:spcAft>
              <a:buSzPts val="1600"/>
              <a:buChar char="-"/>
            </a:pPr>
            <a:r>
              <a:rPr lang="en"/>
              <a:t>Nathan Hittesdorf</a:t>
            </a:r>
            <a:endParaRPr/>
          </a:p>
          <a:p>
            <a:pPr indent="-330200" lvl="0" marL="457200" rtl="0" algn="l">
              <a:spcBef>
                <a:spcPts val="0"/>
              </a:spcBef>
              <a:spcAft>
                <a:spcPts val="0"/>
              </a:spcAft>
              <a:buSzPts val="1600"/>
              <a:buChar char="-"/>
            </a:pPr>
            <a:r>
              <a:rPr lang="en"/>
              <a:t>Megha Nayar</a:t>
            </a:r>
            <a:endParaRPr/>
          </a:p>
          <a:p>
            <a:pPr indent="-330200" lvl="0" marL="457200" rtl="0" algn="l">
              <a:spcBef>
                <a:spcPts val="0"/>
              </a:spcBef>
              <a:spcAft>
                <a:spcPts val="0"/>
              </a:spcAft>
              <a:buSzPts val="1600"/>
              <a:buChar char="-"/>
            </a:pPr>
            <a:r>
              <a:rPr lang="en"/>
              <a:t>Jash Shah</a:t>
            </a:r>
            <a:endParaRPr/>
          </a:p>
          <a:p>
            <a:pPr indent="-330200" lvl="0" marL="457200" rtl="0" algn="l">
              <a:spcBef>
                <a:spcPts val="0"/>
              </a:spcBef>
              <a:spcAft>
                <a:spcPts val="0"/>
              </a:spcAft>
              <a:buSzPts val="1600"/>
              <a:buChar char="-"/>
            </a:pPr>
            <a:r>
              <a:rPr lang="en"/>
              <a:t>Svetlana Voda</a:t>
            </a:r>
            <a:endParaRPr/>
          </a:p>
          <a:p>
            <a:pPr indent="-330200" lvl="0" marL="457200" rtl="0" algn="l">
              <a:spcBef>
                <a:spcPts val="0"/>
              </a:spcBef>
              <a:spcAft>
                <a:spcPts val="0"/>
              </a:spcAft>
              <a:buSzPts val="1600"/>
              <a:buChar char="-"/>
            </a:pPr>
            <a:r>
              <a:rPr lang="en"/>
              <a:t>Sebastian</a:t>
            </a:r>
            <a:r>
              <a:rPr lang="en"/>
              <a:t> Barroso</a:t>
            </a:r>
            <a:endParaRPr/>
          </a:p>
        </p:txBody>
      </p:sp>
      <p:pic>
        <p:nvPicPr>
          <p:cNvPr id="88" name="Google Shape;88;p13"/>
          <p:cNvPicPr preferRelativeResize="0"/>
          <p:nvPr/>
        </p:nvPicPr>
        <p:blipFill rotWithShape="1">
          <a:blip r:embed="rId3">
            <a:alphaModFix/>
          </a:blip>
          <a:srcRect b="89" l="0" r="0" t="89"/>
          <a:stretch/>
        </p:blipFill>
        <p:spPr>
          <a:xfrm>
            <a:off x="4649875" y="2193475"/>
            <a:ext cx="4487600" cy="2950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K-Means &amp; PCA</a:t>
            </a:r>
            <a:endParaRPr/>
          </a:p>
        </p:txBody>
      </p:sp>
      <p:sp>
        <p:nvSpPr>
          <p:cNvPr id="151" name="Google Shape;151;p22"/>
          <p:cNvSpPr txBox="1"/>
          <p:nvPr>
            <p:ph idx="1" type="body"/>
          </p:nvPr>
        </p:nvSpPr>
        <p:spPr>
          <a:xfrm>
            <a:off x="336025" y="2068500"/>
            <a:ext cx="4674900" cy="2880300"/>
          </a:xfrm>
          <a:prstGeom prst="rect">
            <a:avLst/>
          </a:prstGeom>
        </p:spPr>
        <p:txBody>
          <a:bodyPr anchorCtr="0" anchor="t" bIns="91425" lIns="91425" spcFirstLastPara="1" rIns="91425" wrap="square" tIns="91425">
            <a:normAutofit fontScale="85000" lnSpcReduction="10000"/>
          </a:bodyPr>
          <a:lstStyle/>
          <a:p>
            <a:pPr indent="0" lvl="0" marL="0" rtl="0" algn="l">
              <a:spcBef>
                <a:spcPts val="1200"/>
              </a:spcBef>
              <a:spcAft>
                <a:spcPts val="0"/>
              </a:spcAft>
              <a:buNone/>
            </a:pPr>
            <a:r>
              <a:rPr b="1" lang="en" sz="1100">
                <a:solidFill>
                  <a:srgbClr val="000000"/>
                </a:solidFill>
              </a:rPr>
              <a:t>Goal:</a:t>
            </a:r>
            <a:r>
              <a:rPr lang="en" sz="1100">
                <a:solidFill>
                  <a:srgbClr val="000000"/>
                </a:solidFill>
              </a:rPr>
              <a:t> Simplify data to focus on key features while preserving patterns for clustering.</a:t>
            </a:r>
            <a:endParaRPr sz="1100">
              <a:solidFill>
                <a:srgbClr val="000000"/>
              </a:solidFill>
            </a:endParaRPr>
          </a:p>
          <a:p>
            <a:pPr indent="0" lvl="0" marL="0" rtl="0" algn="l">
              <a:spcBef>
                <a:spcPts val="1200"/>
              </a:spcBef>
              <a:spcAft>
                <a:spcPts val="0"/>
              </a:spcAft>
              <a:buNone/>
            </a:pPr>
            <a:r>
              <a:rPr b="1" lang="en" sz="1100">
                <a:solidFill>
                  <a:srgbClr val="000000"/>
                </a:solidFill>
              </a:rPr>
              <a:t>Concept:</a:t>
            </a:r>
            <a:r>
              <a:rPr lang="en" sz="1100">
                <a:solidFill>
                  <a:srgbClr val="000000"/>
                </a:solidFill>
              </a:rPr>
              <a:t> Principal Component Analysis (PCA) reduces high-dimensional data into a smaller number of uncorrelated components by maximizing variance. This ensures the most meaningful patterns are retained, improving cluster separation.</a:t>
            </a:r>
            <a:endParaRPr sz="1100">
              <a:solidFill>
                <a:srgbClr val="000000"/>
              </a:solidFill>
            </a:endParaRPr>
          </a:p>
          <a:p>
            <a:pPr indent="0" lvl="0" marL="0" rtl="0" algn="l">
              <a:spcBef>
                <a:spcPts val="1200"/>
              </a:spcBef>
              <a:spcAft>
                <a:spcPts val="0"/>
              </a:spcAft>
              <a:buNone/>
            </a:pPr>
            <a:r>
              <a:rPr b="1" lang="en" sz="1100">
                <a:solidFill>
                  <a:srgbClr val="000000"/>
                </a:solidFill>
              </a:rPr>
              <a:t>Approach:</a:t>
            </a:r>
            <a:endParaRPr b="1" sz="1100">
              <a:solidFill>
                <a:srgbClr val="000000"/>
              </a:solidFill>
            </a:endParaRPr>
          </a:p>
          <a:p>
            <a:pPr indent="-287972" lvl="0" marL="457200" rtl="0" algn="l">
              <a:spcBef>
                <a:spcPts val="1200"/>
              </a:spcBef>
              <a:spcAft>
                <a:spcPts val="0"/>
              </a:spcAft>
              <a:buClr>
                <a:srgbClr val="000000"/>
              </a:buClr>
              <a:buSzPct val="100000"/>
              <a:buFont typeface="Lato"/>
              <a:buChar char="●"/>
            </a:pPr>
            <a:r>
              <a:rPr lang="en" sz="1100">
                <a:solidFill>
                  <a:srgbClr val="000000"/>
                </a:solidFill>
              </a:rPr>
              <a:t>Use PCA to transform features into principal components.</a:t>
            </a:r>
            <a:endParaRPr sz="1100">
              <a:solidFill>
                <a:srgbClr val="000000"/>
              </a:solidFill>
            </a:endParaRPr>
          </a:p>
          <a:p>
            <a:pPr indent="-287972" lvl="0" marL="457200" rtl="0" algn="l">
              <a:spcBef>
                <a:spcPts val="0"/>
              </a:spcBef>
              <a:spcAft>
                <a:spcPts val="0"/>
              </a:spcAft>
              <a:buClr>
                <a:srgbClr val="000000"/>
              </a:buClr>
              <a:buSzPct val="100000"/>
              <a:buFont typeface="Lato"/>
              <a:buChar char="●"/>
            </a:pPr>
            <a:r>
              <a:rPr lang="en" sz="1100">
                <a:solidFill>
                  <a:srgbClr val="000000"/>
                </a:solidFill>
              </a:rPr>
              <a:t>Tune hyperparameters (e.g., number of components &amp; cluster count) to balance dimensionality reduction and data retention.</a:t>
            </a:r>
            <a:endParaRPr sz="1100">
              <a:solidFill>
                <a:srgbClr val="000000"/>
              </a:solidFill>
            </a:endParaRPr>
          </a:p>
          <a:p>
            <a:pPr indent="-287972" lvl="0" marL="457200" rtl="0" algn="l">
              <a:spcBef>
                <a:spcPts val="0"/>
              </a:spcBef>
              <a:spcAft>
                <a:spcPts val="0"/>
              </a:spcAft>
              <a:buClr>
                <a:srgbClr val="000000"/>
              </a:buClr>
              <a:buSzPct val="100000"/>
              <a:buFont typeface="Lato"/>
              <a:buChar char="●"/>
            </a:pPr>
            <a:r>
              <a:rPr lang="en" sz="1100">
                <a:solidFill>
                  <a:srgbClr val="000000"/>
                </a:solidFill>
              </a:rPr>
              <a:t>Perform clustering (e.g., k-means) on the reduced dimensions to identify representative clusters.</a:t>
            </a:r>
            <a:endParaRPr sz="1100">
              <a:solidFill>
                <a:srgbClr val="000000"/>
              </a:solidFill>
            </a:endParaRPr>
          </a:p>
          <a:p>
            <a:pPr indent="0" lvl="0" marL="0" rtl="0" algn="l">
              <a:spcBef>
                <a:spcPts val="1200"/>
              </a:spcBef>
              <a:spcAft>
                <a:spcPts val="1200"/>
              </a:spcAft>
              <a:buNone/>
            </a:pPr>
            <a:r>
              <a:rPr b="1" lang="en" sz="1100">
                <a:solidFill>
                  <a:srgbClr val="000000"/>
                </a:solidFill>
              </a:rPr>
              <a:t>Outcome:</a:t>
            </a:r>
            <a:r>
              <a:rPr lang="en" sz="1100">
                <a:solidFill>
                  <a:srgbClr val="000000"/>
                </a:solidFill>
              </a:rPr>
              <a:t> Generated cluster centroids for addiction risk profiles and used </a:t>
            </a:r>
            <a:r>
              <a:rPr b="1" lang="en" sz="1100">
                <a:solidFill>
                  <a:srgbClr val="000000"/>
                </a:solidFill>
              </a:rPr>
              <a:t>cosine similarity</a:t>
            </a:r>
            <a:r>
              <a:rPr lang="en" sz="1100">
                <a:solidFill>
                  <a:srgbClr val="000000"/>
                </a:solidFill>
              </a:rPr>
              <a:t> to match real-world users with cluster centroids, enabling personalized risk assessment. These real world users are representative of specific demographic groups and can  be used for further addiction analysis and prevention.</a:t>
            </a:r>
            <a:endParaRPr b="1" sz="1100">
              <a:solidFill>
                <a:srgbClr val="000000"/>
              </a:solidFill>
            </a:endParaRPr>
          </a:p>
        </p:txBody>
      </p:sp>
      <p:pic>
        <p:nvPicPr>
          <p:cNvPr id="152" name="Google Shape;152;p22"/>
          <p:cNvPicPr preferRelativeResize="0"/>
          <p:nvPr/>
        </p:nvPicPr>
        <p:blipFill>
          <a:blip r:embed="rId3">
            <a:alphaModFix/>
          </a:blip>
          <a:stretch>
            <a:fillRect/>
          </a:stretch>
        </p:blipFill>
        <p:spPr>
          <a:xfrm>
            <a:off x="5326650" y="1020457"/>
            <a:ext cx="1933050" cy="1483006"/>
          </a:xfrm>
          <a:prstGeom prst="rect">
            <a:avLst/>
          </a:prstGeom>
          <a:noFill/>
          <a:ln>
            <a:noFill/>
          </a:ln>
        </p:spPr>
      </p:pic>
      <p:pic>
        <p:nvPicPr>
          <p:cNvPr id="153" name="Google Shape;153;p22"/>
          <p:cNvPicPr preferRelativeResize="0"/>
          <p:nvPr/>
        </p:nvPicPr>
        <p:blipFill>
          <a:blip r:embed="rId4">
            <a:alphaModFix/>
          </a:blip>
          <a:stretch>
            <a:fillRect/>
          </a:stretch>
        </p:blipFill>
        <p:spPr>
          <a:xfrm>
            <a:off x="7210950" y="994632"/>
            <a:ext cx="1933050" cy="1534630"/>
          </a:xfrm>
          <a:prstGeom prst="rect">
            <a:avLst/>
          </a:prstGeom>
          <a:noFill/>
          <a:ln>
            <a:noFill/>
          </a:ln>
        </p:spPr>
      </p:pic>
      <p:pic>
        <p:nvPicPr>
          <p:cNvPr id="154" name="Google Shape;154;p22"/>
          <p:cNvPicPr preferRelativeResize="0"/>
          <p:nvPr/>
        </p:nvPicPr>
        <p:blipFill>
          <a:blip r:embed="rId5">
            <a:alphaModFix/>
          </a:blip>
          <a:stretch>
            <a:fillRect/>
          </a:stretch>
        </p:blipFill>
        <p:spPr>
          <a:xfrm>
            <a:off x="5010925" y="2867775"/>
            <a:ext cx="4177674" cy="1924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Agglomerative</a:t>
            </a:r>
            <a:endParaRPr/>
          </a:p>
        </p:txBody>
      </p:sp>
      <p:sp>
        <p:nvSpPr>
          <p:cNvPr id="160" name="Google Shape;160;p23"/>
          <p:cNvSpPr txBox="1"/>
          <p:nvPr>
            <p:ph idx="1" type="body"/>
          </p:nvPr>
        </p:nvSpPr>
        <p:spPr>
          <a:xfrm>
            <a:off x="336025" y="2068500"/>
            <a:ext cx="4674900" cy="28803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b="1" lang="en" sz="1100">
                <a:solidFill>
                  <a:srgbClr val="000000"/>
                </a:solidFill>
              </a:rPr>
              <a:t>Goal:</a:t>
            </a:r>
            <a:r>
              <a:rPr lang="en" sz="1100">
                <a:solidFill>
                  <a:srgbClr val="000000"/>
                </a:solidFill>
              </a:rPr>
              <a:t> Group users based on their addiction levels and demographics to profile risk.</a:t>
            </a:r>
            <a:endParaRPr sz="1100">
              <a:solidFill>
                <a:srgbClr val="000000"/>
              </a:solidFill>
            </a:endParaRPr>
          </a:p>
          <a:p>
            <a:pPr indent="0" lvl="0" marL="0" rtl="0" algn="l">
              <a:spcBef>
                <a:spcPts val="1200"/>
              </a:spcBef>
              <a:spcAft>
                <a:spcPts val="0"/>
              </a:spcAft>
              <a:buNone/>
            </a:pPr>
            <a:r>
              <a:rPr b="1" lang="en" sz="1100">
                <a:solidFill>
                  <a:srgbClr val="000000"/>
                </a:solidFill>
              </a:rPr>
              <a:t>Concept:</a:t>
            </a:r>
            <a:r>
              <a:rPr lang="en" sz="1100">
                <a:solidFill>
                  <a:srgbClr val="000000"/>
                </a:solidFill>
              </a:rPr>
              <a:t> Hierarchical clustering iteratively merges or splits clusters based on similarity metrics (e.g., Euclidean distance), forming a dendrogram that reveals data structure.</a:t>
            </a:r>
            <a:endParaRPr sz="1100">
              <a:solidFill>
                <a:srgbClr val="000000"/>
              </a:solidFill>
            </a:endParaRPr>
          </a:p>
          <a:p>
            <a:pPr indent="0" lvl="0" marL="0" rtl="0" algn="l">
              <a:spcBef>
                <a:spcPts val="1200"/>
              </a:spcBef>
              <a:spcAft>
                <a:spcPts val="0"/>
              </a:spcAft>
              <a:buNone/>
            </a:pPr>
            <a:r>
              <a:rPr b="1" lang="en" sz="1100">
                <a:solidFill>
                  <a:srgbClr val="000000"/>
                </a:solidFill>
              </a:rPr>
              <a:t>Approach:</a:t>
            </a:r>
            <a:endParaRPr b="1" sz="1100">
              <a:solidFill>
                <a:srgbClr val="000000"/>
              </a:solidFill>
            </a:endParaRPr>
          </a:p>
          <a:p>
            <a:pPr indent="-293211" lvl="0" marL="457200" rtl="0" algn="l">
              <a:spcBef>
                <a:spcPts val="1200"/>
              </a:spcBef>
              <a:spcAft>
                <a:spcPts val="0"/>
              </a:spcAft>
              <a:buClr>
                <a:srgbClr val="000000"/>
              </a:buClr>
              <a:buSzPct val="100000"/>
              <a:buFont typeface="Lato"/>
              <a:buChar char="●"/>
            </a:pPr>
            <a:r>
              <a:rPr lang="en" sz="1100">
                <a:solidFill>
                  <a:srgbClr val="000000"/>
                </a:solidFill>
              </a:rPr>
              <a:t>Compute similarity between users based on addiction and related features. Hyper</a:t>
            </a:r>
            <a:r>
              <a:rPr lang="en" sz="1100">
                <a:solidFill>
                  <a:srgbClr val="000000"/>
                </a:solidFill>
              </a:rPr>
              <a:t>parameter</a:t>
            </a:r>
            <a:r>
              <a:rPr lang="en" sz="1100">
                <a:solidFill>
                  <a:srgbClr val="000000"/>
                </a:solidFill>
              </a:rPr>
              <a:t> tune to </a:t>
            </a:r>
            <a:r>
              <a:rPr lang="en" sz="1100">
                <a:solidFill>
                  <a:srgbClr val="000000"/>
                </a:solidFill>
              </a:rPr>
              <a:t>optimize</a:t>
            </a:r>
            <a:r>
              <a:rPr lang="en" sz="1100">
                <a:solidFill>
                  <a:srgbClr val="000000"/>
                </a:solidFill>
              </a:rPr>
              <a:t> for silhouette score.</a:t>
            </a:r>
            <a:endParaRPr sz="1100">
              <a:solidFill>
                <a:srgbClr val="000000"/>
              </a:solidFill>
            </a:endParaRPr>
          </a:p>
          <a:p>
            <a:pPr indent="-293211" lvl="0" marL="457200" rtl="0" algn="l">
              <a:spcBef>
                <a:spcPts val="0"/>
              </a:spcBef>
              <a:spcAft>
                <a:spcPts val="0"/>
              </a:spcAft>
              <a:buClr>
                <a:srgbClr val="000000"/>
              </a:buClr>
              <a:buSzPct val="100000"/>
              <a:buFont typeface="Arial"/>
              <a:buChar char="●"/>
            </a:pPr>
            <a:r>
              <a:rPr lang="en" sz="1100">
                <a:solidFill>
                  <a:srgbClr val="000000"/>
                </a:solidFill>
              </a:rPr>
              <a:t>Use </a:t>
            </a:r>
            <a:r>
              <a:rPr b="1" lang="en" sz="1100">
                <a:solidFill>
                  <a:srgbClr val="000000"/>
                </a:solidFill>
              </a:rPr>
              <a:t>average linkage</a:t>
            </a:r>
            <a:r>
              <a:rPr lang="en" sz="1100">
                <a:solidFill>
                  <a:srgbClr val="000000"/>
                </a:solidFill>
              </a:rPr>
              <a:t> (mean of all pairwise distances) to merge clusters with similar addiction levels.</a:t>
            </a:r>
            <a:endParaRPr sz="1100">
              <a:solidFill>
                <a:srgbClr val="000000"/>
              </a:solidFill>
            </a:endParaRPr>
          </a:p>
          <a:p>
            <a:pPr indent="-293211" lvl="0" marL="457200" rtl="0" algn="l">
              <a:spcBef>
                <a:spcPts val="0"/>
              </a:spcBef>
              <a:spcAft>
                <a:spcPts val="0"/>
              </a:spcAft>
              <a:buClr>
                <a:srgbClr val="000000"/>
              </a:buClr>
              <a:buSzPct val="100000"/>
              <a:buFont typeface="Arial"/>
              <a:buChar char="●"/>
            </a:pPr>
            <a:r>
              <a:rPr lang="en" sz="1100">
                <a:solidFill>
                  <a:srgbClr val="000000"/>
                </a:solidFill>
              </a:rPr>
              <a:t>Profile clusters by calculating </a:t>
            </a:r>
            <a:r>
              <a:rPr b="1" lang="en" sz="1100">
                <a:solidFill>
                  <a:srgbClr val="000000"/>
                </a:solidFill>
              </a:rPr>
              <a:t>weighted mode</a:t>
            </a:r>
            <a:r>
              <a:rPr lang="en" sz="1100">
                <a:solidFill>
                  <a:srgbClr val="000000"/>
                </a:solidFill>
              </a:rPr>
              <a:t> of key features, identifying the most at-risk demographic groups.</a:t>
            </a:r>
            <a:endParaRPr sz="1100">
              <a:solidFill>
                <a:srgbClr val="000000"/>
              </a:solidFill>
            </a:endParaRPr>
          </a:p>
          <a:p>
            <a:pPr indent="0" lvl="0" marL="0" rtl="0" algn="l">
              <a:spcBef>
                <a:spcPts val="1200"/>
              </a:spcBef>
              <a:spcAft>
                <a:spcPts val="1200"/>
              </a:spcAft>
              <a:buNone/>
            </a:pPr>
            <a:r>
              <a:rPr b="1" lang="en" sz="1100">
                <a:solidFill>
                  <a:srgbClr val="000000"/>
                </a:solidFill>
              </a:rPr>
              <a:t>Outcome:</a:t>
            </a:r>
            <a:r>
              <a:rPr lang="en" sz="1100">
                <a:solidFill>
                  <a:srgbClr val="000000"/>
                </a:solidFill>
              </a:rPr>
              <a:t> Defined cluster profiles and pinpointed users most vulnerable to addiction by analyzing frequent patterns within each cluster.</a:t>
            </a:r>
            <a:endParaRPr b="1" sz="1100">
              <a:solidFill>
                <a:srgbClr val="000000"/>
              </a:solidFill>
            </a:endParaRPr>
          </a:p>
        </p:txBody>
      </p:sp>
      <p:pic>
        <p:nvPicPr>
          <p:cNvPr id="161" name="Google Shape;161;p23"/>
          <p:cNvPicPr preferRelativeResize="0"/>
          <p:nvPr/>
        </p:nvPicPr>
        <p:blipFill>
          <a:blip r:embed="rId3">
            <a:alphaModFix/>
          </a:blip>
          <a:stretch>
            <a:fillRect/>
          </a:stretch>
        </p:blipFill>
        <p:spPr>
          <a:xfrm>
            <a:off x="5947425" y="564150"/>
            <a:ext cx="2614001" cy="1932625"/>
          </a:xfrm>
          <a:prstGeom prst="rect">
            <a:avLst/>
          </a:prstGeom>
          <a:noFill/>
          <a:ln>
            <a:noFill/>
          </a:ln>
        </p:spPr>
      </p:pic>
      <p:pic>
        <p:nvPicPr>
          <p:cNvPr id="162" name="Google Shape;162;p23"/>
          <p:cNvPicPr preferRelativeResize="0"/>
          <p:nvPr/>
        </p:nvPicPr>
        <p:blipFill>
          <a:blip r:embed="rId4">
            <a:alphaModFix/>
          </a:blip>
          <a:stretch>
            <a:fillRect/>
          </a:stretch>
        </p:blipFill>
        <p:spPr>
          <a:xfrm>
            <a:off x="5794875" y="2331126"/>
            <a:ext cx="2919098" cy="1741423"/>
          </a:xfrm>
          <a:prstGeom prst="rect">
            <a:avLst/>
          </a:prstGeom>
          <a:noFill/>
          <a:ln>
            <a:noFill/>
          </a:ln>
        </p:spPr>
      </p:pic>
      <p:pic>
        <p:nvPicPr>
          <p:cNvPr id="163" name="Google Shape;163;p23"/>
          <p:cNvPicPr preferRelativeResize="0"/>
          <p:nvPr/>
        </p:nvPicPr>
        <p:blipFill>
          <a:blip r:embed="rId5">
            <a:alphaModFix/>
          </a:blip>
          <a:stretch>
            <a:fillRect/>
          </a:stretch>
        </p:blipFill>
        <p:spPr>
          <a:xfrm>
            <a:off x="5880700" y="4129650"/>
            <a:ext cx="2747456" cy="1013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LSH Minhashing</a:t>
            </a:r>
            <a:endParaRPr/>
          </a:p>
        </p:txBody>
      </p:sp>
      <p:sp>
        <p:nvSpPr>
          <p:cNvPr id="169" name="Google Shape;169;p24"/>
          <p:cNvSpPr txBox="1"/>
          <p:nvPr>
            <p:ph idx="1" type="body"/>
          </p:nvPr>
        </p:nvSpPr>
        <p:spPr>
          <a:xfrm>
            <a:off x="336025" y="2068500"/>
            <a:ext cx="4674900" cy="28803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sz="1100">
                <a:solidFill>
                  <a:srgbClr val="000000"/>
                </a:solidFill>
              </a:rPr>
              <a:t>Goal:</a:t>
            </a:r>
            <a:r>
              <a:rPr lang="en" sz="1100">
                <a:solidFill>
                  <a:srgbClr val="000000"/>
                </a:solidFill>
              </a:rPr>
              <a:t> Efficiently identify users with similar behavioral patterns to predict addiction risk.</a:t>
            </a:r>
            <a:endParaRPr sz="1100">
              <a:solidFill>
                <a:srgbClr val="000000"/>
              </a:solidFill>
            </a:endParaRPr>
          </a:p>
          <a:p>
            <a:pPr indent="0" lvl="0" marL="0" rtl="0" algn="l">
              <a:spcBef>
                <a:spcPts val="1200"/>
              </a:spcBef>
              <a:spcAft>
                <a:spcPts val="0"/>
              </a:spcAft>
              <a:buNone/>
            </a:pPr>
            <a:r>
              <a:rPr b="1" lang="en" sz="1100">
                <a:solidFill>
                  <a:srgbClr val="000000"/>
                </a:solidFill>
              </a:rPr>
              <a:t>Concept:</a:t>
            </a:r>
            <a:r>
              <a:rPr lang="en" sz="1100">
                <a:solidFill>
                  <a:srgbClr val="000000"/>
                </a:solidFill>
              </a:rPr>
              <a:t> Locality-Sensitive Hashing (LSH) approximates similarity between high-dimensional objects. Minhashing uses hash functions to create signatures that preserve similarity in data (e.g., Jaccard similarity).</a:t>
            </a:r>
            <a:endParaRPr sz="1100">
              <a:solidFill>
                <a:srgbClr val="000000"/>
              </a:solidFill>
            </a:endParaRPr>
          </a:p>
          <a:p>
            <a:pPr indent="0" lvl="0" marL="0" rtl="0" algn="l">
              <a:spcBef>
                <a:spcPts val="1200"/>
              </a:spcBef>
              <a:spcAft>
                <a:spcPts val="0"/>
              </a:spcAft>
              <a:buNone/>
            </a:pPr>
            <a:r>
              <a:rPr b="1" lang="en" sz="1100">
                <a:solidFill>
                  <a:srgbClr val="000000"/>
                </a:solidFill>
              </a:rPr>
              <a:t>Approach:</a:t>
            </a:r>
            <a:endParaRPr b="1" sz="1100">
              <a:solidFill>
                <a:srgbClr val="000000"/>
              </a:solidFill>
            </a:endParaRPr>
          </a:p>
          <a:p>
            <a:pPr indent="-298450" lvl="0" marL="457200" rtl="0" algn="l">
              <a:spcBef>
                <a:spcPts val="1200"/>
              </a:spcBef>
              <a:spcAft>
                <a:spcPts val="0"/>
              </a:spcAft>
              <a:buClr>
                <a:srgbClr val="000000"/>
              </a:buClr>
              <a:buSzPts val="1100"/>
              <a:buFont typeface="Lato"/>
              <a:buChar char="●"/>
            </a:pPr>
            <a:r>
              <a:rPr lang="en" sz="1100">
                <a:solidFill>
                  <a:srgbClr val="000000"/>
                </a:solidFill>
              </a:rPr>
              <a:t>Convert user data into hashed signatures using Minhash functions.</a:t>
            </a:r>
            <a:endParaRPr sz="1100">
              <a:solidFill>
                <a:srgbClr val="000000"/>
              </a:solidFill>
            </a:endParaRPr>
          </a:p>
          <a:p>
            <a:pPr indent="-298450" lvl="0" marL="457200" rtl="0" algn="l">
              <a:spcBef>
                <a:spcPts val="0"/>
              </a:spcBef>
              <a:spcAft>
                <a:spcPts val="0"/>
              </a:spcAft>
              <a:buClr>
                <a:srgbClr val="000000"/>
              </a:buClr>
              <a:buSzPts val="1100"/>
              <a:buFont typeface="Lato"/>
              <a:buChar char="●"/>
            </a:pPr>
            <a:r>
              <a:rPr lang="en" sz="1100">
                <a:solidFill>
                  <a:srgbClr val="000000"/>
                </a:solidFill>
              </a:rPr>
              <a:t>Compare these signatures to group users with similar behaviors.</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lang="en" sz="1100">
                <a:solidFill>
                  <a:srgbClr val="000000"/>
                </a:solidFill>
              </a:rPr>
              <a:t>Apply results in a </a:t>
            </a:r>
            <a:r>
              <a:rPr b="1" lang="en" sz="1100">
                <a:solidFill>
                  <a:srgbClr val="000000"/>
                </a:solidFill>
              </a:rPr>
              <a:t>prediction pipeline</a:t>
            </a:r>
            <a:r>
              <a:rPr lang="en" sz="1100">
                <a:solidFill>
                  <a:srgbClr val="000000"/>
                </a:solidFill>
              </a:rPr>
              <a:t> to classify addiction profiles based on frequent user similarities.</a:t>
            </a:r>
            <a:endParaRPr sz="1100">
              <a:solidFill>
                <a:srgbClr val="000000"/>
              </a:solidFill>
            </a:endParaRPr>
          </a:p>
          <a:p>
            <a:pPr indent="0" lvl="0" marL="0" rtl="0" algn="l">
              <a:spcBef>
                <a:spcPts val="1200"/>
              </a:spcBef>
              <a:spcAft>
                <a:spcPts val="1200"/>
              </a:spcAft>
              <a:buNone/>
            </a:pPr>
            <a:r>
              <a:rPr b="1" lang="en" sz="1100">
                <a:solidFill>
                  <a:srgbClr val="000000"/>
                </a:solidFill>
              </a:rPr>
              <a:t>Outcome:</a:t>
            </a:r>
            <a:r>
              <a:rPr lang="en" sz="1100">
                <a:solidFill>
                  <a:srgbClr val="000000"/>
                </a:solidFill>
              </a:rPr>
              <a:t> Built a scalable method to identify behavioral patterns and cluster similar users in real-time. Identify correlated behaviors between users of all addiction levels.</a:t>
            </a:r>
            <a:endParaRPr b="1" sz="1100">
              <a:solidFill>
                <a:srgbClr val="000000"/>
              </a:solidFill>
            </a:endParaRPr>
          </a:p>
        </p:txBody>
      </p:sp>
      <p:pic>
        <p:nvPicPr>
          <p:cNvPr id="170" name="Google Shape;170;p24"/>
          <p:cNvPicPr preferRelativeResize="0"/>
          <p:nvPr/>
        </p:nvPicPr>
        <p:blipFill>
          <a:blip r:embed="rId3">
            <a:alphaModFix/>
          </a:blip>
          <a:stretch>
            <a:fillRect/>
          </a:stretch>
        </p:blipFill>
        <p:spPr>
          <a:xfrm>
            <a:off x="5132275" y="618925"/>
            <a:ext cx="3864700" cy="4394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2: Recommendation </a:t>
            </a:r>
            <a:endParaRPr/>
          </a:p>
        </p:txBody>
      </p:sp>
      <p:sp>
        <p:nvSpPr>
          <p:cNvPr id="176" name="Google Shape;176;p25"/>
          <p:cNvSpPr txBox="1"/>
          <p:nvPr>
            <p:ph idx="4294967295" type="body"/>
          </p:nvPr>
        </p:nvSpPr>
        <p:spPr>
          <a:xfrm>
            <a:off x="352300" y="1853850"/>
            <a:ext cx="4674900" cy="28803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935"/>
              <a:buNone/>
            </a:pPr>
            <a:r>
              <a:rPr b="1" lang="en" sz="950">
                <a:solidFill>
                  <a:srgbClr val="000000"/>
                </a:solidFill>
              </a:rPr>
              <a:t>Goal:</a:t>
            </a:r>
            <a:r>
              <a:rPr lang="en" sz="1000">
                <a:solidFill>
                  <a:srgbClr val="000000"/>
                </a:solidFill>
              </a:rPr>
              <a:t> Develop a comprehensive recommendation system to:</a:t>
            </a:r>
            <a:endParaRPr sz="1000">
              <a:solidFill>
                <a:srgbClr val="000000"/>
              </a:solidFill>
            </a:endParaRPr>
          </a:p>
          <a:p>
            <a:pPr indent="-292100" lvl="0" marL="457200" rtl="0" algn="l">
              <a:lnSpc>
                <a:spcPct val="105000"/>
              </a:lnSpc>
              <a:spcBef>
                <a:spcPts val="1200"/>
              </a:spcBef>
              <a:spcAft>
                <a:spcPts val="0"/>
              </a:spcAft>
              <a:buClr>
                <a:srgbClr val="000000"/>
              </a:buClr>
              <a:buSzPts val="1000"/>
              <a:buChar char="●"/>
            </a:pPr>
            <a:r>
              <a:rPr lang="en" sz="1000">
                <a:solidFill>
                  <a:srgbClr val="000000"/>
                </a:solidFill>
              </a:rPr>
              <a:t>Identify video types and platforms influencing </a:t>
            </a:r>
            <a:r>
              <a:rPr lang="en" sz="1000">
                <a:solidFill>
                  <a:srgbClr val="000000"/>
                </a:solidFill>
              </a:rPr>
              <a:t>behavioral</a:t>
            </a:r>
            <a:r>
              <a:rPr lang="en" sz="1000">
                <a:solidFill>
                  <a:srgbClr val="000000"/>
                </a:solidFill>
              </a:rPr>
              <a:t> outcomes</a:t>
            </a:r>
            <a:endParaRPr sz="1000">
              <a:solidFill>
                <a:srgbClr val="000000"/>
              </a:solidFill>
            </a:endParaRPr>
          </a:p>
          <a:p>
            <a:pPr indent="-292100" lvl="0" marL="457200" rtl="0" algn="l">
              <a:lnSpc>
                <a:spcPct val="105000"/>
              </a:lnSpc>
              <a:spcBef>
                <a:spcPts val="0"/>
              </a:spcBef>
              <a:spcAft>
                <a:spcPts val="0"/>
              </a:spcAft>
              <a:buClr>
                <a:srgbClr val="000000"/>
              </a:buClr>
              <a:buSzPts val="1000"/>
              <a:buChar char="●"/>
            </a:pPr>
            <a:r>
              <a:rPr lang="en" sz="1000">
                <a:solidFill>
                  <a:srgbClr val="000000"/>
                </a:solidFill>
              </a:rPr>
              <a:t>Analyze addiction levels, productivity loss, and satisfaction across demographics.</a:t>
            </a:r>
            <a:endParaRPr sz="1000">
              <a:solidFill>
                <a:srgbClr val="000000"/>
              </a:solidFill>
            </a:endParaRPr>
          </a:p>
          <a:p>
            <a:pPr indent="-292100" lvl="0" marL="457200" rtl="0" algn="l">
              <a:lnSpc>
                <a:spcPct val="105000"/>
              </a:lnSpc>
              <a:spcBef>
                <a:spcPts val="0"/>
              </a:spcBef>
              <a:spcAft>
                <a:spcPts val="0"/>
              </a:spcAft>
              <a:buClr>
                <a:srgbClr val="000000"/>
              </a:buClr>
              <a:buSzPts val="1000"/>
              <a:buChar char="●"/>
            </a:pPr>
            <a:r>
              <a:rPr lang="en" sz="1000">
                <a:solidFill>
                  <a:srgbClr val="000000"/>
                </a:solidFill>
              </a:rPr>
              <a:t>Predict and mitigate adverse </a:t>
            </a:r>
            <a:r>
              <a:rPr lang="en" sz="1000">
                <a:solidFill>
                  <a:srgbClr val="000000"/>
                </a:solidFill>
              </a:rPr>
              <a:t>behavioral</a:t>
            </a:r>
            <a:r>
              <a:rPr lang="en" sz="1000">
                <a:solidFill>
                  <a:srgbClr val="000000"/>
                </a:solidFill>
              </a:rPr>
              <a:t> impacts.</a:t>
            </a:r>
            <a:endParaRPr sz="1000">
              <a:solidFill>
                <a:srgbClr val="000000"/>
              </a:solidFill>
            </a:endParaRPr>
          </a:p>
          <a:p>
            <a:pPr indent="0" lvl="0" marL="0" rtl="0" algn="l">
              <a:lnSpc>
                <a:spcPct val="105000"/>
              </a:lnSpc>
              <a:spcBef>
                <a:spcPts val="1200"/>
              </a:spcBef>
              <a:spcAft>
                <a:spcPts val="0"/>
              </a:spcAft>
              <a:buSzPts val="935"/>
              <a:buNone/>
            </a:pPr>
            <a:r>
              <a:rPr b="1" lang="en" sz="950">
                <a:solidFill>
                  <a:srgbClr val="000000"/>
                </a:solidFill>
              </a:rPr>
              <a:t>Concept:</a:t>
            </a:r>
            <a:r>
              <a:rPr lang="en" sz="950">
                <a:solidFill>
                  <a:srgbClr val="000000"/>
                </a:solidFill>
              </a:rPr>
              <a:t> </a:t>
            </a:r>
            <a:r>
              <a:rPr lang="en" sz="1000">
                <a:solidFill>
                  <a:srgbClr val="000000"/>
                </a:solidFill>
              </a:rPr>
              <a:t>Determine platforms (e.g., Facebook, TikTok) and video categories (e.g., Pranks, Trends) contributing to addiction and productivity loss. Group outcomes (addiction, productivity, satisfaction) by gender, age, and profession. Group users with similar engagement patterns to develop targeted interventions.</a:t>
            </a:r>
            <a:endParaRPr sz="1000">
              <a:solidFill>
                <a:srgbClr val="000000"/>
              </a:solidFill>
            </a:endParaRPr>
          </a:p>
          <a:p>
            <a:pPr indent="0" lvl="0" marL="0" rtl="0" algn="l">
              <a:lnSpc>
                <a:spcPct val="105000"/>
              </a:lnSpc>
              <a:spcBef>
                <a:spcPts val="1200"/>
              </a:spcBef>
              <a:spcAft>
                <a:spcPts val="0"/>
              </a:spcAft>
              <a:buSzPts val="935"/>
              <a:buNone/>
            </a:pPr>
            <a:r>
              <a:rPr b="1" lang="en" sz="950">
                <a:solidFill>
                  <a:srgbClr val="000000"/>
                </a:solidFill>
              </a:rPr>
              <a:t>Approach:</a:t>
            </a:r>
            <a:endParaRPr b="1" sz="950">
              <a:solidFill>
                <a:srgbClr val="000000"/>
              </a:solidFill>
            </a:endParaRPr>
          </a:p>
          <a:p>
            <a:pPr indent="-292100" lvl="0" marL="457200" rtl="0" algn="l">
              <a:lnSpc>
                <a:spcPct val="105000"/>
              </a:lnSpc>
              <a:spcBef>
                <a:spcPts val="1200"/>
              </a:spcBef>
              <a:spcAft>
                <a:spcPts val="0"/>
              </a:spcAft>
              <a:buClr>
                <a:srgbClr val="000000"/>
              </a:buClr>
              <a:buSzPts val="1000"/>
              <a:buFont typeface="Lato"/>
              <a:buChar char="●"/>
            </a:pPr>
            <a:r>
              <a:rPr lang="en" sz="1000">
                <a:solidFill>
                  <a:srgbClr val="000000"/>
                </a:solidFill>
              </a:rPr>
              <a:t>Latent Feature Modeling (NMF) to identify hidden patterns</a:t>
            </a:r>
            <a:endParaRPr sz="1000">
              <a:solidFill>
                <a:srgbClr val="000000"/>
              </a:solidFill>
            </a:endParaRPr>
          </a:p>
          <a:p>
            <a:pPr indent="-292100" lvl="0" marL="457200" rtl="0" algn="l">
              <a:lnSpc>
                <a:spcPct val="105000"/>
              </a:lnSpc>
              <a:spcBef>
                <a:spcPts val="0"/>
              </a:spcBef>
              <a:spcAft>
                <a:spcPts val="0"/>
              </a:spcAft>
              <a:buClr>
                <a:srgbClr val="000000"/>
              </a:buClr>
              <a:buSzPts val="1000"/>
              <a:buFont typeface="Lato"/>
              <a:buChar char="●"/>
            </a:pPr>
            <a:r>
              <a:rPr lang="en" sz="1000">
                <a:solidFill>
                  <a:srgbClr val="000000"/>
                </a:solidFill>
              </a:rPr>
              <a:t>Clustering (K-means) to group users and detect high-risk behaviors</a:t>
            </a:r>
            <a:endParaRPr sz="1000">
              <a:solidFill>
                <a:srgbClr val="000000"/>
              </a:solidFill>
            </a:endParaRPr>
          </a:p>
          <a:p>
            <a:pPr indent="-292100" lvl="0" marL="457200" rtl="0" algn="l">
              <a:lnSpc>
                <a:spcPct val="105000"/>
              </a:lnSpc>
              <a:spcBef>
                <a:spcPts val="0"/>
              </a:spcBef>
              <a:spcAft>
                <a:spcPts val="0"/>
              </a:spcAft>
              <a:buClr>
                <a:srgbClr val="000000"/>
              </a:buClr>
              <a:buSzPts val="1000"/>
              <a:buFont typeface="Lato"/>
              <a:buChar char="●"/>
            </a:pPr>
            <a:r>
              <a:rPr lang="en" sz="1000">
                <a:solidFill>
                  <a:srgbClr val="000000"/>
                </a:solidFill>
              </a:rPr>
              <a:t>Cosine similarity to profile high-addictions users for targeted interventions</a:t>
            </a:r>
            <a:endParaRPr b="1" sz="1000">
              <a:solidFill>
                <a:srgbClr val="000000"/>
              </a:solidFill>
            </a:endParaRPr>
          </a:p>
        </p:txBody>
      </p:sp>
      <p:pic>
        <p:nvPicPr>
          <p:cNvPr id="177" name="Google Shape;177;p25"/>
          <p:cNvPicPr preferRelativeResize="0"/>
          <p:nvPr/>
        </p:nvPicPr>
        <p:blipFill>
          <a:blip r:embed="rId3">
            <a:alphaModFix/>
          </a:blip>
          <a:stretch>
            <a:fillRect/>
          </a:stretch>
        </p:blipFill>
        <p:spPr>
          <a:xfrm>
            <a:off x="5392388" y="591050"/>
            <a:ext cx="3449951" cy="1683751"/>
          </a:xfrm>
          <a:prstGeom prst="rect">
            <a:avLst/>
          </a:prstGeom>
          <a:noFill/>
          <a:ln>
            <a:noFill/>
          </a:ln>
        </p:spPr>
      </p:pic>
      <p:pic>
        <p:nvPicPr>
          <p:cNvPr id="178" name="Google Shape;178;p25"/>
          <p:cNvPicPr preferRelativeResize="0"/>
          <p:nvPr/>
        </p:nvPicPr>
        <p:blipFill>
          <a:blip r:embed="rId4">
            <a:alphaModFix/>
          </a:blip>
          <a:stretch>
            <a:fillRect/>
          </a:stretch>
        </p:blipFill>
        <p:spPr>
          <a:xfrm>
            <a:off x="5657300" y="3951347"/>
            <a:ext cx="2920125" cy="1144229"/>
          </a:xfrm>
          <a:prstGeom prst="rect">
            <a:avLst/>
          </a:prstGeom>
          <a:noFill/>
          <a:ln>
            <a:noFill/>
          </a:ln>
        </p:spPr>
      </p:pic>
      <p:pic>
        <p:nvPicPr>
          <p:cNvPr id="179" name="Google Shape;179;p25"/>
          <p:cNvPicPr preferRelativeResize="0"/>
          <p:nvPr/>
        </p:nvPicPr>
        <p:blipFill>
          <a:blip r:embed="rId5">
            <a:alphaModFix/>
          </a:blip>
          <a:stretch>
            <a:fillRect/>
          </a:stretch>
        </p:blipFill>
        <p:spPr>
          <a:xfrm>
            <a:off x="5416987" y="2274800"/>
            <a:ext cx="3400774" cy="1587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Outcome:</a:t>
            </a:r>
            <a:endParaRPr/>
          </a:p>
        </p:txBody>
      </p:sp>
      <p:sp>
        <p:nvSpPr>
          <p:cNvPr id="185" name="Google Shape;185;p26"/>
          <p:cNvSpPr txBox="1"/>
          <p:nvPr/>
        </p:nvSpPr>
        <p:spPr>
          <a:xfrm>
            <a:off x="667350" y="39552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6" name="Google Shape;186;p26"/>
          <p:cNvSpPr txBox="1"/>
          <p:nvPr/>
        </p:nvSpPr>
        <p:spPr>
          <a:xfrm>
            <a:off x="729450" y="1853850"/>
            <a:ext cx="5323200" cy="345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rgbClr val="212121"/>
                </a:solidFill>
                <a:latin typeface="Lato"/>
                <a:ea typeface="Lato"/>
                <a:cs typeface="Lato"/>
                <a:sym typeface="Lato"/>
              </a:rPr>
              <a:t>Platform Insights:</a:t>
            </a:r>
            <a:endParaRPr b="1" sz="1000">
              <a:solidFill>
                <a:srgbClr val="212121"/>
              </a:solidFill>
              <a:latin typeface="Lato"/>
              <a:ea typeface="Lato"/>
              <a:cs typeface="Lato"/>
              <a:sym typeface="Lato"/>
            </a:endParaRPr>
          </a:p>
          <a:p>
            <a:pPr indent="-292100" lvl="0" marL="457200" rtl="0" algn="l">
              <a:lnSpc>
                <a:spcPct val="100000"/>
              </a:lnSpc>
              <a:spcBef>
                <a:spcPts val="1200"/>
              </a:spcBef>
              <a:spcAft>
                <a:spcPts val="0"/>
              </a:spcAft>
              <a:buClr>
                <a:schemeClr val="accent1"/>
              </a:buClr>
              <a:buSzPts val="1000"/>
              <a:buFont typeface="Lato"/>
              <a:buChar char="●"/>
            </a:pPr>
            <a:r>
              <a:rPr b="1" lang="en" sz="1000">
                <a:latin typeface="Lato"/>
                <a:ea typeface="Lato"/>
                <a:cs typeface="Lato"/>
                <a:sym typeface="Lato"/>
              </a:rPr>
              <a:t>Highest Addiction Levels:</a:t>
            </a:r>
            <a:r>
              <a:rPr lang="en" sz="1000">
                <a:latin typeface="Lato"/>
                <a:ea typeface="Lato"/>
                <a:cs typeface="Lato"/>
                <a:sym typeface="Lato"/>
              </a:rPr>
              <a:t> Facebook (2.98), Instagram (2.96), TikTok (2.91)</a:t>
            </a:r>
            <a:endParaRPr sz="1000">
              <a:latin typeface="Lato"/>
              <a:ea typeface="Lato"/>
              <a:cs typeface="Lato"/>
              <a:sym typeface="Lato"/>
            </a:endParaRPr>
          </a:p>
          <a:p>
            <a:pPr indent="-285750" lvl="0" marL="457200" rtl="0" algn="l">
              <a:lnSpc>
                <a:spcPct val="100000"/>
              </a:lnSpc>
              <a:spcBef>
                <a:spcPts val="0"/>
              </a:spcBef>
              <a:spcAft>
                <a:spcPts val="0"/>
              </a:spcAft>
              <a:buSzPts val="900"/>
              <a:buChar char="●"/>
            </a:pPr>
            <a:r>
              <a:rPr b="1" lang="en" sz="1000">
                <a:latin typeface="Lato"/>
                <a:ea typeface="Lato"/>
                <a:cs typeface="Lato"/>
                <a:sym typeface="Lato"/>
              </a:rPr>
              <a:t>Lowest Addiction:</a:t>
            </a:r>
            <a:r>
              <a:rPr lang="en" sz="1000">
                <a:latin typeface="Lato"/>
                <a:ea typeface="Lato"/>
                <a:cs typeface="Lato"/>
                <a:sym typeface="Lato"/>
              </a:rPr>
              <a:t> YouTube (2.78) with longer-form content reducing compulsive engagement.</a:t>
            </a:r>
            <a:endParaRPr sz="1000">
              <a:latin typeface="Lato"/>
              <a:ea typeface="Lato"/>
              <a:cs typeface="Lato"/>
              <a:sym typeface="Lato"/>
            </a:endParaRPr>
          </a:p>
          <a:p>
            <a:pPr indent="-292100" lvl="0" marL="457200" rtl="0" algn="l">
              <a:lnSpc>
                <a:spcPct val="100000"/>
              </a:lnSpc>
              <a:spcBef>
                <a:spcPts val="0"/>
              </a:spcBef>
              <a:spcAft>
                <a:spcPts val="0"/>
              </a:spcAft>
              <a:buSzPts val="1000"/>
              <a:buChar char="●"/>
            </a:pPr>
            <a:r>
              <a:rPr b="1" lang="en" sz="1000">
                <a:latin typeface="Lato"/>
                <a:ea typeface="Lato"/>
                <a:cs typeface="Lato"/>
                <a:sym typeface="Lato"/>
              </a:rPr>
              <a:t>High Satisfaction:</a:t>
            </a:r>
            <a:r>
              <a:rPr lang="en" sz="1000">
                <a:latin typeface="Lato"/>
                <a:ea typeface="Lato"/>
                <a:cs typeface="Lato"/>
                <a:sym typeface="Lato"/>
              </a:rPr>
              <a:t> Facebook (4.93), Instagram (4.92), but associated with high addiction.</a:t>
            </a:r>
            <a:endParaRPr sz="900">
              <a:latin typeface="Lato"/>
              <a:ea typeface="Lato"/>
              <a:cs typeface="Lato"/>
              <a:sym typeface="Lato"/>
            </a:endParaRPr>
          </a:p>
          <a:p>
            <a:pPr indent="0" lvl="0" marL="0" rtl="0" algn="l">
              <a:lnSpc>
                <a:spcPct val="100000"/>
              </a:lnSpc>
              <a:spcBef>
                <a:spcPts val="1200"/>
              </a:spcBef>
              <a:spcAft>
                <a:spcPts val="0"/>
              </a:spcAft>
              <a:buNone/>
            </a:pPr>
            <a:r>
              <a:rPr b="1" lang="en" sz="1000">
                <a:latin typeface="Lato"/>
                <a:ea typeface="Lato"/>
                <a:cs typeface="Lato"/>
                <a:sym typeface="Lato"/>
              </a:rPr>
              <a:t>Video Categories:</a:t>
            </a:r>
            <a:endParaRPr b="1" sz="1000">
              <a:latin typeface="Lato"/>
              <a:ea typeface="Lato"/>
              <a:cs typeface="Lato"/>
              <a:sym typeface="Lato"/>
            </a:endParaRPr>
          </a:p>
          <a:p>
            <a:pPr indent="-292100" lvl="0" marL="457200" rtl="0" algn="l">
              <a:lnSpc>
                <a:spcPct val="100000"/>
              </a:lnSpc>
              <a:spcBef>
                <a:spcPts val="1200"/>
              </a:spcBef>
              <a:spcAft>
                <a:spcPts val="0"/>
              </a:spcAft>
              <a:buSzPts val="1000"/>
              <a:buChar char="●"/>
            </a:pPr>
            <a:r>
              <a:rPr b="1" lang="en" sz="1000">
                <a:latin typeface="Lato"/>
                <a:ea typeface="Lato"/>
                <a:cs typeface="Lato"/>
                <a:sym typeface="Lato"/>
              </a:rPr>
              <a:t>Negative Impact:</a:t>
            </a:r>
            <a:r>
              <a:rPr lang="en" sz="1000">
                <a:latin typeface="Lato"/>
                <a:ea typeface="Lato"/>
                <a:cs typeface="Lato"/>
                <a:sym typeface="Lato"/>
              </a:rPr>
              <a:t> Pranks and Memes lead to high productivity loss (&gt;5.3).</a:t>
            </a:r>
            <a:endParaRPr sz="1000">
              <a:latin typeface="Lato"/>
              <a:ea typeface="Lato"/>
              <a:cs typeface="Lato"/>
              <a:sym typeface="Lato"/>
            </a:endParaRPr>
          </a:p>
          <a:p>
            <a:pPr indent="-292100" lvl="0" marL="457200" rtl="0" algn="l">
              <a:lnSpc>
                <a:spcPct val="100000"/>
              </a:lnSpc>
              <a:spcBef>
                <a:spcPts val="0"/>
              </a:spcBef>
              <a:spcAft>
                <a:spcPts val="0"/>
              </a:spcAft>
              <a:buSzPts val="1000"/>
              <a:buChar char="●"/>
            </a:pPr>
            <a:r>
              <a:rPr b="1" lang="en" sz="1000">
                <a:latin typeface="Lato"/>
                <a:ea typeface="Lato"/>
                <a:cs typeface="Lato"/>
                <a:sym typeface="Lato"/>
              </a:rPr>
              <a:t>Positive Impact:</a:t>
            </a:r>
            <a:r>
              <a:rPr lang="en" sz="1000">
                <a:latin typeface="Lato"/>
                <a:ea typeface="Lato"/>
                <a:cs typeface="Lato"/>
                <a:sym typeface="Lato"/>
              </a:rPr>
              <a:t> Trends and Entertainment maximize satisfaction (&gt;5.1).</a:t>
            </a:r>
            <a:endParaRPr sz="1000">
              <a:latin typeface="Lato"/>
              <a:ea typeface="Lato"/>
              <a:cs typeface="Lato"/>
              <a:sym typeface="Lato"/>
            </a:endParaRPr>
          </a:p>
          <a:p>
            <a:pPr indent="0" lvl="0" marL="0" rtl="0" algn="l">
              <a:lnSpc>
                <a:spcPct val="100000"/>
              </a:lnSpc>
              <a:spcBef>
                <a:spcPts val="1200"/>
              </a:spcBef>
              <a:spcAft>
                <a:spcPts val="0"/>
              </a:spcAft>
              <a:buNone/>
            </a:pPr>
            <a:r>
              <a:rPr b="1" lang="en" sz="1000">
                <a:latin typeface="Lato"/>
                <a:ea typeface="Lato"/>
                <a:cs typeface="Lato"/>
                <a:sym typeface="Lato"/>
              </a:rPr>
              <a:t>Demographic Patterns:</a:t>
            </a:r>
            <a:endParaRPr b="1" sz="1000">
              <a:latin typeface="Lato"/>
              <a:ea typeface="Lato"/>
              <a:cs typeface="Lato"/>
              <a:sym typeface="Lato"/>
            </a:endParaRPr>
          </a:p>
          <a:p>
            <a:pPr indent="-292100" lvl="0" marL="457200" rtl="0" algn="l">
              <a:lnSpc>
                <a:spcPct val="100000"/>
              </a:lnSpc>
              <a:spcBef>
                <a:spcPts val="1200"/>
              </a:spcBef>
              <a:spcAft>
                <a:spcPts val="0"/>
              </a:spcAft>
              <a:buSzPts val="1000"/>
              <a:buChar char="●"/>
            </a:pPr>
            <a:r>
              <a:rPr b="1" lang="en" sz="1000">
                <a:latin typeface="Lato"/>
                <a:ea typeface="Lato"/>
                <a:cs typeface="Lato"/>
                <a:sym typeface="Lato"/>
              </a:rPr>
              <a:t>High Addiction:</a:t>
            </a:r>
            <a:r>
              <a:rPr lang="en" sz="1000">
                <a:latin typeface="Lato"/>
                <a:ea typeface="Lato"/>
                <a:cs typeface="Lato"/>
                <a:sym typeface="Lato"/>
              </a:rPr>
              <a:t> Female teachers (35), middle-aged females (60), and younger males (22) exhibit the highest addiction levels.</a:t>
            </a:r>
            <a:endParaRPr sz="1000">
              <a:latin typeface="Lato"/>
              <a:ea typeface="Lato"/>
              <a:cs typeface="Lato"/>
              <a:sym typeface="Lato"/>
            </a:endParaRPr>
          </a:p>
          <a:p>
            <a:pPr indent="-285750" lvl="0" marL="457200" rtl="0" algn="l">
              <a:lnSpc>
                <a:spcPct val="100000"/>
              </a:lnSpc>
              <a:spcBef>
                <a:spcPts val="0"/>
              </a:spcBef>
              <a:spcAft>
                <a:spcPts val="0"/>
              </a:spcAft>
              <a:buSzPts val="900"/>
              <a:buChar char="●"/>
            </a:pPr>
            <a:r>
              <a:rPr b="1" lang="en" sz="1000">
                <a:latin typeface="Lato"/>
                <a:ea typeface="Lato"/>
                <a:cs typeface="Lato"/>
                <a:sym typeface="Lato"/>
              </a:rPr>
              <a:t>Low Productivity Loss:</a:t>
            </a:r>
            <a:r>
              <a:rPr lang="en" sz="1000">
                <a:latin typeface="Lato"/>
                <a:ea typeface="Lato"/>
                <a:cs typeface="Lato"/>
                <a:sym typeface="Lato"/>
              </a:rPr>
              <a:t> Female students and labor workers maintain minimal disruption despite high engagement.</a:t>
            </a:r>
            <a:endParaRPr sz="900">
              <a:latin typeface="Lato"/>
              <a:ea typeface="Lato"/>
              <a:cs typeface="Lato"/>
              <a:sym typeface="Lato"/>
            </a:endParaRPr>
          </a:p>
          <a:p>
            <a:pPr indent="0" lvl="0" marL="0" rtl="0" algn="l">
              <a:lnSpc>
                <a:spcPct val="115000"/>
              </a:lnSpc>
              <a:spcBef>
                <a:spcPts val="1200"/>
              </a:spcBef>
              <a:spcAft>
                <a:spcPts val="1200"/>
              </a:spcAft>
              <a:buNone/>
            </a:pPr>
            <a:r>
              <a:t/>
            </a:r>
            <a:endParaRPr sz="1100">
              <a:latin typeface="Lato"/>
              <a:ea typeface="Lato"/>
              <a:cs typeface="Lato"/>
              <a:sym typeface="Lato"/>
            </a:endParaRPr>
          </a:p>
        </p:txBody>
      </p:sp>
      <p:pic>
        <p:nvPicPr>
          <p:cNvPr id="187" name="Google Shape;187;p26"/>
          <p:cNvPicPr preferRelativeResize="0"/>
          <p:nvPr/>
        </p:nvPicPr>
        <p:blipFill>
          <a:blip r:embed="rId3">
            <a:alphaModFix/>
          </a:blip>
          <a:stretch>
            <a:fillRect/>
          </a:stretch>
        </p:blipFill>
        <p:spPr>
          <a:xfrm>
            <a:off x="6052650" y="2805905"/>
            <a:ext cx="2892699" cy="2157469"/>
          </a:xfrm>
          <a:prstGeom prst="rect">
            <a:avLst/>
          </a:prstGeom>
          <a:noFill/>
          <a:ln>
            <a:noFill/>
          </a:ln>
        </p:spPr>
      </p:pic>
      <p:pic>
        <p:nvPicPr>
          <p:cNvPr id="188" name="Google Shape;188;p26"/>
          <p:cNvPicPr preferRelativeResize="0"/>
          <p:nvPr/>
        </p:nvPicPr>
        <p:blipFill>
          <a:blip r:embed="rId4">
            <a:alphaModFix/>
          </a:blip>
          <a:stretch>
            <a:fillRect/>
          </a:stretch>
        </p:blipFill>
        <p:spPr>
          <a:xfrm>
            <a:off x="6004700" y="1233650"/>
            <a:ext cx="3063099" cy="1435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3: Linear &amp; Ridge Regression </a:t>
            </a:r>
            <a:endParaRPr/>
          </a:p>
        </p:txBody>
      </p:sp>
      <p:sp>
        <p:nvSpPr>
          <p:cNvPr id="194" name="Google Shape;194;p27"/>
          <p:cNvSpPr txBox="1"/>
          <p:nvPr/>
        </p:nvSpPr>
        <p:spPr>
          <a:xfrm>
            <a:off x="667350" y="39552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5" name="Google Shape;195;p27"/>
          <p:cNvSpPr txBox="1"/>
          <p:nvPr/>
        </p:nvSpPr>
        <p:spPr>
          <a:xfrm>
            <a:off x="729450" y="1853850"/>
            <a:ext cx="5558700" cy="32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212121"/>
                </a:solidFill>
                <a:latin typeface="Lato"/>
                <a:ea typeface="Lato"/>
                <a:cs typeface="Lato"/>
                <a:sym typeface="Lato"/>
              </a:rPr>
              <a:t>Purpose:</a:t>
            </a:r>
            <a:r>
              <a:rPr lang="en" sz="1100">
                <a:solidFill>
                  <a:srgbClr val="212121"/>
                </a:solidFill>
                <a:latin typeface="Lato"/>
                <a:ea typeface="Lato"/>
                <a:cs typeface="Lato"/>
                <a:sym typeface="Lato"/>
              </a:rPr>
              <a:t> Predict </a:t>
            </a:r>
            <a:r>
              <a:rPr lang="en" sz="1100">
                <a:solidFill>
                  <a:srgbClr val="212121"/>
                </a:solidFill>
                <a:latin typeface="Lato"/>
                <a:ea typeface="Lato"/>
                <a:cs typeface="Lato"/>
                <a:sym typeface="Lato"/>
              </a:rPr>
              <a:t>addiction</a:t>
            </a:r>
            <a:r>
              <a:rPr lang="en" sz="1100">
                <a:solidFill>
                  <a:srgbClr val="212121"/>
                </a:solidFill>
                <a:latin typeface="Lato"/>
                <a:ea typeface="Lato"/>
                <a:cs typeface="Lato"/>
                <a:sym typeface="Lato"/>
              </a:rPr>
              <a:t> level using features like Age, Scroll Rate, Engagement, Productivity Loss, and Income. Ensure the model's predictions are reliable and work well on new data.</a:t>
            </a:r>
            <a:endParaRPr sz="1100">
              <a:solidFill>
                <a:srgbClr val="212121"/>
              </a:solidFill>
              <a:latin typeface="Lato"/>
              <a:ea typeface="Lato"/>
              <a:cs typeface="Lato"/>
              <a:sym typeface="Lato"/>
            </a:endParaRPr>
          </a:p>
          <a:p>
            <a:pPr indent="0" lvl="0" marL="0" rtl="0" algn="l">
              <a:spcBef>
                <a:spcPts val="0"/>
              </a:spcBef>
              <a:spcAft>
                <a:spcPts val="0"/>
              </a:spcAft>
              <a:buNone/>
            </a:pPr>
            <a:r>
              <a:t/>
            </a:r>
            <a:endParaRPr sz="1100">
              <a:solidFill>
                <a:srgbClr val="212121"/>
              </a:solidFill>
              <a:latin typeface="Lato"/>
              <a:ea typeface="Lato"/>
              <a:cs typeface="Lato"/>
              <a:sym typeface="Lato"/>
            </a:endParaRPr>
          </a:p>
          <a:p>
            <a:pPr indent="0" lvl="0" marL="0" rtl="0" algn="l">
              <a:spcBef>
                <a:spcPts val="0"/>
              </a:spcBef>
              <a:spcAft>
                <a:spcPts val="0"/>
              </a:spcAft>
              <a:buNone/>
            </a:pPr>
            <a:r>
              <a:rPr b="1" lang="en" sz="1100" u="sng">
                <a:solidFill>
                  <a:srgbClr val="212121"/>
                </a:solidFill>
                <a:latin typeface="Lato"/>
                <a:ea typeface="Lato"/>
                <a:cs typeface="Lato"/>
                <a:sym typeface="Lato"/>
              </a:rPr>
              <a:t>Linear Regression Outcome</a:t>
            </a:r>
            <a:endParaRPr b="1" sz="1100" u="sng">
              <a:solidFill>
                <a:srgbClr val="212121"/>
              </a:solidFill>
              <a:latin typeface="Lato"/>
              <a:ea typeface="Lato"/>
              <a:cs typeface="Lato"/>
              <a:sym typeface="Lato"/>
            </a:endParaRPr>
          </a:p>
          <a:p>
            <a:pPr indent="457200" lvl="0" marL="0" rtl="0" algn="l">
              <a:spcBef>
                <a:spcPts val="0"/>
              </a:spcBef>
              <a:spcAft>
                <a:spcPts val="0"/>
              </a:spcAft>
              <a:buNone/>
            </a:pPr>
            <a:r>
              <a:rPr b="1" lang="en" sz="1100">
                <a:solidFill>
                  <a:schemeClr val="accent1"/>
                </a:solidFill>
                <a:latin typeface="Lato"/>
                <a:ea typeface="Lato"/>
                <a:cs typeface="Lato"/>
                <a:sym typeface="Lato"/>
              </a:rPr>
              <a:t>Mean Squared Error (MSE):</a:t>
            </a:r>
            <a:r>
              <a:rPr lang="en" sz="1100">
                <a:solidFill>
                  <a:schemeClr val="accent1"/>
                </a:solidFill>
                <a:latin typeface="Lato"/>
                <a:ea typeface="Lato"/>
                <a:cs typeface="Lato"/>
                <a:sym typeface="Lato"/>
              </a:rPr>
              <a:t> 0.00 </a:t>
            </a:r>
            <a:endParaRPr sz="1100">
              <a:solidFill>
                <a:schemeClr val="accent1"/>
              </a:solidFill>
              <a:latin typeface="Lato"/>
              <a:ea typeface="Lato"/>
              <a:cs typeface="Lato"/>
              <a:sym typeface="Lato"/>
            </a:endParaRPr>
          </a:p>
          <a:p>
            <a:pPr indent="0" lvl="0" marL="0" rtl="0" algn="l">
              <a:spcBef>
                <a:spcPts val="0"/>
              </a:spcBef>
              <a:spcAft>
                <a:spcPts val="0"/>
              </a:spcAft>
              <a:buNone/>
            </a:pPr>
            <a:r>
              <a:rPr lang="en" sz="1100">
                <a:solidFill>
                  <a:schemeClr val="accent1"/>
                </a:solidFill>
                <a:latin typeface="Lato"/>
                <a:ea typeface="Lato"/>
                <a:cs typeface="Lato"/>
                <a:sym typeface="Lato"/>
              </a:rPr>
              <a:t>	</a:t>
            </a:r>
            <a:r>
              <a:rPr b="1" lang="en" sz="1100">
                <a:solidFill>
                  <a:schemeClr val="accent1"/>
                </a:solidFill>
                <a:latin typeface="Lato"/>
                <a:ea typeface="Lato"/>
                <a:cs typeface="Lato"/>
                <a:sym typeface="Lato"/>
              </a:rPr>
              <a:t>R-squared (R²):</a:t>
            </a:r>
            <a:r>
              <a:rPr lang="en" sz="1100">
                <a:solidFill>
                  <a:schemeClr val="accent1"/>
                </a:solidFill>
                <a:latin typeface="Lato"/>
                <a:ea typeface="Lato"/>
                <a:cs typeface="Lato"/>
                <a:sym typeface="Lato"/>
              </a:rPr>
              <a:t> 1.00</a:t>
            </a:r>
            <a:endParaRPr sz="1100">
              <a:solidFill>
                <a:schemeClr val="accent1"/>
              </a:solidFill>
              <a:latin typeface="Lato"/>
              <a:ea typeface="Lato"/>
              <a:cs typeface="Lato"/>
              <a:sym typeface="Lato"/>
            </a:endParaRPr>
          </a:p>
          <a:p>
            <a:pPr indent="0" lvl="0" marL="0" rtl="0" algn="l">
              <a:spcBef>
                <a:spcPts val="0"/>
              </a:spcBef>
              <a:spcAft>
                <a:spcPts val="0"/>
              </a:spcAft>
              <a:buNone/>
            </a:pPr>
            <a:r>
              <a:rPr lang="en" sz="1100">
                <a:solidFill>
                  <a:schemeClr val="accent1"/>
                </a:solidFill>
                <a:latin typeface="Lato"/>
                <a:ea typeface="Lato"/>
                <a:cs typeface="Lato"/>
                <a:sym typeface="Lato"/>
              </a:rPr>
              <a:t>	</a:t>
            </a:r>
            <a:r>
              <a:rPr b="1" lang="en" sz="1100">
                <a:solidFill>
                  <a:schemeClr val="accent1"/>
                </a:solidFill>
                <a:latin typeface="Lato"/>
                <a:ea typeface="Lato"/>
                <a:cs typeface="Lato"/>
                <a:sym typeface="Lato"/>
              </a:rPr>
              <a:t>Perfect alignment between predicted and actual values</a:t>
            </a:r>
            <a:endParaRPr b="1" sz="1100">
              <a:solidFill>
                <a:schemeClr val="accent1"/>
              </a:solidFill>
              <a:latin typeface="Lato"/>
              <a:ea typeface="Lato"/>
              <a:cs typeface="Lato"/>
              <a:sym typeface="Lato"/>
            </a:endParaRPr>
          </a:p>
          <a:p>
            <a:pPr indent="457200" lvl="0" marL="0" rtl="0" algn="l">
              <a:spcBef>
                <a:spcPts val="0"/>
              </a:spcBef>
              <a:spcAft>
                <a:spcPts val="0"/>
              </a:spcAft>
              <a:buNone/>
            </a:pPr>
            <a:r>
              <a:t/>
            </a:r>
            <a:endParaRPr b="1" sz="1100">
              <a:solidFill>
                <a:schemeClr val="accent1"/>
              </a:solidFill>
              <a:latin typeface="Lato"/>
              <a:ea typeface="Lato"/>
              <a:cs typeface="Lato"/>
              <a:sym typeface="Lato"/>
            </a:endParaRPr>
          </a:p>
          <a:p>
            <a:pPr indent="0" lvl="0" marL="0" rtl="0" algn="l">
              <a:spcBef>
                <a:spcPts val="0"/>
              </a:spcBef>
              <a:spcAft>
                <a:spcPts val="0"/>
              </a:spcAft>
              <a:buNone/>
            </a:pPr>
            <a:r>
              <a:rPr b="1" lang="en" sz="1100" u="sng">
                <a:solidFill>
                  <a:srgbClr val="212121"/>
                </a:solidFill>
                <a:latin typeface="Lato"/>
                <a:ea typeface="Lato"/>
                <a:cs typeface="Lato"/>
                <a:sym typeface="Lato"/>
              </a:rPr>
              <a:t>Ridge Regression Outcome</a:t>
            </a:r>
            <a:endParaRPr b="1" sz="1100" u="sng">
              <a:solidFill>
                <a:srgbClr val="212121"/>
              </a:solidFill>
              <a:latin typeface="Lato"/>
              <a:ea typeface="Lato"/>
              <a:cs typeface="Lato"/>
              <a:sym typeface="Lato"/>
            </a:endParaRPr>
          </a:p>
          <a:p>
            <a:pPr indent="0" lvl="0" marL="0" rtl="0" algn="l">
              <a:spcBef>
                <a:spcPts val="0"/>
              </a:spcBef>
              <a:spcAft>
                <a:spcPts val="0"/>
              </a:spcAft>
              <a:buNone/>
            </a:pPr>
            <a:r>
              <a:rPr b="1" lang="en" sz="1100">
                <a:solidFill>
                  <a:srgbClr val="212121"/>
                </a:solidFill>
                <a:latin typeface="Lato"/>
                <a:ea typeface="Lato"/>
                <a:cs typeface="Lato"/>
                <a:sym typeface="Lato"/>
              </a:rPr>
              <a:t>	</a:t>
            </a:r>
            <a:r>
              <a:rPr b="1" lang="en" sz="1100">
                <a:solidFill>
                  <a:schemeClr val="accent1"/>
                </a:solidFill>
                <a:latin typeface="Lato"/>
                <a:ea typeface="Lato"/>
                <a:cs typeface="Lato"/>
                <a:sym typeface="Lato"/>
              </a:rPr>
              <a:t>Mean Squared Error (MSE): </a:t>
            </a:r>
            <a:r>
              <a:rPr lang="en" sz="1100">
                <a:solidFill>
                  <a:schemeClr val="accent1"/>
                </a:solidFill>
                <a:latin typeface="Lato"/>
                <a:ea typeface="Lato"/>
                <a:cs typeface="Lato"/>
                <a:sym typeface="Lato"/>
              </a:rPr>
              <a:t>0.00</a:t>
            </a:r>
            <a:endParaRPr sz="1100">
              <a:solidFill>
                <a:schemeClr val="accent1"/>
              </a:solidFill>
              <a:latin typeface="Lato"/>
              <a:ea typeface="Lato"/>
              <a:cs typeface="Lato"/>
              <a:sym typeface="Lato"/>
            </a:endParaRPr>
          </a:p>
          <a:p>
            <a:pPr indent="0" lvl="0" marL="0" rtl="0" algn="l">
              <a:spcBef>
                <a:spcPts val="0"/>
              </a:spcBef>
              <a:spcAft>
                <a:spcPts val="0"/>
              </a:spcAft>
              <a:buNone/>
            </a:pPr>
            <a:r>
              <a:rPr b="1" lang="en" sz="1100">
                <a:solidFill>
                  <a:schemeClr val="accent1"/>
                </a:solidFill>
                <a:latin typeface="Lato"/>
                <a:ea typeface="Lato"/>
                <a:cs typeface="Lato"/>
                <a:sym typeface="Lato"/>
              </a:rPr>
              <a:t>	R-squared (R²): </a:t>
            </a:r>
            <a:r>
              <a:rPr lang="en" sz="1100">
                <a:solidFill>
                  <a:schemeClr val="accent1"/>
                </a:solidFill>
                <a:latin typeface="Lato"/>
                <a:ea typeface="Lato"/>
                <a:cs typeface="Lato"/>
                <a:sym typeface="Lato"/>
              </a:rPr>
              <a:t>1.00</a:t>
            </a:r>
            <a:endParaRPr sz="1100">
              <a:solidFill>
                <a:schemeClr val="accent1"/>
              </a:solidFill>
              <a:latin typeface="Lato"/>
              <a:ea typeface="Lato"/>
              <a:cs typeface="Lato"/>
              <a:sym typeface="Lato"/>
            </a:endParaRPr>
          </a:p>
          <a:p>
            <a:pPr indent="0" lvl="0" marL="0" rtl="0" algn="l">
              <a:spcBef>
                <a:spcPts val="0"/>
              </a:spcBef>
              <a:spcAft>
                <a:spcPts val="0"/>
              </a:spcAft>
              <a:buNone/>
            </a:pPr>
            <a:r>
              <a:rPr b="1" lang="en" sz="1100">
                <a:solidFill>
                  <a:schemeClr val="accent1"/>
                </a:solidFill>
                <a:latin typeface="Lato"/>
                <a:ea typeface="Lato"/>
                <a:cs typeface="Lato"/>
                <a:sym typeface="Lato"/>
              </a:rPr>
              <a:t>	Added regularization ensures stability and prevents overfitting.</a:t>
            </a:r>
            <a:endParaRPr b="1" sz="1100">
              <a:solidFill>
                <a:schemeClr val="accent1"/>
              </a:solidFill>
              <a:latin typeface="Lato"/>
              <a:ea typeface="Lato"/>
              <a:cs typeface="Lato"/>
              <a:sym typeface="Lato"/>
            </a:endParaRPr>
          </a:p>
          <a:p>
            <a:pPr indent="0" lvl="0" marL="0" rtl="0" algn="l">
              <a:spcBef>
                <a:spcPts val="0"/>
              </a:spcBef>
              <a:spcAft>
                <a:spcPts val="0"/>
              </a:spcAft>
              <a:buNone/>
            </a:pPr>
            <a:r>
              <a:t/>
            </a:r>
            <a:endParaRPr b="1" sz="1100">
              <a:solidFill>
                <a:schemeClr val="accent1"/>
              </a:solidFill>
              <a:latin typeface="Lato"/>
              <a:ea typeface="Lato"/>
              <a:cs typeface="Lato"/>
              <a:sym typeface="Lato"/>
            </a:endParaRPr>
          </a:p>
          <a:p>
            <a:pPr indent="0" lvl="0" marL="0" rtl="0" algn="l">
              <a:spcBef>
                <a:spcPts val="0"/>
              </a:spcBef>
              <a:spcAft>
                <a:spcPts val="0"/>
              </a:spcAft>
              <a:buNone/>
            </a:pPr>
            <a:r>
              <a:rPr b="1" lang="en" sz="1100" u="sng">
                <a:solidFill>
                  <a:srgbClr val="212121"/>
                </a:solidFill>
                <a:latin typeface="Lato"/>
                <a:ea typeface="Lato"/>
                <a:cs typeface="Lato"/>
                <a:sym typeface="Lato"/>
              </a:rPr>
              <a:t>Cross-Validation Results</a:t>
            </a:r>
            <a:endParaRPr b="1" sz="1100" u="sng">
              <a:solidFill>
                <a:srgbClr val="212121"/>
              </a:solidFill>
              <a:latin typeface="Lato"/>
              <a:ea typeface="Lato"/>
              <a:cs typeface="Lato"/>
              <a:sym typeface="Lato"/>
            </a:endParaRPr>
          </a:p>
          <a:p>
            <a:pPr indent="0" lvl="0" marL="0" rtl="0" algn="l">
              <a:spcBef>
                <a:spcPts val="0"/>
              </a:spcBef>
              <a:spcAft>
                <a:spcPts val="0"/>
              </a:spcAft>
              <a:buNone/>
            </a:pPr>
            <a:r>
              <a:rPr lang="en" sz="1100">
                <a:solidFill>
                  <a:srgbClr val="212121"/>
                </a:solidFill>
                <a:latin typeface="Lato"/>
                <a:ea typeface="Lato"/>
                <a:cs typeface="Lato"/>
                <a:sym typeface="Lato"/>
              </a:rPr>
              <a:t>	</a:t>
            </a:r>
            <a:r>
              <a:rPr b="1" lang="en" sz="1100">
                <a:solidFill>
                  <a:schemeClr val="accent1"/>
                </a:solidFill>
                <a:latin typeface="Lato"/>
                <a:ea typeface="Lato"/>
                <a:cs typeface="Lato"/>
                <a:sym typeface="Lato"/>
              </a:rPr>
              <a:t>R² Scores for 5 Folds: </a:t>
            </a:r>
            <a:r>
              <a:rPr lang="en" sz="1100">
                <a:solidFill>
                  <a:schemeClr val="accent1"/>
                </a:solidFill>
                <a:latin typeface="Lato"/>
                <a:ea typeface="Lato"/>
                <a:cs typeface="Lato"/>
                <a:sym typeface="Lato"/>
              </a:rPr>
              <a:t>[1.00, 1.00, 1.00, 1.00, 1.00]</a:t>
            </a:r>
            <a:endParaRPr sz="1100">
              <a:solidFill>
                <a:schemeClr val="accent1"/>
              </a:solidFill>
              <a:latin typeface="Lato"/>
              <a:ea typeface="Lato"/>
              <a:cs typeface="Lato"/>
              <a:sym typeface="Lato"/>
            </a:endParaRPr>
          </a:p>
          <a:p>
            <a:pPr indent="0" lvl="0" marL="0" rtl="0" algn="l">
              <a:spcBef>
                <a:spcPts val="0"/>
              </a:spcBef>
              <a:spcAft>
                <a:spcPts val="0"/>
              </a:spcAft>
              <a:buNone/>
            </a:pPr>
            <a:r>
              <a:rPr b="1" lang="en" sz="1100">
                <a:solidFill>
                  <a:schemeClr val="accent1"/>
                </a:solidFill>
                <a:latin typeface="Lato"/>
                <a:ea typeface="Lato"/>
                <a:cs typeface="Lato"/>
                <a:sym typeface="Lato"/>
              </a:rPr>
              <a:t>	Mean R² Score: </a:t>
            </a:r>
            <a:r>
              <a:rPr lang="en" sz="1100">
                <a:solidFill>
                  <a:schemeClr val="accent1"/>
                </a:solidFill>
                <a:latin typeface="Lato"/>
                <a:ea typeface="Lato"/>
                <a:cs typeface="Lato"/>
                <a:sym typeface="Lato"/>
              </a:rPr>
              <a:t>1.00</a:t>
            </a:r>
            <a:r>
              <a:rPr b="1" lang="en" sz="1100">
                <a:solidFill>
                  <a:schemeClr val="accent1"/>
                </a:solidFill>
                <a:latin typeface="Lato"/>
                <a:ea typeface="Lato"/>
                <a:cs typeface="Lato"/>
                <a:sym typeface="Lato"/>
              </a:rPr>
              <a:t> </a:t>
            </a:r>
            <a:endParaRPr b="1" sz="1100">
              <a:solidFill>
                <a:schemeClr val="accent1"/>
              </a:solidFill>
              <a:latin typeface="Lato"/>
              <a:ea typeface="Lato"/>
              <a:cs typeface="Lato"/>
              <a:sym typeface="Lato"/>
            </a:endParaRPr>
          </a:p>
          <a:p>
            <a:pPr indent="457200" lvl="0" marL="0" rtl="0" algn="l">
              <a:spcBef>
                <a:spcPts val="0"/>
              </a:spcBef>
              <a:spcAft>
                <a:spcPts val="0"/>
              </a:spcAft>
              <a:buNone/>
            </a:pPr>
            <a:r>
              <a:rPr b="1" lang="en" sz="1100">
                <a:solidFill>
                  <a:schemeClr val="accent1"/>
                </a:solidFill>
                <a:latin typeface="Lato"/>
                <a:ea typeface="Lato"/>
                <a:cs typeface="Lato"/>
                <a:sym typeface="Lato"/>
              </a:rPr>
              <a:t>Consistent performance across all folds</a:t>
            </a:r>
            <a:endParaRPr b="1" sz="1100">
              <a:solidFill>
                <a:schemeClr val="accent1"/>
              </a:solidFill>
              <a:latin typeface="Lato"/>
              <a:ea typeface="Lato"/>
              <a:cs typeface="Lato"/>
              <a:sym typeface="Lato"/>
            </a:endParaRPr>
          </a:p>
        </p:txBody>
      </p:sp>
      <p:pic>
        <p:nvPicPr>
          <p:cNvPr id="196" name="Google Shape;196;p27"/>
          <p:cNvPicPr preferRelativeResize="0"/>
          <p:nvPr/>
        </p:nvPicPr>
        <p:blipFill>
          <a:blip r:embed="rId3">
            <a:alphaModFix/>
          </a:blip>
          <a:stretch>
            <a:fillRect/>
          </a:stretch>
        </p:blipFill>
        <p:spPr>
          <a:xfrm>
            <a:off x="6636825" y="1476900"/>
            <a:ext cx="2210775" cy="1607850"/>
          </a:xfrm>
          <a:prstGeom prst="rect">
            <a:avLst/>
          </a:prstGeom>
          <a:noFill/>
          <a:ln>
            <a:noFill/>
          </a:ln>
        </p:spPr>
      </p:pic>
      <p:pic>
        <p:nvPicPr>
          <p:cNvPr id="197" name="Google Shape;197;p27"/>
          <p:cNvPicPr preferRelativeResize="0"/>
          <p:nvPr/>
        </p:nvPicPr>
        <p:blipFill>
          <a:blip r:embed="rId4">
            <a:alphaModFix/>
          </a:blip>
          <a:stretch>
            <a:fillRect/>
          </a:stretch>
        </p:blipFill>
        <p:spPr>
          <a:xfrm>
            <a:off x="6727916" y="3351450"/>
            <a:ext cx="2075533" cy="1607850"/>
          </a:xfrm>
          <a:prstGeom prst="rect">
            <a:avLst/>
          </a:prstGeom>
          <a:noFill/>
          <a:ln>
            <a:noFill/>
          </a:ln>
        </p:spPr>
      </p:pic>
      <p:sp>
        <p:nvSpPr>
          <p:cNvPr id="198" name="Google Shape;198;p27"/>
          <p:cNvSpPr txBox="1"/>
          <p:nvPr/>
        </p:nvSpPr>
        <p:spPr>
          <a:xfrm>
            <a:off x="6800000" y="2993050"/>
            <a:ext cx="21117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accent1"/>
                </a:solidFill>
                <a:latin typeface="Lato"/>
                <a:ea typeface="Lato"/>
                <a:cs typeface="Lato"/>
                <a:sym typeface="Lato"/>
              </a:rPr>
              <a:t>            Graph 1 : Actual vs Predicted values </a:t>
            </a:r>
            <a:endParaRPr sz="700">
              <a:solidFill>
                <a:schemeClr val="accent1"/>
              </a:solidFill>
              <a:latin typeface="Lato"/>
              <a:ea typeface="Lato"/>
              <a:cs typeface="Lato"/>
              <a:sym typeface="Lato"/>
            </a:endParaRPr>
          </a:p>
        </p:txBody>
      </p:sp>
      <p:sp>
        <p:nvSpPr>
          <p:cNvPr id="199" name="Google Shape;199;p27"/>
          <p:cNvSpPr txBox="1"/>
          <p:nvPr/>
        </p:nvSpPr>
        <p:spPr>
          <a:xfrm>
            <a:off x="7055900" y="4897200"/>
            <a:ext cx="18558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accent1"/>
                </a:solidFill>
                <a:latin typeface="Lato"/>
                <a:ea typeface="Lato"/>
                <a:cs typeface="Lato"/>
                <a:sym typeface="Lato"/>
              </a:rPr>
              <a:t>       Graph 2 :Model Comparison</a:t>
            </a:r>
            <a:endParaRPr sz="7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3: Random Forest Regression </a:t>
            </a:r>
            <a:endParaRPr/>
          </a:p>
        </p:txBody>
      </p:sp>
      <p:sp>
        <p:nvSpPr>
          <p:cNvPr id="205" name="Google Shape;205;p28"/>
          <p:cNvSpPr txBox="1"/>
          <p:nvPr/>
        </p:nvSpPr>
        <p:spPr>
          <a:xfrm>
            <a:off x="667350" y="39552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6" name="Google Shape;206;p28"/>
          <p:cNvSpPr txBox="1"/>
          <p:nvPr/>
        </p:nvSpPr>
        <p:spPr>
          <a:xfrm>
            <a:off x="729450" y="1853850"/>
            <a:ext cx="5558700" cy="25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212121"/>
                </a:solidFill>
                <a:latin typeface="Lato"/>
                <a:ea typeface="Lato"/>
                <a:cs typeface="Lato"/>
                <a:sym typeface="Lato"/>
              </a:rPr>
              <a:t>Purpose:</a:t>
            </a:r>
            <a:r>
              <a:rPr lang="en" sz="1100">
                <a:solidFill>
                  <a:srgbClr val="212121"/>
                </a:solidFill>
                <a:latin typeface="Lato"/>
                <a:ea typeface="Lato"/>
                <a:cs typeface="Lato"/>
                <a:sym typeface="Lato"/>
              </a:rPr>
              <a:t> </a:t>
            </a:r>
            <a:r>
              <a:rPr lang="en" sz="1100">
                <a:solidFill>
                  <a:srgbClr val="212121"/>
                </a:solidFill>
                <a:latin typeface="Lato"/>
                <a:ea typeface="Lato"/>
                <a:cs typeface="Lato"/>
                <a:sym typeface="Lato"/>
              </a:rPr>
              <a:t>Use non-linear relationships between features to predict addiction level.</a:t>
            </a:r>
            <a:endParaRPr sz="1100">
              <a:solidFill>
                <a:srgbClr val="212121"/>
              </a:solidFill>
              <a:latin typeface="Lato"/>
              <a:ea typeface="Lato"/>
              <a:cs typeface="Lato"/>
              <a:sym typeface="Lato"/>
            </a:endParaRPr>
          </a:p>
          <a:p>
            <a:pPr indent="0" lvl="0" marL="0" rtl="0" algn="l">
              <a:spcBef>
                <a:spcPts val="0"/>
              </a:spcBef>
              <a:spcAft>
                <a:spcPts val="0"/>
              </a:spcAft>
              <a:buNone/>
            </a:pPr>
            <a:r>
              <a:rPr lang="en" sz="1100">
                <a:solidFill>
                  <a:srgbClr val="212121"/>
                </a:solidFill>
                <a:latin typeface="Lato"/>
                <a:ea typeface="Lato"/>
                <a:cs typeface="Lato"/>
                <a:sym typeface="Lato"/>
              </a:rPr>
              <a:t>Identify key predictors affecting mental health outcomes.</a:t>
            </a:r>
            <a:endParaRPr sz="1100">
              <a:solidFill>
                <a:srgbClr val="212121"/>
              </a:solidFill>
              <a:latin typeface="Lato"/>
              <a:ea typeface="Lato"/>
              <a:cs typeface="Lato"/>
              <a:sym typeface="Lato"/>
            </a:endParaRPr>
          </a:p>
          <a:p>
            <a:pPr indent="0" lvl="0" marL="0" rtl="0" algn="l">
              <a:spcBef>
                <a:spcPts val="0"/>
              </a:spcBef>
              <a:spcAft>
                <a:spcPts val="0"/>
              </a:spcAft>
              <a:buNone/>
            </a:pPr>
            <a:r>
              <a:t/>
            </a:r>
            <a:endParaRPr sz="1100">
              <a:solidFill>
                <a:srgbClr val="212121"/>
              </a:solidFill>
              <a:latin typeface="Lato"/>
              <a:ea typeface="Lato"/>
              <a:cs typeface="Lato"/>
              <a:sym typeface="Lato"/>
            </a:endParaRPr>
          </a:p>
          <a:p>
            <a:pPr indent="0" lvl="0" marL="0" rtl="0" algn="l">
              <a:spcBef>
                <a:spcPts val="0"/>
              </a:spcBef>
              <a:spcAft>
                <a:spcPts val="0"/>
              </a:spcAft>
              <a:buNone/>
            </a:pPr>
            <a:r>
              <a:rPr b="1" lang="en" sz="1100" u="sng">
                <a:solidFill>
                  <a:srgbClr val="212121"/>
                </a:solidFill>
                <a:latin typeface="Lato"/>
                <a:ea typeface="Lato"/>
                <a:cs typeface="Lato"/>
                <a:sym typeface="Lato"/>
              </a:rPr>
              <a:t>Random Forest Performance</a:t>
            </a:r>
            <a:endParaRPr b="1" sz="1100" u="sng">
              <a:solidFill>
                <a:srgbClr val="212121"/>
              </a:solidFill>
              <a:latin typeface="Lato"/>
              <a:ea typeface="Lato"/>
              <a:cs typeface="Lato"/>
              <a:sym typeface="Lato"/>
            </a:endParaRPr>
          </a:p>
          <a:p>
            <a:pPr indent="457200" lvl="0" marL="0" rtl="0" algn="l">
              <a:spcBef>
                <a:spcPts val="0"/>
              </a:spcBef>
              <a:spcAft>
                <a:spcPts val="0"/>
              </a:spcAft>
              <a:buNone/>
            </a:pPr>
            <a:r>
              <a:rPr b="1" lang="en" sz="1100">
                <a:solidFill>
                  <a:schemeClr val="accent1"/>
                </a:solidFill>
                <a:latin typeface="Lato"/>
                <a:ea typeface="Lato"/>
                <a:cs typeface="Lato"/>
                <a:sym typeface="Lato"/>
              </a:rPr>
              <a:t>Mean Squared Error (MSE):</a:t>
            </a:r>
            <a:r>
              <a:rPr lang="en" sz="1100">
                <a:solidFill>
                  <a:schemeClr val="accent1"/>
                </a:solidFill>
                <a:latin typeface="Lato"/>
                <a:ea typeface="Lato"/>
                <a:cs typeface="Lato"/>
                <a:sym typeface="Lato"/>
              </a:rPr>
              <a:t> 0.00</a:t>
            </a:r>
            <a:endParaRPr sz="1100">
              <a:solidFill>
                <a:schemeClr val="accent1"/>
              </a:solidFill>
              <a:latin typeface="Lato"/>
              <a:ea typeface="Lato"/>
              <a:cs typeface="Lato"/>
              <a:sym typeface="Lato"/>
            </a:endParaRPr>
          </a:p>
          <a:p>
            <a:pPr indent="457200" lvl="0" marL="0" rtl="0" algn="l">
              <a:spcBef>
                <a:spcPts val="0"/>
              </a:spcBef>
              <a:spcAft>
                <a:spcPts val="0"/>
              </a:spcAft>
              <a:buNone/>
            </a:pPr>
            <a:r>
              <a:rPr b="1" lang="en" sz="1100">
                <a:solidFill>
                  <a:schemeClr val="accent1"/>
                </a:solidFill>
                <a:latin typeface="Lato"/>
                <a:ea typeface="Lato"/>
                <a:cs typeface="Lato"/>
                <a:sym typeface="Lato"/>
              </a:rPr>
              <a:t>R-squared (R²):</a:t>
            </a:r>
            <a:r>
              <a:rPr lang="en" sz="1100">
                <a:solidFill>
                  <a:schemeClr val="accent1"/>
                </a:solidFill>
                <a:latin typeface="Lato"/>
                <a:ea typeface="Lato"/>
                <a:cs typeface="Lato"/>
                <a:sym typeface="Lato"/>
              </a:rPr>
              <a:t> 1.00</a:t>
            </a:r>
            <a:endParaRPr sz="1100">
              <a:solidFill>
                <a:schemeClr val="accent1"/>
              </a:solidFill>
              <a:latin typeface="Lato"/>
              <a:ea typeface="Lato"/>
              <a:cs typeface="Lato"/>
              <a:sym typeface="Lato"/>
            </a:endParaRPr>
          </a:p>
          <a:p>
            <a:pPr indent="457200" lvl="0" marL="0" rtl="0" algn="l">
              <a:spcBef>
                <a:spcPts val="0"/>
              </a:spcBef>
              <a:spcAft>
                <a:spcPts val="0"/>
              </a:spcAft>
              <a:buNone/>
            </a:pPr>
            <a:r>
              <a:rPr b="1" lang="en" sz="1100">
                <a:solidFill>
                  <a:schemeClr val="accent1"/>
                </a:solidFill>
                <a:latin typeface="Lato"/>
                <a:ea typeface="Lato"/>
                <a:cs typeface="Lato"/>
                <a:sym typeface="Lato"/>
              </a:rPr>
              <a:t>Model predicts the target variable perfectly</a:t>
            </a:r>
            <a:endParaRPr b="1" sz="1100">
              <a:solidFill>
                <a:schemeClr val="accent1"/>
              </a:solidFill>
              <a:latin typeface="Lato"/>
              <a:ea typeface="Lato"/>
              <a:cs typeface="Lato"/>
              <a:sym typeface="Lato"/>
            </a:endParaRPr>
          </a:p>
          <a:p>
            <a:pPr indent="457200" lvl="0" marL="0" rtl="0" algn="l">
              <a:spcBef>
                <a:spcPts val="0"/>
              </a:spcBef>
              <a:spcAft>
                <a:spcPts val="0"/>
              </a:spcAft>
              <a:buNone/>
            </a:pPr>
            <a:r>
              <a:t/>
            </a:r>
            <a:endParaRPr sz="1100">
              <a:solidFill>
                <a:schemeClr val="accent1"/>
              </a:solidFill>
              <a:latin typeface="Lato"/>
              <a:ea typeface="Lato"/>
              <a:cs typeface="Lato"/>
              <a:sym typeface="Lato"/>
            </a:endParaRPr>
          </a:p>
          <a:p>
            <a:pPr indent="0" lvl="0" marL="0" rtl="0" algn="l">
              <a:spcBef>
                <a:spcPts val="0"/>
              </a:spcBef>
              <a:spcAft>
                <a:spcPts val="0"/>
              </a:spcAft>
              <a:buNone/>
            </a:pPr>
            <a:r>
              <a:rPr b="1" lang="en" sz="1100" u="sng">
                <a:solidFill>
                  <a:schemeClr val="dk2"/>
                </a:solidFill>
                <a:latin typeface="Lato"/>
                <a:ea typeface="Lato"/>
                <a:cs typeface="Lato"/>
                <a:sym typeface="Lato"/>
              </a:rPr>
              <a:t>Feature Importance (Most Influential)</a:t>
            </a:r>
            <a:endParaRPr sz="1100">
              <a:solidFill>
                <a:schemeClr val="accent1"/>
              </a:solidFill>
              <a:latin typeface="Lato"/>
              <a:ea typeface="Lato"/>
              <a:cs typeface="Lato"/>
              <a:sym typeface="Lato"/>
            </a:endParaRPr>
          </a:p>
          <a:p>
            <a:pPr indent="0" lvl="0" marL="0" rtl="0" algn="l">
              <a:spcBef>
                <a:spcPts val="0"/>
              </a:spcBef>
              <a:spcAft>
                <a:spcPts val="0"/>
              </a:spcAft>
              <a:buNone/>
            </a:pPr>
            <a:r>
              <a:rPr lang="en" sz="1100">
                <a:solidFill>
                  <a:schemeClr val="accent1"/>
                </a:solidFill>
                <a:latin typeface="Lato"/>
                <a:ea typeface="Lato"/>
                <a:cs typeface="Lato"/>
                <a:sym typeface="Lato"/>
              </a:rPr>
              <a:t>    	</a:t>
            </a:r>
            <a:r>
              <a:rPr b="1" lang="en" sz="1100">
                <a:solidFill>
                  <a:schemeClr val="accent1"/>
                </a:solidFill>
                <a:latin typeface="Lato"/>
                <a:ea typeface="Lato"/>
                <a:cs typeface="Lato"/>
                <a:sym typeface="Lato"/>
              </a:rPr>
              <a:t>Satisfaction: </a:t>
            </a:r>
            <a:r>
              <a:rPr lang="en" sz="1100">
                <a:solidFill>
                  <a:schemeClr val="accent1"/>
                </a:solidFill>
                <a:latin typeface="Lato"/>
                <a:ea typeface="Lato"/>
                <a:cs typeface="Lato"/>
                <a:sym typeface="Lato"/>
              </a:rPr>
              <a:t>41.3%</a:t>
            </a:r>
            <a:endParaRPr sz="1100">
              <a:solidFill>
                <a:schemeClr val="accent1"/>
              </a:solidFill>
              <a:latin typeface="Lato"/>
              <a:ea typeface="Lato"/>
              <a:cs typeface="Lato"/>
              <a:sym typeface="Lato"/>
            </a:endParaRPr>
          </a:p>
          <a:p>
            <a:pPr indent="0" lvl="0" marL="0" rtl="0" algn="l">
              <a:spcBef>
                <a:spcPts val="0"/>
              </a:spcBef>
              <a:spcAft>
                <a:spcPts val="0"/>
              </a:spcAft>
              <a:buNone/>
            </a:pPr>
            <a:r>
              <a:rPr b="1" lang="en" sz="1100">
                <a:solidFill>
                  <a:schemeClr val="accent1"/>
                </a:solidFill>
                <a:latin typeface="Lato"/>
                <a:ea typeface="Lato"/>
                <a:cs typeface="Lato"/>
                <a:sym typeface="Lato"/>
              </a:rPr>
              <a:t>    	Productivity Loss: </a:t>
            </a:r>
            <a:r>
              <a:rPr lang="en" sz="1100">
                <a:solidFill>
                  <a:schemeClr val="accent1"/>
                </a:solidFill>
                <a:latin typeface="Lato"/>
                <a:ea typeface="Lato"/>
                <a:cs typeface="Lato"/>
                <a:sym typeface="Lato"/>
              </a:rPr>
              <a:t>31.3%    </a:t>
            </a:r>
            <a:r>
              <a:rPr b="1" lang="en" sz="1100">
                <a:solidFill>
                  <a:schemeClr val="accent1"/>
                </a:solidFill>
                <a:latin typeface="Lato"/>
                <a:ea typeface="Lato"/>
                <a:cs typeface="Lato"/>
                <a:sym typeface="Lato"/>
              </a:rPr>
              <a:t>	</a:t>
            </a:r>
            <a:endParaRPr b="1" sz="1100">
              <a:solidFill>
                <a:schemeClr val="accent1"/>
              </a:solidFill>
              <a:latin typeface="Lato"/>
              <a:ea typeface="Lato"/>
              <a:cs typeface="Lato"/>
              <a:sym typeface="Lato"/>
            </a:endParaRPr>
          </a:p>
          <a:p>
            <a:pPr indent="457200" lvl="0" marL="0" rtl="0" algn="l">
              <a:spcBef>
                <a:spcPts val="0"/>
              </a:spcBef>
              <a:spcAft>
                <a:spcPts val="0"/>
              </a:spcAft>
              <a:buNone/>
            </a:pPr>
            <a:r>
              <a:rPr b="1" lang="en" sz="1100">
                <a:solidFill>
                  <a:schemeClr val="accent1"/>
                </a:solidFill>
                <a:latin typeface="Lato"/>
                <a:ea typeface="Lato"/>
                <a:cs typeface="Lato"/>
                <a:sym typeface="Lato"/>
              </a:rPr>
              <a:t>Self Control: </a:t>
            </a:r>
            <a:r>
              <a:rPr lang="en" sz="1100">
                <a:solidFill>
                  <a:schemeClr val="accent1"/>
                </a:solidFill>
                <a:latin typeface="Lato"/>
                <a:ea typeface="Lato"/>
                <a:cs typeface="Lato"/>
                <a:sym typeface="Lato"/>
              </a:rPr>
              <a:t>27.4%</a:t>
            </a:r>
            <a:endParaRPr sz="1100">
              <a:solidFill>
                <a:schemeClr val="accent1"/>
              </a:solidFill>
              <a:latin typeface="Lato"/>
              <a:ea typeface="Lato"/>
              <a:cs typeface="Lato"/>
              <a:sym typeface="Lato"/>
            </a:endParaRPr>
          </a:p>
          <a:p>
            <a:pPr indent="0" lvl="0" marL="0" rtl="0" algn="l">
              <a:spcBef>
                <a:spcPts val="0"/>
              </a:spcBef>
              <a:spcAft>
                <a:spcPts val="0"/>
              </a:spcAft>
              <a:buNone/>
            </a:pPr>
            <a:r>
              <a:rPr b="1" lang="en" sz="1100">
                <a:solidFill>
                  <a:schemeClr val="accent1"/>
                </a:solidFill>
                <a:latin typeface="Lato"/>
                <a:ea typeface="Lato"/>
                <a:cs typeface="Lato"/>
                <a:sym typeface="Lato"/>
              </a:rPr>
              <a:t>   </a:t>
            </a:r>
            <a:endParaRPr sz="1100">
              <a:solidFill>
                <a:schemeClr val="accent1"/>
              </a:solidFill>
              <a:latin typeface="Lato"/>
              <a:ea typeface="Lato"/>
              <a:cs typeface="Lato"/>
              <a:sym typeface="Lato"/>
            </a:endParaRPr>
          </a:p>
        </p:txBody>
      </p:sp>
      <p:sp>
        <p:nvSpPr>
          <p:cNvPr id="207" name="Google Shape;207;p28"/>
          <p:cNvSpPr txBox="1"/>
          <p:nvPr/>
        </p:nvSpPr>
        <p:spPr>
          <a:xfrm>
            <a:off x="5576350" y="4192925"/>
            <a:ext cx="2935500" cy="240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800">
                <a:solidFill>
                  <a:schemeClr val="accent1"/>
                </a:solidFill>
                <a:latin typeface="Lato"/>
                <a:ea typeface="Lato"/>
                <a:cs typeface="Lato"/>
                <a:sym typeface="Lato"/>
              </a:rPr>
              <a:t>Bar Graph :  Most influential features</a:t>
            </a:r>
            <a:endParaRPr sz="800">
              <a:solidFill>
                <a:schemeClr val="accent1"/>
              </a:solidFill>
              <a:latin typeface="Lato"/>
              <a:ea typeface="Lato"/>
              <a:cs typeface="Lato"/>
              <a:sym typeface="Lato"/>
            </a:endParaRPr>
          </a:p>
        </p:txBody>
      </p:sp>
      <p:pic>
        <p:nvPicPr>
          <p:cNvPr id="208" name="Google Shape;208;p28"/>
          <p:cNvPicPr preferRelativeResize="0"/>
          <p:nvPr/>
        </p:nvPicPr>
        <p:blipFill>
          <a:blip r:embed="rId3">
            <a:alphaModFix/>
          </a:blip>
          <a:stretch>
            <a:fillRect/>
          </a:stretch>
        </p:blipFill>
        <p:spPr>
          <a:xfrm>
            <a:off x="5101353" y="2174200"/>
            <a:ext cx="3497297" cy="2068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57680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4: </a:t>
            </a:r>
            <a:r>
              <a:rPr lang="en"/>
              <a:t>Classification</a:t>
            </a:r>
            <a:endParaRPr/>
          </a:p>
        </p:txBody>
      </p:sp>
      <p:sp>
        <p:nvSpPr>
          <p:cNvPr id="214" name="Google Shape;214;p29"/>
          <p:cNvSpPr txBox="1"/>
          <p:nvPr/>
        </p:nvSpPr>
        <p:spPr>
          <a:xfrm>
            <a:off x="576800" y="1853850"/>
            <a:ext cx="84081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300" u="sng">
                <a:latin typeface="Lato"/>
                <a:ea typeface="Lato"/>
                <a:cs typeface="Lato"/>
                <a:sym typeface="Lato"/>
              </a:rPr>
              <a:t>Goal</a:t>
            </a:r>
            <a:r>
              <a:rPr b="1" lang="en" sz="1300">
                <a:latin typeface="Lato"/>
                <a:ea typeface="Lato"/>
                <a:cs typeface="Lato"/>
                <a:sym typeface="Lato"/>
              </a:rPr>
              <a:t>:</a:t>
            </a:r>
            <a:r>
              <a:rPr lang="en" sz="1300">
                <a:latin typeface="Lato"/>
                <a:ea typeface="Lato"/>
                <a:cs typeface="Lato"/>
                <a:sym typeface="Lato"/>
              </a:rPr>
              <a:t> Classify individuals based on addiction levels to provide actionable insights. These classifications can help identify individuals at different risk levels to support targeted interventions.</a:t>
            </a:r>
            <a:endParaRPr sz="1500">
              <a:latin typeface="Lato"/>
              <a:ea typeface="Lato"/>
              <a:cs typeface="Lato"/>
              <a:sym typeface="Lato"/>
            </a:endParaRPr>
          </a:p>
        </p:txBody>
      </p:sp>
      <p:sp>
        <p:nvSpPr>
          <p:cNvPr id="215" name="Google Shape;215;p29"/>
          <p:cNvSpPr txBox="1"/>
          <p:nvPr/>
        </p:nvSpPr>
        <p:spPr>
          <a:xfrm>
            <a:off x="576800" y="2571750"/>
            <a:ext cx="8325000" cy="30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1300" u="sng">
                <a:latin typeface="Lato"/>
                <a:ea typeface="Lato"/>
                <a:cs typeface="Lato"/>
                <a:sym typeface="Lato"/>
              </a:rPr>
              <a:t>Approach:</a:t>
            </a:r>
            <a:endParaRPr b="1" sz="1300" u="sng">
              <a:latin typeface="Lato"/>
              <a:ea typeface="Lato"/>
              <a:cs typeface="Lato"/>
              <a:sym typeface="Lato"/>
            </a:endParaRPr>
          </a:p>
          <a:p>
            <a:pPr indent="-304800" lvl="0" marL="457200" rtl="0" algn="l">
              <a:lnSpc>
                <a:spcPct val="200000"/>
              </a:lnSpc>
              <a:spcBef>
                <a:spcPts val="1200"/>
              </a:spcBef>
              <a:spcAft>
                <a:spcPts val="0"/>
              </a:spcAft>
              <a:buClr>
                <a:srgbClr val="212121"/>
              </a:buClr>
              <a:buSzPts val="1200"/>
              <a:buFont typeface="Lato"/>
              <a:buAutoNum type="arabicPeriod"/>
            </a:pPr>
            <a:r>
              <a:rPr b="1" lang="en" sz="1200">
                <a:latin typeface="Lato"/>
                <a:ea typeface="Lato"/>
                <a:cs typeface="Lato"/>
                <a:sym typeface="Lato"/>
              </a:rPr>
              <a:t>Data Preprocessing:</a:t>
            </a:r>
            <a:endParaRPr sz="1200">
              <a:latin typeface="Lato"/>
              <a:ea typeface="Lato"/>
              <a:cs typeface="Lato"/>
              <a:sym typeface="Lato"/>
            </a:endParaRPr>
          </a:p>
          <a:p>
            <a:pPr indent="-304800" lvl="1" marL="914400" rtl="0" algn="l">
              <a:lnSpc>
                <a:spcPct val="200000"/>
              </a:lnSpc>
              <a:spcBef>
                <a:spcPts val="0"/>
              </a:spcBef>
              <a:spcAft>
                <a:spcPts val="0"/>
              </a:spcAft>
              <a:buClr>
                <a:schemeClr val="accent1"/>
              </a:buClr>
              <a:buSzPts val="1200"/>
              <a:buFont typeface="Lato"/>
              <a:buChar char="○"/>
            </a:pPr>
            <a:r>
              <a:rPr lang="en" sz="1200">
                <a:latin typeface="Lato"/>
                <a:ea typeface="Lato"/>
                <a:cs typeface="Lato"/>
                <a:sym typeface="Lato"/>
              </a:rPr>
              <a:t>Standardize/Normalize features and remove features that dominate predictions</a:t>
            </a:r>
            <a:endParaRPr sz="1200">
              <a:latin typeface="Lato"/>
              <a:ea typeface="Lato"/>
              <a:cs typeface="Lato"/>
              <a:sym typeface="Lato"/>
            </a:endParaRPr>
          </a:p>
          <a:p>
            <a:pPr indent="-304800" lvl="1" marL="914400" rtl="0" algn="l">
              <a:lnSpc>
                <a:spcPct val="200000"/>
              </a:lnSpc>
              <a:spcBef>
                <a:spcPts val="0"/>
              </a:spcBef>
              <a:spcAft>
                <a:spcPts val="0"/>
              </a:spcAft>
              <a:buClr>
                <a:schemeClr val="accent1"/>
              </a:buClr>
              <a:buSzPts val="1200"/>
              <a:buFont typeface="Lato"/>
              <a:buChar char="○"/>
            </a:pPr>
            <a:r>
              <a:rPr lang="en" sz="1200">
                <a:latin typeface="Lato"/>
                <a:ea typeface="Lato"/>
                <a:cs typeface="Lato"/>
                <a:sym typeface="Lato"/>
              </a:rPr>
              <a:t>Encode categorical variables</a:t>
            </a:r>
            <a:endParaRPr sz="1200">
              <a:latin typeface="Lato"/>
              <a:ea typeface="Lato"/>
              <a:cs typeface="Lato"/>
              <a:sym typeface="Lato"/>
            </a:endParaRPr>
          </a:p>
          <a:p>
            <a:pPr indent="-304800" lvl="0" marL="457200" rtl="0" algn="l">
              <a:lnSpc>
                <a:spcPct val="200000"/>
              </a:lnSpc>
              <a:spcBef>
                <a:spcPts val="0"/>
              </a:spcBef>
              <a:spcAft>
                <a:spcPts val="0"/>
              </a:spcAft>
              <a:buClr>
                <a:srgbClr val="212121"/>
              </a:buClr>
              <a:buSzPts val="1200"/>
              <a:buFont typeface="Arial"/>
              <a:buAutoNum type="arabicPeriod"/>
            </a:pPr>
            <a:r>
              <a:rPr b="1" lang="en" sz="1200">
                <a:latin typeface="Lato"/>
                <a:ea typeface="Lato"/>
                <a:cs typeface="Lato"/>
                <a:sym typeface="Lato"/>
              </a:rPr>
              <a:t>Model Tuning with Cross-Validation: </a:t>
            </a:r>
            <a:r>
              <a:rPr lang="en" sz="1200">
                <a:latin typeface="Lato"/>
                <a:ea typeface="Lato"/>
                <a:cs typeface="Lato"/>
                <a:sym typeface="Lato"/>
              </a:rPr>
              <a:t>Performed </a:t>
            </a:r>
            <a:r>
              <a:rPr b="1" lang="en" sz="1200">
                <a:latin typeface="Lato"/>
                <a:ea typeface="Lato"/>
                <a:cs typeface="Lato"/>
                <a:sym typeface="Lato"/>
              </a:rPr>
              <a:t>3-fold cross-validation</a:t>
            </a:r>
            <a:r>
              <a:rPr lang="en" sz="1200">
                <a:latin typeface="Lato"/>
                <a:ea typeface="Lato"/>
                <a:cs typeface="Lato"/>
                <a:sym typeface="Lato"/>
              </a:rPr>
              <a:t> to fine-tune model parameters</a:t>
            </a:r>
            <a:endParaRPr b="1" sz="1300">
              <a:latin typeface="Lato"/>
              <a:ea typeface="Lato"/>
              <a:cs typeface="Lato"/>
              <a:sym typeface="Lato"/>
            </a:endParaRPr>
          </a:p>
          <a:p>
            <a:pPr indent="-304800" lvl="0" marL="457200" rtl="0" algn="l">
              <a:lnSpc>
                <a:spcPct val="200000"/>
              </a:lnSpc>
              <a:spcBef>
                <a:spcPts val="0"/>
              </a:spcBef>
              <a:spcAft>
                <a:spcPts val="0"/>
              </a:spcAft>
              <a:buClr>
                <a:srgbClr val="212121"/>
              </a:buClr>
              <a:buSzPts val="1200"/>
              <a:buFont typeface="Lato"/>
              <a:buAutoNum type="arabicPeriod"/>
            </a:pPr>
            <a:r>
              <a:rPr b="1" lang="en" sz="1200">
                <a:latin typeface="Lato"/>
                <a:ea typeface="Lato"/>
                <a:cs typeface="Lato"/>
                <a:sym typeface="Lato"/>
              </a:rPr>
              <a:t>Classification Models</a:t>
            </a:r>
            <a:r>
              <a:rPr lang="en" sz="1200">
                <a:latin typeface="Lato"/>
                <a:ea typeface="Lato"/>
                <a:cs typeface="Lato"/>
                <a:sym typeface="Lato"/>
              </a:rPr>
              <a:t>: Naive Bayes and Random Forest</a:t>
            </a:r>
            <a:endParaRPr sz="12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Results</a:t>
            </a:r>
            <a:endParaRPr/>
          </a:p>
        </p:txBody>
      </p:sp>
      <p:sp>
        <p:nvSpPr>
          <p:cNvPr id="221" name="Google Shape;221;p30"/>
          <p:cNvSpPr txBox="1"/>
          <p:nvPr/>
        </p:nvSpPr>
        <p:spPr>
          <a:xfrm>
            <a:off x="589500" y="1871850"/>
            <a:ext cx="5378400" cy="29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12121"/>
                </a:solidFill>
                <a:latin typeface="Lato"/>
                <a:ea typeface="Lato"/>
                <a:cs typeface="Lato"/>
                <a:sym typeface="Lato"/>
              </a:rPr>
              <a:t>Purpose:</a:t>
            </a:r>
            <a:r>
              <a:rPr lang="en" sz="1200">
                <a:solidFill>
                  <a:srgbClr val="212121"/>
                </a:solidFill>
                <a:latin typeface="Lato"/>
                <a:ea typeface="Lato"/>
                <a:cs typeface="Lato"/>
                <a:sym typeface="Lato"/>
              </a:rPr>
              <a:t> Establish a simple, interpretable baseline for predicting </a:t>
            </a:r>
            <a:endParaRPr sz="1200">
              <a:solidFill>
                <a:srgbClr val="212121"/>
              </a:solidFill>
              <a:latin typeface="Lato"/>
              <a:ea typeface="Lato"/>
              <a:cs typeface="Lato"/>
              <a:sym typeface="Lato"/>
            </a:endParaRPr>
          </a:p>
          <a:p>
            <a:pPr indent="0" lvl="0" marL="0" rtl="0" algn="l">
              <a:spcBef>
                <a:spcPts val="0"/>
              </a:spcBef>
              <a:spcAft>
                <a:spcPts val="0"/>
              </a:spcAft>
              <a:buNone/>
            </a:pPr>
            <a:r>
              <a:rPr lang="en" sz="1200">
                <a:solidFill>
                  <a:srgbClr val="212121"/>
                </a:solidFill>
                <a:latin typeface="Lato"/>
                <a:ea typeface="Lato"/>
                <a:cs typeface="Lato"/>
                <a:sym typeface="Lato"/>
              </a:rPr>
              <a:t>the target value – Addiction Level.</a:t>
            </a:r>
            <a:endParaRPr sz="1200">
              <a:solidFill>
                <a:srgbClr val="212121"/>
              </a:solidFill>
              <a:latin typeface="Lato"/>
              <a:ea typeface="Lato"/>
              <a:cs typeface="Lato"/>
              <a:sym typeface="Lato"/>
            </a:endParaRPr>
          </a:p>
          <a:p>
            <a:pPr indent="0" lvl="0" marL="0" rtl="0" algn="l">
              <a:spcBef>
                <a:spcPts val="0"/>
              </a:spcBef>
              <a:spcAft>
                <a:spcPts val="0"/>
              </a:spcAft>
              <a:buNone/>
            </a:pPr>
            <a:r>
              <a:t/>
            </a:r>
            <a:endParaRPr b="1" sz="1200">
              <a:solidFill>
                <a:srgbClr val="212121"/>
              </a:solidFill>
              <a:latin typeface="Lato"/>
              <a:ea typeface="Lato"/>
              <a:cs typeface="Lato"/>
              <a:sym typeface="Lato"/>
            </a:endParaRPr>
          </a:p>
          <a:p>
            <a:pPr indent="0" lvl="0" marL="0" rtl="0" algn="l">
              <a:spcBef>
                <a:spcPts val="0"/>
              </a:spcBef>
              <a:spcAft>
                <a:spcPts val="0"/>
              </a:spcAft>
              <a:buNone/>
            </a:pPr>
            <a:r>
              <a:rPr b="1" lang="en" sz="1200">
                <a:solidFill>
                  <a:srgbClr val="212121"/>
                </a:solidFill>
                <a:latin typeface="Lato"/>
                <a:ea typeface="Lato"/>
                <a:cs typeface="Lato"/>
                <a:sym typeface="Lato"/>
              </a:rPr>
              <a:t>Performance Predicting the exact Target Value (0-7):</a:t>
            </a:r>
            <a:endParaRPr b="1" sz="1200">
              <a:solidFill>
                <a:srgbClr val="212121"/>
              </a:solidFill>
              <a:latin typeface="Lato"/>
              <a:ea typeface="Lato"/>
              <a:cs typeface="Lato"/>
              <a:sym typeface="Lato"/>
            </a:endParaRPr>
          </a:p>
          <a:p>
            <a:pPr indent="-304800" lvl="0" marL="457200" rtl="0" algn="l">
              <a:spcBef>
                <a:spcPts val="0"/>
              </a:spcBef>
              <a:spcAft>
                <a:spcPts val="0"/>
              </a:spcAft>
              <a:buClr>
                <a:srgbClr val="212121"/>
              </a:buClr>
              <a:buSzPts val="1200"/>
              <a:buFont typeface="Lato"/>
              <a:buChar char="●"/>
            </a:pPr>
            <a:r>
              <a:rPr lang="en" sz="1200">
                <a:solidFill>
                  <a:srgbClr val="212121"/>
                </a:solidFill>
                <a:latin typeface="Lato"/>
                <a:ea typeface="Lato"/>
                <a:cs typeface="Lato"/>
                <a:sym typeface="Lato"/>
              </a:rPr>
              <a:t>Accuracy: 52%</a:t>
            </a:r>
            <a:endParaRPr sz="1200">
              <a:solidFill>
                <a:srgbClr val="212121"/>
              </a:solidFill>
              <a:latin typeface="Lato"/>
              <a:ea typeface="Lato"/>
              <a:cs typeface="Lato"/>
              <a:sym typeface="Lato"/>
            </a:endParaRPr>
          </a:p>
          <a:p>
            <a:pPr indent="-304800" lvl="0" marL="457200" rtl="0" algn="l">
              <a:spcBef>
                <a:spcPts val="0"/>
              </a:spcBef>
              <a:spcAft>
                <a:spcPts val="0"/>
              </a:spcAft>
              <a:buClr>
                <a:srgbClr val="212121"/>
              </a:buClr>
              <a:buSzPts val="1200"/>
              <a:buFont typeface="Lato"/>
              <a:buChar char="●"/>
            </a:pPr>
            <a:r>
              <a:rPr lang="en" sz="1200">
                <a:solidFill>
                  <a:srgbClr val="212121"/>
                </a:solidFill>
                <a:latin typeface="Lato"/>
                <a:ea typeface="Lato"/>
                <a:cs typeface="Lato"/>
                <a:sym typeface="Lato"/>
              </a:rPr>
              <a:t>Precision: 53%</a:t>
            </a:r>
            <a:endParaRPr sz="1200">
              <a:solidFill>
                <a:srgbClr val="212121"/>
              </a:solidFill>
              <a:latin typeface="Lato"/>
              <a:ea typeface="Lato"/>
              <a:cs typeface="Lato"/>
              <a:sym typeface="Lato"/>
            </a:endParaRPr>
          </a:p>
          <a:p>
            <a:pPr indent="-304800" lvl="0" marL="457200" rtl="0" algn="l">
              <a:spcBef>
                <a:spcPts val="0"/>
              </a:spcBef>
              <a:spcAft>
                <a:spcPts val="0"/>
              </a:spcAft>
              <a:buClr>
                <a:srgbClr val="212121"/>
              </a:buClr>
              <a:buSzPts val="1200"/>
              <a:buFont typeface="Lato"/>
              <a:buChar char="●"/>
            </a:pPr>
            <a:r>
              <a:rPr lang="en" sz="1200">
                <a:solidFill>
                  <a:srgbClr val="212121"/>
                </a:solidFill>
                <a:latin typeface="Lato"/>
                <a:ea typeface="Lato"/>
                <a:cs typeface="Lato"/>
                <a:sym typeface="Lato"/>
              </a:rPr>
              <a:t>Recall: 52%</a:t>
            </a:r>
            <a:endParaRPr sz="1200">
              <a:solidFill>
                <a:srgbClr val="212121"/>
              </a:solidFill>
              <a:latin typeface="Lato"/>
              <a:ea typeface="Lato"/>
              <a:cs typeface="Lato"/>
              <a:sym typeface="Lato"/>
            </a:endParaRPr>
          </a:p>
          <a:p>
            <a:pPr indent="-304800" lvl="0" marL="457200" rtl="0" algn="l">
              <a:spcBef>
                <a:spcPts val="0"/>
              </a:spcBef>
              <a:spcAft>
                <a:spcPts val="0"/>
              </a:spcAft>
              <a:buClr>
                <a:srgbClr val="212121"/>
              </a:buClr>
              <a:buSzPts val="1200"/>
              <a:buFont typeface="Lato"/>
              <a:buChar char="●"/>
            </a:pPr>
            <a:r>
              <a:rPr lang="en" sz="1200">
                <a:solidFill>
                  <a:srgbClr val="212121"/>
                </a:solidFill>
                <a:latin typeface="Lato"/>
                <a:ea typeface="Lato"/>
                <a:cs typeface="Lato"/>
                <a:sym typeface="Lato"/>
              </a:rPr>
              <a:t>F1 Score: 52%</a:t>
            </a:r>
            <a:endParaRPr sz="1200">
              <a:solidFill>
                <a:srgbClr val="212121"/>
              </a:solidFill>
              <a:latin typeface="Lato"/>
              <a:ea typeface="Lato"/>
              <a:cs typeface="Lato"/>
              <a:sym typeface="Lato"/>
            </a:endParaRPr>
          </a:p>
          <a:p>
            <a:pPr indent="0" lvl="0" marL="0" rtl="0" algn="l">
              <a:spcBef>
                <a:spcPts val="0"/>
              </a:spcBef>
              <a:spcAft>
                <a:spcPts val="0"/>
              </a:spcAft>
              <a:buNone/>
            </a:pPr>
            <a:r>
              <a:t/>
            </a:r>
            <a:endParaRPr sz="1200">
              <a:solidFill>
                <a:srgbClr val="212121"/>
              </a:solidFill>
              <a:latin typeface="Lato"/>
              <a:ea typeface="Lato"/>
              <a:cs typeface="Lato"/>
              <a:sym typeface="Lato"/>
            </a:endParaRPr>
          </a:p>
          <a:p>
            <a:pPr indent="0" lvl="0" marL="0" rtl="0" algn="l">
              <a:spcBef>
                <a:spcPts val="0"/>
              </a:spcBef>
              <a:spcAft>
                <a:spcPts val="0"/>
              </a:spcAft>
              <a:buNone/>
            </a:pPr>
            <a:r>
              <a:rPr b="1" lang="en" sz="1200">
                <a:solidFill>
                  <a:srgbClr val="212121"/>
                </a:solidFill>
                <a:latin typeface="Lato"/>
                <a:ea typeface="Lato"/>
                <a:cs typeface="Lato"/>
                <a:sym typeface="Lato"/>
              </a:rPr>
              <a:t>Performance Predicting Categorical Target Value (Low, Med, High):</a:t>
            </a:r>
            <a:endParaRPr sz="1200">
              <a:solidFill>
                <a:srgbClr val="212121"/>
              </a:solidFill>
              <a:latin typeface="Lato"/>
              <a:ea typeface="Lato"/>
              <a:cs typeface="Lato"/>
              <a:sym typeface="Lato"/>
            </a:endParaRPr>
          </a:p>
          <a:p>
            <a:pPr indent="-304800" lvl="0" marL="457200" rtl="0" algn="l">
              <a:spcBef>
                <a:spcPts val="0"/>
              </a:spcBef>
              <a:spcAft>
                <a:spcPts val="0"/>
              </a:spcAft>
              <a:buClr>
                <a:srgbClr val="212121"/>
              </a:buClr>
              <a:buSzPts val="1200"/>
              <a:buFont typeface="Lato"/>
              <a:buChar char="●"/>
            </a:pPr>
            <a:r>
              <a:rPr lang="en" sz="1200">
                <a:solidFill>
                  <a:srgbClr val="212121"/>
                </a:solidFill>
                <a:latin typeface="Lato"/>
                <a:ea typeface="Lato"/>
                <a:cs typeface="Lato"/>
                <a:sym typeface="Lato"/>
              </a:rPr>
              <a:t>Accuracy: 83%</a:t>
            </a:r>
            <a:endParaRPr sz="1200">
              <a:solidFill>
                <a:srgbClr val="212121"/>
              </a:solidFill>
              <a:latin typeface="Lato"/>
              <a:ea typeface="Lato"/>
              <a:cs typeface="Lato"/>
              <a:sym typeface="Lato"/>
            </a:endParaRPr>
          </a:p>
          <a:p>
            <a:pPr indent="-304800" lvl="0" marL="457200" rtl="0" algn="l">
              <a:spcBef>
                <a:spcPts val="0"/>
              </a:spcBef>
              <a:spcAft>
                <a:spcPts val="0"/>
              </a:spcAft>
              <a:buClr>
                <a:srgbClr val="212121"/>
              </a:buClr>
              <a:buSzPts val="1200"/>
              <a:buFont typeface="Lato"/>
              <a:buChar char="●"/>
            </a:pPr>
            <a:r>
              <a:rPr lang="en" sz="1200">
                <a:solidFill>
                  <a:srgbClr val="212121"/>
                </a:solidFill>
                <a:latin typeface="Lato"/>
                <a:ea typeface="Lato"/>
                <a:cs typeface="Lato"/>
                <a:sym typeface="Lato"/>
              </a:rPr>
              <a:t>Precision: 84%</a:t>
            </a:r>
            <a:endParaRPr sz="1200">
              <a:solidFill>
                <a:srgbClr val="212121"/>
              </a:solidFill>
              <a:latin typeface="Lato"/>
              <a:ea typeface="Lato"/>
              <a:cs typeface="Lato"/>
              <a:sym typeface="Lato"/>
            </a:endParaRPr>
          </a:p>
          <a:p>
            <a:pPr indent="-304800" lvl="0" marL="457200" rtl="0" algn="l">
              <a:spcBef>
                <a:spcPts val="0"/>
              </a:spcBef>
              <a:spcAft>
                <a:spcPts val="0"/>
              </a:spcAft>
              <a:buClr>
                <a:srgbClr val="212121"/>
              </a:buClr>
              <a:buSzPts val="1200"/>
              <a:buFont typeface="Lato"/>
              <a:buChar char="●"/>
            </a:pPr>
            <a:r>
              <a:rPr lang="en" sz="1200">
                <a:solidFill>
                  <a:srgbClr val="212121"/>
                </a:solidFill>
                <a:latin typeface="Lato"/>
                <a:ea typeface="Lato"/>
                <a:cs typeface="Lato"/>
                <a:sym typeface="Lato"/>
              </a:rPr>
              <a:t>Recall: 83%</a:t>
            </a:r>
            <a:endParaRPr sz="1200">
              <a:solidFill>
                <a:srgbClr val="212121"/>
              </a:solidFill>
              <a:latin typeface="Lato"/>
              <a:ea typeface="Lato"/>
              <a:cs typeface="Lato"/>
              <a:sym typeface="Lato"/>
            </a:endParaRPr>
          </a:p>
          <a:p>
            <a:pPr indent="-304800" lvl="0" marL="457200" rtl="0" algn="l">
              <a:spcBef>
                <a:spcPts val="0"/>
              </a:spcBef>
              <a:spcAft>
                <a:spcPts val="0"/>
              </a:spcAft>
              <a:buClr>
                <a:srgbClr val="212121"/>
              </a:buClr>
              <a:buSzPts val="1200"/>
              <a:buFont typeface="Lato"/>
              <a:buChar char="●"/>
            </a:pPr>
            <a:r>
              <a:rPr lang="en" sz="1200">
                <a:solidFill>
                  <a:srgbClr val="212121"/>
                </a:solidFill>
                <a:latin typeface="Lato"/>
                <a:ea typeface="Lato"/>
                <a:cs typeface="Lato"/>
                <a:sym typeface="Lato"/>
              </a:rPr>
              <a:t>F1 Score: 83%</a:t>
            </a:r>
            <a:endParaRPr sz="1200">
              <a:solidFill>
                <a:srgbClr val="212121"/>
              </a:solidFill>
              <a:latin typeface="Lato"/>
              <a:ea typeface="Lato"/>
              <a:cs typeface="Lato"/>
              <a:sym typeface="Lato"/>
            </a:endParaRPr>
          </a:p>
          <a:p>
            <a:pPr indent="0" lvl="0" marL="0" rtl="0" algn="l">
              <a:spcBef>
                <a:spcPts val="0"/>
              </a:spcBef>
              <a:spcAft>
                <a:spcPts val="0"/>
              </a:spcAft>
              <a:buNone/>
            </a:pPr>
            <a:r>
              <a:t/>
            </a:r>
            <a:endParaRPr sz="1200">
              <a:solidFill>
                <a:srgbClr val="212121"/>
              </a:solidFill>
              <a:latin typeface="Lato"/>
              <a:ea typeface="Lato"/>
              <a:cs typeface="Lato"/>
              <a:sym typeface="Lato"/>
            </a:endParaRPr>
          </a:p>
          <a:p>
            <a:pPr indent="0" lvl="0" marL="0" rtl="0" algn="l">
              <a:spcBef>
                <a:spcPts val="0"/>
              </a:spcBef>
              <a:spcAft>
                <a:spcPts val="0"/>
              </a:spcAft>
              <a:buNone/>
            </a:pPr>
            <a:r>
              <a:t/>
            </a:r>
            <a:endParaRPr sz="1200">
              <a:solidFill>
                <a:srgbClr val="212121"/>
              </a:solidFill>
              <a:latin typeface="Lato"/>
              <a:ea typeface="Lato"/>
              <a:cs typeface="Lato"/>
              <a:sym typeface="Lato"/>
            </a:endParaRPr>
          </a:p>
        </p:txBody>
      </p:sp>
      <p:pic>
        <p:nvPicPr>
          <p:cNvPr id="222" name="Google Shape;222;p30"/>
          <p:cNvPicPr preferRelativeResize="0"/>
          <p:nvPr/>
        </p:nvPicPr>
        <p:blipFill>
          <a:blip r:embed="rId3">
            <a:alphaModFix/>
          </a:blip>
          <a:stretch>
            <a:fillRect/>
          </a:stretch>
        </p:blipFill>
        <p:spPr>
          <a:xfrm>
            <a:off x="6249700" y="2781450"/>
            <a:ext cx="2774324" cy="2362050"/>
          </a:xfrm>
          <a:prstGeom prst="rect">
            <a:avLst/>
          </a:prstGeom>
          <a:noFill/>
          <a:ln>
            <a:noFill/>
          </a:ln>
        </p:spPr>
      </p:pic>
      <p:pic>
        <p:nvPicPr>
          <p:cNvPr id="223" name="Google Shape;223;p30"/>
          <p:cNvPicPr preferRelativeResize="0"/>
          <p:nvPr/>
        </p:nvPicPr>
        <p:blipFill>
          <a:blip r:embed="rId4">
            <a:alphaModFix/>
          </a:blip>
          <a:stretch>
            <a:fillRect/>
          </a:stretch>
        </p:blipFill>
        <p:spPr>
          <a:xfrm>
            <a:off x="5486400" y="741475"/>
            <a:ext cx="3537625" cy="1924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Results</a:t>
            </a:r>
            <a:endParaRPr/>
          </a:p>
        </p:txBody>
      </p:sp>
      <p:pic>
        <p:nvPicPr>
          <p:cNvPr id="229" name="Google Shape;229;p31"/>
          <p:cNvPicPr preferRelativeResize="0"/>
          <p:nvPr/>
        </p:nvPicPr>
        <p:blipFill>
          <a:blip r:embed="rId3">
            <a:alphaModFix/>
          </a:blip>
          <a:stretch>
            <a:fillRect/>
          </a:stretch>
        </p:blipFill>
        <p:spPr>
          <a:xfrm>
            <a:off x="5894800" y="679250"/>
            <a:ext cx="3072125" cy="2319924"/>
          </a:xfrm>
          <a:prstGeom prst="rect">
            <a:avLst/>
          </a:prstGeom>
          <a:noFill/>
          <a:ln>
            <a:noFill/>
          </a:ln>
        </p:spPr>
      </p:pic>
      <p:sp>
        <p:nvSpPr>
          <p:cNvPr id="230" name="Google Shape;230;p31"/>
          <p:cNvSpPr txBox="1"/>
          <p:nvPr/>
        </p:nvSpPr>
        <p:spPr>
          <a:xfrm>
            <a:off x="6176650" y="2999175"/>
            <a:ext cx="3499500" cy="1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accent1"/>
                </a:solidFill>
              </a:rPr>
              <a:t>Visual illustrating the Cross-Validation process</a:t>
            </a:r>
            <a:endParaRPr sz="800">
              <a:solidFill>
                <a:schemeClr val="accent1"/>
              </a:solidFill>
            </a:endParaRPr>
          </a:p>
        </p:txBody>
      </p:sp>
      <p:sp>
        <p:nvSpPr>
          <p:cNvPr id="231" name="Google Shape;231;p31"/>
          <p:cNvSpPr txBox="1"/>
          <p:nvPr/>
        </p:nvSpPr>
        <p:spPr>
          <a:xfrm>
            <a:off x="284175" y="1801400"/>
            <a:ext cx="5610600" cy="31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Lato"/>
                <a:ea typeface="Lato"/>
                <a:cs typeface="Lato"/>
                <a:sym typeface="Lato"/>
              </a:rPr>
              <a:t>Purpose:</a:t>
            </a:r>
            <a:r>
              <a:rPr lang="en" sz="1200">
                <a:latin typeface="Lato"/>
                <a:ea typeface="Lato"/>
                <a:cs typeface="Lato"/>
                <a:sym typeface="Lato"/>
              </a:rPr>
              <a:t> Achieve robust and interpretable predictions for predicting both</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numerical and categorical target values.</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b="1" lang="en" sz="1200">
                <a:solidFill>
                  <a:srgbClr val="212121"/>
                </a:solidFill>
                <a:latin typeface="Lato"/>
                <a:ea typeface="Lato"/>
                <a:cs typeface="Lato"/>
                <a:sym typeface="Lato"/>
              </a:rPr>
              <a:t>Performance Predicting the exact Target Value (0-7):</a:t>
            </a:r>
            <a:endParaRPr b="1" sz="1200">
              <a:solidFill>
                <a:srgbClr val="212121"/>
              </a:solidFill>
              <a:latin typeface="Lato"/>
              <a:ea typeface="Lato"/>
              <a:cs typeface="Lato"/>
              <a:sym typeface="Lato"/>
            </a:endParaRPr>
          </a:p>
          <a:p>
            <a:pPr indent="-304800" lvl="0" marL="457200" rtl="0" algn="l">
              <a:spcBef>
                <a:spcPts val="0"/>
              </a:spcBef>
              <a:spcAft>
                <a:spcPts val="0"/>
              </a:spcAft>
              <a:buClr>
                <a:srgbClr val="212121"/>
              </a:buClr>
              <a:buSzPts val="1200"/>
              <a:buFont typeface="Lato"/>
              <a:buChar char="●"/>
            </a:pPr>
            <a:r>
              <a:rPr lang="en" sz="1200">
                <a:solidFill>
                  <a:srgbClr val="212121"/>
                </a:solidFill>
                <a:latin typeface="Lato"/>
                <a:ea typeface="Lato"/>
                <a:cs typeface="Lato"/>
                <a:sym typeface="Lato"/>
              </a:rPr>
              <a:t>Accuracy: 79%</a:t>
            </a:r>
            <a:endParaRPr sz="1200">
              <a:solidFill>
                <a:srgbClr val="212121"/>
              </a:solidFill>
              <a:latin typeface="Lato"/>
              <a:ea typeface="Lato"/>
              <a:cs typeface="Lato"/>
              <a:sym typeface="Lato"/>
            </a:endParaRPr>
          </a:p>
          <a:p>
            <a:pPr indent="-304800" lvl="0" marL="457200" rtl="0" algn="l">
              <a:spcBef>
                <a:spcPts val="0"/>
              </a:spcBef>
              <a:spcAft>
                <a:spcPts val="0"/>
              </a:spcAft>
              <a:buClr>
                <a:srgbClr val="212121"/>
              </a:buClr>
              <a:buSzPts val="1200"/>
              <a:buFont typeface="Lato"/>
              <a:buChar char="●"/>
            </a:pPr>
            <a:r>
              <a:rPr lang="en" sz="1200">
                <a:solidFill>
                  <a:srgbClr val="212121"/>
                </a:solidFill>
                <a:latin typeface="Lato"/>
                <a:ea typeface="Lato"/>
                <a:cs typeface="Lato"/>
                <a:sym typeface="Lato"/>
              </a:rPr>
              <a:t>Precision: 72%</a:t>
            </a:r>
            <a:endParaRPr sz="1200">
              <a:solidFill>
                <a:srgbClr val="212121"/>
              </a:solidFill>
              <a:latin typeface="Lato"/>
              <a:ea typeface="Lato"/>
              <a:cs typeface="Lato"/>
              <a:sym typeface="Lato"/>
            </a:endParaRPr>
          </a:p>
          <a:p>
            <a:pPr indent="-304800" lvl="0" marL="457200" rtl="0" algn="l">
              <a:spcBef>
                <a:spcPts val="0"/>
              </a:spcBef>
              <a:spcAft>
                <a:spcPts val="0"/>
              </a:spcAft>
              <a:buClr>
                <a:srgbClr val="212121"/>
              </a:buClr>
              <a:buSzPts val="1200"/>
              <a:buFont typeface="Lato"/>
              <a:buChar char="●"/>
            </a:pPr>
            <a:r>
              <a:rPr lang="en" sz="1200">
                <a:solidFill>
                  <a:srgbClr val="212121"/>
                </a:solidFill>
                <a:latin typeface="Lato"/>
                <a:ea typeface="Lato"/>
                <a:cs typeface="Lato"/>
                <a:sym typeface="Lato"/>
              </a:rPr>
              <a:t>Recall: 79%</a:t>
            </a:r>
            <a:endParaRPr sz="1200">
              <a:solidFill>
                <a:srgbClr val="212121"/>
              </a:solidFill>
              <a:latin typeface="Lato"/>
              <a:ea typeface="Lato"/>
              <a:cs typeface="Lato"/>
              <a:sym typeface="Lato"/>
            </a:endParaRPr>
          </a:p>
          <a:p>
            <a:pPr indent="-304800" lvl="0" marL="457200" rtl="0" algn="l">
              <a:spcBef>
                <a:spcPts val="0"/>
              </a:spcBef>
              <a:spcAft>
                <a:spcPts val="0"/>
              </a:spcAft>
              <a:buClr>
                <a:srgbClr val="212121"/>
              </a:buClr>
              <a:buSzPts val="1200"/>
              <a:buFont typeface="Lato"/>
              <a:buChar char="●"/>
            </a:pPr>
            <a:r>
              <a:rPr lang="en" sz="1200">
                <a:solidFill>
                  <a:srgbClr val="212121"/>
                </a:solidFill>
                <a:latin typeface="Lato"/>
                <a:ea typeface="Lato"/>
                <a:cs typeface="Lato"/>
                <a:sym typeface="Lato"/>
              </a:rPr>
              <a:t>F1 Score: 77%</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b="1" lang="en" sz="1200">
                <a:solidFill>
                  <a:srgbClr val="212121"/>
                </a:solidFill>
                <a:latin typeface="Lato"/>
                <a:ea typeface="Lato"/>
                <a:cs typeface="Lato"/>
                <a:sym typeface="Lato"/>
              </a:rPr>
              <a:t>Performance Predicting Categorical Target Value (Low, Med, High):</a:t>
            </a:r>
            <a:endParaRPr sz="1200">
              <a:solidFill>
                <a:srgbClr val="212121"/>
              </a:solidFill>
              <a:latin typeface="Lato"/>
              <a:ea typeface="Lato"/>
              <a:cs typeface="Lato"/>
              <a:sym typeface="Lato"/>
            </a:endParaRPr>
          </a:p>
          <a:p>
            <a:pPr indent="-304800" lvl="0" marL="457200" rtl="0" algn="l">
              <a:spcBef>
                <a:spcPts val="0"/>
              </a:spcBef>
              <a:spcAft>
                <a:spcPts val="0"/>
              </a:spcAft>
              <a:buClr>
                <a:srgbClr val="212121"/>
              </a:buClr>
              <a:buSzPts val="1200"/>
              <a:buFont typeface="Lato"/>
              <a:buChar char="●"/>
            </a:pPr>
            <a:r>
              <a:rPr lang="en" sz="1200">
                <a:solidFill>
                  <a:srgbClr val="212121"/>
                </a:solidFill>
                <a:latin typeface="Lato"/>
                <a:ea typeface="Lato"/>
                <a:cs typeface="Lato"/>
                <a:sym typeface="Lato"/>
              </a:rPr>
              <a:t>Accuracy: 89%</a:t>
            </a:r>
            <a:endParaRPr sz="1200">
              <a:solidFill>
                <a:srgbClr val="212121"/>
              </a:solidFill>
              <a:latin typeface="Lato"/>
              <a:ea typeface="Lato"/>
              <a:cs typeface="Lato"/>
              <a:sym typeface="Lato"/>
            </a:endParaRPr>
          </a:p>
          <a:p>
            <a:pPr indent="-304800" lvl="0" marL="457200" rtl="0" algn="l">
              <a:spcBef>
                <a:spcPts val="0"/>
              </a:spcBef>
              <a:spcAft>
                <a:spcPts val="0"/>
              </a:spcAft>
              <a:buClr>
                <a:srgbClr val="212121"/>
              </a:buClr>
              <a:buSzPts val="1200"/>
              <a:buFont typeface="Lato"/>
              <a:buChar char="●"/>
            </a:pPr>
            <a:r>
              <a:rPr lang="en" sz="1200">
                <a:solidFill>
                  <a:srgbClr val="212121"/>
                </a:solidFill>
                <a:latin typeface="Lato"/>
                <a:ea typeface="Lato"/>
                <a:cs typeface="Lato"/>
                <a:sym typeface="Lato"/>
              </a:rPr>
              <a:t>Precision: 91%</a:t>
            </a:r>
            <a:endParaRPr sz="1200">
              <a:solidFill>
                <a:srgbClr val="212121"/>
              </a:solidFill>
              <a:latin typeface="Lato"/>
              <a:ea typeface="Lato"/>
              <a:cs typeface="Lato"/>
              <a:sym typeface="Lato"/>
            </a:endParaRPr>
          </a:p>
          <a:p>
            <a:pPr indent="-304800" lvl="0" marL="457200" rtl="0" algn="l">
              <a:spcBef>
                <a:spcPts val="0"/>
              </a:spcBef>
              <a:spcAft>
                <a:spcPts val="0"/>
              </a:spcAft>
              <a:buClr>
                <a:srgbClr val="212121"/>
              </a:buClr>
              <a:buSzPts val="1200"/>
              <a:buFont typeface="Lato"/>
              <a:buChar char="●"/>
            </a:pPr>
            <a:r>
              <a:rPr lang="en" sz="1200">
                <a:solidFill>
                  <a:srgbClr val="212121"/>
                </a:solidFill>
                <a:latin typeface="Lato"/>
                <a:ea typeface="Lato"/>
                <a:cs typeface="Lato"/>
                <a:sym typeface="Lato"/>
              </a:rPr>
              <a:t>Recall: 89%</a:t>
            </a:r>
            <a:endParaRPr sz="1200">
              <a:solidFill>
                <a:srgbClr val="212121"/>
              </a:solidFill>
              <a:latin typeface="Lato"/>
              <a:ea typeface="Lato"/>
              <a:cs typeface="Lato"/>
              <a:sym typeface="Lato"/>
            </a:endParaRPr>
          </a:p>
          <a:p>
            <a:pPr indent="-304800" lvl="0" marL="457200" rtl="0" algn="l">
              <a:spcBef>
                <a:spcPts val="0"/>
              </a:spcBef>
              <a:spcAft>
                <a:spcPts val="0"/>
              </a:spcAft>
              <a:buClr>
                <a:srgbClr val="212121"/>
              </a:buClr>
              <a:buSzPts val="1200"/>
              <a:buFont typeface="Lato"/>
              <a:buChar char="●"/>
            </a:pPr>
            <a:r>
              <a:rPr lang="en" sz="1200">
                <a:solidFill>
                  <a:srgbClr val="212121"/>
                </a:solidFill>
                <a:latin typeface="Lato"/>
                <a:ea typeface="Lato"/>
                <a:cs typeface="Lato"/>
                <a:sym typeface="Lato"/>
              </a:rPr>
              <a:t>F1 Score: 85%</a:t>
            </a:r>
            <a:endParaRPr sz="1200">
              <a:solidFill>
                <a:srgbClr val="21212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232" name="Google Shape;232;p31"/>
          <p:cNvPicPr preferRelativeResize="0"/>
          <p:nvPr/>
        </p:nvPicPr>
        <p:blipFill>
          <a:blip r:embed="rId4">
            <a:alphaModFix/>
          </a:blip>
          <a:stretch>
            <a:fillRect/>
          </a:stretch>
        </p:blipFill>
        <p:spPr>
          <a:xfrm>
            <a:off x="5801274" y="3262050"/>
            <a:ext cx="2992350" cy="1639556"/>
          </a:xfrm>
          <a:prstGeom prst="rect">
            <a:avLst/>
          </a:prstGeom>
          <a:noFill/>
          <a:ln>
            <a:noFill/>
          </a:ln>
        </p:spPr>
      </p:pic>
      <p:sp>
        <p:nvSpPr>
          <p:cNvPr id="233" name="Google Shape;233;p31"/>
          <p:cNvSpPr txBox="1"/>
          <p:nvPr/>
        </p:nvSpPr>
        <p:spPr>
          <a:xfrm>
            <a:off x="5893663" y="4835700"/>
            <a:ext cx="3074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accent1"/>
                </a:solidFill>
              </a:rPr>
              <a:t>Initial feature importance – “Self Control” dominating predictions</a:t>
            </a:r>
            <a:endParaRPr sz="8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Impacts of Social Media Habits</a:t>
            </a:r>
            <a:endParaRPr/>
          </a:p>
        </p:txBody>
      </p:sp>
      <p:sp>
        <p:nvSpPr>
          <p:cNvPr id="94" name="Google Shape;94;p14"/>
          <p:cNvSpPr txBox="1"/>
          <p:nvPr>
            <p:ph idx="1" type="body"/>
          </p:nvPr>
        </p:nvSpPr>
        <p:spPr>
          <a:xfrm>
            <a:off x="729450" y="2078875"/>
            <a:ext cx="4551900" cy="21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rPr>
              <a:t>Problem: </a:t>
            </a:r>
            <a:r>
              <a:rPr lang="en" sz="1500">
                <a:solidFill>
                  <a:schemeClr val="dk2"/>
                </a:solidFill>
              </a:rPr>
              <a:t> </a:t>
            </a:r>
            <a:r>
              <a:rPr lang="en" sz="1500"/>
              <a:t>Social media addiction is a growing problem, affecting mental health and productivity. Current efforts lack data-driven insights to address this issue effectively. </a:t>
            </a:r>
            <a:endParaRPr sz="1500"/>
          </a:p>
          <a:p>
            <a:pPr indent="0" lvl="0" marL="0" rtl="0" algn="l">
              <a:spcBef>
                <a:spcPts val="1200"/>
              </a:spcBef>
              <a:spcAft>
                <a:spcPts val="1200"/>
              </a:spcAft>
              <a:buNone/>
            </a:pPr>
            <a:r>
              <a:rPr b="1" lang="en" sz="1500">
                <a:solidFill>
                  <a:srgbClr val="212121"/>
                </a:solidFill>
              </a:rPr>
              <a:t>Solution:</a:t>
            </a:r>
            <a:r>
              <a:rPr lang="en" sz="1500"/>
              <a:t> We use Big Data mining techniques to find data &amp; patterns to reduce social media addiction. </a:t>
            </a:r>
            <a:endParaRPr sz="1500"/>
          </a:p>
        </p:txBody>
      </p:sp>
      <p:pic>
        <p:nvPicPr>
          <p:cNvPr id="95" name="Google Shape;95;p14"/>
          <p:cNvPicPr preferRelativeResize="0"/>
          <p:nvPr/>
        </p:nvPicPr>
        <p:blipFill>
          <a:blip r:embed="rId3">
            <a:alphaModFix/>
          </a:blip>
          <a:stretch>
            <a:fillRect/>
          </a:stretch>
        </p:blipFill>
        <p:spPr>
          <a:xfrm>
            <a:off x="5887875" y="864500"/>
            <a:ext cx="2947900" cy="39876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5: Graph Network Analysis</a:t>
            </a:r>
            <a:endParaRPr/>
          </a:p>
        </p:txBody>
      </p:sp>
      <p:sp>
        <p:nvSpPr>
          <p:cNvPr id="239" name="Google Shape;239;p32"/>
          <p:cNvSpPr txBox="1"/>
          <p:nvPr>
            <p:ph idx="1" type="body"/>
          </p:nvPr>
        </p:nvSpPr>
        <p:spPr>
          <a:xfrm>
            <a:off x="729450" y="1774075"/>
            <a:ext cx="4232700" cy="35190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 sz="1100">
                <a:solidFill>
                  <a:srgbClr val="000000"/>
                </a:solidFill>
              </a:rPr>
              <a:t>Goal: </a:t>
            </a:r>
            <a:r>
              <a:rPr lang="en" sz="1100">
                <a:solidFill>
                  <a:srgbClr val="000000"/>
                </a:solidFill>
              </a:rPr>
              <a:t>Utilize Network Analysis to understand relationship between user influence and addiction patterns.</a:t>
            </a:r>
            <a:endParaRPr sz="1100">
              <a:solidFill>
                <a:srgbClr val="000000"/>
              </a:solidFill>
            </a:endParaRPr>
          </a:p>
          <a:p>
            <a:pPr indent="0" lvl="0" marL="0" rtl="0" algn="l">
              <a:spcBef>
                <a:spcPts val="1200"/>
              </a:spcBef>
              <a:spcAft>
                <a:spcPts val="0"/>
              </a:spcAft>
              <a:buNone/>
            </a:pPr>
            <a:r>
              <a:rPr b="1" lang="en" sz="1100">
                <a:solidFill>
                  <a:srgbClr val="000000"/>
                </a:solidFill>
              </a:rPr>
              <a:t>Approaches:</a:t>
            </a:r>
            <a:endParaRPr b="1" sz="1100">
              <a:solidFill>
                <a:srgbClr val="000000"/>
              </a:solidFill>
            </a:endParaRPr>
          </a:p>
          <a:p>
            <a:pPr indent="-298450" lvl="0" marL="457200" rtl="0" algn="l">
              <a:spcBef>
                <a:spcPts val="1200"/>
              </a:spcBef>
              <a:spcAft>
                <a:spcPts val="0"/>
              </a:spcAft>
              <a:buClr>
                <a:srgbClr val="000000"/>
              </a:buClr>
              <a:buSzPts val="1100"/>
              <a:buAutoNum type="arabicPeriod"/>
            </a:pPr>
            <a:r>
              <a:rPr b="1" lang="en" sz="1100">
                <a:solidFill>
                  <a:srgbClr val="000000"/>
                </a:solidFill>
              </a:rPr>
              <a:t>PageRank: </a:t>
            </a:r>
            <a:endParaRPr b="1"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Network Analysis using PageRank for influence detection </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WHO is </a:t>
            </a:r>
            <a:r>
              <a:rPr lang="en">
                <a:solidFill>
                  <a:srgbClr val="000000"/>
                </a:solidFill>
              </a:rPr>
              <a:t>influential</a:t>
            </a:r>
            <a:r>
              <a:rPr lang="en">
                <a:solidFill>
                  <a:srgbClr val="000000"/>
                </a:solidFill>
              </a:rPr>
              <a:t>?</a:t>
            </a:r>
            <a:endParaRPr>
              <a:solidFill>
                <a:srgbClr val="000000"/>
              </a:solidFill>
            </a:endParaRPr>
          </a:p>
          <a:p>
            <a:pPr indent="-298450" lvl="0" marL="457200" rtl="0" algn="l">
              <a:spcBef>
                <a:spcPts val="0"/>
              </a:spcBef>
              <a:spcAft>
                <a:spcPts val="0"/>
              </a:spcAft>
              <a:buClr>
                <a:srgbClr val="000000"/>
              </a:buClr>
              <a:buSzPts val="1100"/>
              <a:buAutoNum type="arabicPeriod"/>
            </a:pPr>
            <a:r>
              <a:rPr b="1" lang="en" sz="1100">
                <a:solidFill>
                  <a:srgbClr val="000000"/>
                </a:solidFill>
              </a:rPr>
              <a:t>Community-based Analysis with Louvain</a:t>
            </a:r>
            <a:endParaRPr b="1" sz="1100">
              <a:solidFill>
                <a:srgbClr val="000000"/>
              </a:solidFill>
            </a:endParaRPr>
          </a:p>
          <a:p>
            <a:pPr indent="-298450" lvl="1" marL="914400" rtl="0" algn="l">
              <a:spcBef>
                <a:spcPts val="0"/>
              </a:spcBef>
              <a:spcAft>
                <a:spcPts val="0"/>
              </a:spcAft>
              <a:buClr>
                <a:srgbClr val="212121"/>
              </a:buClr>
              <a:buSzPts val="1100"/>
              <a:buChar char="○"/>
            </a:pPr>
            <a:r>
              <a:rPr lang="en">
                <a:solidFill>
                  <a:srgbClr val="212121"/>
                </a:solidFill>
              </a:rPr>
              <a:t>Apply louvain method </a:t>
            </a:r>
            <a:r>
              <a:rPr lang="en">
                <a:solidFill>
                  <a:srgbClr val="212121"/>
                </a:solidFill>
              </a:rPr>
              <a:t>for community detection on a network graph G to partition 1000 users into communities based on their social media behavior patterns.</a:t>
            </a:r>
            <a:endParaRPr>
              <a:solidFill>
                <a:srgbClr val="212121"/>
              </a:solidFill>
            </a:endParaRPr>
          </a:p>
          <a:p>
            <a:pPr indent="-298450" lvl="1" marL="914400" rtl="0" algn="l">
              <a:spcBef>
                <a:spcPts val="0"/>
              </a:spcBef>
              <a:spcAft>
                <a:spcPts val="0"/>
              </a:spcAft>
              <a:buClr>
                <a:srgbClr val="000000"/>
              </a:buClr>
              <a:buSzPts val="1100"/>
              <a:buChar char="○"/>
            </a:pPr>
            <a:r>
              <a:rPr lang="en">
                <a:solidFill>
                  <a:srgbClr val="000000"/>
                </a:solidFill>
              </a:rPr>
              <a:t>WHERE are they influential?</a:t>
            </a:r>
            <a:endParaRPr>
              <a:solidFill>
                <a:srgbClr val="000000"/>
              </a:solidFill>
            </a:endParaRPr>
          </a:p>
          <a:p>
            <a:pPr indent="0" lvl="0" marL="0" rtl="0" algn="l">
              <a:spcBef>
                <a:spcPts val="1200"/>
              </a:spcBef>
              <a:spcAft>
                <a:spcPts val="0"/>
              </a:spcAft>
              <a:buNone/>
            </a:pPr>
            <a:r>
              <a:rPr lang="en" sz="600" u="sng">
                <a:solidFill>
                  <a:schemeClr val="hlink"/>
                </a:solidFill>
                <a:hlinkClick r:id="rId3"/>
              </a:rPr>
              <a:t>https://colab.research.google.com/drive/1h607JTqx3tXG5m8ugppQsrfmX0CQoz4F#scrollTo=NW1JsC617DbK</a:t>
            </a:r>
            <a:endParaRPr sz="600">
              <a:solidFill>
                <a:srgbClr val="000000"/>
              </a:solidFill>
            </a:endParaRPr>
          </a:p>
          <a:p>
            <a:pPr indent="0" lvl="0" marL="0" rtl="0" algn="l">
              <a:spcBef>
                <a:spcPts val="1200"/>
              </a:spcBef>
              <a:spcAft>
                <a:spcPts val="1200"/>
              </a:spcAft>
              <a:buNone/>
            </a:pPr>
            <a:r>
              <a:t/>
            </a:r>
            <a:endParaRPr sz="800">
              <a:solidFill>
                <a:srgbClr val="000000"/>
              </a:solidFill>
            </a:endParaRPr>
          </a:p>
        </p:txBody>
      </p:sp>
      <p:pic>
        <p:nvPicPr>
          <p:cNvPr id="240" name="Google Shape;240;p32"/>
          <p:cNvPicPr preferRelativeResize="0"/>
          <p:nvPr/>
        </p:nvPicPr>
        <p:blipFill>
          <a:blip r:embed="rId4">
            <a:alphaModFix/>
          </a:blip>
          <a:stretch>
            <a:fillRect/>
          </a:stretch>
        </p:blipFill>
        <p:spPr>
          <a:xfrm>
            <a:off x="5206800" y="2033000"/>
            <a:ext cx="3793274" cy="22773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504925" y="4265825"/>
            <a:ext cx="4781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40"/>
              <a:t>Network Analysis </a:t>
            </a:r>
            <a:r>
              <a:rPr lang="en" sz="1840"/>
              <a:t>Implementation</a:t>
            </a:r>
            <a:endParaRPr sz="1840"/>
          </a:p>
        </p:txBody>
      </p:sp>
      <p:pic>
        <p:nvPicPr>
          <p:cNvPr id="246" name="Google Shape;246;p33"/>
          <p:cNvPicPr preferRelativeResize="0"/>
          <p:nvPr/>
        </p:nvPicPr>
        <p:blipFill>
          <a:blip r:embed="rId3">
            <a:alphaModFix/>
          </a:blip>
          <a:stretch>
            <a:fillRect/>
          </a:stretch>
        </p:blipFill>
        <p:spPr>
          <a:xfrm>
            <a:off x="800263" y="1019750"/>
            <a:ext cx="7543475" cy="33481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729450" y="1242450"/>
            <a:ext cx="5931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PageRank Analysis - WHO is Influential?</a:t>
            </a:r>
            <a:endParaRPr/>
          </a:p>
        </p:txBody>
      </p:sp>
      <p:sp>
        <p:nvSpPr>
          <p:cNvPr id="252" name="Google Shape;252;p34"/>
          <p:cNvSpPr txBox="1"/>
          <p:nvPr>
            <p:ph idx="1" type="body"/>
          </p:nvPr>
        </p:nvSpPr>
        <p:spPr>
          <a:xfrm>
            <a:off x="729450" y="1906775"/>
            <a:ext cx="2985300" cy="2788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rgbClr val="000000"/>
                </a:solidFill>
              </a:rPr>
              <a:t>Key Findings</a:t>
            </a:r>
            <a:endParaRPr b="1" sz="1100">
              <a:solidFill>
                <a:srgbClr val="000000"/>
              </a:solidFill>
            </a:endParaRPr>
          </a:p>
          <a:p>
            <a:pPr indent="-298450" lvl="0" marL="457200" rtl="0" algn="l">
              <a:spcBef>
                <a:spcPts val="1200"/>
              </a:spcBef>
              <a:spcAft>
                <a:spcPts val="0"/>
              </a:spcAft>
              <a:buClr>
                <a:srgbClr val="000000"/>
              </a:buClr>
              <a:buSzPts val="1100"/>
              <a:buChar char="●"/>
            </a:pPr>
            <a:r>
              <a:rPr lang="en" sz="1100">
                <a:solidFill>
                  <a:srgbClr val="000000"/>
                </a:solidFill>
              </a:rPr>
              <a:t>8/10 most influential users have highest addiction levels</a:t>
            </a:r>
            <a:r>
              <a:rPr lang="en" sz="1100">
                <a:solidFill>
                  <a:srgbClr val="000000"/>
                </a:solidFill>
              </a:rPr>
              <a:t> </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Platform distribution</a:t>
            </a:r>
            <a:r>
              <a:rPr lang="en" sz="1100">
                <a:solidFill>
                  <a:srgbClr val="000000"/>
                </a:solidFill>
              </a:rPr>
              <a:t>:</a:t>
            </a:r>
            <a:endParaRPr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YouTube and Instagram dominate</a:t>
            </a:r>
            <a:endParaRPr>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All from rural demographics</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Most influential user profile:</a:t>
            </a:r>
            <a:endParaRPr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High engagement (8580)</a:t>
            </a:r>
            <a:endParaRPr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Gaming content</a:t>
            </a:r>
            <a:endParaRPr sz="1100">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Watch reason: </a:t>
            </a:r>
            <a:r>
              <a:rPr lang="en" sz="1100">
                <a:solidFill>
                  <a:srgbClr val="000000"/>
                </a:solidFill>
              </a:rPr>
              <a:t>Habitual</a:t>
            </a:r>
            <a:endParaRPr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Rural demographic</a:t>
            </a:r>
            <a:endParaRPr sz="1100">
              <a:solidFill>
                <a:srgbClr val="000000"/>
              </a:solidFill>
            </a:endParaRPr>
          </a:p>
        </p:txBody>
      </p:sp>
      <p:pic>
        <p:nvPicPr>
          <p:cNvPr id="253" name="Google Shape;253;p34"/>
          <p:cNvPicPr preferRelativeResize="0"/>
          <p:nvPr/>
        </p:nvPicPr>
        <p:blipFill>
          <a:blip r:embed="rId3">
            <a:alphaModFix/>
          </a:blip>
          <a:stretch>
            <a:fillRect/>
          </a:stretch>
        </p:blipFill>
        <p:spPr>
          <a:xfrm>
            <a:off x="6598501" y="598000"/>
            <a:ext cx="2361400" cy="4396927"/>
          </a:xfrm>
          <a:prstGeom prst="rect">
            <a:avLst/>
          </a:prstGeom>
          <a:noFill/>
          <a:ln>
            <a:noFill/>
          </a:ln>
        </p:spPr>
      </p:pic>
      <p:pic>
        <p:nvPicPr>
          <p:cNvPr id="254" name="Google Shape;254;p34"/>
          <p:cNvPicPr preferRelativeResize="0"/>
          <p:nvPr/>
        </p:nvPicPr>
        <p:blipFill rotWithShape="1">
          <a:blip r:embed="rId4">
            <a:alphaModFix/>
          </a:blip>
          <a:srcRect b="0" l="0" r="3428" t="0"/>
          <a:stretch/>
        </p:blipFill>
        <p:spPr>
          <a:xfrm>
            <a:off x="3925600" y="2121800"/>
            <a:ext cx="2706899" cy="1438301"/>
          </a:xfrm>
          <a:prstGeom prst="rect">
            <a:avLst/>
          </a:prstGeom>
          <a:noFill/>
          <a:ln>
            <a:noFill/>
          </a:ln>
        </p:spPr>
      </p:pic>
      <p:pic>
        <p:nvPicPr>
          <p:cNvPr id="255" name="Google Shape;255;p34"/>
          <p:cNvPicPr preferRelativeResize="0"/>
          <p:nvPr/>
        </p:nvPicPr>
        <p:blipFill>
          <a:blip r:embed="rId5">
            <a:alphaModFix/>
          </a:blip>
          <a:stretch>
            <a:fillRect/>
          </a:stretch>
        </p:blipFill>
        <p:spPr>
          <a:xfrm>
            <a:off x="4449925" y="3604675"/>
            <a:ext cx="2224775" cy="1219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729450" y="1242450"/>
            <a:ext cx="4474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40"/>
              <a:t>Community Analysis - WHERE are they Influential?</a:t>
            </a:r>
            <a:endParaRPr sz="1840"/>
          </a:p>
        </p:txBody>
      </p:sp>
      <p:sp>
        <p:nvSpPr>
          <p:cNvPr id="261" name="Google Shape;261;p35"/>
          <p:cNvSpPr txBox="1"/>
          <p:nvPr>
            <p:ph idx="1" type="body"/>
          </p:nvPr>
        </p:nvSpPr>
        <p:spPr>
          <a:xfrm>
            <a:off x="729450" y="1915575"/>
            <a:ext cx="3441000" cy="27888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sz="1100">
                <a:solidFill>
                  <a:srgbClr val="000000"/>
                </a:solidFill>
              </a:rPr>
              <a:t>Key Findings</a:t>
            </a:r>
            <a:endParaRPr b="1" sz="1100">
              <a:solidFill>
                <a:srgbClr val="000000"/>
              </a:solidFill>
            </a:endParaRPr>
          </a:p>
          <a:p>
            <a:pPr indent="-298450" lvl="0" marL="457200" rtl="0" algn="l">
              <a:spcBef>
                <a:spcPts val="1200"/>
              </a:spcBef>
              <a:spcAft>
                <a:spcPts val="0"/>
              </a:spcAft>
              <a:buClr>
                <a:srgbClr val="000000"/>
              </a:buClr>
              <a:buSzPts val="1100"/>
              <a:buChar char="●"/>
            </a:pPr>
            <a:r>
              <a:rPr lang="en" sz="1100">
                <a:solidFill>
                  <a:srgbClr val="000000"/>
                </a:solidFill>
              </a:rPr>
              <a:t>7 distinct communities identified</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Size: Ranges from 55 to 230 users</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Addiction Patterns:</a:t>
            </a:r>
            <a:endParaRPr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High-addiction communities (0 &amp; 3): mean ~5.2</a:t>
            </a:r>
            <a:endParaRPr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Low-addiction communities (1,4,5,6): mean ~1.5</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Platform Distribution:</a:t>
            </a:r>
            <a:endParaRPr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TikTok pr</a:t>
            </a:r>
            <a:r>
              <a:rPr lang="en">
                <a:solidFill>
                  <a:srgbClr val="000000"/>
                </a:solidFill>
              </a:rPr>
              <a:t>imarily </a:t>
            </a:r>
            <a:r>
              <a:rPr lang="en" sz="1100">
                <a:solidFill>
                  <a:srgbClr val="000000"/>
                </a:solidFill>
              </a:rPr>
              <a:t>present</a:t>
            </a:r>
            <a:endParaRPr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Instagram</a:t>
            </a:r>
            <a:r>
              <a:rPr lang="en">
                <a:solidFill>
                  <a:srgbClr val="000000"/>
                </a:solidFill>
              </a:rPr>
              <a:t> seen in a</a:t>
            </a:r>
            <a:r>
              <a:rPr lang="en" sz="1100">
                <a:solidFill>
                  <a:srgbClr val="000000"/>
                </a:solidFill>
              </a:rPr>
              <a:t> high-addiction communit</a:t>
            </a:r>
            <a:r>
              <a:rPr lang="en">
                <a:solidFill>
                  <a:srgbClr val="000000"/>
                </a:solidFill>
              </a:rPr>
              <a:t>y (3)</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Popular content: Jokes/Memes and Life Hacks</a:t>
            </a:r>
            <a:endParaRPr>
              <a:solidFill>
                <a:srgbClr val="000000"/>
              </a:solidFill>
            </a:endParaRPr>
          </a:p>
        </p:txBody>
      </p:sp>
      <p:pic>
        <p:nvPicPr>
          <p:cNvPr id="262" name="Google Shape;262;p35"/>
          <p:cNvPicPr preferRelativeResize="0"/>
          <p:nvPr/>
        </p:nvPicPr>
        <p:blipFill>
          <a:blip r:embed="rId3">
            <a:alphaModFix/>
          </a:blip>
          <a:stretch>
            <a:fillRect/>
          </a:stretch>
        </p:blipFill>
        <p:spPr>
          <a:xfrm>
            <a:off x="4906175" y="713325"/>
            <a:ext cx="3440999" cy="1905060"/>
          </a:xfrm>
          <a:prstGeom prst="rect">
            <a:avLst/>
          </a:prstGeom>
          <a:noFill/>
          <a:ln>
            <a:noFill/>
          </a:ln>
        </p:spPr>
      </p:pic>
      <p:pic>
        <p:nvPicPr>
          <p:cNvPr id="263" name="Google Shape;263;p35"/>
          <p:cNvPicPr preferRelativeResize="0"/>
          <p:nvPr/>
        </p:nvPicPr>
        <p:blipFill rotWithShape="1">
          <a:blip r:embed="rId4">
            <a:alphaModFix/>
          </a:blip>
          <a:srcRect b="54364" l="0" r="0" t="0"/>
          <a:stretch/>
        </p:blipFill>
        <p:spPr>
          <a:xfrm>
            <a:off x="4982975" y="2765600"/>
            <a:ext cx="1644677" cy="1840040"/>
          </a:xfrm>
          <a:prstGeom prst="rect">
            <a:avLst/>
          </a:prstGeom>
          <a:noFill/>
          <a:ln>
            <a:noFill/>
          </a:ln>
        </p:spPr>
      </p:pic>
      <p:pic>
        <p:nvPicPr>
          <p:cNvPr id="264" name="Google Shape;264;p35"/>
          <p:cNvPicPr preferRelativeResize="0"/>
          <p:nvPr/>
        </p:nvPicPr>
        <p:blipFill rotWithShape="1">
          <a:blip r:embed="rId4">
            <a:alphaModFix/>
          </a:blip>
          <a:srcRect b="0" l="0" r="0" t="46311"/>
          <a:stretch/>
        </p:blipFill>
        <p:spPr>
          <a:xfrm>
            <a:off x="6702498" y="2765600"/>
            <a:ext cx="1644677" cy="21647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729450" y="12424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Takeaways: Graph Network Analysis</a:t>
            </a:r>
            <a:endParaRPr/>
          </a:p>
        </p:txBody>
      </p:sp>
      <p:sp>
        <p:nvSpPr>
          <p:cNvPr id="270" name="Google Shape;270;p36"/>
          <p:cNvSpPr txBox="1"/>
          <p:nvPr/>
        </p:nvSpPr>
        <p:spPr>
          <a:xfrm>
            <a:off x="729450" y="1935850"/>
            <a:ext cx="5881500" cy="293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Lato"/>
                <a:ea typeface="Lato"/>
                <a:cs typeface="Lato"/>
                <a:sym typeface="Lato"/>
              </a:rPr>
              <a:t>Risk Factors:</a:t>
            </a:r>
            <a:endParaRPr b="1" sz="1000">
              <a:latin typeface="Lato"/>
              <a:ea typeface="Lato"/>
              <a:cs typeface="Lato"/>
              <a:sym typeface="Lato"/>
            </a:endParaRPr>
          </a:p>
          <a:p>
            <a:pPr indent="-298450" lvl="0" marL="457200" rtl="0" algn="l">
              <a:lnSpc>
                <a:spcPct val="115000"/>
              </a:lnSpc>
              <a:spcBef>
                <a:spcPts val="1200"/>
              </a:spcBef>
              <a:spcAft>
                <a:spcPts val="0"/>
              </a:spcAft>
              <a:buSzPts val="1100"/>
              <a:buChar char="●"/>
            </a:pPr>
            <a:r>
              <a:rPr lang="en" sz="1000">
                <a:latin typeface="Lato"/>
                <a:ea typeface="Lato"/>
                <a:cs typeface="Lato"/>
                <a:sym typeface="Lato"/>
              </a:rPr>
              <a:t>Rural users with high engagement</a:t>
            </a:r>
            <a:endParaRPr sz="1000">
              <a:latin typeface="Lato"/>
              <a:ea typeface="Lato"/>
              <a:cs typeface="Lato"/>
              <a:sym typeface="Lato"/>
            </a:endParaRPr>
          </a:p>
          <a:p>
            <a:pPr indent="-298450" lvl="0" marL="457200" rtl="0" algn="l">
              <a:lnSpc>
                <a:spcPct val="115000"/>
              </a:lnSpc>
              <a:spcBef>
                <a:spcPts val="0"/>
              </a:spcBef>
              <a:spcAft>
                <a:spcPts val="0"/>
              </a:spcAft>
              <a:buSzPts val="1100"/>
              <a:buChar char="●"/>
            </a:pPr>
            <a:r>
              <a:rPr lang="en" sz="1000">
                <a:latin typeface="Lato"/>
                <a:ea typeface="Lato"/>
                <a:cs typeface="Lato"/>
                <a:sym typeface="Lato"/>
              </a:rPr>
              <a:t>Gaming and Jokes/Memes content</a:t>
            </a:r>
            <a:endParaRPr sz="1000">
              <a:latin typeface="Lato"/>
              <a:ea typeface="Lato"/>
              <a:cs typeface="Lato"/>
              <a:sym typeface="Lato"/>
            </a:endParaRPr>
          </a:p>
          <a:p>
            <a:pPr indent="-292100" lvl="0" marL="457200" rtl="0" algn="l">
              <a:lnSpc>
                <a:spcPct val="115000"/>
              </a:lnSpc>
              <a:spcBef>
                <a:spcPts val="0"/>
              </a:spcBef>
              <a:spcAft>
                <a:spcPts val="0"/>
              </a:spcAft>
              <a:buSzPts val="1000"/>
              <a:buFont typeface="Lato"/>
              <a:buChar char="●"/>
            </a:pPr>
            <a:r>
              <a:rPr lang="en" sz="1000">
                <a:latin typeface="Lato"/>
                <a:ea typeface="Lato"/>
                <a:cs typeface="Lato"/>
                <a:sym typeface="Lato"/>
              </a:rPr>
              <a:t>Youtube, </a:t>
            </a:r>
            <a:r>
              <a:rPr lang="en" sz="1000">
                <a:latin typeface="Lato"/>
                <a:ea typeface="Lato"/>
                <a:cs typeface="Lato"/>
                <a:sym typeface="Lato"/>
              </a:rPr>
              <a:t>Tik Tok</a:t>
            </a:r>
            <a:r>
              <a:rPr lang="en" sz="1000">
                <a:latin typeface="Lato"/>
                <a:ea typeface="Lato"/>
                <a:cs typeface="Lato"/>
                <a:sym typeface="Lato"/>
              </a:rPr>
              <a:t> and </a:t>
            </a:r>
            <a:r>
              <a:rPr lang="en" sz="1000">
                <a:latin typeface="Lato"/>
                <a:ea typeface="Lato"/>
                <a:cs typeface="Lato"/>
                <a:sym typeface="Lato"/>
              </a:rPr>
              <a:t>Instagram</a:t>
            </a:r>
            <a:r>
              <a:rPr lang="en" sz="1000">
                <a:latin typeface="Lato"/>
                <a:ea typeface="Lato"/>
                <a:cs typeface="Lato"/>
                <a:sym typeface="Lato"/>
              </a:rPr>
              <a:t> and </a:t>
            </a:r>
            <a:endParaRPr sz="1000">
              <a:latin typeface="Lato"/>
              <a:ea typeface="Lato"/>
              <a:cs typeface="Lato"/>
              <a:sym typeface="Lato"/>
            </a:endParaRPr>
          </a:p>
          <a:p>
            <a:pPr indent="-298450" lvl="0" marL="457200" rtl="0" algn="l">
              <a:lnSpc>
                <a:spcPct val="115000"/>
              </a:lnSpc>
              <a:spcBef>
                <a:spcPts val="0"/>
              </a:spcBef>
              <a:spcAft>
                <a:spcPts val="0"/>
              </a:spcAft>
              <a:buSzPts val="1100"/>
              <a:buChar char="●"/>
            </a:pPr>
            <a:r>
              <a:rPr lang="en" sz="1000">
                <a:latin typeface="Lato"/>
                <a:ea typeface="Lato"/>
                <a:cs typeface="Lato"/>
                <a:sym typeface="Lato"/>
              </a:rPr>
              <a:t>Habitual platform usage</a:t>
            </a:r>
            <a:endParaRPr sz="1000">
              <a:latin typeface="Lato"/>
              <a:ea typeface="Lato"/>
              <a:cs typeface="Lato"/>
              <a:sym typeface="Lato"/>
            </a:endParaRPr>
          </a:p>
          <a:p>
            <a:pPr indent="0" lvl="0" marL="0" rtl="0" algn="l">
              <a:spcBef>
                <a:spcPts val="1200"/>
              </a:spcBef>
              <a:spcAft>
                <a:spcPts val="0"/>
              </a:spcAft>
              <a:buNone/>
            </a:pPr>
            <a:r>
              <a:rPr b="1" lang="en" sz="1000">
                <a:latin typeface="Lato"/>
                <a:ea typeface="Lato"/>
                <a:cs typeface="Lato"/>
                <a:sym typeface="Lato"/>
              </a:rPr>
              <a:t>Intervention Opportunities:</a:t>
            </a:r>
            <a:endParaRPr b="1" sz="1000">
              <a:latin typeface="Lato"/>
              <a:ea typeface="Lato"/>
              <a:cs typeface="Lato"/>
              <a:sym typeface="Lato"/>
            </a:endParaRPr>
          </a:p>
          <a:p>
            <a:pPr indent="-298450" lvl="0" marL="457200" rtl="0" algn="l">
              <a:lnSpc>
                <a:spcPct val="115000"/>
              </a:lnSpc>
              <a:spcBef>
                <a:spcPts val="1200"/>
              </a:spcBef>
              <a:spcAft>
                <a:spcPts val="0"/>
              </a:spcAft>
              <a:buSzPts val="1100"/>
              <a:buChar char="●"/>
            </a:pPr>
            <a:r>
              <a:rPr lang="en" sz="1000">
                <a:latin typeface="Lato"/>
                <a:ea typeface="Lato"/>
                <a:cs typeface="Lato"/>
                <a:sym typeface="Lato"/>
              </a:rPr>
              <a:t>Target influential users for awareness</a:t>
            </a:r>
            <a:endParaRPr sz="1000">
              <a:latin typeface="Lato"/>
              <a:ea typeface="Lato"/>
              <a:cs typeface="Lato"/>
              <a:sym typeface="Lato"/>
            </a:endParaRPr>
          </a:p>
          <a:p>
            <a:pPr indent="-298450" lvl="0" marL="457200" rtl="0" algn="l">
              <a:lnSpc>
                <a:spcPct val="115000"/>
              </a:lnSpc>
              <a:spcBef>
                <a:spcPts val="0"/>
              </a:spcBef>
              <a:spcAft>
                <a:spcPts val="0"/>
              </a:spcAft>
              <a:buSzPts val="1100"/>
              <a:buChar char="●"/>
            </a:pPr>
            <a:r>
              <a:rPr lang="en" sz="1000">
                <a:latin typeface="Lato"/>
                <a:ea typeface="Lato"/>
                <a:cs typeface="Lato"/>
                <a:sym typeface="Lato"/>
              </a:rPr>
              <a:t>Focus on Communities 0 &amp; 3</a:t>
            </a:r>
            <a:endParaRPr sz="1000">
              <a:latin typeface="Lato"/>
              <a:ea typeface="Lato"/>
              <a:cs typeface="Lato"/>
              <a:sym typeface="Lato"/>
            </a:endParaRPr>
          </a:p>
          <a:p>
            <a:pPr indent="-298450" lvl="0" marL="457200" rtl="0" algn="l">
              <a:lnSpc>
                <a:spcPct val="115000"/>
              </a:lnSpc>
              <a:spcBef>
                <a:spcPts val="0"/>
              </a:spcBef>
              <a:spcAft>
                <a:spcPts val="0"/>
              </a:spcAft>
              <a:buSzPts val="1100"/>
              <a:buChar char="●"/>
            </a:pPr>
            <a:r>
              <a:rPr lang="en" sz="1000">
                <a:latin typeface="Lato"/>
                <a:ea typeface="Lato"/>
                <a:cs typeface="Lato"/>
                <a:sym typeface="Lato"/>
              </a:rPr>
              <a:t>Promote balanced content consumption</a:t>
            </a:r>
            <a:endParaRPr sz="1000">
              <a:latin typeface="Lato"/>
              <a:ea typeface="Lato"/>
              <a:cs typeface="Lato"/>
              <a:sym typeface="Lato"/>
            </a:endParaRPr>
          </a:p>
          <a:p>
            <a:pPr indent="0" lvl="0" marL="0" rtl="0" algn="l">
              <a:lnSpc>
                <a:spcPct val="115000"/>
              </a:lnSpc>
              <a:spcBef>
                <a:spcPts val="1200"/>
              </a:spcBef>
              <a:spcAft>
                <a:spcPts val="0"/>
              </a:spcAft>
              <a:buNone/>
            </a:pPr>
            <a:r>
              <a:rPr lang="en" sz="1000">
                <a:latin typeface="Lato"/>
                <a:ea typeface="Lato"/>
                <a:cs typeface="Lato"/>
                <a:sym typeface="Lato"/>
              </a:rPr>
              <a:t>Platform-specific strategies needed.</a:t>
            </a:r>
            <a:endParaRPr sz="1000">
              <a:latin typeface="Lato"/>
              <a:ea typeface="Lato"/>
              <a:cs typeface="Lato"/>
              <a:sym typeface="Lato"/>
            </a:endParaRPr>
          </a:p>
          <a:p>
            <a:pPr indent="0" lvl="0" marL="0" rtl="0" algn="l">
              <a:spcBef>
                <a:spcPts val="1200"/>
              </a:spcBef>
              <a:spcAft>
                <a:spcPts val="0"/>
              </a:spcAft>
              <a:buNone/>
            </a:pPr>
            <a:r>
              <a:t/>
            </a:r>
            <a:endParaRPr sz="1000">
              <a:latin typeface="Lato"/>
              <a:ea typeface="Lato"/>
              <a:cs typeface="Lato"/>
              <a:sym typeface="Lato"/>
            </a:endParaRPr>
          </a:p>
        </p:txBody>
      </p:sp>
      <p:pic>
        <p:nvPicPr>
          <p:cNvPr id="271" name="Google Shape;271;p36"/>
          <p:cNvPicPr preferRelativeResize="0"/>
          <p:nvPr/>
        </p:nvPicPr>
        <p:blipFill rotWithShape="1">
          <a:blip r:embed="rId3">
            <a:alphaModFix/>
          </a:blip>
          <a:srcRect b="54364" l="0" r="0" t="0"/>
          <a:stretch/>
        </p:blipFill>
        <p:spPr>
          <a:xfrm>
            <a:off x="4270525" y="1973050"/>
            <a:ext cx="2097999" cy="2347226"/>
          </a:xfrm>
          <a:prstGeom prst="rect">
            <a:avLst/>
          </a:prstGeom>
          <a:noFill/>
          <a:ln>
            <a:noFill/>
          </a:ln>
        </p:spPr>
      </p:pic>
      <p:pic>
        <p:nvPicPr>
          <p:cNvPr id="272" name="Google Shape;272;p36"/>
          <p:cNvPicPr preferRelativeResize="0"/>
          <p:nvPr/>
        </p:nvPicPr>
        <p:blipFill rotWithShape="1">
          <a:blip r:embed="rId3">
            <a:alphaModFix/>
          </a:blip>
          <a:srcRect b="0" l="0" r="0" t="46311"/>
          <a:stretch/>
        </p:blipFill>
        <p:spPr>
          <a:xfrm>
            <a:off x="6464000" y="1973051"/>
            <a:ext cx="2097999" cy="27615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Takeaways</a:t>
            </a:r>
            <a:endParaRPr/>
          </a:p>
        </p:txBody>
      </p:sp>
      <p:sp>
        <p:nvSpPr>
          <p:cNvPr id="278" name="Google Shape;278;p37"/>
          <p:cNvSpPr txBox="1"/>
          <p:nvPr>
            <p:ph idx="1" type="body"/>
          </p:nvPr>
        </p:nvSpPr>
        <p:spPr>
          <a:xfrm>
            <a:off x="670200" y="1853850"/>
            <a:ext cx="7807200" cy="3177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n" sz="1100">
                <a:solidFill>
                  <a:srgbClr val="000000"/>
                </a:solidFill>
                <a:latin typeface="Arial"/>
                <a:ea typeface="Arial"/>
                <a:cs typeface="Arial"/>
                <a:sym typeface="Arial"/>
              </a:rPr>
              <a:t>EDA:</a:t>
            </a:r>
            <a:r>
              <a:rPr lang="en" sz="1100">
                <a:solidFill>
                  <a:srgbClr val="000000"/>
                </a:solidFill>
                <a:latin typeface="Arial"/>
                <a:ea typeface="Arial"/>
                <a:cs typeface="Arial"/>
                <a:sym typeface="Arial"/>
              </a:rPr>
              <a:t> Guided analysis by uncovering critical insights, such as weak correlations and synthetic data artifacts, refining feature selection and hypotheses.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Clustering:</a:t>
            </a:r>
            <a:endParaRPr sz="1100">
              <a:solidFill>
                <a:srgbClr val="000000"/>
              </a:solidFill>
              <a:latin typeface="Arial"/>
              <a:ea typeface="Arial"/>
              <a:cs typeface="Arial"/>
              <a:sym typeface="Arial"/>
            </a:endParaRPr>
          </a:p>
          <a:p>
            <a:pPr indent="-282733" lvl="0" marL="457200" rtl="0" algn="l">
              <a:spcBef>
                <a:spcPts val="1200"/>
              </a:spcBef>
              <a:spcAft>
                <a:spcPts val="0"/>
              </a:spcAft>
              <a:buClr>
                <a:srgbClr val="000000"/>
              </a:buClr>
              <a:buSzPct val="100000"/>
              <a:buFont typeface="Arial"/>
              <a:buChar char="●"/>
            </a:pPr>
            <a:r>
              <a:rPr lang="en" sz="1100">
                <a:solidFill>
                  <a:srgbClr val="000000"/>
                </a:solidFill>
                <a:latin typeface="Arial"/>
                <a:ea typeface="Arial"/>
                <a:cs typeface="Arial"/>
                <a:sym typeface="Arial"/>
              </a:rPr>
              <a:t>Clustering revealed at-risk groups and demographic patterns.</a:t>
            </a:r>
            <a:endParaRPr sz="1100">
              <a:solidFill>
                <a:srgbClr val="000000"/>
              </a:solidFill>
              <a:latin typeface="Arial"/>
              <a:ea typeface="Arial"/>
              <a:cs typeface="Arial"/>
              <a:sym typeface="Arial"/>
            </a:endParaRPr>
          </a:p>
          <a:p>
            <a:pPr indent="-282733"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LSH enabled scalable, real-time grouping of similar users.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Recommendation Systems:</a:t>
            </a:r>
            <a:r>
              <a:rPr lang="en" sz="1100">
                <a:solidFill>
                  <a:srgbClr val="000000"/>
                </a:solidFill>
                <a:latin typeface="Arial"/>
                <a:ea typeface="Arial"/>
                <a:cs typeface="Arial"/>
                <a:sym typeface="Arial"/>
              </a:rPr>
              <a:t> Used latent feature modeling to identify addiction drivers, guiding content adjustments to reduce harmful engagement.</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Regression &amp; Tree-Based Methods:</a:t>
            </a:r>
            <a:r>
              <a:rPr lang="en" sz="1100">
                <a:solidFill>
                  <a:srgbClr val="000000"/>
                </a:solidFill>
                <a:latin typeface="Arial"/>
                <a:ea typeface="Arial"/>
                <a:cs typeface="Arial"/>
                <a:sym typeface="Arial"/>
              </a:rPr>
              <a:t> Quantified key addiction factors and modeled relationships of various factors with addiction levels.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Network Analysis:</a:t>
            </a:r>
            <a:endParaRPr b="1" sz="1100">
              <a:solidFill>
                <a:srgbClr val="000000"/>
              </a:solidFill>
              <a:latin typeface="Arial"/>
              <a:ea typeface="Arial"/>
              <a:cs typeface="Arial"/>
              <a:sym typeface="Arial"/>
            </a:endParaRPr>
          </a:p>
          <a:p>
            <a:pPr indent="-282733" lvl="0" marL="457200" rtl="0" algn="l">
              <a:spcBef>
                <a:spcPts val="1200"/>
              </a:spcBef>
              <a:spcAft>
                <a:spcPts val="0"/>
              </a:spcAft>
              <a:buClr>
                <a:srgbClr val="000000"/>
              </a:buClr>
              <a:buSzPct val="100000"/>
              <a:buFont typeface="Arial"/>
              <a:buChar char="●"/>
            </a:pPr>
            <a:r>
              <a:rPr lang="en" sz="1100">
                <a:solidFill>
                  <a:srgbClr val="000000"/>
                </a:solidFill>
                <a:latin typeface="Arial"/>
                <a:ea typeface="Arial"/>
                <a:cs typeface="Arial"/>
                <a:sym typeface="Arial"/>
              </a:rPr>
              <a:t>PageRank identified influential users spreading addictive behaviors.</a:t>
            </a:r>
            <a:endParaRPr sz="1100">
              <a:solidFill>
                <a:srgbClr val="000000"/>
              </a:solidFill>
              <a:latin typeface="Arial"/>
              <a:ea typeface="Arial"/>
              <a:cs typeface="Arial"/>
              <a:sym typeface="Arial"/>
            </a:endParaRPr>
          </a:p>
          <a:p>
            <a:pPr indent="-282733"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Network clustering revealed behavioral patterns in user communities.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Classification:</a:t>
            </a:r>
            <a:r>
              <a:rPr lang="en" sz="1100">
                <a:solidFill>
                  <a:srgbClr val="000000"/>
                </a:solidFill>
                <a:latin typeface="Arial"/>
                <a:ea typeface="Arial"/>
                <a:cs typeface="Arial"/>
                <a:sym typeface="Arial"/>
              </a:rPr>
              <a:t> Random Forest models captured complex, non-linear patterns to enhance risk classification accuracy.</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Technical Proficiency:</a:t>
            </a:r>
            <a:r>
              <a:rPr lang="en" sz="1100">
                <a:solidFill>
                  <a:srgbClr val="000000"/>
                </a:solidFill>
                <a:latin typeface="Arial"/>
                <a:ea typeface="Arial"/>
                <a:cs typeface="Arial"/>
                <a:sym typeface="Arial"/>
              </a:rPr>
              <a:t> Leveraged Spark and PySpark for scalable data processing and applied advanced machine learning techniques to analyze large datasets.</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b="1" lang="en" sz="1100">
                <a:solidFill>
                  <a:srgbClr val="000000"/>
                </a:solidFill>
                <a:latin typeface="Arial"/>
                <a:ea typeface="Arial"/>
                <a:cs typeface="Arial"/>
                <a:sym typeface="Arial"/>
              </a:rPr>
              <a:t>Outcome:</a:t>
            </a:r>
            <a:r>
              <a:rPr lang="en" sz="1100">
                <a:solidFill>
                  <a:srgbClr val="000000"/>
                </a:solidFill>
                <a:latin typeface="Arial"/>
                <a:ea typeface="Arial"/>
                <a:cs typeface="Arial"/>
                <a:sym typeface="Arial"/>
              </a:rPr>
              <a:t> Developed a comprehensive, data-driven approach to understand and address social media addiction.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289" name="Google Shape;289;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 statistic: </a:t>
            </a:r>
            <a:r>
              <a:rPr lang="en" u="sng">
                <a:solidFill>
                  <a:schemeClr val="hlink"/>
                </a:solidFill>
                <a:hlinkClick r:id="rId3"/>
              </a:rPr>
              <a:t>https://www.lanierlawfirm.com/social-media-addiction/statistics/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548725"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a:t>
            </a:r>
            <a:endParaRPr/>
          </a:p>
        </p:txBody>
      </p:sp>
      <p:sp>
        <p:nvSpPr>
          <p:cNvPr id="101" name="Google Shape;101;p15"/>
          <p:cNvSpPr txBox="1"/>
          <p:nvPr>
            <p:ph idx="1" type="body"/>
          </p:nvPr>
        </p:nvSpPr>
        <p:spPr>
          <a:xfrm>
            <a:off x="548725" y="1853850"/>
            <a:ext cx="4282200" cy="29841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a:solidFill>
                  <a:srgbClr val="000000"/>
                </a:solidFill>
              </a:rPr>
              <a:t>Data Overview</a:t>
            </a:r>
            <a:endParaRPr b="1">
              <a:solidFill>
                <a:srgbClr val="000000"/>
              </a:solidFill>
            </a:endParaRPr>
          </a:p>
          <a:p>
            <a:pPr indent="0" lvl="0" marL="0" rtl="0" algn="l">
              <a:spcBef>
                <a:spcPts val="1200"/>
              </a:spcBef>
              <a:spcAft>
                <a:spcPts val="0"/>
              </a:spcAft>
              <a:buNone/>
            </a:pPr>
            <a:r>
              <a:rPr lang="en" sz="1100">
                <a:solidFill>
                  <a:srgbClr val="000000"/>
                </a:solidFill>
              </a:rPr>
              <a:t>Our dataset captures key user demographics, platform engagement, and behavioral patterns:</a:t>
            </a:r>
            <a:endParaRPr sz="1100">
              <a:solidFill>
                <a:srgbClr val="000000"/>
              </a:solidFil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rPr>
              <a:t>User Info</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Platform Activity</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Device &amp; Connection</a:t>
            </a:r>
            <a:endParaRPr sz="1100">
              <a:solidFill>
                <a:srgbClr val="000000"/>
              </a:solidFill>
            </a:endParaRPr>
          </a:p>
          <a:p>
            <a:pPr indent="0" lvl="0" marL="0" rtl="0" algn="l">
              <a:spcBef>
                <a:spcPts val="1200"/>
              </a:spcBef>
              <a:spcAft>
                <a:spcPts val="0"/>
              </a:spcAft>
              <a:buNone/>
            </a:pPr>
            <a:r>
              <a:rPr b="1" lang="en" sz="1100">
                <a:solidFill>
                  <a:srgbClr val="000000"/>
                </a:solidFill>
              </a:rPr>
              <a:t>User Impact Metrics</a:t>
            </a:r>
            <a:r>
              <a:rPr lang="en" sz="1100">
                <a:solidFill>
                  <a:srgbClr val="000000"/>
                </a:solidFill>
              </a:rPr>
              <a:t>:</a:t>
            </a:r>
            <a:endParaRPr sz="1100">
              <a:solidFill>
                <a:srgbClr val="000000"/>
              </a:solidFil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rPr>
              <a:t>Productivity Loss</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Satisfaction &amp; Addiction Level</a:t>
            </a:r>
            <a:endParaRPr/>
          </a:p>
        </p:txBody>
      </p:sp>
      <p:pic>
        <p:nvPicPr>
          <p:cNvPr id="102" name="Google Shape;102;p15"/>
          <p:cNvPicPr preferRelativeResize="0"/>
          <p:nvPr/>
        </p:nvPicPr>
        <p:blipFill>
          <a:blip r:embed="rId3">
            <a:alphaModFix/>
          </a:blip>
          <a:stretch>
            <a:fillRect/>
          </a:stretch>
        </p:blipFill>
        <p:spPr>
          <a:xfrm>
            <a:off x="4768800" y="2477998"/>
            <a:ext cx="4282100" cy="1735800"/>
          </a:xfrm>
          <a:prstGeom prst="rect">
            <a:avLst/>
          </a:prstGeom>
          <a:noFill/>
          <a:ln>
            <a:noFill/>
          </a:ln>
        </p:spPr>
      </p:pic>
      <p:sp>
        <p:nvSpPr>
          <p:cNvPr id="103" name="Google Shape;103;p15"/>
          <p:cNvSpPr txBox="1"/>
          <p:nvPr/>
        </p:nvSpPr>
        <p:spPr>
          <a:xfrm>
            <a:off x="4735900" y="4154250"/>
            <a:ext cx="4347900" cy="3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chemeClr val="accent1"/>
                </a:solidFill>
                <a:latin typeface="Lato"/>
                <a:ea typeface="Lato"/>
                <a:cs typeface="Lato"/>
                <a:sym typeface="Lato"/>
              </a:rPr>
              <a:t>An example </a:t>
            </a:r>
            <a:r>
              <a:rPr i="1" lang="en" sz="1100">
                <a:solidFill>
                  <a:schemeClr val="accent1"/>
                </a:solidFill>
                <a:latin typeface="Lato"/>
                <a:ea typeface="Lato"/>
                <a:cs typeface="Lato"/>
                <a:sym typeface="Lato"/>
              </a:rPr>
              <a:t>subset</a:t>
            </a:r>
            <a:r>
              <a:rPr i="1" lang="en" sz="1100">
                <a:solidFill>
                  <a:schemeClr val="accent1"/>
                </a:solidFill>
                <a:latin typeface="Lato"/>
                <a:ea typeface="Lato"/>
                <a:cs typeface="Lato"/>
                <a:sym typeface="Lato"/>
              </a:rPr>
              <a:t> of the data.</a:t>
            </a:r>
            <a:endParaRPr i="1" sz="11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a:t>
            </a:r>
            <a:endParaRPr/>
          </a:p>
        </p:txBody>
      </p:sp>
      <p:sp>
        <p:nvSpPr>
          <p:cNvPr id="109" name="Google Shape;109;p16"/>
          <p:cNvSpPr txBox="1"/>
          <p:nvPr>
            <p:ph idx="1" type="body"/>
          </p:nvPr>
        </p:nvSpPr>
        <p:spPr>
          <a:xfrm>
            <a:off x="729450" y="2078875"/>
            <a:ext cx="3753900" cy="2966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Utilize Initial EDA to understand our dataset</a:t>
            </a:r>
            <a:endParaRPr/>
          </a:p>
          <a:p>
            <a:pPr indent="-311150" lvl="0" marL="457200" rtl="0" algn="l">
              <a:spcBef>
                <a:spcPts val="0"/>
              </a:spcBef>
              <a:spcAft>
                <a:spcPts val="0"/>
              </a:spcAft>
              <a:buSzPts val="1300"/>
              <a:buChar char="●"/>
            </a:pPr>
            <a:r>
              <a:rPr lang="en"/>
              <a:t>Utilize different big-data mining approaches to:</a:t>
            </a:r>
            <a:endParaRPr/>
          </a:p>
          <a:p>
            <a:pPr indent="-298450" lvl="1" marL="914400" rtl="0" algn="l">
              <a:spcBef>
                <a:spcPts val="0"/>
              </a:spcBef>
              <a:spcAft>
                <a:spcPts val="0"/>
              </a:spcAft>
              <a:buSzPts val="1100"/>
              <a:buChar char="○"/>
            </a:pPr>
            <a:r>
              <a:rPr lang="en"/>
              <a:t>Classify users into categories that can be used to identify at-risk users.</a:t>
            </a:r>
            <a:endParaRPr/>
          </a:p>
          <a:p>
            <a:pPr indent="-298450" lvl="1" marL="914400" rtl="0" algn="l">
              <a:spcBef>
                <a:spcPts val="0"/>
              </a:spcBef>
              <a:spcAft>
                <a:spcPts val="0"/>
              </a:spcAft>
              <a:buSzPts val="1100"/>
              <a:buChar char="○"/>
            </a:pPr>
            <a:r>
              <a:rPr lang="en"/>
              <a:t>Predict user’s addiction status directly from the data.</a:t>
            </a:r>
            <a:endParaRPr/>
          </a:p>
          <a:p>
            <a:pPr indent="-298450" lvl="1" marL="914400" rtl="0" algn="l">
              <a:spcBef>
                <a:spcPts val="0"/>
              </a:spcBef>
              <a:spcAft>
                <a:spcPts val="0"/>
              </a:spcAft>
              <a:buSzPts val="1100"/>
              <a:buChar char="○"/>
            </a:pPr>
            <a:r>
              <a:rPr lang="en"/>
              <a:t>Identify trends and patterns that contribute to addiction for future predictive efforts.</a:t>
            </a:r>
            <a:endParaRPr/>
          </a:p>
        </p:txBody>
      </p:sp>
      <p:pic>
        <p:nvPicPr>
          <p:cNvPr id="110" name="Google Shape;110;p16"/>
          <p:cNvPicPr preferRelativeResize="0"/>
          <p:nvPr/>
        </p:nvPicPr>
        <p:blipFill>
          <a:blip r:embed="rId3">
            <a:alphaModFix/>
          </a:blip>
          <a:stretch>
            <a:fillRect/>
          </a:stretch>
        </p:blipFill>
        <p:spPr>
          <a:xfrm>
            <a:off x="5616474" y="498850"/>
            <a:ext cx="2633175" cy="4605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Summary Statistics</a:t>
            </a:r>
            <a:endParaRPr/>
          </a:p>
        </p:txBody>
      </p:sp>
      <p:pic>
        <p:nvPicPr>
          <p:cNvPr id="116" name="Google Shape;116;p17"/>
          <p:cNvPicPr preferRelativeResize="0"/>
          <p:nvPr/>
        </p:nvPicPr>
        <p:blipFill>
          <a:blip r:embed="rId3">
            <a:alphaModFix/>
          </a:blip>
          <a:stretch>
            <a:fillRect/>
          </a:stretch>
        </p:blipFill>
        <p:spPr>
          <a:xfrm>
            <a:off x="7782150" y="575450"/>
            <a:ext cx="1272200" cy="4492227"/>
          </a:xfrm>
          <a:prstGeom prst="rect">
            <a:avLst/>
          </a:prstGeom>
          <a:noFill/>
          <a:ln>
            <a:noFill/>
          </a:ln>
        </p:spPr>
      </p:pic>
      <p:pic>
        <p:nvPicPr>
          <p:cNvPr id="117" name="Google Shape;117;p17"/>
          <p:cNvPicPr preferRelativeResize="0"/>
          <p:nvPr/>
        </p:nvPicPr>
        <p:blipFill>
          <a:blip r:embed="rId4">
            <a:alphaModFix/>
          </a:blip>
          <a:stretch>
            <a:fillRect/>
          </a:stretch>
        </p:blipFill>
        <p:spPr>
          <a:xfrm>
            <a:off x="540975" y="1977475"/>
            <a:ext cx="4031025" cy="2407200"/>
          </a:xfrm>
          <a:prstGeom prst="rect">
            <a:avLst/>
          </a:prstGeom>
          <a:noFill/>
          <a:ln>
            <a:noFill/>
          </a:ln>
        </p:spPr>
      </p:pic>
      <p:pic>
        <p:nvPicPr>
          <p:cNvPr id="118" name="Google Shape;118;p17"/>
          <p:cNvPicPr preferRelativeResize="0"/>
          <p:nvPr/>
        </p:nvPicPr>
        <p:blipFill>
          <a:blip r:embed="rId5">
            <a:alphaModFix/>
          </a:blip>
          <a:stretch>
            <a:fillRect/>
          </a:stretch>
        </p:blipFill>
        <p:spPr>
          <a:xfrm>
            <a:off x="4572000" y="1947605"/>
            <a:ext cx="3057749" cy="24669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Deeper Trends Pt. 1</a:t>
            </a:r>
            <a:endParaRPr/>
          </a:p>
        </p:txBody>
      </p:sp>
      <p:pic>
        <p:nvPicPr>
          <p:cNvPr id="124" name="Google Shape;124;p18"/>
          <p:cNvPicPr preferRelativeResize="0"/>
          <p:nvPr/>
        </p:nvPicPr>
        <p:blipFill>
          <a:blip r:embed="rId3">
            <a:alphaModFix/>
          </a:blip>
          <a:stretch>
            <a:fillRect/>
          </a:stretch>
        </p:blipFill>
        <p:spPr>
          <a:xfrm>
            <a:off x="192100" y="1853850"/>
            <a:ext cx="3996663" cy="2984850"/>
          </a:xfrm>
          <a:prstGeom prst="rect">
            <a:avLst/>
          </a:prstGeom>
          <a:noFill/>
          <a:ln>
            <a:noFill/>
          </a:ln>
        </p:spPr>
      </p:pic>
      <p:pic>
        <p:nvPicPr>
          <p:cNvPr id="125" name="Google Shape;125;p18"/>
          <p:cNvPicPr preferRelativeResize="0"/>
          <p:nvPr/>
        </p:nvPicPr>
        <p:blipFill>
          <a:blip r:embed="rId4">
            <a:alphaModFix/>
          </a:blip>
          <a:stretch>
            <a:fillRect/>
          </a:stretch>
        </p:blipFill>
        <p:spPr>
          <a:xfrm>
            <a:off x="4341163" y="2006250"/>
            <a:ext cx="4650436" cy="2774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Deeper Trends Pt. 2</a:t>
            </a:r>
            <a:endParaRPr/>
          </a:p>
        </p:txBody>
      </p:sp>
      <p:pic>
        <p:nvPicPr>
          <p:cNvPr id="131" name="Google Shape;131;p19"/>
          <p:cNvPicPr preferRelativeResize="0"/>
          <p:nvPr/>
        </p:nvPicPr>
        <p:blipFill>
          <a:blip r:embed="rId3">
            <a:alphaModFix/>
          </a:blip>
          <a:stretch>
            <a:fillRect/>
          </a:stretch>
        </p:blipFill>
        <p:spPr>
          <a:xfrm>
            <a:off x="238126" y="2018150"/>
            <a:ext cx="5324250" cy="2641974"/>
          </a:xfrm>
          <a:prstGeom prst="rect">
            <a:avLst/>
          </a:prstGeom>
          <a:noFill/>
          <a:ln>
            <a:noFill/>
          </a:ln>
        </p:spPr>
      </p:pic>
      <p:pic>
        <p:nvPicPr>
          <p:cNvPr id="132" name="Google Shape;132;p19"/>
          <p:cNvPicPr preferRelativeResize="0"/>
          <p:nvPr/>
        </p:nvPicPr>
        <p:blipFill>
          <a:blip r:embed="rId4">
            <a:alphaModFix/>
          </a:blip>
          <a:stretch>
            <a:fillRect/>
          </a:stretch>
        </p:blipFill>
        <p:spPr>
          <a:xfrm>
            <a:off x="5704851" y="2018150"/>
            <a:ext cx="3276825" cy="23469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424475"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Findings</a:t>
            </a:r>
            <a:endParaRPr/>
          </a:p>
        </p:txBody>
      </p:sp>
      <p:sp>
        <p:nvSpPr>
          <p:cNvPr id="138" name="Google Shape;138;p20"/>
          <p:cNvSpPr txBox="1"/>
          <p:nvPr>
            <p:ph idx="1" type="body"/>
          </p:nvPr>
        </p:nvSpPr>
        <p:spPr>
          <a:xfrm>
            <a:off x="424475" y="1801475"/>
            <a:ext cx="4969500" cy="30849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sz="1100">
                <a:solidFill>
                  <a:srgbClr val="000000"/>
                </a:solidFill>
              </a:rPr>
              <a:t>Initial Hypothesis:</a:t>
            </a:r>
            <a:r>
              <a:rPr lang="en" sz="1100">
                <a:solidFill>
                  <a:srgbClr val="000000"/>
                </a:solidFill>
              </a:rPr>
              <a:t> Income is the strongest predictor of addiction level.</a:t>
            </a:r>
            <a:endParaRPr sz="1100">
              <a:solidFill>
                <a:srgbClr val="000000"/>
              </a:solidFill>
            </a:endParaRPr>
          </a:p>
          <a:p>
            <a:pPr indent="0" lvl="0" marL="0" rtl="0" algn="l">
              <a:spcBef>
                <a:spcPts val="1200"/>
              </a:spcBef>
              <a:spcAft>
                <a:spcPts val="0"/>
              </a:spcAft>
              <a:buNone/>
            </a:pPr>
            <a:r>
              <a:rPr b="1" lang="en" sz="1100">
                <a:solidFill>
                  <a:srgbClr val="000000"/>
                </a:solidFill>
              </a:rPr>
              <a:t>Key Insights:</a:t>
            </a:r>
            <a:endParaRPr b="1" sz="1100">
              <a:solidFill>
                <a:srgbClr val="000000"/>
              </a:solidFil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rPr>
              <a:t>Weak Correlations:</a:t>
            </a:r>
            <a:r>
              <a:rPr lang="en" sz="1100">
                <a:solidFill>
                  <a:srgbClr val="000000"/>
                </a:solidFill>
              </a:rPr>
              <a:t> Relationships were observed to be limited in strength across the board between addiction level and demographic factors like income, gender, or profession.</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Gender &amp; Profession:</a:t>
            </a:r>
            <a:r>
              <a:rPr lang="en" sz="1100">
                <a:solidFill>
                  <a:srgbClr val="000000"/>
                </a:solidFill>
              </a:rPr>
              <a:t> Addiction levels were consistent across genders and professions.</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Platform Analysis:</a:t>
            </a:r>
            <a:r>
              <a:rPr lang="en" sz="1100">
                <a:solidFill>
                  <a:srgbClr val="000000"/>
                </a:solidFill>
              </a:rPr>
              <a:t> Facebook emerged as the most addictive platform, though the margin was small.</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Satisfaction vs. Addiction:</a:t>
            </a:r>
            <a:r>
              <a:rPr lang="en" sz="1100">
                <a:solidFill>
                  <a:srgbClr val="000000"/>
                </a:solidFill>
              </a:rPr>
              <a:t> A nearly perfect linear correlation was observed between satisfaction and addiction levels. However, this was later identified as an artifact of synthetic data, warranting its exclusion from predictive models.</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Distribution of Addiction Levels:</a:t>
            </a:r>
            <a:r>
              <a:rPr lang="en" sz="1100">
                <a:solidFill>
                  <a:srgbClr val="000000"/>
                </a:solidFill>
              </a:rPr>
              <a:t> The data for addiction levels deviated significantly from a normal distribution.</a:t>
            </a:r>
            <a:endParaRPr/>
          </a:p>
        </p:txBody>
      </p:sp>
      <p:pic>
        <p:nvPicPr>
          <p:cNvPr id="139" name="Google Shape;139;p20"/>
          <p:cNvPicPr preferRelativeResize="0"/>
          <p:nvPr/>
        </p:nvPicPr>
        <p:blipFill>
          <a:blip r:embed="rId3">
            <a:alphaModFix/>
          </a:blip>
          <a:stretch>
            <a:fillRect/>
          </a:stretch>
        </p:blipFill>
        <p:spPr>
          <a:xfrm>
            <a:off x="5435475" y="2016000"/>
            <a:ext cx="3556149" cy="2655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1: Clustering</a:t>
            </a:r>
            <a:endParaRPr/>
          </a:p>
        </p:txBody>
      </p:sp>
      <p:sp>
        <p:nvSpPr>
          <p:cNvPr id="145" name="Google Shape;145;p21"/>
          <p:cNvSpPr txBox="1"/>
          <p:nvPr>
            <p:ph idx="1" type="body"/>
          </p:nvPr>
        </p:nvSpPr>
        <p:spPr>
          <a:xfrm>
            <a:off x="729450" y="2078875"/>
            <a:ext cx="7387500" cy="2788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rgbClr val="000000"/>
                </a:solidFill>
              </a:rPr>
              <a:t>Goal:</a:t>
            </a:r>
            <a:br>
              <a:rPr b="1" lang="en" sz="1100">
                <a:solidFill>
                  <a:srgbClr val="000000"/>
                </a:solidFill>
              </a:rPr>
            </a:br>
            <a:r>
              <a:rPr lang="en" sz="1100">
                <a:solidFill>
                  <a:srgbClr val="000000"/>
                </a:solidFill>
              </a:rPr>
              <a:t>Utilize clustering techniques to identify and classify individuals based on their addiction risk factors.</a:t>
            </a:r>
            <a:endParaRPr sz="1100">
              <a:solidFill>
                <a:srgbClr val="000000"/>
              </a:solidFill>
            </a:endParaRPr>
          </a:p>
          <a:p>
            <a:pPr indent="0" lvl="0" marL="0" rtl="0" algn="l">
              <a:spcBef>
                <a:spcPts val="1200"/>
              </a:spcBef>
              <a:spcAft>
                <a:spcPts val="0"/>
              </a:spcAft>
              <a:buNone/>
            </a:pPr>
            <a:r>
              <a:rPr b="1" lang="en" sz="1100">
                <a:solidFill>
                  <a:srgbClr val="000000"/>
                </a:solidFill>
              </a:rPr>
              <a:t>Approaches:</a:t>
            </a:r>
            <a:endParaRPr b="1" sz="1100">
              <a:solidFill>
                <a:srgbClr val="000000"/>
              </a:solidFill>
            </a:endParaRPr>
          </a:p>
          <a:p>
            <a:pPr indent="-298450" lvl="0" marL="457200" rtl="0" algn="l">
              <a:spcBef>
                <a:spcPts val="1200"/>
              </a:spcBef>
              <a:spcAft>
                <a:spcPts val="0"/>
              </a:spcAft>
              <a:buClr>
                <a:srgbClr val="000000"/>
              </a:buClr>
              <a:buSzPts val="1100"/>
              <a:buFont typeface="Arial"/>
              <a:buAutoNum type="arabicPeriod"/>
            </a:pPr>
            <a:r>
              <a:rPr b="1" lang="en" sz="1100">
                <a:solidFill>
                  <a:srgbClr val="000000"/>
                </a:solidFill>
              </a:rPr>
              <a:t>Dimensionality Reduction (PCA):</a:t>
            </a:r>
            <a:r>
              <a:rPr lang="en" sz="1100">
                <a:solidFill>
                  <a:srgbClr val="000000"/>
                </a:solidFill>
              </a:rPr>
              <a:t> Simplify data using PCA, create representative risk clusters, and use cosine similarity to match users with these clusters.</a:t>
            </a:r>
            <a:endParaRPr sz="1100">
              <a:solidFill>
                <a:srgbClr val="000000"/>
              </a:solidFil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rPr>
              <a:t>Agglomerative Clustering:</a:t>
            </a:r>
            <a:r>
              <a:rPr lang="en" sz="1100">
                <a:solidFill>
                  <a:srgbClr val="000000"/>
                </a:solidFill>
              </a:rPr>
              <a:t> Group users by addiction levels, profile clusters, and identify at-risk individuals using frequent attribute patterns.</a:t>
            </a:r>
            <a:endParaRPr sz="1100">
              <a:solidFill>
                <a:srgbClr val="000000"/>
              </a:solidFil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rPr>
              <a:t>LSH Minhashing:</a:t>
            </a:r>
            <a:r>
              <a:rPr lang="en" sz="1100">
                <a:solidFill>
                  <a:srgbClr val="000000"/>
                </a:solidFill>
              </a:rPr>
              <a:t> Apply Locality-Sensitive Hashing to efficiently find user similarities and develop a pipeline for predicting addiction risk profiles.</a:t>
            </a:r>
            <a:endParaRPr b="1" sz="11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