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3" r:id="rId3"/>
    <p:sldId id="257" r:id="rId4"/>
    <p:sldId id="267" r:id="rId5"/>
    <p:sldId id="268" r:id="rId6"/>
    <p:sldId id="269" r:id="rId7"/>
    <p:sldId id="259" r:id="rId8"/>
    <p:sldId id="266" r:id="rId9"/>
    <p:sldId id="276" r:id="rId10"/>
    <p:sldId id="277" r:id="rId11"/>
    <p:sldId id="262" r:id="rId12"/>
    <p:sldId id="263" r:id="rId13"/>
    <p:sldId id="270" r:id="rId14"/>
    <p:sldId id="271" r:id="rId15"/>
    <p:sldId id="278" r:id="rId16"/>
    <p:sldId id="265"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DA6B-C872-4B05-9E57-B05083AE3A34}" v="3" dt="2022-08-10T22:57:34.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 userId="62bc5dd67b121b5b" providerId="LiveId" clId="{C1D7DA6B-C872-4B05-9E57-B05083AE3A34}"/>
    <pc:docChg chg="custSel addSld delSld modSld">
      <pc:chgData name="Raja" userId="62bc5dd67b121b5b" providerId="LiveId" clId="{C1D7DA6B-C872-4B05-9E57-B05083AE3A34}" dt="2022-08-10T22:58:03.814" v="69" actId="14100"/>
      <pc:docMkLst>
        <pc:docMk/>
      </pc:docMkLst>
      <pc:sldChg chg="new del">
        <pc:chgData name="Raja" userId="62bc5dd67b121b5b" providerId="LiveId" clId="{C1D7DA6B-C872-4B05-9E57-B05083AE3A34}" dt="2022-08-10T22:48:27.514" v="4" actId="2696"/>
        <pc:sldMkLst>
          <pc:docMk/>
          <pc:sldMk cId="3838648426" sldId="274"/>
        </pc:sldMkLst>
      </pc:sldChg>
      <pc:sldChg chg="new del">
        <pc:chgData name="Raja" userId="62bc5dd67b121b5b" providerId="LiveId" clId="{C1D7DA6B-C872-4B05-9E57-B05083AE3A34}" dt="2022-08-10T22:48:31.818" v="5" actId="2696"/>
        <pc:sldMkLst>
          <pc:docMk/>
          <pc:sldMk cId="764914077" sldId="275"/>
        </pc:sldMkLst>
      </pc:sldChg>
      <pc:sldChg chg="addSp delSp modSp add mod setBg delDesignElem">
        <pc:chgData name="Raja" userId="62bc5dd67b121b5b" providerId="LiveId" clId="{C1D7DA6B-C872-4B05-9E57-B05083AE3A34}" dt="2022-08-10T22:49:31.518" v="41" actId="20577"/>
        <pc:sldMkLst>
          <pc:docMk/>
          <pc:sldMk cId="1094075792" sldId="276"/>
        </pc:sldMkLst>
        <pc:spChg chg="mod">
          <ac:chgData name="Raja" userId="62bc5dd67b121b5b" providerId="LiveId" clId="{C1D7DA6B-C872-4B05-9E57-B05083AE3A34}" dt="2022-08-10T22:49:31.518" v="41" actId="20577"/>
          <ac:spMkLst>
            <pc:docMk/>
            <pc:sldMk cId="1094075792" sldId="276"/>
            <ac:spMk id="2" creationId="{6026B5BA-5508-4586-B6F6-3681BF2C1E7E}"/>
          </ac:spMkLst>
        </pc:spChg>
        <pc:spChg chg="mod">
          <ac:chgData name="Raja" userId="62bc5dd67b121b5b" providerId="LiveId" clId="{C1D7DA6B-C872-4B05-9E57-B05083AE3A34}" dt="2022-08-10T22:49:11.703" v="8" actId="1076"/>
          <ac:spMkLst>
            <pc:docMk/>
            <pc:sldMk cId="1094075792" sldId="276"/>
            <ac:spMk id="5" creationId="{547FAB85-76CB-4A97-9F3C-40FD7ACA0B8F}"/>
          </ac:spMkLst>
        </pc:spChg>
        <pc:spChg chg="del">
          <ac:chgData name="Raja" userId="62bc5dd67b121b5b" providerId="LiveId" clId="{C1D7DA6B-C872-4B05-9E57-B05083AE3A34}" dt="2022-08-10T22:48:23.996" v="3"/>
          <ac:spMkLst>
            <pc:docMk/>
            <pc:sldMk cId="1094075792" sldId="276"/>
            <ac:spMk id="19" creationId="{EF526DD0-5E46-40B7-AEF1-9B26256CFB4F}"/>
          </ac:spMkLst>
        </pc:spChg>
        <pc:grpChg chg="del">
          <ac:chgData name="Raja" userId="62bc5dd67b121b5b" providerId="LiveId" clId="{C1D7DA6B-C872-4B05-9E57-B05083AE3A34}" dt="2022-08-10T22:48:23.996" v="3"/>
          <ac:grpSpMkLst>
            <pc:docMk/>
            <pc:sldMk cId="1094075792" sldId="276"/>
            <ac:grpSpMk id="21" creationId="{B7E4032D-4110-4963-82B8-8A1B1BF4B66A}"/>
          </ac:grpSpMkLst>
        </pc:grpChg>
        <pc:grpChg chg="del">
          <ac:chgData name="Raja" userId="62bc5dd67b121b5b" providerId="LiveId" clId="{C1D7DA6B-C872-4B05-9E57-B05083AE3A34}" dt="2022-08-10T22:48:23.996" v="3"/>
          <ac:grpSpMkLst>
            <pc:docMk/>
            <pc:sldMk cId="1094075792" sldId="276"/>
            <ac:grpSpMk id="25" creationId="{5D133F51-4E9D-4F0B-A452-875C6A52B621}"/>
          </ac:grpSpMkLst>
        </pc:grpChg>
        <pc:picChg chg="add mod">
          <ac:chgData name="Raja" userId="62bc5dd67b121b5b" providerId="LiveId" clId="{C1D7DA6B-C872-4B05-9E57-B05083AE3A34}" dt="2022-08-10T22:49:19.504" v="11" actId="1076"/>
          <ac:picMkLst>
            <pc:docMk/>
            <pc:sldMk cId="1094075792" sldId="276"/>
            <ac:picMk id="4" creationId="{6CC2CCAD-5584-42DD-BDD7-B75687459A7A}"/>
          </ac:picMkLst>
        </pc:picChg>
      </pc:sldChg>
      <pc:sldChg chg="addSp delSp modSp add mod setBg delDesignElem">
        <pc:chgData name="Raja" userId="62bc5dd67b121b5b" providerId="LiveId" clId="{C1D7DA6B-C872-4B05-9E57-B05083AE3A34}" dt="2022-08-10T22:50:02.722" v="46" actId="14100"/>
        <pc:sldMkLst>
          <pc:docMk/>
          <pc:sldMk cId="1662488668" sldId="277"/>
        </pc:sldMkLst>
        <pc:spChg chg="mod">
          <ac:chgData name="Raja" userId="62bc5dd67b121b5b" providerId="LiveId" clId="{C1D7DA6B-C872-4B05-9E57-B05083AE3A34}" dt="2022-08-10T22:49:53.657" v="42" actId="6549"/>
          <ac:spMkLst>
            <pc:docMk/>
            <pc:sldMk cId="1662488668" sldId="277"/>
            <ac:spMk id="5" creationId="{547FAB85-76CB-4A97-9F3C-40FD7ACA0B8F}"/>
          </ac:spMkLst>
        </pc:spChg>
        <pc:spChg chg="del">
          <ac:chgData name="Raja" userId="62bc5dd67b121b5b" providerId="LiveId" clId="{C1D7DA6B-C872-4B05-9E57-B05083AE3A34}" dt="2022-08-10T22:48:39.558" v="7"/>
          <ac:spMkLst>
            <pc:docMk/>
            <pc:sldMk cId="1662488668" sldId="277"/>
            <ac:spMk id="19" creationId="{EF526DD0-5E46-40B7-AEF1-9B26256CFB4F}"/>
          </ac:spMkLst>
        </pc:spChg>
        <pc:grpChg chg="del">
          <ac:chgData name="Raja" userId="62bc5dd67b121b5b" providerId="LiveId" clId="{C1D7DA6B-C872-4B05-9E57-B05083AE3A34}" dt="2022-08-10T22:48:39.558" v="7"/>
          <ac:grpSpMkLst>
            <pc:docMk/>
            <pc:sldMk cId="1662488668" sldId="277"/>
            <ac:grpSpMk id="21" creationId="{B7E4032D-4110-4963-82B8-8A1B1BF4B66A}"/>
          </ac:grpSpMkLst>
        </pc:grpChg>
        <pc:grpChg chg="del">
          <ac:chgData name="Raja" userId="62bc5dd67b121b5b" providerId="LiveId" clId="{C1D7DA6B-C872-4B05-9E57-B05083AE3A34}" dt="2022-08-10T22:48:39.558" v="7"/>
          <ac:grpSpMkLst>
            <pc:docMk/>
            <pc:sldMk cId="1662488668" sldId="277"/>
            <ac:grpSpMk id="25" creationId="{5D133F51-4E9D-4F0B-A452-875C6A52B621}"/>
          </ac:grpSpMkLst>
        </pc:grpChg>
        <pc:picChg chg="add mod">
          <ac:chgData name="Raja" userId="62bc5dd67b121b5b" providerId="LiveId" clId="{C1D7DA6B-C872-4B05-9E57-B05083AE3A34}" dt="2022-08-10T22:50:02.722" v="46" actId="14100"/>
          <ac:picMkLst>
            <pc:docMk/>
            <pc:sldMk cId="1662488668" sldId="277"/>
            <ac:picMk id="4" creationId="{9A7D6A3D-64FD-6A71-F778-BF3534E1E815}"/>
          </ac:picMkLst>
        </pc:picChg>
      </pc:sldChg>
      <pc:sldChg chg="addSp delSp modSp add mod">
        <pc:chgData name="Raja" userId="62bc5dd67b121b5b" providerId="LiveId" clId="{C1D7DA6B-C872-4B05-9E57-B05083AE3A34}" dt="2022-08-10T22:58:03.814" v="69" actId="14100"/>
        <pc:sldMkLst>
          <pc:docMk/>
          <pc:sldMk cId="410814855" sldId="278"/>
        </pc:sldMkLst>
        <pc:spChg chg="mod">
          <ac:chgData name="Raja" userId="62bc5dd67b121b5b" providerId="LiveId" clId="{C1D7DA6B-C872-4B05-9E57-B05083AE3A34}" dt="2022-08-10T22:57:42.442" v="63" actId="20577"/>
          <ac:spMkLst>
            <pc:docMk/>
            <pc:sldMk cId="410814855" sldId="278"/>
            <ac:spMk id="2" creationId="{00000000-0000-0000-0000-000000000000}"/>
          </ac:spMkLst>
        </pc:spChg>
        <pc:spChg chg="del mod">
          <ac:chgData name="Raja" userId="62bc5dd67b121b5b" providerId="LiveId" clId="{C1D7DA6B-C872-4B05-9E57-B05083AE3A34}" dt="2022-08-10T22:57:52.910" v="67" actId="22"/>
          <ac:spMkLst>
            <pc:docMk/>
            <pc:sldMk cId="410814855" sldId="278"/>
            <ac:spMk id="3" creationId="{00000000-0000-0000-0000-000000000000}"/>
          </ac:spMkLst>
        </pc:spChg>
        <pc:picChg chg="add mod ord">
          <ac:chgData name="Raja" userId="62bc5dd67b121b5b" providerId="LiveId" clId="{C1D7DA6B-C872-4B05-9E57-B05083AE3A34}" dt="2022-08-10T22:58:03.814" v="69" actId="14100"/>
          <ac:picMkLst>
            <pc:docMk/>
            <pc:sldMk cId="410814855" sldId="278"/>
            <ac:picMk id="5" creationId="{D0CA8F91-FF4E-AC75-9E77-01D3F805C2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8/10/2022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pPr/>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9AFA87-1417-4992-ABD9-27C3BC8CC883}" type="datetimeFigureOut">
              <a:rPr lang="en-US" smtClean="0"/>
              <a:pPr/>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9AFA87-1417-4992-ABD9-27C3BC8CC883}" type="datetimeFigureOut">
              <a:rPr lang="en-US" smtClean="0"/>
              <a:pPr/>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F9AFA87-1417-4992-ABD9-27C3BC8CC883}" type="datetimeFigureOut">
              <a:rPr lang="en-US" smtClean="0"/>
              <a:pPr/>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pPr/>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pPr/>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3F9AFA87-1417-4992-ABD9-27C3BC8CC883}" type="datetimeFigureOut">
              <a:rPr lang="en-US" smtClean="0"/>
              <a:pPr/>
              <a:t>8/10/2022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CB1E4CB7-CB13-4810-BF18-BE31AFC64F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lgn="r"/>
            <a:fld id="{3F9AFA87-1417-4992-ABD9-27C3BC8CC883}" type="datetimeFigureOut">
              <a:rPr lang="en-US" smtClean="0"/>
              <a:pPr algn="r"/>
              <a:t>8/10/2022</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sz="1000"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B1E4CB7-CB13-4810-BF18-BE31AFC64F93}" type="slidenum">
              <a:rPr lang="en-US" smtClean="0"/>
              <a:pPr/>
              <a:t>‹#›</a:t>
            </a:fld>
            <a:endParaRPr lang="en-US" sz="1000"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aintpeters.blackboard.com/webapps/blackboard/execute/announcement?method=search&amp;context=course_entry&amp;course_id=_40147_1&amp;handle=announcements_entry&amp;mode=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7638CF-5742-49B4-9ABD-BF0A7641BA7F}"/>
              </a:ext>
            </a:extLst>
          </p:cNvPr>
          <p:cNvSpPr>
            <a:spLocks noGrp="1"/>
          </p:cNvSpPr>
          <p:nvPr>
            <p:ph type="ctrTitle"/>
          </p:nvPr>
        </p:nvSpPr>
        <p:spPr>
          <a:xfrm>
            <a:off x="238540" y="1003853"/>
            <a:ext cx="3250096" cy="2514599"/>
          </a:xfrm>
        </p:spPr>
        <p:txBody>
          <a:bodyPr vert="horz" lIns="91440" tIns="45720" rIns="91440" bIns="45720" rtlCol="0" anchor="t">
            <a:normAutofit/>
          </a:bodyPr>
          <a:lstStyle/>
          <a:p>
            <a:pPr algn="l"/>
            <a:r>
              <a:rPr lang="en-US" sz="3600" kern="1200" dirty="0">
                <a:solidFill>
                  <a:srgbClr val="FFFFFF"/>
                </a:solidFill>
                <a:latin typeface="+mj-lt"/>
                <a:ea typeface="+mj-ea"/>
                <a:cs typeface="+mj-cs"/>
              </a:rPr>
              <a:t>DS </a:t>
            </a:r>
            <a:r>
              <a:rPr lang="en-US" sz="3600" dirty="0">
                <a:solidFill>
                  <a:srgbClr val="FFFFFF"/>
                </a:solidFill>
              </a:rPr>
              <a:t>640 </a:t>
            </a:r>
            <a:r>
              <a:rPr lang="en-US" sz="3600" dirty="0">
                <a:solidFill>
                  <a:srgbClr val="FFFFFF"/>
                </a:solidFill>
                <a:hlinkClick r:id="rId2" tooltip="Collapse DS-640-PHYB-22SMG1: Predictive Anal &amp; Financ Model">
                  <a:extLst>
                    <a:ext uri="{A12FA001-AC4F-418D-AE19-62706E023703}">
                      <ahyp:hlinkClr xmlns:ahyp="http://schemas.microsoft.com/office/drawing/2018/hyperlinkcolor" val="tx"/>
                    </a:ext>
                  </a:extLst>
                </a:hlinkClick>
              </a:rPr>
              <a:t>- Predictive Analysis &amp; Finance Model</a:t>
            </a:r>
            <a:endParaRPr lang="en-US" sz="3600" dirty="0">
              <a:solidFill>
                <a:srgbClr val="FFFFFF"/>
              </a:solidFill>
            </a:endParaRPr>
          </a:p>
        </p:txBody>
      </p:sp>
      <p:sp>
        <p:nvSpPr>
          <p:cNvPr id="3" name="Subtitle 2">
            <a:extLst>
              <a:ext uri="{FF2B5EF4-FFF2-40B4-BE49-F238E27FC236}">
                <a16:creationId xmlns:a16="http://schemas.microsoft.com/office/drawing/2014/main" id="{31ECD2FE-05C4-483B-BE7E-3AE5E0CB9BD4}"/>
              </a:ext>
            </a:extLst>
          </p:cNvPr>
          <p:cNvSpPr>
            <a:spLocks noGrp="1"/>
          </p:cNvSpPr>
          <p:nvPr>
            <p:ph type="subTitle" idx="1"/>
          </p:nvPr>
        </p:nvSpPr>
        <p:spPr>
          <a:xfrm>
            <a:off x="5575852" y="795130"/>
            <a:ext cx="3945835" cy="931511"/>
          </a:xfrm>
        </p:spPr>
        <p:txBody>
          <a:bodyPr vert="horz" lIns="91440" tIns="45720" rIns="91440" bIns="45720" rtlCol="0">
            <a:normAutofit fontScale="55000" lnSpcReduction="20000"/>
          </a:bodyPr>
          <a:lstStyle/>
          <a:p>
            <a:pPr algn="l"/>
            <a:r>
              <a:rPr lang="en-US" sz="6500" dirty="0"/>
              <a:t>Predict Monkeypox</a:t>
            </a:r>
            <a:endParaRPr lang="en-US" sz="6500" dirty="0">
              <a:effectLst/>
            </a:endParaRPr>
          </a:p>
          <a:p>
            <a:pPr indent="-228600" algn="l">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19F49C58-2DFE-4C3F-962D-989675283F4A}"/>
              </a:ext>
            </a:extLst>
          </p:cNvPr>
          <p:cNvSpPr txBox="1"/>
          <p:nvPr/>
        </p:nvSpPr>
        <p:spPr>
          <a:xfrm>
            <a:off x="8511238" y="4651513"/>
            <a:ext cx="2926080" cy="1411357"/>
          </a:xfrm>
          <a:prstGeom prst="rect">
            <a:avLst/>
          </a:prstGeom>
        </p:spPr>
        <p:txBody>
          <a:bodyPr vert="horz" lIns="91440" tIns="45720" rIns="91440" bIns="45720" rtlCol="0">
            <a:normAutofit/>
          </a:bodyPr>
          <a:lstStyle/>
          <a:p>
            <a:pPr>
              <a:lnSpc>
                <a:spcPct val="90000"/>
              </a:lnSpc>
              <a:spcAft>
                <a:spcPts val="600"/>
              </a:spcAft>
            </a:pPr>
            <a:r>
              <a:rPr lang="en-US" sz="2000" b="1" dirty="0"/>
              <a:t>Submitted by:</a:t>
            </a:r>
          </a:p>
          <a:p>
            <a:pPr>
              <a:lnSpc>
                <a:spcPct val="90000"/>
              </a:lnSpc>
              <a:spcAft>
                <a:spcPts val="600"/>
              </a:spcAft>
            </a:pPr>
            <a:r>
              <a:rPr lang="en-US" sz="2000" dirty="0"/>
              <a:t>     Shri Lakshmi Rajagopal</a:t>
            </a:r>
          </a:p>
          <a:p>
            <a:pPr>
              <a:lnSpc>
                <a:spcPct val="90000"/>
              </a:lnSpc>
              <a:spcAft>
                <a:spcPts val="600"/>
              </a:spcAft>
            </a:pPr>
            <a:r>
              <a:rPr lang="en-US" sz="2000" dirty="0"/>
              <a:t>     Sai Sindhuja Volaboju </a:t>
            </a:r>
          </a:p>
        </p:txBody>
      </p:sp>
    </p:spTree>
    <p:extLst>
      <p:ext uri="{BB962C8B-B14F-4D97-AF65-F5344CB8AC3E}">
        <p14:creationId xmlns:p14="http://schemas.microsoft.com/office/powerpoint/2010/main" val="284666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dirty="0">
                <a:solidFill>
                  <a:srgbClr val="000000"/>
                </a:solidFill>
                <a:effectLst/>
                <a:latin typeface="Source Sans Pro" panose="020B0503030403020204" pitchFamily="34" charset="0"/>
              </a:rPr>
              <a:t>Data Modeling</a:t>
            </a:r>
            <a:endParaRPr lang="en-US" sz="3700" dirty="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5476461" y="1063487"/>
            <a:ext cx="3806687" cy="2693504"/>
          </a:xfrm>
        </p:spPr>
        <p:txBody>
          <a:bodyPr anchor="ctr">
            <a:normAutofit/>
          </a:bodyPr>
          <a:lstStyle/>
          <a:p>
            <a:endParaRPr lang="en-US" sz="2000" dirty="0">
              <a:solidFill>
                <a:schemeClr val="tx1">
                  <a:alpha val="60000"/>
                </a:schemeClr>
              </a:solidFill>
            </a:endParaRPr>
          </a:p>
          <a:p>
            <a:r>
              <a:rPr lang="en-US" sz="2000" dirty="0">
                <a:solidFill>
                  <a:schemeClr val="tx1">
                    <a:alpha val="60000"/>
                  </a:schemeClr>
                </a:solidFill>
              </a:rPr>
              <a:t>Linear Regression</a:t>
            </a:r>
          </a:p>
          <a:p>
            <a:r>
              <a:rPr lang="en-US" sz="2000" dirty="0" err="1">
                <a:solidFill>
                  <a:schemeClr val="tx1">
                    <a:alpha val="60000"/>
                  </a:schemeClr>
                </a:solidFill>
              </a:rPr>
              <a:t>Deision</a:t>
            </a:r>
            <a:r>
              <a:rPr lang="en-US" sz="2000" dirty="0">
                <a:solidFill>
                  <a:schemeClr val="tx1">
                    <a:alpha val="60000"/>
                  </a:schemeClr>
                </a:solidFill>
              </a:rPr>
              <a:t> Tree Regressor</a:t>
            </a:r>
          </a:p>
          <a:p>
            <a:r>
              <a:rPr lang="en-US" sz="2000" dirty="0">
                <a:solidFill>
                  <a:schemeClr val="tx1">
                    <a:alpha val="60000"/>
                  </a:schemeClr>
                </a:solidFill>
              </a:rPr>
              <a:t>Random Forest Regressor</a:t>
            </a:r>
          </a:p>
          <a:p>
            <a:r>
              <a:rPr lang="en-US" sz="2000" dirty="0">
                <a:solidFill>
                  <a:schemeClr val="tx1">
                    <a:alpha val="60000"/>
                  </a:schemeClr>
                </a:solidFill>
              </a:rPr>
              <a:t>Elastic Net Regressor</a:t>
            </a:r>
          </a:p>
        </p:txBody>
      </p:sp>
      <p:pic>
        <p:nvPicPr>
          <p:cNvPr id="4" name="Picture 3">
            <a:extLst>
              <a:ext uri="{FF2B5EF4-FFF2-40B4-BE49-F238E27FC236}">
                <a16:creationId xmlns:a16="http://schemas.microsoft.com/office/drawing/2014/main" id="{9A7D6A3D-64FD-6A71-F778-BF3534E1E815}"/>
              </a:ext>
            </a:extLst>
          </p:cNvPr>
          <p:cNvPicPr>
            <a:picLocks noChangeAspect="1"/>
          </p:cNvPicPr>
          <p:nvPr/>
        </p:nvPicPr>
        <p:blipFill>
          <a:blip r:embed="rId2"/>
          <a:stretch>
            <a:fillRect/>
          </a:stretch>
        </p:blipFill>
        <p:spPr>
          <a:xfrm>
            <a:off x="4707695" y="1948960"/>
            <a:ext cx="5397358" cy="3042917"/>
          </a:xfrm>
          <a:prstGeom prst="rect">
            <a:avLst/>
          </a:prstGeom>
        </p:spPr>
      </p:pic>
    </p:spTree>
    <p:extLst>
      <p:ext uri="{BB962C8B-B14F-4D97-AF65-F5344CB8AC3E}">
        <p14:creationId xmlns:p14="http://schemas.microsoft.com/office/powerpoint/2010/main" val="166248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8970-30FA-4608-A14C-B892005E4EA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Visualization</a:t>
            </a:r>
          </a:p>
        </p:txBody>
      </p:sp>
      <p:pic>
        <p:nvPicPr>
          <p:cNvPr id="11" name="Picture 10">
            <a:extLst>
              <a:ext uri="{FF2B5EF4-FFF2-40B4-BE49-F238E27FC236}">
                <a16:creationId xmlns:a16="http://schemas.microsoft.com/office/drawing/2014/main" id="{FF55B110-6B0A-21C5-5F4E-BEFE046E4ACD}"/>
              </a:ext>
            </a:extLst>
          </p:cNvPr>
          <p:cNvPicPr>
            <a:picLocks noChangeAspect="1"/>
          </p:cNvPicPr>
          <p:nvPr/>
        </p:nvPicPr>
        <p:blipFill>
          <a:blip r:embed="rId2"/>
          <a:stretch>
            <a:fillRect/>
          </a:stretch>
        </p:blipFill>
        <p:spPr>
          <a:xfrm>
            <a:off x="3601172" y="960913"/>
            <a:ext cx="7671227" cy="4936173"/>
          </a:xfrm>
          <a:prstGeom prst="rect">
            <a:avLst/>
          </a:prstGeom>
        </p:spPr>
      </p:pic>
    </p:spTree>
    <p:extLst>
      <p:ext uri="{BB962C8B-B14F-4D97-AF65-F5344CB8AC3E}">
        <p14:creationId xmlns:p14="http://schemas.microsoft.com/office/powerpoint/2010/main" val="378387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40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197778-8136-43E6-A294-186C2B1E5E1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Code Snippet</a:t>
            </a:r>
          </a:p>
        </p:txBody>
      </p:sp>
      <p:pic>
        <p:nvPicPr>
          <p:cNvPr id="4" name="Picture 3">
            <a:extLst>
              <a:ext uri="{FF2B5EF4-FFF2-40B4-BE49-F238E27FC236}">
                <a16:creationId xmlns:a16="http://schemas.microsoft.com/office/drawing/2014/main" id="{85825488-C231-03ED-CC7B-72DF27D0CC3C}"/>
              </a:ext>
            </a:extLst>
          </p:cNvPr>
          <p:cNvPicPr>
            <a:picLocks noChangeAspect="1"/>
          </p:cNvPicPr>
          <p:nvPr/>
        </p:nvPicPr>
        <p:blipFill>
          <a:blip r:embed="rId2"/>
          <a:stretch>
            <a:fillRect/>
          </a:stretch>
        </p:blipFill>
        <p:spPr>
          <a:xfrm>
            <a:off x="4726304" y="507047"/>
            <a:ext cx="5057233" cy="2345483"/>
          </a:xfrm>
          <a:prstGeom prst="rect">
            <a:avLst/>
          </a:prstGeom>
        </p:spPr>
      </p:pic>
      <p:pic>
        <p:nvPicPr>
          <p:cNvPr id="8" name="Picture 7">
            <a:extLst>
              <a:ext uri="{FF2B5EF4-FFF2-40B4-BE49-F238E27FC236}">
                <a16:creationId xmlns:a16="http://schemas.microsoft.com/office/drawing/2014/main" id="{CB9FC1B8-6890-4277-58F5-52F08D905A76}"/>
              </a:ext>
            </a:extLst>
          </p:cNvPr>
          <p:cNvPicPr>
            <a:picLocks noChangeAspect="1"/>
          </p:cNvPicPr>
          <p:nvPr/>
        </p:nvPicPr>
        <p:blipFill>
          <a:blip r:embed="rId3"/>
          <a:stretch>
            <a:fillRect/>
          </a:stretch>
        </p:blipFill>
        <p:spPr>
          <a:xfrm>
            <a:off x="4453546" y="3260836"/>
            <a:ext cx="5935105" cy="3090117"/>
          </a:xfrm>
          <a:prstGeom prst="rect">
            <a:avLst/>
          </a:prstGeom>
        </p:spPr>
      </p:pic>
    </p:spTree>
    <p:extLst>
      <p:ext uri="{BB962C8B-B14F-4D97-AF65-F5344CB8AC3E}">
        <p14:creationId xmlns:p14="http://schemas.microsoft.com/office/powerpoint/2010/main" val="195395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of Monkey pox</a:t>
            </a:r>
          </a:p>
        </p:txBody>
      </p:sp>
      <p:sp>
        <p:nvSpPr>
          <p:cNvPr id="3" name="Content Placeholder 2"/>
          <p:cNvSpPr>
            <a:spLocks noGrp="1"/>
          </p:cNvSpPr>
          <p:nvPr>
            <p:ph idx="1"/>
          </p:nvPr>
        </p:nvSpPr>
        <p:spPr/>
        <p:txBody>
          <a:bodyPr>
            <a:normAutofit fontScale="77500" lnSpcReduction="20000"/>
          </a:bodyPr>
          <a:lstStyle/>
          <a:p>
            <a:r>
              <a:rPr lang="en-US" dirty="0"/>
              <a:t>Avoid close, skin-to-skin contact with people who have a rash that looks like monkey pox.</a:t>
            </a:r>
          </a:p>
          <a:p>
            <a:pPr lvl="1"/>
            <a:r>
              <a:rPr lang="en-US" dirty="0"/>
              <a:t>Do not touch the rash or scabs of a person with monkey pox.</a:t>
            </a:r>
          </a:p>
          <a:p>
            <a:pPr lvl="1"/>
            <a:r>
              <a:rPr lang="en-US" dirty="0"/>
              <a:t>Do not kiss, hug, cuddle or have sex with someone with monkey pox.</a:t>
            </a:r>
          </a:p>
          <a:p>
            <a:r>
              <a:rPr lang="en-US" dirty="0"/>
              <a:t>Avoid contact with objects and materials that a person with monkey pox has used.</a:t>
            </a:r>
          </a:p>
          <a:p>
            <a:pPr lvl="1"/>
            <a:r>
              <a:rPr lang="en-US" dirty="0"/>
              <a:t>Do not share eating utensils or cups with a person with monkey pox.</a:t>
            </a:r>
          </a:p>
          <a:p>
            <a:pPr lvl="1"/>
            <a:r>
              <a:rPr lang="en-US" dirty="0"/>
              <a:t>Do not handle or touch the bedding, towels, or clothing of a person with monkey pox.</a:t>
            </a:r>
          </a:p>
          <a:p>
            <a:r>
              <a:rPr lang="en-US" dirty="0"/>
              <a:t>Wash your hands often with soap and water or use an alcohol-based hand sanitizer, especially before eating or touching your face and after you use the bathroom.</a:t>
            </a:r>
          </a:p>
          <a:p>
            <a:r>
              <a:rPr lang="en-US" dirty="0"/>
              <a:t>In Central and West Africa, avoid contact with animals that can spread monkey pox virus, usually rodents and primates. Also, avoid sick or dead animals, as well as bedding or other materials they have touched.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for Monkey pox</a:t>
            </a:r>
          </a:p>
        </p:txBody>
      </p:sp>
      <p:sp>
        <p:nvSpPr>
          <p:cNvPr id="3" name="Content Placeholder 2"/>
          <p:cNvSpPr>
            <a:spLocks noGrp="1"/>
          </p:cNvSpPr>
          <p:nvPr>
            <p:ph idx="1"/>
          </p:nvPr>
        </p:nvSpPr>
        <p:spPr/>
        <p:txBody>
          <a:bodyPr>
            <a:normAutofit fontScale="92500" lnSpcReduction="20000"/>
          </a:bodyPr>
          <a:lstStyle/>
          <a:p>
            <a:r>
              <a:rPr lang="en-US" dirty="0"/>
              <a:t>There are no treatments specifically for monkey pox virus infections. However, monkey pox and smallpox viruses are genetically similar, which means that antiviral drugs and vaccines developed to protect against smallpox may be used to prevent and treat monkey pox virus infections.</a:t>
            </a:r>
          </a:p>
          <a:p>
            <a:r>
              <a:rPr lang="en-US" dirty="0"/>
              <a:t>Antiviral, such as tecovirimat (TPOXX), may be recommended for people who are more likely to get severely ill, like patients with weakened immune systems.</a:t>
            </a:r>
          </a:p>
          <a:p>
            <a:r>
              <a:rPr lang="en-US" dirty="0"/>
              <a:t>If you have symptoms of monkey pox, you should talk to your healthcare provider, even if you don’t think you had contact with someone who has monkey pox.</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a:t>
            </a:r>
          </a:p>
        </p:txBody>
      </p:sp>
      <p:pic>
        <p:nvPicPr>
          <p:cNvPr id="5" name="Content Placeholder 4">
            <a:extLst>
              <a:ext uri="{FF2B5EF4-FFF2-40B4-BE49-F238E27FC236}">
                <a16:creationId xmlns:a16="http://schemas.microsoft.com/office/drawing/2014/main" id="{D0CA8F91-FF4E-AC75-9E77-01D3F805C25C}"/>
              </a:ext>
            </a:extLst>
          </p:cNvPr>
          <p:cNvPicPr>
            <a:picLocks noGrp="1" noChangeAspect="1"/>
          </p:cNvPicPr>
          <p:nvPr>
            <p:ph idx="1"/>
          </p:nvPr>
        </p:nvPicPr>
        <p:blipFill>
          <a:blip r:embed="rId2"/>
          <a:stretch>
            <a:fillRect/>
          </a:stretch>
        </p:blipFill>
        <p:spPr>
          <a:xfrm>
            <a:off x="419878" y="1387797"/>
            <a:ext cx="9377265" cy="5013003"/>
          </a:xfrm>
        </p:spPr>
      </p:pic>
    </p:spTree>
    <p:extLst>
      <p:ext uri="{BB962C8B-B14F-4D97-AF65-F5344CB8AC3E}">
        <p14:creationId xmlns:p14="http://schemas.microsoft.com/office/powerpoint/2010/main" val="41081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7" name="Group 18">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0" name="Rectangle 19">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8" name="Rectangle 20">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57B5F0-AFF4-43AF-8F65-1EDE6247F275}"/>
              </a:ext>
            </a:extLst>
          </p:cNvPr>
          <p:cNvSpPr>
            <a:spLocks noGrp="1"/>
          </p:cNvSpPr>
          <p:nvPr>
            <p:ph type="title"/>
          </p:nvPr>
        </p:nvSpPr>
        <p:spPr>
          <a:xfrm>
            <a:off x="1251677" y="619125"/>
            <a:ext cx="2914881" cy="5619749"/>
          </a:xfrm>
        </p:spPr>
        <p:txBody>
          <a:bodyPr anchor="ctr">
            <a:normAutofit/>
          </a:bodyPr>
          <a:lstStyle/>
          <a:p>
            <a:r>
              <a:rPr lang="en-US" dirty="0">
                <a:solidFill>
                  <a:srgbClr val="000000"/>
                </a:solidFill>
              </a:rPr>
              <a:t>Conclusion</a:t>
            </a:r>
          </a:p>
        </p:txBody>
      </p:sp>
      <p:sp>
        <p:nvSpPr>
          <p:cNvPr id="3" name="Content Placeholder 2">
            <a:extLst>
              <a:ext uri="{FF2B5EF4-FFF2-40B4-BE49-F238E27FC236}">
                <a16:creationId xmlns:a16="http://schemas.microsoft.com/office/drawing/2014/main" id="{E11EA3C7-4E0A-42DA-86EA-02112416E73A}"/>
              </a:ext>
            </a:extLst>
          </p:cNvPr>
          <p:cNvSpPr>
            <a:spLocks noGrp="1"/>
          </p:cNvSpPr>
          <p:nvPr>
            <p:ph idx="1"/>
          </p:nvPr>
        </p:nvSpPr>
        <p:spPr>
          <a:xfrm>
            <a:off x="4816859" y="1242391"/>
            <a:ext cx="6553507" cy="2604052"/>
          </a:xfrm>
        </p:spPr>
        <p:txBody>
          <a:bodyPr anchor="ctr">
            <a:normAutofit/>
          </a:bodyPr>
          <a:lstStyle/>
          <a:p>
            <a:r>
              <a:rPr lang="en-US" sz="2000" dirty="0">
                <a:solidFill>
                  <a:schemeClr val="tx1">
                    <a:alpha val="60000"/>
                  </a:schemeClr>
                </a:solidFill>
              </a:rPr>
              <a:t>All our model results are now poor, but maybe as more data comes in, they will become better.</a:t>
            </a:r>
          </a:p>
          <a:p>
            <a:r>
              <a:rPr lang="en-US" sz="2000" dirty="0">
                <a:solidFill>
                  <a:schemeClr val="tx1">
                    <a:alpha val="60000"/>
                  </a:schemeClr>
                </a:solidFill>
              </a:rPr>
              <a:t>The statistic I'll be using for model evaluation is R2, and Decision Tree is currently the best model we have.</a:t>
            </a:r>
          </a:p>
        </p:txBody>
      </p:sp>
      <p:grpSp>
        <p:nvGrpSpPr>
          <p:cNvPr id="23" name="Group 22">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4"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5"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Tree>
    <p:extLst>
      <p:ext uri="{BB962C8B-B14F-4D97-AF65-F5344CB8AC3E}">
        <p14:creationId xmlns:p14="http://schemas.microsoft.com/office/powerpoint/2010/main" val="239591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r>
              <a:rPr lang="en-US" dirty="0"/>
              <a:t>THANK YOU</a:t>
            </a:r>
          </a:p>
          <a:p>
            <a:pPr algn="ct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47500" lnSpcReduction="20000"/>
          </a:bodyPr>
          <a:lstStyle/>
          <a:p>
            <a:r>
              <a:rPr lang="en-US" dirty="0"/>
              <a:t>Human </a:t>
            </a:r>
            <a:r>
              <a:rPr lang="en-US" dirty="0" err="1"/>
              <a:t>monkeypox</a:t>
            </a:r>
            <a:r>
              <a:rPr lang="en-US" dirty="0"/>
              <a:t> was first identified in humans in 1970 in the Democratic Republic of the Congo in a 9-month-old boy in a region where smallpox had been eliminated in 1968. Since then, most cases have been reported from rural, rainforest regions of the Congo Basin, particularly in the Democratic Republic of the Congo and human cases have increasingly been reported from across central and west Africa.</a:t>
            </a:r>
            <a:br>
              <a:rPr lang="en-US" dirty="0"/>
            </a:br>
            <a:br>
              <a:rPr lang="en-US" dirty="0"/>
            </a:br>
            <a:r>
              <a:rPr lang="en-US" dirty="0"/>
              <a:t>Since 1970, human cases of </a:t>
            </a:r>
            <a:r>
              <a:rPr lang="en-US" dirty="0" err="1"/>
              <a:t>monkeypox</a:t>
            </a:r>
            <a:r>
              <a:rPr lang="en-US" dirty="0"/>
              <a:t> have been reported in 11 African countries: Benin, Cameroon, the Central African Republic, the Democratic Republic of the Congo, Gabon, Cote d’Ivoire, Liberia, Nigeria, the Republic of the Congo, Sierra Leone and South Sudan. The true burden of </a:t>
            </a:r>
            <a:r>
              <a:rPr lang="en-US" dirty="0" err="1"/>
              <a:t>monkeypox</a:t>
            </a:r>
            <a:r>
              <a:rPr lang="en-US" dirty="0"/>
              <a:t> is not known. For example, in 1996–97, an outbreak was reported in the Democratic Republic of the Congo with a lower case fatality ratio and a higher attack rate than usual. A concurrent outbreak of chickenpox (caused by the </a:t>
            </a:r>
            <a:r>
              <a:rPr lang="en-US" dirty="0" err="1"/>
              <a:t>varicella</a:t>
            </a:r>
            <a:r>
              <a:rPr lang="en-US" dirty="0"/>
              <a:t> virus, which is not an </a:t>
            </a:r>
            <a:r>
              <a:rPr lang="en-US" dirty="0" err="1"/>
              <a:t>orthopoxvirus</a:t>
            </a:r>
            <a:r>
              <a:rPr lang="en-US" dirty="0"/>
              <a:t>) and </a:t>
            </a:r>
            <a:r>
              <a:rPr lang="en-US" dirty="0" err="1"/>
              <a:t>monkeypox</a:t>
            </a:r>
            <a:r>
              <a:rPr lang="en-US" dirty="0"/>
              <a:t> was found, which could explain real or apparent changes in transmission dynamics in this case. Since 2017, Nigeria has experienced a large outbreak, with over 500 suspected cases and over 200 confirmed cases and a case fatality ratio of approximately 3%. Cases continue to be reported until today.</a:t>
            </a:r>
          </a:p>
          <a:p>
            <a:r>
              <a:rPr lang="en-US" dirty="0" err="1"/>
              <a:t>Monkeypox</a:t>
            </a:r>
            <a:r>
              <a:rPr lang="en-US" dirty="0"/>
              <a:t> is a disease of global public health importance as it not only affects countries in west and central Africa, but the rest of the world. In 2003, the first </a:t>
            </a:r>
            <a:r>
              <a:rPr lang="en-US" dirty="0" err="1"/>
              <a:t>monkeypox</a:t>
            </a:r>
            <a:r>
              <a:rPr lang="en-US" dirty="0"/>
              <a:t> outbreak outside of Africa was in the United States of America and was linked to contact with infected pet prairie dogs. These pets had been housed with Gambian pouched rats and dormice that had been imported into the country from Ghana. This outbreak led to over 70 cases of </a:t>
            </a:r>
            <a:r>
              <a:rPr lang="en-US" dirty="0" err="1"/>
              <a:t>monkeypox</a:t>
            </a:r>
            <a:r>
              <a:rPr lang="en-US" dirty="0"/>
              <a:t> in the U.S. </a:t>
            </a:r>
            <a:r>
              <a:rPr lang="en-US" dirty="0" err="1"/>
              <a:t>Monkeypox</a:t>
            </a:r>
            <a:r>
              <a:rPr lang="en-US" dirty="0"/>
              <a:t> has also been reported in travelers from Nigeria to Israel in September 2018, to the United Kingdom in September 2018, December 2019, May 2021 and May 2022, to Singapore in May 2019, and to the United States of America in July and November 2021. In May 2022, multiple cases of </a:t>
            </a:r>
            <a:r>
              <a:rPr lang="en-US" dirty="0" err="1"/>
              <a:t>monkeypox</a:t>
            </a:r>
            <a:r>
              <a:rPr lang="en-US" dirty="0"/>
              <a:t> were identified in several non-endemic countries. Studies are currently underway to further understand the epidemiology, sources of infection, and transmission patterns.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0" name="Group 19">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1" name="Rectangle 20">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FAD609B-CAC9-428F-AFE1-703B2EBFAA17}"/>
              </a:ext>
            </a:extLst>
          </p:cNvPr>
          <p:cNvSpPr>
            <a:spLocks noGrp="1"/>
          </p:cNvSpPr>
          <p:nvPr>
            <p:ph type="title"/>
          </p:nvPr>
        </p:nvSpPr>
        <p:spPr>
          <a:xfrm>
            <a:off x="1251677" y="619125"/>
            <a:ext cx="2652413" cy="5619749"/>
          </a:xfrm>
        </p:spPr>
        <p:txBody>
          <a:bodyPr anchor="ctr">
            <a:normAutofit/>
          </a:bodyPr>
          <a:lstStyle/>
          <a:p>
            <a:r>
              <a:rPr lang="en-US" sz="3100" b="1" dirty="0">
                <a:solidFill>
                  <a:srgbClr val="000000"/>
                </a:solidFill>
              </a:rPr>
              <a:t>			</a:t>
            </a:r>
            <a:br>
              <a:rPr lang="en-US" sz="3100" b="1" dirty="0">
                <a:solidFill>
                  <a:srgbClr val="000000"/>
                </a:solidFill>
              </a:rPr>
            </a:br>
            <a:r>
              <a:rPr lang="en-US" sz="3100" b="1" dirty="0">
                <a:solidFill>
                  <a:srgbClr val="000000"/>
                </a:solidFill>
              </a:rPr>
              <a:t>Objective</a:t>
            </a:r>
            <a:endParaRPr lang="en-US" sz="3100" dirty="0">
              <a:solidFill>
                <a:srgbClr val="000000"/>
              </a:solidFill>
            </a:endParaRPr>
          </a:p>
        </p:txBody>
      </p:sp>
      <p:sp>
        <p:nvSpPr>
          <p:cNvPr id="3" name="Content Placeholder 2">
            <a:extLst>
              <a:ext uri="{FF2B5EF4-FFF2-40B4-BE49-F238E27FC236}">
                <a16:creationId xmlns:a16="http://schemas.microsoft.com/office/drawing/2014/main" id="{6BB1C6F0-3586-47C5-8AB6-C6EDE125D4D3}"/>
              </a:ext>
            </a:extLst>
          </p:cNvPr>
          <p:cNvSpPr>
            <a:spLocks noGrp="1"/>
          </p:cNvSpPr>
          <p:nvPr>
            <p:ph idx="1"/>
          </p:nvPr>
        </p:nvSpPr>
        <p:spPr>
          <a:xfrm>
            <a:off x="4916250" y="230833"/>
            <a:ext cx="6508987" cy="6008042"/>
          </a:xfrm>
        </p:spPr>
        <p:txBody>
          <a:bodyPr anchor="ctr">
            <a:noAutofit/>
          </a:bodyPr>
          <a:lstStyle/>
          <a:p>
            <a:endParaRPr lang="en-US" sz="1600" b="0" i="0" dirty="0">
              <a:solidFill>
                <a:schemeClr val="tx1">
                  <a:alpha val="60000"/>
                </a:schemeClr>
              </a:solidFill>
              <a:effectLst/>
            </a:endParaRPr>
          </a:p>
          <a:p>
            <a:r>
              <a:rPr lang="en-US" sz="1600" b="0" i="0" dirty="0">
                <a:solidFill>
                  <a:schemeClr val="tx1">
                    <a:alpha val="60000"/>
                  </a:schemeClr>
                </a:solidFill>
                <a:effectLst/>
              </a:rPr>
              <a:t>The number of cases of monkeypox is rising daily, therefore let's hope that doctors can foresee its pattern, symptoms, and treatments as soon as possible before it spreads like wildfire.</a:t>
            </a:r>
          </a:p>
          <a:p>
            <a:r>
              <a:rPr lang="en-US" sz="1600" dirty="0">
                <a:solidFill>
                  <a:schemeClr val="tx1">
                    <a:alpha val="60000"/>
                  </a:schemeClr>
                </a:solidFill>
              </a:rPr>
              <a:t>Monkeypox is an infectious disease caused by the monkeypox virus that can occur in certain animals, including humans. Symptoms begin with fever, headache, muscle pains, swollen lymph nodes, and feeling tired.</a:t>
            </a:r>
          </a:p>
          <a:p>
            <a:r>
              <a:rPr lang="en-US" sz="1600" b="0" i="0" dirty="0">
                <a:solidFill>
                  <a:schemeClr val="tx1">
                    <a:alpha val="60000"/>
                  </a:schemeClr>
                </a:solidFill>
                <a:effectLst/>
              </a:rPr>
              <a:t>As data scientists, we might strive to forecast trends in the hopes that we can use the data at hand to discover a solution.</a:t>
            </a:r>
          </a:p>
          <a:p>
            <a:r>
              <a:rPr lang="en-US" sz="1600" b="0" i="0" dirty="0">
                <a:solidFill>
                  <a:schemeClr val="tx1">
                    <a:alpha val="60000"/>
                  </a:schemeClr>
                </a:solidFill>
                <a:effectLst/>
              </a:rPr>
              <a:t>Monkey pox is,</a:t>
            </a:r>
          </a:p>
          <a:p>
            <a:r>
              <a:rPr lang="en-US" sz="1600" dirty="0">
                <a:solidFill>
                  <a:schemeClr val="tx1">
                    <a:alpha val="60000"/>
                  </a:schemeClr>
                </a:solidFill>
              </a:rPr>
              <a:t>Rare, sometimes life-threatening zoonotic infection </a:t>
            </a:r>
          </a:p>
          <a:p>
            <a:r>
              <a:rPr lang="en-US" sz="1600" dirty="0">
                <a:solidFill>
                  <a:schemeClr val="tx1">
                    <a:alpha val="60000"/>
                  </a:schemeClr>
                </a:solidFill>
              </a:rPr>
              <a:t>Endemic in the west and central Africa </a:t>
            </a:r>
          </a:p>
          <a:p>
            <a:r>
              <a:rPr lang="en-US" sz="1600" dirty="0">
                <a:solidFill>
                  <a:schemeClr val="tx1">
                    <a:alpha val="60000"/>
                  </a:schemeClr>
                </a:solidFill>
              </a:rPr>
              <a:t>▪ Caused by Monkeypox virus (which is an orthopoxvirus) </a:t>
            </a:r>
          </a:p>
          <a:p>
            <a:r>
              <a:rPr lang="en-US" sz="1600" dirty="0">
                <a:solidFill>
                  <a:schemeClr val="tx1">
                    <a:alpha val="60000"/>
                  </a:schemeClr>
                </a:solidFill>
              </a:rPr>
              <a:t>▪ Specific animal reservoir unknown, but likely small mammals </a:t>
            </a:r>
          </a:p>
          <a:p>
            <a:r>
              <a:rPr lang="en-US" sz="1600" dirty="0">
                <a:solidFill>
                  <a:schemeClr val="tx1">
                    <a:alpha val="60000"/>
                  </a:schemeClr>
                </a:solidFill>
              </a:rPr>
              <a:t>▪ Can spread from infected animals to humans and person-to-person</a:t>
            </a:r>
          </a:p>
          <a:p>
            <a:r>
              <a:rPr lang="en-US" sz="1600" dirty="0">
                <a:solidFill>
                  <a:schemeClr val="tx1">
                    <a:alpha val="60000"/>
                  </a:schemeClr>
                </a:solidFill>
              </a:rPr>
              <a:t>Respiratory secretions</a:t>
            </a:r>
          </a:p>
          <a:p>
            <a:r>
              <a:rPr lang="en-US" sz="1600" dirty="0">
                <a:solidFill>
                  <a:schemeClr val="tx1">
                    <a:alpha val="60000"/>
                  </a:schemeClr>
                </a:solidFill>
              </a:rPr>
              <a:t> Skin-to-skin contact with infected body fluids (e.g., fluid from vesicles and pustules) </a:t>
            </a:r>
          </a:p>
          <a:p>
            <a:r>
              <a:rPr lang="en-US" sz="1600" dirty="0">
                <a:solidFill>
                  <a:schemeClr val="tx1">
                    <a:alpha val="60000"/>
                  </a:schemeClr>
                </a:solidFill>
              </a:rPr>
              <a:t> Fomites (e.g., shared towels, contaminated bedding)</a:t>
            </a:r>
          </a:p>
          <a:p>
            <a:endParaRPr lang="en-US" sz="1600" dirty="0">
              <a:solidFill>
                <a:schemeClr val="tx1">
                  <a:alpha val="60000"/>
                </a:schemeClr>
              </a:solidFill>
            </a:endParaRPr>
          </a:p>
        </p:txBody>
      </p:sp>
      <p:grpSp>
        <p:nvGrpSpPr>
          <p:cNvPr id="24" name="Group 23">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5"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6"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4" name="Rectangle 1">
            <a:extLst>
              <a:ext uri="{FF2B5EF4-FFF2-40B4-BE49-F238E27FC236}">
                <a16:creationId xmlns:a16="http://schemas.microsoft.com/office/drawing/2014/main" id="{0FCBCC9A-9CB9-436D-AAE3-A36DB71005FD}"/>
              </a:ext>
            </a:extLst>
          </p:cNvPr>
          <p:cNvSpPr>
            <a:spLocks noChangeArrowheads="1"/>
          </p:cNvSpPr>
          <p:nvPr/>
        </p:nvSpPr>
        <p:spPr bwMode="auto">
          <a:xfrm>
            <a:off x="0" y="-230832"/>
            <a:ext cx="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dirty="0">
                <a:ln>
                  <a:noFill/>
                </a:ln>
                <a:solidFill>
                  <a:srgbClr val="333333"/>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60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Monkey pox</a:t>
            </a:r>
          </a:p>
        </p:txBody>
      </p:sp>
      <p:sp>
        <p:nvSpPr>
          <p:cNvPr id="3" name="Content Placeholder 2"/>
          <p:cNvSpPr>
            <a:spLocks noGrp="1"/>
          </p:cNvSpPr>
          <p:nvPr>
            <p:ph idx="1"/>
          </p:nvPr>
        </p:nvSpPr>
        <p:spPr/>
        <p:txBody>
          <a:bodyPr>
            <a:normAutofit fontScale="92500" lnSpcReduction="20000"/>
          </a:bodyPr>
          <a:lstStyle/>
          <a:p>
            <a:r>
              <a:rPr lang="en-US" dirty="0"/>
              <a:t>Monkey pox is a rare disease caused by infection with the monkey pox virus. Monkey pox virus is part of the same family of viruses as variola virus, the virus that causes smallpox. Monkey pox symptoms are similar to smallpox symptoms, but milder, and monkey pox is rarely fatal. Monkey pox is not related to chickenpox.</a:t>
            </a:r>
          </a:p>
          <a:p>
            <a:r>
              <a:rPr lang="en-US" dirty="0"/>
              <a:t>Monkey pox can spread to anyone through close, personal, often skin-to-skin contact, including: Direct contact with monkey pox rash, scabs, or body fluids from a person with monkey pox. Touching objects, fabrics (clothing, bedding, or towels), and surfaces that have been used by someone with monkey pox</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4" name="Content Placeholder 3" descr="download.jfif"/>
          <p:cNvPicPr>
            <a:picLocks noGrp="1" noChangeAspect="1"/>
          </p:cNvPicPr>
          <p:nvPr>
            <p:ph idx="1"/>
          </p:nvPr>
        </p:nvPicPr>
        <p:blipFill>
          <a:blip r:embed="rId2"/>
          <a:stretch>
            <a:fillRect/>
          </a:stretch>
        </p:blipFill>
        <p:spPr>
          <a:xfrm>
            <a:off x="1932317" y="1509623"/>
            <a:ext cx="8039819" cy="437359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Monkey pox Cases from past 12months in USA</a:t>
            </a:r>
          </a:p>
        </p:txBody>
      </p:sp>
      <p:pic>
        <p:nvPicPr>
          <p:cNvPr id="4" name="Content Placeholder 3" descr="WhatsApp Image 2022-08-03 at 7.15.39 PM.jpeg"/>
          <p:cNvPicPr>
            <a:picLocks noGrp="1" noChangeAspect="1"/>
          </p:cNvPicPr>
          <p:nvPr>
            <p:ph idx="1"/>
          </p:nvPr>
        </p:nvPicPr>
        <p:blipFill>
          <a:blip r:embed="rId2"/>
          <a:stretch>
            <a:fillRect/>
          </a:stretch>
        </p:blipFill>
        <p:spPr>
          <a:xfrm>
            <a:off x="1232361" y="1825625"/>
            <a:ext cx="3736453" cy="4351338"/>
          </a:xfrm>
        </p:spPr>
      </p:pic>
      <p:pic>
        <p:nvPicPr>
          <p:cNvPr id="5" name="Picture 4" descr="WhatsApp Image 2022-08-03 at 7.15.29 PM.jpeg"/>
          <p:cNvPicPr>
            <a:picLocks noChangeAspect="1"/>
          </p:cNvPicPr>
          <p:nvPr/>
        </p:nvPicPr>
        <p:blipFill>
          <a:blip r:embed="rId3"/>
          <a:stretch>
            <a:fillRect/>
          </a:stretch>
        </p:blipFill>
        <p:spPr>
          <a:xfrm>
            <a:off x="5719313" y="1647645"/>
            <a:ext cx="4943468" cy="45288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1" name="Group 20">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2" name="Rectangle 21">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a:solidFill>
                  <a:srgbClr val="000000"/>
                </a:solidFill>
                <a:effectLst/>
                <a:latin typeface="Source Sans Pro" panose="020B0503030403020204" pitchFamily="34" charset="0"/>
              </a:rPr>
              <a:t>Exploratory data analysis</a:t>
            </a:r>
            <a:endParaRPr lang="en-US" sz="370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4916250" y="619125"/>
            <a:ext cx="6508987" cy="5619750"/>
          </a:xfrm>
        </p:spPr>
        <p:txBody>
          <a:bodyPr anchor="ctr">
            <a:normAutofit/>
          </a:bodyPr>
          <a:lstStyle/>
          <a:p>
            <a:r>
              <a:rPr lang="en-US" sz="1600" dirty="0">
                <a:solidFill>
                  <a:schemeClr val="tx1">
                    <a:alpha val="60000"/>
                  </a:schemeClr>
                </a:solidFill>
              </a:rPr>
              <a:t>On May 6, 2022, a monkeypox epidemic was reported. It started with a British citizen who, on April 29, 2022, after visiting Nigeria (where the illness is widespread), displayed symptoms that were compatible with monkeypox. </a:t>
            </a:r>
          </a:p>
          <a:p>
            <a:r>
              <a:rPr lang="en-US" sz="1600" dirty="0">
                <a:solidFill>
                  <a:schemeClr val="tx1">
                    <a:alpha val="60000"/>
                  </a:schemeClr>
                </a:solidFill>
              </a:rPr>
              <a:t>On May 4, the resident returned to the UK, resulting in the outbreak's index case in that nation.</a:t>
            </a:r>
          </a:p>
          <a:p>
            <a:r>
              <a:rPr lang="en-US" sz="1600" dirty="0">
                <a:solidFill>
                  <a:schemeClr val="tx1">
                    <a:alpha val="60000"/>
                  </a:schemeClr>
                </a:solidFill>
              </a:rPr>
              <a:t>This dataset includes a count of both confirmed and suspected cases across all nations.</a:t>
            </a:r>
          </a:p>
          <a:p>
            <a:r>
              <a:rPr lang="en-US" sz="1600" dirty="0">
                <a:solidFill>
                  <a:schemeClr val="tx1">
                    <a:alpha val="60000"/>
                  </a:schemeClr>
                </a:solidFill>
              </a:rPr>
              <a:t>The EDA includes below,</a:t>
            </a:r>
          </a:p>
          <a:p>
            <a:pPr marL="0" indent="0">
              <a:buNone/>
            </a:pPr>
            <a:endParaRPr lang="en-US" sz="1600" dirty="0">
              <a:solidFill>
                <a:schemeClr val="tx1">
                  <a:alpha val="60000"/>
                </a:schemeClr>
              </a:solidFill>
            </a:endParaRPr>
          </a:p>
          <a:p>
            <a:pPr lvl="1">
              <a:buFont typeface="Wingdings" panose="05000000000000000000" pitchFamily="2" charset="2"/>
              <a:buChar char="q"/>
            </a:pPr>
            <a:r>
              <a:rPr lang="en-US" sz="1600" dirty="0">
                <a:solidFill>
                  <a:schemeClr val="tx1">
                    <a:alpha val="60000"/>
                  </a:schemeClr>
                </a:solidFill>
              </a:rPr>
              <a:t>Top 10 Countries based on Confirmed Cases</a:t>
            </a:r>
          </a:p>
          <a:p>
            <a:pPr lvl="1">
              <a:buFont typeface="Wingdings" panose="05000000000000000000" pitchFamily="2" charset="2"/>
              <a:buChar char="q"/>
            </a:pPr>
            <a:r>
              <a:rPr lang="en-US" sz="1600" dirty="0">
                <a:solidFill>
                  <a:schemeClr val="tx1">
                    <a:alpha val="60000"/>
                  </a:schemeClr>
                </a:solidFill>
              </a:rPr>
              <a:t>Top 10 Countries based on Suspected Cases</a:t>
            </a:r>
          </a:p>
          <a:p>
            <a:pPr lvl="1">
              <a:buFont typeface="Wingdings" panose="05000000000000000000" pitchFamily="2" charset="2"/>
              <a:buChar char="q"/>
            </a:pPr>
            <a:r>
              <a:rPr lang="en-US" sz="1600" dirty="0">
                <a:solidFill>
                  <a:schemeClr val="tx1">
                    <a:alpha val="60000"/>
                  </a:schemeClr>
                </a:solidFill>
              </a:rPr>
              <a:t>Top 10 Countries based on Hospitalized Cases</a:t>
            </a:r>
          </a:p>
          <a:p>
            <a:pPr lvl="1">
              <a:buFont typeface="Wingdings" panose="05000000000000000000" pitchFamily="2" charset="2"/>
              <a:buChar char="q"/>
            </a:pPr>
            <a:r>
              <a:rPr lang="en-US" sz="1600" dirty="0">
                <a:solidFill>
                  <a:schemeClr val="tx1">
                    <a:alpha val="60000"/>
                  </a:schemeClr>
                </a:solidFill>
              </a:rPr>
              <a:t>Top 10 Countries based on Cases having Travel History</a:t>
            </a:r>
          </a:p>
          <a:p>
            <a:pPr lvl="1">
              <a:buFont typeface="Wingdings" panose="05000000000000000000" pitchFamily="2" charset="2"/>
              <a:buChar char="q"/>
            </a:pPr>
            <a:r>
              <a:rPr lang="en-US" sz="1600" dirty="0">
                <a:solidFill>
                  <a:schemeClr val="tx1">
                    <a:alpha val="60000"/>
                  </a:schemeClr>
                </a:solidFill>
              </a:rPr>
              <a:t>Top 10 Countries based on Cases not having Travel History</a:t>
            </a:r>
          </a:p>
          <a:p>
            <a:pPr lvl="1">
              <a:buFont typeface="Wingdings" panose="05000000000000000000" pitchFamily="2" charset="2"/>
              <a:buChar char="q"/>
            </a:pPr>
            <a:r>
              <a:rPr lang="en-US" sz="1600" dirty="0">
                <a:solidFill>
                  <a:schemeClr val="tx1">
                    <a:alpha val="60000"/>
                  </a:schemeClr>
                </a:solidFill>
              </a:rPr>
              <a:t>Confirmed Monkey Pox Cases Across The Globe</a:t>
            </a:r>
          </a:p>
          <a:p>
            <a:pPr lvl="1">
              <a:buFont typeface="Wingdings" panose="05000000000000000000" pitchFamily="2" charset="2"/>
              <a:buChar char="q"/>
            </a:pPr>
            <a:r>
              <a:rPr lang="en-US" sz="1600" dirty="0">
                <a:solidFill>
                  <a:schemeClr val="tx1">
                    <a:alpha val="60000"/>
                  </a:schemeClr>
                </a:solidFill>
              </a:rPr>
              <a:t>Suspected Monkey Pox Cases Across The Globe</a:t>
            </a:r>
          </a:p>
          <a:p>
            <a:endParaRPr lang="en-US" sz="1600" dirty="0">
              <a:solidFill>
                <a:schemeClr val="tx1">
                  <a:alpha val="60000"/>
                </a:schemeClr>
              </a:solidFill>
            </a:endParaRPr>
          </a:p>
        </p:txBody>
      </p:sp>
      <p:grpSp>
        <p:nvGrpSpPr>
          <p:cNvPr id="25" name="Group 24">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7"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Tree>
    <p:extLst>
      <p:ext uri="{BB962C8B-B14F-4D97-AF65-F5344CB8AC3E}">
        <p14:creationId xmlns:p14="http://schemas.microsoft.com/office/powerpoint/2010/main" val="268548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F526DD0-5E46-40B7-AEF1-9B26256CF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grpSp>
        <p:nvGrpSpPr>
          <p:cNvPr id="21" name="Group 20">
            <a:extLst>
              <a:ext uri="{FF2B5EF4-FFF2-40B4-BE49-F238E27FC236}">
                <a16:creationId xmlns:a16="http://schemas.microsoft.com/office/drawing/2014/main" id="{B7E4032D-4110-4963-82B8-8A1B1BF4B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273199" cy="6858000"/>
            <a:chOff x="1" y="0"/>
            <a:chExt cx="4273199" cy="6858000"/>
          </a:xfrm>
        </p:grpSpPr>
        <p:sp>
          <p:nvSpPr>
            <p:cNvPr id="22" name="Rectangle 21">
              <a:extLst>
                <a:ext uri="{FF2B5EF4-FFF2-40B4-BE49-F238E27FC236}">
                  <a16:creationId xmlns:a16="http://schemas.microsoft.com/office/drawing/2014/main" id="{66796880-E7D7-485E-A6D1-908B811A1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rgbClr val="FFFFFF"/>
            </a:solidFill>
            <a:ln w="0">
              <a:noFill/>
              <a:prstDash val="solid"/>
              <a:round/>
              <a:headEnd/>
              <a:tailEnd/>
            </a:ln>
          </p:spPr>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AC97B103-7494-4650-82C0-FC9F8D272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4273199" cy="6858000"/>
            </a:xfrm>
            <a:prstGeom prst="rect">
              <a:avLst/>
            </a:prstGeom>
            <a:solidFill>
              <a:schemeClr val="accent1">
                <a:lumMod val="50000"/>
                <a:alpha val="25000"/>
              </a:schemeClr>
            </a:solidFill>
            <a:ln w="0">
              <a:noFill/>
              <a:prstDash val="solid"/>
              <a:round/>
              <a:headEnd/>
              <a:tailEnd/>
            </a:ln>
          </p:spPr>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dirty="0">
                <a:solidFill>
                  <a:srgbClr val="000000"/>
                </a:solidFill>
                <a:effectLst/>
                <a:latin typeface="Source Sans Pro" panose="020B0503030403020204" pitchFamily="34" charset="0"/>
              </a:rPr>
              <a:t>Data Modeling</a:t>
            </a:r>
            <a:endParaRPr lang="en-US" sz="3700" dirty="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5476461" y="1063487"/>
            <a:ext cx="3806687" cy="2693504"/>
          </a:xfrm>
        </p:spPr>
        <p:txBody>
          <a:bodyPr anchor="ctr">
            <a:normAutofit/>
          </a:bodyPr>
          <a:lstStyle/>
          <a:p>
            <a:endParaRPr lang="en-US" sz="2000" dirty="0">
              <a:solidFill>
                <a:schemeClr val="tx1">
                  <a:alpha val="60000"/>
                </a:schemeClr>
              </a:solidFill>
            </a:endParaRPr>
          </a:p>
          <a:p>
            <a:r>
              <a:rPr lang="en-US" sz="2000" dirty="0">
                <a:solidFill>
                  <a:schemeClr val="tx1">
                    <a:alpha val="60000"/>
                  </a:schemeClr>
                </a:solidFill>
              </a:rPr>
              <a:t>Linear Regression</a:t>
            </a:r>
          </a:p>
          <a:p>
            <a:r>
              <a:rPr lang="en-US" sz="2000" dirty="0">
                <a:solidFill>
                  <a:schemeClr val="tx1">
                    <a:alpha val="60000"/>
                  </a:schemeClr>
                </a:solidFill>
              </a:rPr>
              <a:t>Decision Tree Regressor</a:t>
            </a:r>
          </a:p>
          <a:p>
            <a:r>
              <a:rPr lang="en-US" sz="2000" dirty="0">
                <a:solidFill>
                  <a:schemeClr val="tx1">
                    <a:alpha val="60000"/>
                  </a:schemeClr>
                </a:solidFill>
              </a:rPr>
              <a:t>Random Forest Regressor</a:t>
            </a:r>
          </a:p>
          <a:p>
            <a:r>
              <a:rPr lang="en-US" sz="2000" dirty="0">
                <a:solidFill>
                  <a:schemeClr val="tx1">
                    <a:alpha val="60000"/>
                  </a:schemeClr>
                </a:solidFill>
              </a:rPr>
              <a:t>Elastic Net Regressor</a:t>
            </a:r>
          </a:p>
        </p:txBody>
      </p:sp>
      <p:grpSp>
        <p:nvGrpSpPr>
          <p:cNvPr id="25" name="Group 24">
            <a:extLst>
              <a:ext uri="{FF2B5EF4-FFF2-40B4-BE49-F238E27FC236}">
                <a16:creationId xmlns:a16="http://schemas.microsoft.com/office/drawing/2014/main" id="{5D133F51-4E9D-4F0B-A452-875C6A52B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00000"/>
            </a:solidFill>
            <a:ln w="0">
              <a:noFill/>
              <a:prstDash val="solid"/>
              <a:round/>
              <a:headEnd/>
              <a:tailEnd/>
            </a:ln>
          </p:spPr>
        </p:sp>
        <p:sp>
          <p:nvSpPr>
            <p:cNvPr id="27" name="Freeform 6">
              <a:extLst>
                <a:ext uri="{FF2B5EF4-FFF2-40B4-BE49-F238E27FC236}">
                  <a16:creationId xmlns:a16="http://schemas.microsoft.com/office/drawing/2014/main" id="{DF21B6AB-8AF5-4823-92E3-F33B9EAEF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Tree>
    <p:extLst>
      <p:ext uri="{BB962C8B-B14F-4D97-AF65-F5344CB8AC3E}">
        <p14:creationId xmlns:p14="http://schemas.microsoft.com/office/powerpoint/2010/main" val="144429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B5BA-5508-4586-B6F6-3681BF2C1E7E}"/>
              </a:ext>
            </a:extLst>
          </p:cNvPr>
          <p:cNvSpPr>
            <a:spLocks noGrp="1"/>
          </p:cNvSpPr>
          <p:nvPr>
            <p:ph type="title"/>
          </p:nvPr>
        </p:nvSpPr>
        <p:spPr>
          <a:xfrm>
            <a:off x="1251677" y="619125"/>
            <a:ext cx="2652413" cy="5619749"/>
          </a:xfrm>
        </p:spPr>
        <p:txBody>
          <a:bodyPr vert="horz" lIns="91440" tIns="45720" rIns="91440" bIns="45720" rtlCol="0" anchor="ctr">
            <a:normAutofit/>
          </a:bodyPr>
          <a:lstStyle/>
          <a:p>
            <a:r>
              <a:rPr lang="en-US" sz="3700" b="0" i="0" dirty="0">
                <a:solidFill>
                  <a:srgbClr val="000000"/>
                </a:solidFill>
                <a:effectLst/>
                <a:latin typeface="Source Sans Pro" panose="020B0503030403020204" pitchFamily="34" charset="0"/>
              </a:rPr>
              <a:t>Import necessary Libraries</a:t>
            </a:r>
            <a:endParaRPr lang="en-US" sz="3700" dirty="0">
              <a:solidFill>
                <a:srgbClr val="000000"/>
              </a:solidFill>
            </a:endParaRPr>
          </a:p>
        </p:txBody>
      </p:sp>
      <p:sp>
        <p:nvSpPr>
          <p:cNvPr id="5" name="Content Placeholder 4">
            <a:extLst>
              <a:ext uri="{FF2B5EF4-FFF2-40B4-BE49-F238E27FC236}">
                <a16:creationId xmlns:a16="http://schemas.microsoft.com/office/drawing/2014/main" id="{547FAB85-76CB-4A97-9F3C-40FD7ACA0B8F}"/>
              </a:ext>
            </a:extLst>
          </p:cNvPr>
          <p:cNvSpPr>
            <a:spLocks noGrp="1"/>
          </p:cNvSpPr>
          <p:nvPr>
            <p:ph idx="1"/>
          </p:nvPr>
        </p:nvSpPr>
        <p:spPr>
          <a:xfrm>
            <a:off x="5765710" y="3106891"/>
            <a:ext cx="3806687" cy="2693504"/>
          </a:xfrm>
        </p:spPr>
        <p:txBody>
          <a:bodyPr anchor="ctr">
            <a:normAutofit/>
          </a:bodyPr>
          <a:lstStyle/>
          <a:p>
            <a:endParaRPr lang="en-US" sz="2000" dirty="0">
              <a:solidFill>
                <a:schemeClr val="tx1">
                  <a:alpha val="60000"/>
                </a:schemeClr>
              </a:solidFill>
            </a:endParaRPr>
          </a:p>
          <a:p>
            <a:r>
              <a:rPr lang="en-US" sz="2000" dirty="0">
                <a:solidFill>
                  <a:schemeClr val="tx1">
                    <a:alpha val="60000"/>
                  </a:schemeClr>
                </a:solidFill>
              </a:rPr>
              <a:t>Linear Regression</a:t>
            </a:r>
          </a:p>
          <a:p>
            <a:r>
              <a:rPr lang="en-US" sz="2000" dirty="0">
                <a:solidFill>
                  <a:schemeClr val="tx1">
                    <a:alpha val="60000"/>
                  </a:schemeClr>
                </a:solidFill>
              </a:rPr>
              <a:t>Decision Tree Regressor</a:t>
            </a:r>
          </a:p>
          <a:p>
            <a:r>
              <a:rPr lang="en-US" sz="2000" dirty="0">
                <a:solidFill>
                  <a:schemeClr val="tx1">
                    <a:alpha val="60000"/>
                  </a:schemeClr>
                </a:solidFill>
              </a:rPr>
              <a:t>Random Forest Regressor</a:t>
            </a:r>
          </a:p>
          <a:p>
            <a:r>
              <a:rPr lang="en-US" sz="2000" dirty="0">
                <a:solidFill>
                  <a:schemeClr val="tx1">
                    <a:alpha val="60000"/>
                  </a:schemeClr>
                </a:solidFill>
              </a:rPr>
              <a:t>Elastic Net Regressor</a:t>
            </a:r>
          </a:p>
        </p:txBody>
      </p:sp>
      <p:pic>
        <p:nvPicPr>
          <p:cNvPr id="4" name="Picture 3">
            <a:extLst>
              <a:ext uri="{FF2B5EF4-FFF2-40B4-BE49-F238E27FC236}">
                <a16:creationId xmlns:a16="http://schemas.microsoft.com/office/drawing/2014/main" id="{6CC2CCAD-5584-42DD-BDD7-B75687459A7A}"/>
              </a:ext>
            </a:extLst>
          </p:cNvPr>
          <p:cNvPicPr>
            <a:picLocks noChangeAspect="1"/>
          </p:cNvPicPr>
          <p:nvPr/>
        </p:nvPicPr>
        <p:blipFill>
          <a:blip r:embed="rId2"/>
          <a:stretch>
            <a:fillRect/>
          </a:stretch>
        </p:blipFill>
        <p:spPr>
          <a:xfrm>
            <a:off x="3999458" y="2259228"/>
            <a:ext cx="6096528" cy="3541167"/>
          </a:xfrm>
          <a:prstGeom prst="rect">
            <a:avLst/>
          </a:prstGeom>
        </p:spPr>
      </p:pic>
    </p:spTree>
    <p:extLst>
      <p:ext uri="{BB962C8B-B14F-4D97-AF65-F5344CB8AC3E}">
        <p14:creationId xmlns:p14="http://schemas.microsoft.com/office/powerpoint/2010/main" val="1094075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350</TotalTime>
  <Words>1269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Corbel</vt:lpstr>
      <vt:lpstr>Source Sans Pro</vt:lpstr>
      <vt:lpstr>Wingdings</vt:lpstr>
      <vt:lpstr>Wingdings 2</vt:lpstr>
      <vt:lpstr>Wingdings 3</vt:lpstr>
      <vt:lpstr>Module</vt:lpstr>
      <vt:lpstr>DS 640 - Predictive Analysis &amp; Finance Model</vt:lpstr>
      <vt:lpstr>Problem Statement</vt:lpstr>
      <vt:lpstr>    Objective</vt:lpstr>
      <vt:lpstr>Monkey pox</vt:lpstr>
      <vt:lpstr>Structure</vt:lpstr>
      <vt:lpstr>Monkey pox Cases from past 12months in USA</vt:lpstr>
      <vt:lpstr>Exploratory data analysis</vt:lpstr>
      <vt:lpstr>Data Modeling</vt:lpstr>
      <vt:lpstr>Import necessary Libraries</vt:lpstr>
      <vt:lpstr>Data Modeling</vt:lpstr>
      <vt:lpstr>Data Visualization</vt:lpstr>
      <vt:lpstr>Code Snippet</vt:lpstr>
      <vt:lpstr>Prevention of Monkey pox</vt:lpstr>
      <vt:lpstr>Treatment for Monkey pox</vt:lpstr>
      <vt:lpstr>Deployment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520: Data Analysis and  decision model</dc:title>
  <dc:creator>Nishant Zope</dc:creator>
  <cp:lastModifiedBy>Raja</cp:lastModifiedBy>
  <cp:revision>22</cp:revision>
  <dcterms:created xsi:type="dcterms:W3CDTF">2021-11-13T15:59:04Z</dcterms:created>
  <dcterms:modified xsi:type="dcterms:W3CDTF">2022-08-10T22:58:04Z</dcterms:modified>
</cp:coreProperties>
</file>