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88825"/>
  <p:notesSz cx="6858000" cy="9144000"/>
  <p:embeddedFontLst>
    <p:embeddedFont>
      <p:font typeface="Constanti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18" roundtripDataSignature="AMtx7mjlsGpJRwDp/iNjVSGQairq8xOi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nstantia-bold.fntdata"/><Relationship Id="rId14" Type="http://schemas.openxmlformats.org/officeDocument/2006/relationships/font" Target="fonts/Constantia-regular.fntdata"/><Relationship Id="rId17" Type="http://schemas.openxmlformats.org/officeDocument/2006/relationships/font" Target="fonts/Constantia-boldItalic.fntdata"/><Relationship Id="rId16" Type="http://schemas.openxmlformats.org/officeDocument/2006/relationships/font" Target="fonts/Constanti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0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24" name="Google Shape;24;p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5" name="Google Shape;25;p10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6" name="Google Shape;26;p10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27" name="Google Shape;27;p10"/>
          <p:cNvSpPr txBox="1"/>
          <p:nvPr>
            <p:ph type="ctrTitle"/>
          </p:nvPr>
        </p:nvSpPr>
        <p:spPr>
          <a:xfrm>
            <a:off x="1828324" y="362396"/>
            <a:ext cx="914161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tanti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subTitle"/>
          </p:nvPr>
        </p:nvSpPr>
        <p:spPr>
          <a:xfrm>
            <a:off x="1828324" y="2089595"/>
            <a:ext cx="9141619" cy="88634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669014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 rot="5400000">
            <a:off x="3808413" y="-989330"/>
            <a:ext cx="4572000" cy="975106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showMasterSp="0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0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101" name="Google Shape;101;p2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2" name="Google Shape;102;p20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104" name="Google Shape;104;p20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05" name="Google Shape;105;p20"/>
            <p:cNvSpPr/>
            <p:nvPr/>
          </p:nvSpPr>
          <p:spPr>
            <a:xfrm rot="5400000">
              <a:off x="4119794" y="119293"/>
              <a:ext cx="904412" cy="9144000"/>
            </a:xfrm>
            <a:custGeom>
              <a:rect b="b" l="l" r="r" t="t"/>
              <a:pathLst>
                <a:path extrusionOk="0" h="9144000" w="904412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6" name="Google Shape;106;p20"/>
            <p:cNvSpPr/>
            <p:nvPr/>
          </p:nvSpPr>
          <p:spPr>
            <a:xfrm rot="5400000">
              <a:off x="4023569" y="23069"/>
              <a:ext cx="1096862" cy="9144000"/>
            </a:xfrm>
            <a:custGeom>
              <a:rect b="b" l="l" r="r" t="t"/>
              <a:pathLst>
                <a:path extrusionOk="0" h="9144000" w="1096862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107" name="Google Shape;107;p20"/>
          <p:cNvSpPr txBox="1"/>
          <p:nvPr>
            <p:ph type="title"/>
          </p:nvPr>
        </p:nvSpPr>
        <p:spPr>
          <a:xfrm rot="5400000">
            <a:off x="8154380" y="2747195"/>
            <a:ext cx="5021685" cy="1828324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 rot="5400000">
            <a:off x="2821768" y="-452372"/>
            <a:ext cx="5021685" cy="8227457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2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40" name="Google Shape;40;p12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1" name="Google Shape;41;p12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2" name="Google Shape;42;p12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43" name="Google Shape;43;p12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44" name="Google Shape;44;p12"/>
            <p:cNvSpPr/>
            <p:nvPr/>
          </p:nvSpPr>
          <p:spPr>
            <a:xfrm rot="5400000">
              <a:off x="4119794" y="119293"/>
              <a:ext cx="904412" cy="9144000"/>
            </a:xfrm>
            <a:custGeom>
              <a:rect b="b" l="l" r="r" t="t"/>
              <a:pathLst>
                <a:path extrusionOk="0" h="9144000" w="904412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5" name="Google Shape;45;p12"/>
            <p:cNvSpPr/>
            <p:nvPr/>
          </p:nvSpPr>
          <p:spPr>
            <a:xfrm rot="5400000">
              <a:off x="4023569" y="33343"/>
              <a:ext cx="1096862" cy="9144000"/>
            </a:xfrm>
            <a:custGeom>
              <a:rect b="b" l="l" r="r" t="t"/>
              <a:pathLst>
                <a:path extrusionOk="0" h="9144000" w="1096862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46" name="Google Shape;46;p12"/>
          <p:cNvSpPr txBox="1"/>
          <p:nvPr>
            <p:ph type="title"/>
          </p:nvPr>
        </p:nvSpPr>
        <p:spPr>
          <a:xfrm>
            <a:off x="1828324" y="1932518"/>
            <a:ext cx="9141619" cy="2105367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tantia"/>
              <a:buNone/>
              <a:defRPr b="0" sz="6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1828324" y="4084264"/>
            <a:ext cx="9141619" cy="933297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66901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1141412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141412" y="1600200"/>
            <a:ext cx="487553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6094412" y="1600200"/>
            <a:ext cx="487553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141412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141412" y="1524000"/>
            <a:ext cx="4875530" cy="816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b="0" sz="2800">
                <a:solidFill>
                  <a:srgbClr val="66901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00"/>
              <a:buNone/>
              <a:defRPr b="1" sz="27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1141412" y="2413000"/>
            <a:ext cx="4875530" cy="37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4"/>
          <p:cNvSpPr txBox="1"/>
          <p:nvPr>
            <p:ph idx="3" type="body"/>
          </p:nvPr>
        </p:nvSpPr>
        <p:spPr>
          <a:xfrm>
            <a:off x="6094412" y="1524000"/>
            <a:ext cx="4875530" cy="816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b="0" sz="2800">
                <a:solidFill>
                  <a:srgbClr val="66901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00"/>
              <a:buNone/>
              <a:defRPr b="1" sz="27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63" name="Google Shape;63;p14"/>
          <p:cNvSpPr txBox="1"/>
          <p:nvPr>
            <p:ph idx="4" type="body"/>
          </p:nvPr>
        </p:nvSpPr>
        <p:spPr>
          <a:xfrm>
            <a:off x="6094412" y="2413000"/>
            <a:ext cx="4875530" cy="37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6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74" name="Google Shape;74;p16"/>
            <p:cNvSpPr/>
            <p:nvPr/>
          </p:nvSpPr>
          <p:spPr>
            <a:xfrm rot="5400000">
              <a:off x="4119794" y="119293"/>
              <a:ext cx="904412" cy="9144000"/>
            </a:xfrm>
            <a:custGeom>
              <a:rect b="b" l="l" r="r" t="t"/>
              <a:pathLst>
                <a:path extrusionOk="0" h="9144000" w="904412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 rot="5400000">
              <a:off x="4023569" y="33343"/>
              <a:ext cx="1096862" cy="9144000"/>
            </a:xfrm>
            <a:custGeom>
              <a:rect b="b" l="l" r="r" t="t"/>
              <a:pathLst>
                <a:path extrusionOk="0" h="9144000" w="1096862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 b="0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875530" y="1600200"/>
            <a:ext cx="60944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1218883" y="1600202"/>
            <a:ext cx="34535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66901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 b="0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Пустой заполнитель, вместо которого можно добавить изображение. Щелкните заполнитель и выберите изображение, которое необходимо добавить" id="88" name="Google Shape;88;p18"/>
          <p:cNvSpPr/>
          <p:nvPr>
            <p:ph idx="2" type="pic"/>
          </p:nvPr>
        </p:nvSpPr>
        <p:spPr>
          <a:xfrm>
            <a:off x="1218887" y="1600200"/>
            <a:ext cx="6703850" cy="3657600"/>
          </a:xfrm>
          <a:prstGeom prst="roundRect">
            <a:avLst>
              <a:gd fmla="val 3098" name="adj"/>
            </a:avLst>
          </a:prstGeom>
          <a:noFill/>
          <a:ln>
            <a:noFill/>
          </a:ln>
        </p:spPr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8125883" y="1600200"/>
            <a:ext cx="2844059" cy="37592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66901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11" name="Google Shape;11;p9"/>
            <p:cNvSpPr/>
            <p:nvPr/>
          </p:nvSpPr>
          <p:spPr>
            <a:xfrm rot="5400000">
              <a:off x="4119794" y="119293"/>
              <a:ext cx="904412" cy="9144000"/>
            </a:xfrm>
            <a:custGeom>
              <a:rect b="b" l="l" r="r" t="t"/>
              <a:pathLst>
                <a:path extrusionOk="0" h="9144000" w="904412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2" name="Google Shape;12;p9"/>
            <p:cNvSpPr/>
            <p:nvPr/>
          </p:nvSpPr>
          <p:spPr>
            <a:xfrm rot="5400000">
              <a:off x="4023569" y="33343"/>
              <a:ext cx="1096862" cy="9144000"/>
            </a:xfrm>
            <a:custGeom>
              <a:rect b="b" l="l" r="r" t="t"/>
              <a:pathLst>
                <a:path extrusionOk="0" h="9144000" w="1096862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13" name="Google Shape;13;p9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14" name="Google Shape;14;p9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6" name="Google Shape;16;p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17" name="Google Shape;17;p9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 b="0" i="0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 txBox="1"/>
          <p:nvPr>
            <p:ph type="ctrTitle"/>
          </p:nvPr>
        </p:nvSpPr>
        <p:spPr>
          <a:xfrm>
            <a:off x="1828324" y="362396"/>
            <a:ext cx="914161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ru-RU" sz="4400"/>
              <a:t>Рынок заведений общественного</a:t>
            </a:r>
            <a:br>
              <a:rPr lang="ru-RU" sz="4400"/>
            </a:br>
            <a:r>
              <a:rPr lang="ru-RU" sz="4400"/>
              <a:t>питания Москвы</a:t>
            </a:r>
            <a:endParaRPr/>
          </a:p>
        </p:txBody>
      </p:sp>
      <p:sp>
        <p:nvSpPr>
          <p:cNvPr id="118" name="Google Shape;118;p1"/>
          <p:cNvSpPr txBox="1"/>
          <p:nvPr>
            <p:ph idx="1" type="subTitle"/>
          </p:nvPr>
        </p:nvSpPr>
        <p:spPr>
          <a:xfrm>
            <a:off x="1828324" y="2089595"/>
            <a:ext cx="9141619" cy="88634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Исследование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ru-RU"/>
              <a:t>Автор: </a:t>
            </a:r>
            <a:r>
              <a:rPr i="1" lang="ru-RU"/>
              <a:t>Волынский С.А.</a:t>
            </a:r>
            <a:endParaRPr i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ru-RU"/>
              <a:t>Цель проекта</a:t>
            </a:r>
            <a:endParaRPr/>
          </a:p>
        </p:txBody>
      </p:sp>
      <p:sp>
        <p:nvSpPr>
          <p:cNvPr id="125" name="Google Shape;125;p2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047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Изучение рынка общественного питания Москвы.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Предоставление рекомендации на основе проведенного исследования.</a:t>
            </a:r>
            <a:endParaRPr/>
          </a:p>
        </p:txBody>
      </p:sp>
      <p:sp>
        <p:nvSpPr>
          <p:cNvPr id="126" name="Google Shape;126;p2"/>
          <p:cNvSpPr txBox="1"/>
          <p:nvPr>
            <p:ph idx="12" type="sldNum"/>
          </p:nvPr>
        </p:nvSpPr>
        <p:spPr>
          <a:xfrm>
            <a:off x="11071516" y="6448425"/>
            <a:ext cx="812700" cy="180900"/>
          </a:xfrm>
          <a:prstGeom prst="rect">
            <a:avLst/>
          </a:prstGeom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ru-RU"/>
              <a:t>Распределение заведений по категориям</a:t>
            </a:r>
            <a:endParaRPr/>
          </a:p>
        </p:txBody>
      </p:sp>
      <p:pic>
        <p:nvPicPr>
          <p:cNvPr id="133" name="Google Shape;133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779" y="1393166"/>
            <a:ext cx="5400601" cy="441811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 txBox="1"/>
          <p:nvPr/>
        </p:nvSpPr>
        <p:spPr>
          <a:xfrm>
            <a:off x="6886500" y="1700808"/>
            <a:ext cx="4752528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Лидерами по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количеству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заведений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являются: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•Кафе;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•Рестораны;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•Кофейни.</a:t>
            </a:r>
            <a:endParaRPr/>
          </a:p>
        </p:txBody>
      </p:sp>
      <p:sp>
        <p:nvSpPr>
          <p:cNvPr id="135" name="Google Shape;135;p3"/>
          <p:cNvSpPr txBox="1"/>
          <p:nvPr>
            <p:ph idx="12" type="sldNum"/>
          </p:nvPr>
        </p:nvSpPr>
        <p:spPr>
          <a:xfrm>
            <a:off x="11071516" y="6448425"/>
            <a:ext cx="812700" cy="180900"/>
          </a:xfrm>
          <a:prstGeom prst="rect">
            <a:avLst/>
          </a:prstGeom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ru-RU"/>
              <a:t>Распределение заведений по категориям по</a:t>
            </a:r>
            <a:br>
              <a:rPr lang="ru-RU"/>
            </a:br>
            <a:r>
              <a:rPr lang="ru-RU"/>
              <a:t>административным округам Москвы</a:t>
            </a:r>
            <a:endParaRPr/>
          </a:p>
        </p:txBody>
      </p:sp>
      <p:sp>
        <p:nvSpPr>
          <p:cNvPr id="142" name="Google Shape;142;p4"/>
          <p:cNvSpPr txBox="1"/>
          <p:nvPr/>
        </p:nvSpPr>
        <p:spPr>
          <a:xfrm>
            <a:off x="6886500" y="1700808"/>
            <a:ext cx="475252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Больше всего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заведений в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Центральном Административном округе (ЦАО)</a:t>
            </a:r>
            <a:endParaRPr/>
          </a:p>
        </p:txBody>
      </p:sp>
      <p:sp>
        <p:nvSpPr>
          <p:cNvPr id="143" name="Google Shape;143;p4"/>
          <p:cNvSpPr txBox="1"/>
          <p:nvPr>
            <p:ph idx="1" type="body"/>
          </p:nvPr>
        </p:nvSpPr>
        <p:spPr>
          <a:xfrm>
            <a:off x="1218883" y="1600200"/>
            <a:ext cx="537958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1269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4" name="Google Shape;14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20" y="1447800"/>
            <a:ext cx="5787342" cy="4600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"/>
          <p:cNvSpPr txBox="1"/>
          <p:nvPr>
            <p:ph idx="12" type="sldNum"/>
          </p:nvPr>
        </p:nvSpPr>
        <p:spPr>
          <a:xfrm>
            <a:off x="11071516" y="6448425"/>
            <a:ext cx="812700" cy="180900"/>
          </a:xfrm>
          <a:prstGeom prst="rect">
            <a:avLst/>
          </a:prstGeom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/>
          <p:nvPr>
            <p:ph type="title"/>
          </p:nvPr>
        </p:nvSpPr>
        <p:spPr>
          <a:xfrm>
            <a:off x="1218882" y="152400"/>
            <a:ext cx="10852194" cy="1062487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ru-RU"/>
              <a:t>Распределение кофеен по округам</a:t>
            </a:r>
            <a:endParaRPr/>
          </a:p>
        </p:txBody>
      </p:sp>
      <p:sp>
        <p:nvSpPr>
          <p:cNvPr id="152" name="Google Shape;152;p5"/>
          <p:cNvSpPr txBox="1"/>
          <p:nvPr/>
        </p:nvSpPr>
        <p:spPr>
          <a:xfrm>
            <a:off x="6886500" y="1700808"/>
            <a:ext cx="475252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Всего 1413 кофейни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(что составляет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16.8% от всех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заведений)</a:t>
            </a:r>
            <a:endParaRPr/>
          </a:p>
        </p:txBody>
      </p:sp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1218883" y="1600200"/>
            <a:ext cx="537958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1269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4" name="Google Shape;15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852" y="1214887"/>
            <a:ext cx="4930815" cy="495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5"/>
          <p:cNvSpPr txBox="1"/>
          <p:nvPr>
            <p:ph idx="12" type="sldNum"/>
          </p:nvPr>
        </p:nvSpPr>
        <p:spPr>
          <a:xfrm>
            <a:off x="11071516" y="6448425"/>
            <a:ext cx="812700" cy="180900"/>
          </a:xfrm>
          <a:prstGeom prst="rect">
            <a:avLst/>
          </a:prstGeom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>
            <p:ph type="title"/>
          </p:nvPr>
        </p:nvSpPr>
        <p:spPr>
          <a:xfrm>
            <a:off x="8614692" y="1068956"/>
            <a:ext cx="2736304" cy="1062487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tantia"/>
              <a:buNone/>
            </a:pPr>
            <a:r>
              <a:rPr lang="ru-RU"/>
              <a:t>Медианный средний чек заведений по округам</a:t>
            </a:r>
            <a:endParaRPr/>
          </a:p>
        </p:txBody>
      </p:sp>
      <p:sp>
        <p:nvSpPr>
          <p:cNvPr id="162" name="Google Shape;162;p6"/>
          <p:cNvSpPr txBox="1"/>
          <p:nvPr/>
        </p:nvSpPr>
        <p:spPr>
          <a:xfrm>
            <a:off x="8617704" y="2060848"/>
            <a:ext cx="338136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Самые высокие средние чеки - в заведениях общественного питания Центрального и Западного административных округов (1000 руб.), самый низкий - в Юго-Восточном административном округе (450 руб.). В остальных округах средние чеки составляют от 500 до 700 руб.</a:t>
            </a:r>
            <a:endParaRPr/>
          </a:p>
        </p:txBody>
      </p:sp>
      <p:sp>
        <p:nvSpPr>
          <p:cNvPr id="163" name="Google Shape;163;p6"/>
          <p:cNvSpPr txBox="1"/>
          <p:nvPr>
            <p:ph idx="1" type="body"/>
          </p:nvPr>
        </p:nvSpPr>
        <p:spPr>
          <a:xfrm>
            <a:off x="1218883" y="1600200"/>
            <a:ext cx="537958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1269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4" name="Google Shape;16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748" y="116632"/>
            <a:ext cx="8352928" cy="581532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6"/>
          <p:cNvSpPr txBox="1"/>
          <p:nvPr>
            <p:ph idx="12" type="sldNum"/>
          </p:nvPr>
        </p:nvSpPr>
        <p:spPr>
          <a:xfrm>
            <a:off x="11071516" y="6448425"/>
            <a:ext cx="812700" cy="180900"/>
          </a:xfrm>
          <a:prstGeom prst="rect">
            <a:avLst/>
          </a:prstGeom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>
            <p:ph type="title"/>
          </p:nvPr>
        </p:nvSpPr>
        <p:spPr>
          <a:xfrm>
            <a:off x="1218882" y="152400"/>
            <a:ext cx="10852194" cy="1062487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tantia"/>
              <a:buNone/>
            </a:pPr>
            <a:r>
              <a:rPr lang="ru-RU"/>
              <a:t>На какую стоимость чашки капучино стоит ориентироваться при открытии и почему?</a:t>
            </a:r>
            <a:endParaRPr/>
          </a:p>
        </p:txBody>
      </p:sp>
      <p:sp>
        <p:nvSpPr>
          <p:cNvPr id="172" name="Google Shape;172;p7"/>
          <p:cNvSpPr txBox="1"/>
          <p:nvPr/>
        </p:nvSpPr>
        <p:spPr>
          <a:xfrm>
            <a:off x="6886500" y="1700808"/>
            <a:ext cx="475252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Самая высокая стоимость в Юго-Западном, Центральном и Западном административных округах (175-200 руб). Самая низкая стоимость в Восточном административном округе(125-150 рублей). Для окупаемости нужно держать цену в этих пределах.</a:t>
            </a:r>
            <a:endParaRPr/>
          </a:p>
        </p:txBody>
      </p:sp>
      <p:sp>
        <p:nvSpPr>
          <p:cNvPr id="173" name="Google Shape;173;p7"/>
          <p:cNvSpPr txBox="1"/>
          <p:nvPr>
            <p:ph idx="1" type="body"/>
          </p:nvPr>
        </p:nvSpPr>
        <p:spPr>
          <a:xfrm>
            <a:off x="1218883" y="1600200"/>
            <a:ext cx="537958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1269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4" name="Google Shape;1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8882" y="1185725"/>
            <a:ext cx="4453558" cy="452691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7"/>
          <p:cNvSpPr txBox="1"/>
          <p:nvPr>
            <p:ph idx="12" type="sldNum"/>
          </p:nvPr>
        </p:nvSpPr>
        <p:spPr>
          <a:xfrm>
            <a:off x="11071516" y="6448425"/>
            <a:ext cx="812700" cy="180900"/>
          </a:xfrm>
          <a:prstGeom prst="rect">
            <a:avLst/>
          </a:prstGeom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>
            <p:ph type="title"/>
          </p:nvPr>
        </p:nvSpPr>
        <p:spPr>
          <a:xfrm>
            <a:off x="1218882" y="152400"/>
            <a:ext cx="10852194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ru-RU"/>
              <a:t>Вывод:</a:t>
            </a:r>
            <a:endParaRPr/>
          </a:p>
        </p:txBody>
      </p:sp>
      <p:sp>
        <p:nvSpPr>
          <p:cNvPr id="182" name="Google Shape;182;p8"/>
          <p:cNvSpPr txBox="1"/>
          <p:nvPr/>
        </p:nvSpPr>
        <p:spPr>
          <a:xfrm>
            <a:off x="1218882" y="1700808"/>
            <a:ext cx="10420146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Рекомендуется открывать кофейню в Юго- Западном административном округе, так как там низкое количество кофеен и самые высокие цены на чашку кофе. Если открыть кофейню с более низкими, конкурентными ценами на чашку кофе, можно привлечь множество клиентов. Лучше всего открывать кофейню возле мест высокой проходимости (метро), либо возле учебных заведений, офисов.</a:t>
            </a:r>
            <a:endParaRPr/>
          </a:p>
        </p:txBody>
      </p:sp>
      <p:sp>
        <p:nvSpPr>
          <p:cNvPr id="183" name="Google Shape;183;p8"/>
          <p:cNvSpPr txBox="1"/>
          <p:nvPr>
            <p:ph idx="12" type="sldNum"/>
          </p:nvPr>
        </p:nvSpPr>
        <p:spPr>
          <a:xfrm>
            <a:off x="11071516" y="6448425"/>
            <a:ext cx="812700" cy="180900"/>
          </a:xfrm>
          <a:prstGeom prst="rect">
            <a:avLst/>
          </a:prstGeom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Cooking_16x9">
      <a:dk1>
        <a:srgbClr val="000000"/>
      </a:dk1>
      <a:lt1>
        <a:srgbClr val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Кулинария 16:9">
  <a:themeElements>
    <a:clrScheme name="Cooking_16x9">
      <a:dk1>
        <a:srgbClr val="000000"/>
      </a:dk1>
      <a:lt1>
        <a:srgbClr val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2023-08-30T08:27:28Z</dcterms:created>
  <dc:creator>Sergey Volynskiy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