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257" r:id="rId14"/>
    <p:sldId id="258" r:id="rId15"/>
    <p:sldId id="259" r:id="rId16"/>
    <p:sldId id="269" r:id="rId17"/>
    <p:sldId id="260" r:id="rId18"/>
    <p:sldId id="261" r:id="rId19"/>
    <p:sldId id="339" r:id="rId20"/>
    <p:sldId id="341" r:id="rId21"/>
    <p:sldId id="32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83941" autoAdjust="0"/>
  </p:normalViewPr>
  <p:slideViewPr>
    <p:cSldViewPr snapToGrid="0">
      <p:cViewPr varScale="1">
        <p:scale>
          <a:sx n="56" d="100"/>
          <a:sy n="56" d="100"/>
        </p:scale>
        <p:origin x="102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8F009-5FF2-4A0C-8ECA-0AC5EB2E3077}" type="datetimeFigureOut">
              <a:rPr lang="cs-CZ" smtClean="0"/>
              <a:t>11.11.2021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3B6C2-10DE-4F57-9BA6-F1831F49FBA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4078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3B6C2-10DE-4F57-9BA6-F1831F49FBAE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0107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B054-CF6E-463F-9BC5-638774D24A5D}" type="datetimeFigureOut">
              <a:rPr lang="cs-CZ" smtClean="0"/>
              <a:t>11.11.2021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1DCF-80A6-492F-8E5D-513A343EF7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859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B054-CF6E-463F-9BC5-638774D24A5D}" type="datetimeFigureOut">
              <a:rPr lang="cs-CZ" smtClean="0"/>
              <a:t>11.11.2021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1DCF-80A6-492F-8E5D-513A343EF7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762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B054-CF6E-463F-9BC5-638774D24A5D}" type="datetimeFigureOut">
              <a:rPr lang="cs-CZ" smtClean="0"/>
              <a:t>11.11.2021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1DCF-80A6-492F-8E5D-513A343EF7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728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B054-CF6E-463F-9BC5-638774D24A5D}" type="datetimeFigureOut">
              <a:rPr lang="cs-CZ" smtClean="0"/>
              <a:t>11.11.2021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1DCF-80A6-492F-8E5D-513A343EF7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723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B054-CF6E-463F-9BC5-638774D24A5D}" type="datetimeFigureOut">
              <a:rPr lang="cs-CZ" smtClean="0"/>
              <a:t>11.11.2021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1DCF-80A6-492F-8E5D-513A343EF7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77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B054-CF6E-463F-9BC5-638774D24A5D}" type="datetimeFigureOut">
              <a:rPr lang="cs-CZ" smtClean="0"/>
              <a:t>11.11.2021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1DCF-80A6-492F-8E5D-513A343EF7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642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B054-CF6E-463F-9BC5-638774D24A5D}" type="datetimeFigureOut">
              <a:rPr lang="cs-CZ" smtClean="0"/>
              <a:t>11.11.2021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1DCF-80A6-492F-8E5D-513A343EF7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725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B054-CF6E-463F-9BC5-638774D24A5D}" type="datetimeFigureOut">
              <a:rPr lang="cs-CZ" smtClean="0"/>
              <a:t>11.11.2021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1DCF-80A6-492F-8E5D-513A343EF7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222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B054-CF6E-463F-9BC5-638774D24A5D}" type="datetimeFigureOut">
              <a:rPr lang="cs-CZ" smtClean="0"/>
              <a:t>11.11.2021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1DCF-80A6-492F-8E5D-513A343EF7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014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B054-CF6E-463F-9BC5-638774D24A5D}" type="datetimeFigureOut">
              <a:rPr lang="cs-CZ" smtClean="0"/>
              <a:t>11.11.2021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1DCF-80A6-492F-8E5D-513A343EF7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2064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B054-CF6E-463F-9BC5-638774D24A5D}" type="datetimeFigureOut">
              <a:rPr lang="cs-CZ" smtClean="0"/>
              <a:t>11.11.2021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1DCF-80A6-492F-8E5D-513A343EF7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954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FB054-CF6E-463F-9BC5-638774D24A5D}" type="datetimeFigureOut">
              <a:rPr lang="cs-CZ" smtClean="0"/>
              <a:t>11.11.2021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C1DCF-80A6-492F-8E5D-513A343EF7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114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s.muni.cz/auth/el/fi/podzim2021/IB113/um/skupiny_01_02_a_03/cviceni_10/sherlock-holmes.txt" TargetMode="External"/><Relationship Id="rId2" Type="http://schemas.openxmlformats.org/officeDocument/2006/relationships/hyperlink" Target="https://is.muni.cz/auth/el/fi/podzim2021/IB113/um/skupiny_01_02_a_03/cviceni_10/maj.tx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s.muni.cz/auth/el/fi/podzim2021/IB113/ode/skupina_01/ukol_5/" TargetMode="External"/><Relationship Id="rId2" Type="http://schemas.openxmlformats.org/officeDocument/2006/relationships/hyperlink" Target="https://is.muni.cz/auth/el/fi/podzim2021/IB113/um/skupiny_01_02_a_03/zadani_domacich_ukolu/hw05_zadani.p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s.muni.cz/auth/el/fi/podzim2021/IB113/ode/skupina_03/ukol_5/" TargetMode="External"/><Relationship Id="rId4" Type="http://schemas.openxmlformats.org/officeDocument/2006/relationships/hyperlink" Target="https://is.muni.cz/auth/el/fi/podzim2021/IB113/ode/skupina_02/ukol_5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35683"/>
            <a:ext cx="9144000" cy="2387600"/>
          </a:xfrm>
        </p:spPr>
        <p:txBody>
          <a:bodyPr/>
          <a:lstStyle/>
          <a:p>
            <a:r>
              <a:rPr lang="pt-BR" b="1" dirty="0"/>
              <a:t>IB113</a:t>
            </a:r>
            <a:r>
              <a:rPr lang="pt-BR" dirty="0"/>
              <a:t> Úvod do programování a algoritmizace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2767150"/>
            <a:ext cx="9144000" cy="1655762"/>
          </a:xfrm>
        </p:spPr>
        <p:txBody>
          <a:bodyPr>
            <a:normAutofit/>
          </a:bodyPr>
          <a:lstStyle/>
          <a:p>
            <a:r>
              <a:rPr lang="cs-CZ" dirty="0"/>
              <a:t>Cvičení 10</a:t>
            </a:r>
          </a:p>
          <a:p>
            <a:r>
              <a:rPr lang="en-GB" dirty="0" err="1"/>
              <a:t>Jarom</a:t>
            </a:r>
            <a:r>
              <a:rPr lang="cs-CZ" dirty="0" err="1"/>
              <a:t>ír</a:t>
            </a:r>
            <a:r>
              <a:rPr lang="cs-CZ" dirty="0"/>
              <a:t> </a:t>
            </a:r>
            <a:r>
              <a:rPr lang="cs-CZ" dirty="0" err="1"/>
              <a:t>Plhák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749" y="4594527"/>
            <a:ext cx="4690501" cy="206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52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7C9E03-EF83-4FB7-A3C3-AD78B01F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Datové typy – operace se slovníkem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88FFBA0-9504-4CC3-AD90-84136E8D9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Odebrání klíče k (a zároveň i odpovídající hodnoty) ze slovníku:</a:t>
            </a: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44D81F25-91CC-479A-8B63-4B59F738C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460" y="4169804"/>
            <a:ext cx="7163800" cy="2305372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2DB0A2FF-5BFF-4B79-987C-45396678E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862" y="1690688"/>
            <a:ext cx="8964276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3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F07BDC-AB0B-46D8-972B-43843E89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Datové typy – operace se slovníkem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6E234D6-688A-4AE9-8EC6-BBF46DC3A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9919" cy="4351338"/>
          </a:xfrm>
        </p:spPr>
        <p:txBody>
          <a:bodyPr/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Nalezení hodnoty, která je svázaná s klíčem </a:t>
            </a:r>
          </a:p>
          <a:p>
            <a:endParaRPr lang="cs-CZ" dirty="0"/>
          </a:p>
          <a:p>
            <a:r>
              <a:rPr lang="cs-CZ" dirty="0"/>
              <a:t>Počet prvků ve slovníku</a:t>
            </a: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03479019-80BE-4E57-BE45-80B6F7DB9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044" y="1459257"/>
            <a:ext cx="5771531" cy="471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04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2B7E52-635A-4F5B-B20D-F636E2B3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Datové typy – operace se slovníkem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C300E43-390D-4D87-BF5F-1FCAEAD79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Syntaxe: </a:t>
            </a:r>
            <a:r>
              <a:rPr lang="cs-CZ" dirty="0" err="1"/>
              <a:t>dictionary.function</a:t>
            </a:r>
            <a:r>
              <a:rPr lang="cs-CZ" dirty="0"/>
              <a:t>()</a:t>
            </a:r>
          </a:p>
          <a:p>
            <a:r>
              <a:rPr lang="cs-CZ" dirty="0" err="1"/>
              <a:t>keys</a:t>
            </a:r>
            <a:r>
              <a:rPr lang="cs-CZ" dirty="0"/>
              <a:t>() – všechny </a:t>
            </a:r>
            <a:r>
              <a:rPr lang="cs-CZ" b="1" dirty="0"/>
              <a:t>klíče </a:t>
            </a:r>
            <a:r>
              <a:rPr lang="cs-CZ" dirty="0"/>
              <a:t>slovníku</a:t>
            </a:r>
          </a:p>
          <a:p>
            <a:r>
              <a:rPr lang="cs-CZ" dirty="0" err="1"/>
              <a:t>values</a:t>
            </a:r>
            <a:r>
              <a:rPr lang="cs-CZ" dirty="0"/>
              <a:t>() – všechny </a:t>
            </a:r>
            <a:r>
              <a:rPr lang="cs-CZ" b="1" dirty="0"/>
              <a:t>hodnoty </a:t>
            </a:r>
            <a:r>
              <a:rPr lang="cs-CZ" dirty="0"/>
              <a:t>slovníku</a:t>
            </a:r>
          </a:p>
          <a:p>
            <a:r>
              <a:rPr lang="cs-CZ" dirty="0" err="1"/>
              <a:t>items</a:t>
            </a:r>
            <a:r>
              <a:rPr lang="cs-CZ" dirty="0"/>
              <a:t>() – všechny </a:t>
            </a:r>
            <a:r>
              <a:rPr lang="cs-CZ" b="1" dirty="0"/>
              <a:t>dvojice </a:t>
            </a:r>
            <a:r>
              <a:rPr lang="cs-CZ" dirty="0"/>
              <a:t>(klíč, hodnota)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BDB3F04-AA45-49E6-9F44-12444921D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638" y="3997083"/>
            <a:ext cx="6351989" cy="264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77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700581-82D0-493A-BD83-E7B0AB9B9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Práce se soubory - motivace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3A12E12-39DB-4ED5-AA10-1BCB17E27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Doteď jsme pracovali jen interaktivně</a:t>
            </a:r>
          </a:p>
          <a:p>
            <a:pPr lvl="1"/>
            <a:r>
              <a:rPr lang="cs-CZ" dirty="0"/>
              <a:t>Vstup z klávesnice, výstup na obrazovku</a:t>
            </a:r>
          </a:p>
          <a:p>
            <a:r>
              <a:rPr lang="cs-CZ" dirty="0"/>
              <a:t>Co když chceme</a:t>
            </a:r>
          </a:p>
          <a:p>
            <a:pPr lvl="1"/>
            <a:r>
              <a:rPr lang="cs-CZ" dirty="0"/>
              <a:t>Číst vstup ze souboru a/nebo</a:t>
            </a:r>
          </a:p>
          <a:p>
            <a:pPr lvl="1"/>
            <a:r>
              <a:rPr lang="cs-CZ" dirty="0"/>
              <a:t>Zapisovat výstup do souboru?</a:t>
            </a:r>
          </a:p>
          <a:p>
            <a:r>
              <a:rPr lang="cs-CZ" dirty="0"/>
              <a:t>Python obsahuje mnoho vestavěných funkcí pro I/O (= input/output; vstup/výstup):</a:t>
            </a:r>
          </a:p>
          <a:p>
            <a:pPr lvl="1"/>
            <a:r>
              <a:rPr lang="cs-CZ" dirty="0"/>
              <a:t>https://docs.python.org/3.5/tutorial/inputoutput.html</a:t>
            </a:r>
          </a:p>
          <a:p>
            <a:r>
              <a:rPr lang="cs-CZ" dirty="0"/>
              <a:t>Mějme soubor input.txt s tímto obsahem:</a:t>
            </a:r>
          </a:p>
          <a:p>
            <a:pPr marL="0" indent="0">
              <a:buNone/>
            </a:pPr>
            <a:r>
              <a:rPr lang="cs-CZ" i="1" dirty="0"/>
              <a:t>I </a:t>
            </a:r>
            <a:r>
              <a:rPr lang="cs-CZ" i="1" dirty="0" err="1"/>
              <a:t>am</a:t>
            </a:r>
            <a:r>
              <a:rPr lang="cs-CZ" i="1" dirty="0"/>
              <a:t> a </a:t>
            </a:r>
            <a:r>
              <a:rPr lang="cs-CZ" i="1" dirty="0" err="1"/>
              <a:t>little</a:t>
            </a:r>
            <a:r>
              <a:rPr lang="cs-CZ" i="1" dirty="0"/>
              <a:t> </a:t>
            </a:r>
            <a:r>
              <a:rPr lang="cs-CZ" i="1" dirty="0" err="1"/>
              <a:t>testfile</a:t>
            </a:r>
            <a:r>
              <a:rPr lang="cs-CZ" i="1" dirty="0"/>
              <a:t>.</a:t>
            </a:r>
          </a:p>
          <a:p>
            <a:pPr marL="0" indent="0">
              <a:buNone/>
            </a:pPr>
            <a:r>
              <a:rPr lang="cs-CZ" i="1" dirty="0" err="1"/>
              <a:t>One</a:t>
            </a:r>
            <a:r>
              <a:rPr lang="cs-CZ" i="1" dirty="0"/>
              <a:t> </a:t>
            </a:r>
            <a:r>
              <a:rPr lang="cs-CZ" i="1" dirty="0" err="1"/>
              <a:t>day</a:t>
            </a:r>
            <a:r>
              <a:rPr lang="cs-CZ" i="1" dirty="0"/>
              <a:t>, I </a:t>
            </a:r>
            <a:r>
              <a:rPr lang="cs-CZ" i="1" dirty="0" err="1"/>
              <a:t>will</a:t>
            </a:r>
            <a:r>
              <a:rPr lang="cs-CZ" i="1" dirty="0"/>
              <a:t> </a:t>
            </a:r>
            <a:r>
              <a:rPr lang="cs-CZ" i="1" dirty="0" err="1"/>
              <a:t>be</a:t>
            </a:r>
            <a:r>
              <a:rPr lang="cs-CZ" i="1" dirty="0"/>
              <a:t> </a:t>
            </a:r>
            <a:r>
              <a:rPr lang="cs-CZ" i="1" dirty="0" err="1"/>
              <a:t>awesome</a:t>
            </a:r>
            <a:r>
              <a:rPr lang="cs-CZ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6468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3628FD-899E-4B28-B8AA-3A1EC870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Vstup (čtení) ze souboru po řádcích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11B9CE2-1D10-4743-BEED-D4BC17FFB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endParaRPr lang="cs-CZ" dirty="0"/>
          </a:p>
          <a:p>
            <a:r>
              <a:rPr lang="cs-CZ" dirty="0"/>
              <a:t>Příklad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Výstup našeho skriptu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A632E82-4464-40AC-9C2F-FDE9F7724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2082"/>
            <a:ext cx="7232650" cy="1193459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E77432C1-BC23-47DE-8C6C-DDDD47243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53770"/>
            <a:ext cx="6954982" cy="1085679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6FD1FB0F-4069-4E09-8FF4-A2C368BF28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56074"/>
            <a:ext cx="9231013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15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76209B-A618-464A-A487-945B071F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Vstup (čtení) ze souboru – znak </a:t>
            </a:r>
            <a:r>
              <a:rPr lang="en-GB" dirty="0"/>
              <a:t>\n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7C0E2FE-2901-41F4-8DE7-FD7D24240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Znak \n p</a:t>
            </a:r>
            <a:r>
              <a:rPr lang="cs-CZ" dirty="0"/>
              <a:t>ř</a:t>
            </a:r>
            <a:r>
              <a:rPr lang="pl-PL" dirty="0"/>
              <a:t>edstavuje konec řádku</a:t>
            </a:r>
          </a:p>
          <a:p>
            <a:r>
              <a:rPr lang="cs-CZ" dirty="0"/>
              <a:t>Mějme </a:t>
            </a:r>
            <a:r>
              <a:rPr lang="cs-CZ"/>
              <a:t>stejný vstupní </a:t>
            </a:r>
            <a:r>
              <a:rPr lang="cs-CZ" dirty="0"/>
              <a:t>soubor a skript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Výstup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E4FB294-F39F-443B-83BE-2DA2444D7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3399"/>
            <a:ext cx="7148321" cy="1741351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49583E4E-706E-4E88-9591-D84E449A6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64031"/>
            <a:ext cx="9288171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67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FD64AA-6012-4AF5-9996-54B4D936A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Vstup (čtení) ze souboru – znak </a:t>
            </a:r>
            <a:r>
              <a:rPr lang="en-GB" dirty="0"/>
              <a:t>\n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E351AFA-E2E5-47B7-A3D0-D8926F0AA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Ekvivalent: metoda </a:t>
            </a:r>
            <a:r>
              <a:rPr lang="cs-CZ" dirty="0" err="1"/>
              <a:t>readlines</a:t>
            </a:r>
            <a:r>
              <a:rPr lang="cs-CZ" dirty="0"/>
              <a:t>()</a:t>
            </a:r>
          </a:p>
          <a:p>
            <a:r>
              <a:rPr lang="cs-CZ" dirty="0"/>
              <a:t>Pokud se chceme zbavit znaku \n při čtení souboru</a:t>
            </a:r>
          </a:p>
          <a:p>
            <a:pPr lvl="1"/>
            <a:r>
              <a:rPr lang="cs-CZ" dirty="0"/>
              <a:t>Metoda </a:t>
            </a:r>
            <a:r>
              <a:rPr lang="cs-CZ" dirty="0" err="1"/>
              <a:t>rstrip</a:t>
            </a:r>
            <a:r>
              <a:rPr lang="cs-CZ" dirty="0"/>
              <a:t>()</a:t>
            </a:r>
          </a:p>
          <a:p>
            <a:pPr lvl="1"/>
            <a:r>
              <a:rPr lang="cs-CZ" dirty="0"/>
              <a:t>Např. </a:t>
            </a:r>
            <a:r>
              <a:rPr lang="cs-CZ" dirty="0" err="1"/>
              <a:t>lst.append</a:t>
            </a:r>
            <a:r>
              <a:rPr lang="cs-CZ" dirty="0"/>
              <a:t>(</a:t>
            </a:r>
            <a:r>
              <a:rPr lang="cs-CZ" dirty="0" err="1"/>
              <a:t>line.rstrip</a:t>
            </a:r>
            <a:r>
              <a:rPr lang="cs-CZ" dirty="0"/>
              <a:t>())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1297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EADC43-C478-484C-AA54-929313CD0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Výstup (zápis) do souboru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00596EA-B6C2-4A72-A2E0-25091D58F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Režim w (</a:t>
            </a:r>
            <a:r>
              <a:rPr lang="cs-CZ" dirty="0" err="1"/>
              <a:t>write</a:t>
            </a:r>
            <a:r>
              <a:rPr lang="cs-CZ" dirty="0"/>
              <a:t>): Předešlý obsah se přepíše novým!</a:t>
            </a:r>
          </a:p>
          <a:p>
            <a:r>
              <a:rPr lang="cs-CZ" dirty="0"/>
              <a:t>Režim a (</a:t>
            </a:r>
            <a:r>
              <a:rPr lang="cs-CZ" dirty="0" err="1"/>
              <a:t>append</a:t>
            </a:r>
            <a:r>
              <a:rPr lang="cs-CZ" dirty="0"/>
              <a:t>): Nový obsah se zapíše na konec souboru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pl-PL" dirty="0"/>
              <a:t>Funkce write(s) zapíše proměnnou typu řetězec do souboru (tak jak je, nepřidává znak nového řádku)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DDF29BC-FA35-4C5D-BE41-F5A8C45FA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25" y="3092786"/>
            <a:ext cx="10166550" cy="106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01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18BCDC-B11F-44CE-B238-3DE15CFD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Nutnost zavírat soubory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E8F8C38-6CBD-4147-9EB9-9475A8F4F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88320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Pokud nepoužíváte příkaz </a:t>
            </a:r>
            <a:r>
              <a:rPr lang="cs-CZ" dirty="0" err="1"/>
              <a:t>with</a:t>
            </a:r>
            <a:r>
              <a:rPr lang="cs-CZ" dirty="0"/>
              <a:t>, musíte zavírat soubory</a:t>
            </a:r>
          </a:p>
          <a:p>
            <a:r>
              <a:rPr lang="cs-CZ" dirty="0"/>
              <a:t>Při zápisu se data zapisují nejprve do vyrovnávací paměti, až potom do souboru na disku (tzv. </a:t>
            </a:r>
            <a:r>
              <a:rPr lang="cs-CZ" dirty="0" err="1"/>
              <a:t>buffering</a:t>
            </a:r>
            <a:r>
              <a:rPr lang="cs-CZ" dirty="0"/>
              <a:t>)</a:t>
            </a:r>
          </a:p>
          <a:p>
            <a:r>
              <a:rPr lang="cs-CZ" dirty="0"/>
              <a:t>Může se stát, že data zůstanou v bufferu, ale nestihnou se přenést do souboru</a:t>
            </a:r>
          </a:p>
          <a:p>
            <a:r>
              <a:rPr lang="cs-CZ" dirty="0"/>
              <a:t>Zavření souboru je dobrý způsob, jak vyprázdnit (spláchnout do souboru) obsah bufferu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07103E6-C42D-41D3-8103-2C4F8EAE6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989" y="4613945"/>
            <a:ext cx="7848751" cy="193760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FBCF28FB-561E-4B36-B4C2-9401D9566A9F}"/>
              </a:ext>
            </a:extLst>
          </p:cNvPr>
          <p:cNvSpPr/>
          <p:nvPr/>
        </p:nvSpPr>
        <p:spPr>
          <a:xfrm>
            <a:off x="1386978" y="6488668"/>
            <a:ext cx="10726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Zdroj: https://www3.ntu.edu.sg/home/ehchua/programming/java/J5b_IO_advanced.html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59724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542869-F206-4678-B785-158C3592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Úkoly - slovníky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FB1B730-95F2-42A3-93DC-349EFEE02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Napište funkci, která vrátí součet všech hodnot uložených ve slovníku</a:t>
            </a:r>
            <a:r>
              <a:rPr lang="en-US" dirty="0"/>
              <a:t>.</a:t>
            </a:r>
            <a:endParaRPr lang="cs-CZ" dirty="0"/>
          </a:p>
          <a:p>
            <a:r>
              <a:rPr lang="cs-CZ" dirty="0"/>
              <a:t>Napište funkci, která vezme dva slovníky a vrátí nový, který obsahuje jejich </a:t>
            </a:r>
            <a:r>
              <a:rPr lang="en-GB" dirty="0" err="1"/>
              <a:t>sou</a:t>
            </a:r>
            <a:r>
              <a:rPr lang="cs-CZ" dirty="0"/>
              <a:t>čet. Tj. pokud oba slovníky obsahují </a:t>
            </a:r>
            <a:r>
              <a:rPr lang="en-GB" dirty="0"/>
              <a:t>polo</a:t>
            </a:r>
            <a:r>
              <a:rPr lang="cs-CZ" dirty="0" err="1"/>
              <a:t>žky</a:t>
            </a:r>
            <a:r>
              <a:rPr lang="cs-CZ" dirty="0"/>
              <a:t> se stejným klíčem, pak ve výsledném slovníku bude u daného klíče součet hodnot z obou slovníků (ostatní položky jsou vloženy beze změny).</a:t>
            </a:r>
          </a:p>
          <a:p>
            <a:r>
              <a:rPr lang="cs-CZ" dirty="0"/>
              <a:t>Napište funkci, která vrátí </a:t>
            </a:r>
            <a:r>
              <a:rPr lang="en-GB" dirty="0" err="1"/>
              <a:t>seznam</a:t>
            </a:r>
            <a:r>
              <a:rPr lang="en-GB" dirty="0"/>
              <a:t>(!)</a:t>
            </a:r>
            <a:r>
              <a:rPr lang="cs-CZ" dirty="0"/>
              <a:t> všech unikátních hodnot, které obsahuje daný slovník</a:t>
            </a:r>
            <a:r>
              <a:rPr lang="en-GB" dirty="0"/>
              <a:t> (bez </a:t>
            </a:r>
            <a:r>
              <a:rPr lang="en-GB" dirty="0" err="1"/>
              <a:t>duplicit</a:t>
            </a:r>
            <a:r>
              <a:rPr lang="en-GB" dirty="0"/>
              <a:t>)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367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CD5249-F2C2-4F6E-936F-106B745B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Datové typy - slovník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A2315CB-893F-4591-B7C3-1EBA13BB6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Kolekce párů (klíč – hodnota)</a:t>
            </a:r>
          </a:p>
          <a:p>
            <a:r>
              <a:rPr lang="cs-CZ" dirty="0"/>
              <a:t>Každý </a:t>
            </a:r>
            <a:r>
              <a:rPr lang="cs-CZ" b="1" dirty="0"/>
              <a:t>klíč </a:t>
            </a:r>
            <a:r>
              <a:rPr lang="cs-CZ" dirty="0"/>
              <a:t>je jedinečný (vyskytuje se ve slovníku jen jednou)</a:t>
            </a:r>
          </a:p>
          <a:p>
            <a:r>
              <a:rPr lang="cs-CZ" b="1" dirty="0"/>
              <a:t>Hodnoty </a:t>
            </a:r>
            <a:r>
              <a:rPr lang="cs-CZ" dirty="0"/>
              <a:t>se ve slovníku mohou opakovat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89D2405-4CEA-48BC-8976-394AA02FB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217" y="3424073"/>
            <a:ext cx="6242343" cy="3036109"/>
          </a:xfrm>
          <a:prstGeom prst="rect">
            <a:avLst/>
          </a:prstGeom>
        </p:spPr>
      </p:pic>
      <p:sp>
        <p:nvSpPr>
          <p:cNvPr id="7" name="Obdélník 6">
            <a:extLst>
              <a:ext uri="{FF2B5EF4-FFF2-40B4-BE49-F238E27FC236}">
                <a16:creationId xmlns:a16="http://schemas.microsoft.com/office/drawing/2014/main" id="{7D12B0C5-4670-49CB-9328-FF4CF4E0EB09}"/>
              </a:ext>
            </a:extLst>
          </p:cNvPr>
          <p:cNvSpPr/>
          <p:nvPr/>
        </p:nvSpPr>
        <p:spPr>
          <a:xfrm>
            <a:off x="2820185" y="6460182"/>
            <a:ext cx="5538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Zdroj: http://www.merriam-webster.com/dictionary/love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9214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9F1206-54B3-4554-93AD-926A6B8E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Úkoly – načítání ze souborů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019032-D3AC-419F-B2D4-A3CDA6F29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Nač</a:t>
            </a:r>
            <a:r>
              <a:rPr lang="en-GB" dirty="0"/>
              <a:t>t</a:t>
            </a:r>
            <a:r>
              <a:rPr lang="cs-CZ" dirty="0" err="1"/>
              <a:t>ěte</a:t>
            </a:r>
            <a:r>
              <a:rPr lang="cs-CZ" dirty="0"/>
              <a:t> text ze souboru </a:t>
            </a:r>
            <a:r>
              <a:rPr lang="cs-CZ" dirty="0">
                <a:hlinkClick r:id="rId2"/>
              </a:rPr>
              <a:t>maj.txt</a:t>
            </a:r>
            <a:r>
              <a:rPr lang="cs-CZ" dirty="0"/>
              <a:t> a </a:t>
            </a:r>
            <a:r>
              <a:rPr lang="en-GB" dirty="0" err="1"/>
              <a:t>vypi</a:t>
            </a:r>
            <a:r>
              <a:rPr lang="cs-CZ" dirty="0" err="1"/>
              <a:t>šte</a:t>
            </a:r>
            <a:r>
              <a:rPr lang="cs-CZ" dirty="0"/>
              <a:t> ho na obrazovku</a:t>
            </a:r>
          </a:p>
          <a:p>
            <a:r>
              <a:rPr lang="cs-CZ" dirty="0"/>
              <a:t>Místo vypsání na obrazovku je zkopírujte do nového souboru</a:t>
            </a:r>
          </a:p>
          <a:p>
            <a:r>
              <a:rPr lang="cs-CZ" dirty="0"/>
              <a:t>Poté text uložte to nového souboru opačně (obraťte pořadí písmen – tj. poslední písmeno bude první v novém souboru, předposlední druhé, …)</a:t>
            </a:r>
          </a:p>
          <a:p>
            <a:r>
              <a:rPr lang="cs-CZ" dirty="0"/>
              <a:t>Obraťte pouze pořadí slov (poslední slovo bude na prvním místě, předposlední na druhém, …), ale neobracejte pořadí písmen v jednotlivých slovech</a:t>
            </a:r>
          </a:p>
          <a:p>
            <a:r>
              <a:rPr lang="en-US" dirty="0"/>
              <a:t>N</a:t>
            </a:r>
            <a:r>
              <a:rPr lang="en-GB" dirty="0"/>
              <a:t>a</a:t>
            </a:r>
            <a:r>
              <a:rPr lang="cs-CZ" dirty="0"/>
              <a:t>čtěte data ze souboru </a:t>
            </a:r>
            <a:r>
              <a:rPr lang="cs-CZ" dirty="0">
                <a:hlinkClick r:id="rId3"/>
              </a:rPr>
              <a:t>sherlock-holmes.txt</a:t>
            </a:r>
            <a:r>
              <a:rPr lang="cs-CZ" dirty="0"/>
              <a:t> a napište funkce, které vypíší:</a:t>
            </a:r>
          </a:p>
          <a:p>
            <a:pPr lvl="2"/>
            <a:r>
              <a:rPr lang="cs-CZ" dirty="0"/>
              <a:t>10 nejčastějších slov</a:t>
            </a:r>
          </a:p>
          <a:p>
            <a:pPr lvl="2"/>
            <a:r>
              <a:rPr lang="nb-NO" dirty="0"/>
              <a:t>Pr</a:t>
            </a:r>
            <a:r>
              <a:rPr lang="cs-CZ" dirty="0"/>
              <a:t>ů</a:t>
            </a:r>
            <a:r>
              <a:rPr lang="nb-NO" dirty="0"/>
              <a:t>m</a:t>
            </a:r>
            <a:r>
              <a:rPr lang="cs-CZ" dirty="0"/>
              <a:t>ě</a:t>
            </a:r>
            <a:r>
              <a:rPr lang="nb-NO" dirty="0"/>
              <a:t>rn</a:t>
            </a:r>
            <a:r>
              <a:rPr lang="cs-CZ" dirty="0"/>
              <a:t>ou</a:t>
            </a:r>
            <a:r>
              <a:rPr lang="nb-NO" dirty="0"/>
              <a:t> d</a:t>
            </a:r>
            <a:r>
              <a:rPr lang="cs-CZ" dirty="0" err="1"/>
              <a:t>él</a:t>
            </a:r>
            <a:r>
              <a:rPr lang="nb-NO" dirty="0"/>
              <a:t>ku slova v text</a:t>
            </a:r>
            <a:r>
              <a:rPr lang="cs-CZ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79301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1032C9-22F2-4C15-8795-ABC466E0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 domácí úlohy </a:t>
            </a:r>
            <a:r>
              <a:rPr lang="en-US"/>
              <a:t>5</a:t>
            </a:r>
            <a:r>
              <a:rPr lang="en-GB"/>
              <a:t> </a:t>
            </a:r>
            <a:r>
              <a:rPr lang="en-GB" dirty="0"/>
              <a:t>–</a:t>
            </a:r>
            <a:r>
              <a:rPr lang="cs-CZ" dirty="0"/>
              <a:t> Padající piškvorky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E66CCDC-8C63-4D9F-9C2C-BA117E9D1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https://is.muni.cz/auth/el/fi/podzim2021/IB113/um/skupiny_01_02_a_03/zadani_domacich_ukolu/hw05_zadani.py</a:t>
            </a:r>
            <a:endParaRPr lang="cs-CZ" dirty="0"/>
          </a:p>
          <a:p>
            <a:pPr lvl="1"/>
            <a:r>
              <a:rPr lang="cs-CZ" dirty="0"/>
              <a:t>Veškeré informace v souboru</a:t>
            </a:r>
          </a:p>
          <a:p>
            <a:r>
              <a:rPr lang="cs-CZ" dirty="0"/>
              <a:t>Odevzdejte pouze tento soubor do </a:t>
            </a:r>
            <a:r>
              <a:rPr lang="cs-CZ" dirty="0" err="1"/>
              <a:t>odevzdávárny</a:t>
            </a:r>
            <a:endParaRPr lang="cs-CZ" dirty="0"/>
          </a:p>
          <a:p>
            <a:pPr lvl="1"/>
            <a:r>
              <a:rPr lang="cs-CZ" dirty="0">
                <a:hlinkClick r:id="rId3"/>
              </a:rPr>
              <a:t>Skupina 01</a:t>
            </a:r>
            <a:endParaRPr lang="cs-CZ" dirty="0"/>
          </a:p>
          <a:p>
            <a:pPr lvl="1"/>
            <a:r>
              <a:rPr lang="cs-CZ" dirty="0">
                <a:hlinkClick r:id="rId4"/>
              </a:rPr>
              <a:t>Skupina 02</a:t>
            </a:r>
            <a:endParaRPr lang="cs-CZ" dirty="0"/>
          </a:p>
          <a:p>
            <a:pPr lvl="1"/>
            <a:r>
              <a:rPr lang="cs-CZ" dirty="0">
                <a:hlinkClick r:id="rId5"/>
              </a:rPr>
              <a:t>Skupina 03</a:t>
            </a:r>
            <a:endParaRPr lang="cs-CZ" dirty="0"/>
          </a:p>
          <a:p>
            <a:r>
              <a:rPr lang="cs-CZ" dirty="0"/>
              <a:t>Do 28. 11. 2021, 23:59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4221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B0FCA8-77C1-4062-BBF7-42023F96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Datové typy - slovník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F702F1E-18AD-4217-A0BD-B9C3E900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Slovník v Pythonu podporuje tyto operace:</a:t>
            </a:r>
          </a:p>
          <a:p>
            <a:pPr lvl="1"/>
            <a:r>
              <a:rPr lang="cs-CZ" dirty="0"/>
              <a:t>d = {} – vytvoření prázdného slovníku</a:t>
            </a:r>
          </a:p>
          <a:p>
            <a:pPr lvl="1"/>
            <a:r>
              <a:rPr lang="cs-CZ" dirty="0"/>
              <a:t>d[k] = v – přidaní klíče k do slovníku a jeho svázání s hodnotou v</a:t>
            </a:r>
          </a:p>
          <a:p>
            <a:pPr lvl="1"/>
            <a:r>
              <a:rPr lang="cs-CZ" dirty="0"/>
              <a:t>d[k] = v – svázání existujícího klíče k s jinou hodnotou v</a:t>
            </a:r>
          </a:p>
          <a:p>
            <a:pPr lvl="1"/>
            <a:r>
              <a:rPr lang="cs-CZ" dirty="0" err="1"/>
              <a:t>del</a:t>
            </a:r>
            <a:r>
              <a:rPr lang="cs-CZ" dirty="0"/>
              <a:t> d[k], </a:t>
            </a:r>
            <a:r>
              <a:rPr lang="cs-CZ" dirty="0" err="1"/>
              <a:t>d.pop</a:t>
            </a:r>
            <a:r>
              <a:rPr lang="cs-CZ" dirty="0"/>
              <a:t>(k) – odebrání klíče k (a zároveň i odpovídající hodnoty) ze slovníku</a:t>
            </a:r>
          </a:p>
          <a:p>
            <a:pPr lvl="1"/>
            <a:r>
              <a:rPr lang="cs-CZ" dirty="0"/>
              <a:t>d[k] – nalezení hodnoty, která je svázaná s klíčem k</a:t>
            </a:r>
          </a:p>
          <a:p>
            <a:pPr lvl="1"/>
            <a:r>
              <a:rPr lang="cs-CZ" dirty="0"/>
              <a:t>len(d) – počet prvků ve slovníku</a:t>
            </a:r>
          </a:p>
        </p:txBody>
      </p:sp>
    </p:spTree>
    <p:extLst>
      <p:ext uri="{BB962C8B-B14F-4D97-AF65-F5344CB8AC3E}">
        <p14:creationId xmlns:p14="http://schemas.microsoft.com/office/powerpoint/2010/main" val="289291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406FDF-9DB6-4CA8-8B18-E7AFD450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Datové typy – slovník v Pythonu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754D3F6-7256-4D0E-A6A5-1C65F777A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Definice:</a:t>
            </a:r>
          </a:p>
          <a:p>
            <a:pPr marL="0" indent="0">
              <a:buNone/>
            </a:pPr>
            <a:r>
              <a:rPr lang="cs-CZ" b="1" dirty="0" err="1"/>
              <a:t>my_dictionary</a:t>
            </a:r>
            <a:r>
              <a:rPr lang="cs-CZ" b="1" dirty="0"/>
              <a:t> = {</a:t>
            </a:r>
          </a:p>
          <a:p>
            <a:pPr marL="0" indent="0">
              <a:buNone/>
            </a:pPr>
            <a:r>
              <a:rPr lang="cs-CZ" b="1" dirty="0"/>
              <a:t>	'key1': 'value1',</a:t>
            </a:r>
          </a:p>
          <a:p>
            <a:pPr marL="0" indent="0">
              <a:buNone/>
            </a:pPr>
            <a:r>
              <a:rPr lang="cs-CZ" b="1" dirty="0"/>
              <a:t>	'key2': 'value2',</a:t>
            </a:r>
          </a:p>
          <a:p>
            <a:pPr marL="0" indent="0">
              <a:buNone/>
            </a:pPr>
            <a:r>
              <a:rPr lang="cs-CZ" b="1" dirty="0"/>
              <a:t>	'key3': 'value3‘</a:t>
            </a:r>
          </a:p>
          <a:p>
            <a:pPr marL="0" indent="0">
              <a:buNone/>
            </a:pPr>
            <a:r>
              <a:rPr lang="en-US" b="1" dirty="0"/>
              <a:t>}</a:t>
            </a:r>
            <a:endParaRPr lang="cs-CZ" b="1" dirty="0"/>
          </a:p>
          <a:p>
            <a:r>
              <a:rPr lang="pl-PL" dirty="0"/>
              <a:t>K</a:t>
            </a:r>
            <a:r>
              <a:rPr lang="en-GB" dirty="0"/>
              <a:t>l</a:t>
            </a:r>
            <a:r>
              <a:rPr lang="cs-CZ" dirty="0"/>
              <a:t>í</a:t>
            </a:r>
            <a:r>
              <a:rPr lang="pl-PL" dirty="0"/>
              <a:t>č je tak trochu jako index v seznamu</a:t>
            </a:r>
          </a:p>
          <a:p>
            <a:pPr lvl="1"/>
            <a:r>
              <a:rPr lang="cs-CZ" dirty="0"/>
              <a:t>Zpřístupňujeme přes něho danou hodnotu</a:t>
            </a:r>
          </a:p>
          <a:p>
            <a:pPr lvl="1"/>
            <a:r>
              <a:rPr lang="cs-CZ" dirty="0"/>
              <a:t>Ale není uspořádaný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6F9BBC8-A4CA-4173-8744-C2F0C99B2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243" y="1925467"/>
            <a:ext cx="5067398" cy="23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9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39E95F-2766-400B-B190-A3969B20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Datové typy – příklad slovníku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E094734-4A38-48C1-B29D-C96D757C1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Výkladový slovník </a:t>
            </a:r>
            <a:r>
              <a:rPr lang="cs-CZ" dirty="0" err="1"/>
              <a:t>Merriam-Webster</a:t>
            </a:r>
            <a:endParaRPr lang="cs-CZ" dirty="0"/>
          </a:p>
          <a:p>
            <a:pPr lvl="1"/>
            <a:r>
              <a:rPr lang="cs-CZ" dirty="0"/>
              <a:t>http://www.merriam-webster.com/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B9494AD8-3EA6-4F2C-9600-EDA28F777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0281"/>
            <a:ext cx="9764488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9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50C4EA-714B-4C3F-A102-544ADFA6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Datové typy – příklad slovníku</a:t>
            </a: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D7C8CB96-75B4-477C-9221-CF26BD955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446" y="1418840"/>
            <a:ext cx="8985107" cy="5301827"/>
          </a:xfrm>
        </p:spPr>
      </p:pic>
    </p:spTree>
    <p:extLst>
      <p:ext uri="{BB962C8B-B14F-4D97-AF65-F5344CB8AC3E}">
        <p14:creationId xmlns:p14="http://schemas.microsoft.com/office/powerpoint/2010/main" val="115050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CAA946-E972-475C-B05D-DD4FC590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Datové typy – příklad slovníku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E6493E5-8E07-4177-A542-C18A65E58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Osoba a její oblíbené ovoce</a:t>
            </a:r>
          </a:p>
          <a:p>
            <a:endParaRPr lang="pl-PL" dirty="0"/>
          </a:p>
          <a:p>
            <a:endParaRPr lang="pl-PL" dirty="0"/>
          </a:p>
          <a:p>
            <a:r>
              <a:rPr lang="cs-CZ" dirty="0"/>
              <a:t>Hodnoty se mohou opakovat!</a:t>
            </a:r>
          </a:p>
          <a:p>
            <a:r>
              <a:rPr lang="pl-PL" dirty="0"/>
              <a:t>Ale klíče ne – musí být jednoznačné (jinak bychom </a:t>
            </a:r>
            <a:r>
              <a:rPr lang="cs-CZ" dirty="0"/>
              <a:t>nevěděli, jakou osobu myslíme)</a:t>
            </a:r>
          </a:p>
          <a:p>
            <a:r>
              <a:rPr lang="cs-CZ" dirty="0"/>
              <a:t>Další příklady</a:t>
            </a:r>
          </a:p>
          <a:p>
            <a:pPr lvl="1"/>
            <a:r>
              <a:rPr lang="cs-CZ" dirty="0"/>
              <a:t>http://www.python-course.eu/python3_dictionaries.php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619142D-720E-4768-8493-EE029C29F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161" y="1377999"/>
            <a:ext cx="5296639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2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4EC2E9-4F32-4FA6-B5A8-ABFA22A3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Datové typy – operace se slovníkem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3ABBC43-3736-4D72-B081-377C04DF9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/>
              <a:t>Vytvoření prázdného slovníku:</a:t>
            </a:r>
          </a:p>
          <a:p>
            <a:pPr lvl="1"/>
            <a:r>
              <a:rPr lang="cs-CZ" b="1" dirty="0"/>
              <a:t>d = {}</a:t>
            </a:r>
          </a:p>
          <a:p>
            <a:r>
              <a:rPr lang="cs-CZ" dirty="0"/>
              <a:t>Přidání klíče k do slovníku a jeho svázání s hodnotou v:</a:t>
            </a:r>
          </a:p>
          <a:p>
            <a:endParaRPr lang="cs-CZ" b="1" dirty="0"/>
          </a:p>
          <a:p>
            <a:endParaRPr lang="cs-CZ" b="1" dirty="0"/>
          </a:p>
          <a:p>
            <a:endParaRPr lang="cs-CZ" b="1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Pořadí není zachované!</a:t>
            </a:r>
          </a:p>
          <a:p>
            <a:pPr lvl="1"/>
            <a:r>
              <a:rPr lang="cs-CZ" dirty="0"/>
              <a:t>Proto nemůžeme používat uspořádané indexy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924EA2A2-EBA9-4152-A327-E83D23A78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447" y="2908603"/>
            <a:ext cx="7152000" cy="221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6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89ECC4-39AB-4DE0-A498-6C5A3913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Datové typy – operace se slovníkem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D083BF6-9B16-4028-8847-17EEE317A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Svázání</a:t>
            </a:r>
            <a:r>
              <a:rPr lang="pt-BR" dirty="0"/>
              <a:t> existuj</a:t>
            </a:r>
            <a:r>
              <a:rPr lang="cs-CZ" dirty="0"/>
              <a:t>í</a:t>
            </a:r>
            <a:r>
              <a:rPr lang="pt-BR" dirty="0"/>
              <a:t>c</a:t>
            </a:r>
            <a:r>
              <a:rPr lang="cs-CZ" dirty="0"/>
              <a:t>í</a:t>
            </a:r>
            <a:r>
              <a:rPr lang="pt-BR" dirty="0"/>
              <a:t>ho k</a:t>
            </a:r>
            <a:r>
              <a:rPr lang="cs-CZ" dirty="0" err="1"/>
              <a:t>lí</a:t>
            </a:r>
            <a:r>
              <a:rPr lang="pt-BR" dirty="0"/>
              <a:t>č</a:t>
            </a:r>
            <a:r>
              <a:rPr lang="cs-CZ" dirty="0"/>
              <a:t>e</a:t>
            </a:r>
            <a:r>
              <a:rPr lang="pt-BR" dirty="0"/>
              <a:t> k s </a:t>
            </a:r>
            <a:r>
              <a:rPr lang="cs-CZ" dirty="0"/>
              <a:t>j</a:t>
            </a:r>
            <a:r>
              <a:rPr lang="pt-BR" dirty="0"/>
              <a:t>inou hodnotou v: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Slovník je měnitelný (jako seznam)</a:t>
            </a:r>
          </a:p>
          <a:p>
            <a:r>
              <a:rPr lang="cs-CZ" dirty="0"/>
              <a:t>Víc stejných klíčů neexistuje – jeden se přepisuje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6C49A43-3CF4-4395-8FF9-688D18989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83" y="1490975"/>
            <a:ext cx="8374753" cy="1373495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B2CF1E70-4DCE-4A71-98F6-14EC19314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724" y="3408784"/>
            <a:ext cx="7661668" cy="170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1212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11368</TotalTime>
  <Words>979</Words>
  <Application>Microsoft Office PowerPoint</Application>
  <PresentationFormat>Širokoúhlá obrazovka</PresentationFormat>
  <Paragraphs>145</Paragraphs>
  <Slides>21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Motiv Office</vt:lpstr>
      <vt:lpstr>IB113 Úvod do programování a algoritmizace</vt:lpstr>
      <vt:lpstr>Datové typy - slovník</vt:lpstr>
      <vt:lpstr>Datové typy - slovník</vt:lpstr>
      <vt:lpstr>Datové typy – slovník v Pythonu</vt:lpstr>
      <vt:lpstr>Datové typy – příklad slovníku</vt:lpstr>
      <vt:lpstr>Datové typy – příklad slovníku</vt:lpstr>
      <vt:lpstr>Datové typy – příklad slovníku</vt:lpstr>
      <vt:lpstr>Datové typy – operace se slovníkem</vt:lpstr>
      <vt:lpstr>Datové typy – operace se slovníkem</vt:lpstr>
      <vt:lpstr>Datové typy – operace se slovníkem</vt:lpstr>
      <vt:lpstr>Datové typy – operace se slovníkem</vt:lpstr>
      <vt:lpstr>Datové typy – operace se slovníkem</vt:lpstr>
      <vt:lpstr>Práce se soubory - motivace</vt:lpstr>
      <vt:lpstr>Vstup (čtení) ze souboru po řádcích</vt:lpstr>
      <vt:lpstr>Vstup (čtení) ze souboru – znak \n</vt:lpstr>
      <vt:lpstr>Vstup (čtení) ze souboru – znak \n</vt:lpstr>
      <vt:lpstr>Výstup (zápis) do souboru</vt:lpstr>
      <vt:lpstr>Nutnost zavírat soubory</vt:lpstr>
      <vt:lpstr>Úkoly - slovníky</vt:lpstr>
      <vt:lpstr>Úkoly – načítání ze souborů</vt:lpstr>
      <vt:lpstr>Zadání domácí úlohy 5 – Padající piškvorky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IB113 Úvod do programování a algoritmizace</dc:title>
  <dc:creator>xplhak</dc:creator>
  <cp:lastModifiedBy>xplhak</cp:lastModifiedBy>
  <cp:revision>277</cp:revision>
  <dcterms:created xsi:type="dcterms:W3CDTF">2017-09-15T07:49:17Z</dcterms:created>
  <dcterms:modified xsi:type="dcterms:W3CDTF">2021-11-11T12:31:23Z</dcterms:modified>
</cp:coreProperties>
</file>