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JMS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Java Message Service- </a:t>
            </a:r>
            <a:r>
              <a:rPr lang="ru-RU" dirty="0" smtClean="0"/>
              <a:t>это стандарт интерфейса или </a:t>
            </a:r>
            <a:r>
              <a:rPr lang="en-US" dirty="0" smtClean="0"/>
              <a:t>API, </a:t>
            </a:r>
            <a:r>
              <a:rPr lang="ru-RU" dirty="0" smtClean="0"/>
              <a:t>системы рассылки сообщений.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956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b="1" dirty="0" smtClean="0"/>
              <a:t>Демо: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Устанавливаем </a:t>
            </a:r>
            <a:r>
              <a:rPr lang="en-US" dirty="0" smtClean="0"/>
              <a:t>web-</a:t>
            </a:r>
            <a:r>
              <a:rPr lang="ru-RU" dirty="0" smtClean="0"/>
              <a:t>сервер </a:t>
            </a:r>
            <a:r>
              <a:rPr lang="en-US" b="1" dirty="0" smtClean="0"/>
              <a:t>WieldFly</a:t>
            </a:r>
            <a:r>
              <a:rPr lang="en-US" dirty="0" smtClean="0"/>
              <a:t> (</a:t>
            </a:r>
            <a:r>
              <a:rPr lang="ru-RU" dirty="0" smtClean="0"/>
              <a:t>ранее </a:t>
            </a:r>
            <a:r>
              <a:rPr lang="en-US" b="1" dirty="0" smtClean="0"/>
              <a:t>JBoss</a:t>
            </a:r>
            <a:r>
              <a:rPr lang="en-US" dirty="0" smtClean="0"/>
              <a:t>) </a:t>
            </a:r>
            <a:r>
              <a:rPr lang="ru-RU" dirty="0" smtClean="0"/>
              <a:t>т.к. у него есть реализация </a:t>
            </a:r>
            <a:r>
              <a:rPr lang="en-US" b="1" dirty="0" smtClean="0"/>
              <a:t>JMS API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 конфигурации по-умолчанию нет реализации </a:t>
            </a:r>
            <a:r>
              <a:rPr lang="en-US" dirty="0" smtClean="0"/>
              <a:t>JMS</a:t>
            </a:r>
            <a:r>
              <a:rPr lang="ru-RU" dirty="0" smtClean="0"/>
              <a:t>, но разработчики подготовили файл </a:t>
            </a:r>
            <a:r>
              <a:rPr lang="en-US" b="1" dirty="0" smtClean="0"/>
              <a:t>standalone-full.xml</a:t>
            </a:r>
            <a:r>
              <a:rPr lang="ru-RU" b="1" dirty="0" smtClean="0"/>
              <a:t> </a:t>
            </a:r>
            <a:r>
              <a:rPr lang="ru-RU" dirty="0" smtClean="0"/>
              <a:t>, который является шаблоном со всеми подключенными компонентами. В том числе и </a:t>
            </a:r>
            <a:r>
              <a:rPr lang="en-US" dirty="0" smtClean="0"/>
              <a:t>JMS (</a:t>
            </a:r>
            <a:r>
              <a:rPr lang="ru-RU" dirty="0" smtClean="0"/>
              <a:t>заменяем основной конфигурационный  файл</a:t>
            </a:r>
            <a:r>
              <a:rPr lang="en-US" dirty="0" smtClean="0"/>
              <a:t>)</a:t>
            </a:r>
            <a:r>
              <a:rPr lang="ru-RU" dirty="0" smtClean="0"/>
              <a:t>. </a:t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/>
            </a:r>
            <a:br>
              <a:rPr lang="ru-RU" b="1" dirty="0" smtClean="0"/>
            </a:br>
            <a:endParaRPr lang="ru-RU" b="1" dirty="0" smtClean="0"/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89240"/>
            <a:ext cx="44386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07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Важные моменты конфигурации: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6056" y="1250601"/>
            <a:ext cx="3610744" cy="59422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messaging</a:t>
            </a:r>
            <a:r>
              <a:rPr lang="en-US" dirty="0" smtClean="0"/>
              <a:t>: </a:t>
            </a:r>
            <a:r>
              <a:rPr lang="ru-RU" dirty="0" smtClean="0"/>
              <a:t>модуль, который ответственен за </a:t>
            </a:r>
            <a:r>
              <a:rPr lang="en-US" b="1" dirty="0" smtClean="0"/>
              <a:t>JMS</a:t>
            </a:r>
            <a:r>
              <a:rPr lang="en-US" dirty="0" smtClean="0"/>
              <a:t>.</a:t>
            </a:r>
            <a:endParaRPr lang="ru-RU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44386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43369"/>
            <a:ext cx="5688632" cy="387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300192" y="2443369"/>
            <a:ext cx="2602632" cy="3873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/>
              <a:t>Jms</a:t>
            </a:r>
            <a:r>
              <a:rPr lang="en-US" b="1" dirty="0" smtClean="0"/>
              <a:t>-connection-factories:</a:t>
            </a:r>
            <a:br>
              <a:rPr lang="en-US" b="1" dirty="0" smtClean="0"/>
            </a:br>
            <a:r>
              <a:rPr lang="ru-RU" dirty="0" smtClean="0"/>
              <a:t>Реализации </a:t>
            </a:r>
            <a:r>
              <a:rPr lang="ru-RU" b="1" dirty="0" smtClean="0"/>
              <a:t>фабрик</a:t>
            </a:r>
            <a:r>
              <a:rPr lang="ru-RU" dirty="0" smtClean="0"/>
              <a:t>. Одну из этих реализаций можно </a:t>
            </a:r>
            <a:r>
              <a:rPr lang="ru-RU" b="1" dirty="0" smtClean="0"/>
              <a:t>заинжектить</a:t>
            </a:r>
            <a:r>
              <a:rPr lang="ru-RU" dirty="0" smtClean="0"/>
              <a:t> в </a:t>
            </a:r>
            <a:r>
              <a:rPr lang="en-US" b="1" dirty="0" smtClean="0"/>
              <a:t>publisher</a:t>
            </a:r>
            <a:r>
              <a:rPr lang="en-US" dirty="0" smtClean="0"/>
              <a:t> </a:t>
            </a:r>
            <a:r>
              <a:rPr lang="ru-RU" dirty="0" smtClean="0"/>
              <a:t>в качестве фабрики.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23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600" b="1" dirty="0"/>
              <a:t>Важные моменты </a:t>
            </a:r>
            <a:r>
              <a:rPr lang="ru-RU" sz="3600" b="1" dirty="0" smtClean="0"/>
              <a:t>конфигурации(2):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6056" y="1250601"/>
            <a:ext cx="3610744" cy="22504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/>
              <a:t>jms</a:t>
            </a:r>
            <a:r>
              <a:rPr lang="en-US" b="1" dirty="0"/>
              <a:t>-destinations</a:t>
            </a:r>
            <a:r>
              <a:rPr lang="en-US" dirty="0" smtClean="0"/>
              <a:t>: </a:t>
            </a:r>
            <a:r>
              <a:rPr lang="ru-RU" dirty="0" smtClean="0"/>
              <a:t>тут указываются реализации </a:t>
            </a:r>
            <a:r>
              <a:rPr lang="en-US" b="1" dirty="0" smtClean="0"/>
              <a:t>destinations</a:t>
            </a:r>
            <a:r>
              <a:rPr lang="en-US" dirty="0" smtClean="0"/>
              <a:t>, </a:t>
            </a:r>
            <a:r>
              <a:rPr lang="ru-RU" dirty="0" smtClean="0"/>
              <a:t>которые можно </a:t>
            </a:r>
            <a:r>
              <a:rPr lang="ru-RU" b="1" dirty="0" smtClean="0"/>
              <a:t>инжектить</a:t>
            </a:r>
            <a:r>
              <a:rPr lang="ru-RU" dirty="0" smtClean="0"/>
              <a:t> в </a:t>
            </a:r>
            <a:r>
              <a:rPr lang="en-US" b="1" dirty="0" smtClean="0"/>
              <a:t>publisher</a:t>
            </a:r>
            <a:r>
              <a:rPr lang="en-US" dirty="0" smtClean="0"/>
              <a:t>-</a:t>
            </a:r>
            <a:r>
              <a:rPr lang="ru-RU" dirty="0" smtClean="0"/>
              <a:t>а и </a:t>
            </a:r>
            <a:r>
              <a:rPr lang="en-US" b="1" dirty="0" smtClean="0"/>
              <a:t>subscribers. </a:t>
            </a:r>
            <a:br>
              <a:rPr lang="en-US" b="1" dirty="0" smtClean="0"/>
            </a:br>
            <a:r>
              <a:rPr lang="ru-RU" dirty="0" smtClean="0"/>
              <a:t>В конкретной реализации описываются правила получения сообщений.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39505"/>
            <a:ext cx="46005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91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712968" cy="6480719"/>
          </a:xfrm>
        </p:spPr>
        <p:txBody>
          <a:bodyPr/>
          <a:lstStyle/>
          <a:p>
            <a:pPr algn="just"/>
            <a:r>
              <a:rPr lang="en-US" dirty="0" smtClean="0"/>
              <a:t>- </a:t>
            </a:r>
            <a:r>
              <a:rPr lang="ru-RU" dirty="0" smtClean="0"/>
              <a:t>Использование </a:t>
            </a:r>
            <a:r>
              <a:rPr lang="en-US" b="1" dirty="0" smtClean="0"/>
              <a:t>JMS</a:t>
            </a:r>
            <a:r>
              <a:rPr lang="ru-RU" dirty="0" smtClean="0"/>
              <a:t> позволяет реализовывать событийно-ориентированную архитектуру приложений и воплощает собой принцип слабого связывания (</a:t>
            </a:r>
            <a:r>
              <a:rPr lang="en-US" b="1" dirty="0" smtClean="0"/>
              <a:t>loose coupling</a:t>
            </a:r>
            <a:r>
              <a:rPr lang="ru-RU" dirty="0" smtClean="0"/>
              <a:t>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80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712968" cy="6480719"/>
          </a:xfrm>
        </p:spPr>
        <p:txBody>
          <a:bodyPr/>
          <a:lstStyle/>
          <a:p>
            <a:pPr algn="just"/>
            <a:r>
              <a:rPr lang="en-US" dirty="0" smtClean="0"/>
              <a:t>- </a:t>
            </a:r>
            <a:r>
              <a:rPr lang="ru-RU" b="1" dirty="0" smtClean="0"/>
              <a:t>Асинхронная обработка сообщений </a:t>
            </a:r>
            <a:r>
              <a:rPr lang="ru-RU" dirty="0" smtClean="0"/>
              <a:t>позволяет распределить нагрузку и уменьшить время обработки запроса.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38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712968" cy="6480719"/>
          </a:xfrm>
        </p:spPr>
        <p:txBody>
          <a:bodyPr/>
          <a:lstStyle/>
          <a:p>
            <a:pPr algn="just"/>
            <a:r>
              <a:rPr lang="en-US" dirty="0" smtClean="0"/>
              <a:t>- </a:t>
            </a:r>
            <a:r>
              <a:rPr lang="ru-RU" dirty="0" smtClean="0"/>
              <a:t>Сообщение может доставляться как одному адресату </a:t>
            </a:r>
            <a:r>
              <a:rPr lang="ru-RU" b="1" dirty="0" smtClean="0"/>
              <a:t>(</a:t>
            </a:r>
            <a:r>
              <a:rPr lang="en-US" b="1" dirty="0" smtClean="0"/>
              <a:t>Point-to-Point</a:t>
            </a:r>
            <a:r>
              <a:rPr lang="ru-RU" b="1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так и по модели подписки (</a:t>
            </a:r>
            <a:r>
              <a:rPr lang="en-US" b="1" dirty="0" smtClean="0"/>
              <a:t>Publisher-Subscriber</a:t>
            </a:r>
            <a:r>
              <a:rPr lang="ru-RU" dirty="0" smtClean="0"/>
              <a:t>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55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30" y="1196752"/>
            <a:ext cx="77343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90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712968" cy="6480719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- </a:t>
            </a:r>
            <a:r>
              <a:rPr lang="en-US" b="1" dirty="0" smtClean="0"/>
              <a:t>Publisher</a:t>
            </a:r>
            <a:r>
              <a:rPr lang="ru-RU" b="1" dirty="0" smtClean="0"/>
              <a:t> </a:t>
            </a:r>
            <a:r>
              <a:rPr lang="ru-RU" dirty="0" smtClean="0"/>
              <a:t>размещает сообщение в очереди сообщений.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- </a:t>
            </a:r>
            <a:r>
              <a:rPr lang="ru-RU" dirty="0" smtClean="0"/>
              <a:t>При </a:t>
            </a:r>
            <a:r>
              <a:rPr lang="en-US" b="1" dirty="0" smtClean="0"/>
              <a:t>Point-to-Point</a:t>
            </a:r>
            <a:r>
              <a:rPr lang="ru-RU" b="1" dirty="0" smtClean="0"/>
              <a:t> </a:t>
            </a:r>
            <a:r>
              <a:rPr lang="ru-RU" dirty="0" smtClean="0"/>
              <a:t>сообщение получит конкретный получатель.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При </a:t>
            </a:r>
            <a:r>
              <a:rPr lang="en-US" b="1" dirty="0" smtClean="0"/>
              <a:t>Publisher-Subscriber</a:t>
            </a:r>
            <a:r>
              <a:rPr lang="ru-RU" b="1" dirty="0" smtClean="0"/>
              <a:t> </a:t>
            </a:r>
            <a:r>
              <a:rPr lang="ru-RU" dirty="0" smtClean="0"/>
              <a:t>сообщение получат все подписавшиеся на данное сообщение (логика в очереди зашита).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00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712968" cy="6480719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- </a:t>
            </a:r>
            <a:r>
              <a:rPr lang="en-US" b="1" dirty="0" smtClean="0"/>
              <a:t>MDB (Message Driven Beans) </a:t>
            </a:r>
            <a:r>
              <a:rPr lang="en-US" dirty="0" smtClean="0"/>
              <a:t>– </a:t>
            </a:r>
            <a:r>
              <a:rPr lang="ru-RU" dirty="0" smtClean="0"/>
              <a:t>это бины особого рода, которые реагируют только на сообщения, доставленные по </a:t>
            </a:r>
            <a:r>
              <a:rPr lang="en-US" b="1" dirty="0" smtClean="0"/>
              <a:t>JMS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- </a:t>
            </a:r>
            <a:r>
              <a:rPr lang="en-US" b="1" dirty="0" smtClean="0"/>
              <a:t>Message </a:t>
            </a:r>
            <a:r>
              <a:rPr lang="en-US" b="1" dirty="0"/>
              <a:t>Driven </a:t>
            </a:r>
            <a:r>
              <a:rPr lang="en-US" b="1" dirty="0" smtClean="0"/>
              <a:t>Bean</a:t>
            </a:r>
            <a:r>
              <a:rPr lang="ru-RU" b="1" dirty="0" smtClean="0"/>
              <a:t> </a:t>
            </a:r>
            <a:r>
              <a:rPr lang="ru-RU" dirty="0" smtClean="0"/>
              <a:t>наследуется от  </a:t>
            </a:r>
            <a:r>
              <a:rPr lang="en-US" b="1" dirty="0" smtClean="0"/>
              <a:t>MessageListener</a:t>
            </a:r>
            <a:r>
              <a:rPr lang="en-US" dirty="0" smtClean="0"/>
              <a:t> </a:t>
            </a:r>
            <a:r>
              <a:rPr lang="ru-RU" dirty="0" smtClean="0"/>
              <a:t>и реализует его единственный метод </a:t>
            </a:r>
            <a:r>
              <a:rPr lang="en-US" b="1" dirty="0" smtClean="0"/>
              <a:t>public void onMessage(Message m)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4315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712968" cy="6480719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- Для управления жизненным циклом бина можно наследоваться от интерфейса </a:t>
            </a:r>
            <a:r>
              <a:rPr lang="en-US" b="1" dirty="0" smtClean="0"/>
              <a:t>MessageDrivenBean</a:t>
            </a:r>
            <a:br>
              <a:rPr lang="en-US" b="1" dirty="0" smtClean="0"/>
            </a:br>
            <a:r>
              <a:rPr lang="ru-RU" dirty="0" smtClean="0"/>
              <a:t>и реализовать методы </a:t>
            </a:r>
            <a:r>
              <a:rPr lang="en-US" b="1" dirty="0" smtClean="0"/>
              <a:t>public void setMessageDrivenContext(</a:t>
            </a:r>
            <a:r>
              <a:rPr lang="ru-RU" b="1" dirty="0" smtClean="0"/>
              <a:t> </a:t>
            </a:r>
            <a:r>
              <a:rPr lang="en-US" b="1" dirty="0" smtClean="0"/>
              <a:t>MessageDrivenContext msgDriveContext)</a:t>
            </a:r>
            <a:r>
              <a:rPr lang="en-US" dirty="0" smtClean="0"/>
              <a:t> (</a:t>
            </a:r>
            <a:r>
              <a:rPr lang="ru-RU" dirty="0" smtClean="0"/>
              <a:t>создание бина</a:t>
            </a:r>
            <a:r>
              <a:rPr lang="en-US" dirty="0" smtClean="0"/>
              <a:t>)</a:t>
            </a:r>
            <a:r>
              <a:rPr lang="ru-RU" dirty="0" smtClean="0"/>
              <a:t> и </a:t>
            </a:r>
            <a:r>
              <a:rPr lang="en-US" b="1" dirty="0"/>
              <a:t>public </a:t>
            </a:r>
            <a:r>
              <a:rPr lang="en-US" b="1" dirty="0" smtClean="0"/>
              <a:t>void</a:t>
            </a:r>
            <a:r>
              <a:rPr lang="ru-RU" b="1" dirty="0" smtClean="0"/>
              <a:t> </a:t>
            </a:r>
            <a:r>
              <a:rPr lang="en-US" b="1" dirty="0" smtClean="0"/>
              <a:t>ejbRemove() </a:t>
            </a:r>
            <a:r>
              <a:rPr lang="en-US" dirty="0" smtClean="0"/>
              <a:t>(</a:t>
            </a:r>
            <a:r>
              <a:rPr lang="ru-RU" dirty="0" smtClean="0"/>
              <a:t>уничтожение бина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50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712968" cy="6480719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- Для работы с </a:t>
            </a:r>
            <a:r>
              <a:rPr lang="en-US" b="1" dirty="0" smtClean="0"/>
              <a:t>JMS </a:t>
            </a:r>
            <a:r>
              <a:rPr lang="ru-RU" dirty="0" smtClean="0"/>
              <a:t>на </a:t>
            </a:r>
            <a:r>
              <a:rPr lang="en-US" dirty="0" smtClean="0"/>
              <a:t>web-</a:t>
            </a:r>
            <a:r>
              <a:rPr lang="ru-RU" dirty="0" smtClean="0"/>
              <a:t>сервере должна быть сконфигурирована реализация стандарта </a:t>
            </a:r>
            <a:r>
              <a:rPr lang="en-US" dirty="0" smtClean="0"/>
              <a:t>JMS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Например для </a:t>
            </a:r>
            <a:r>
              <a:rPr lang="en-US" b="1" dirty="0" smtClean="0"/>
              <a:t>WieldFly( JBoss) </a:t>
            </a:r>
            <a:r>
              <a:rPr lang="en-US" dirty="0" smtClean="0"/>
              <a:t>- </a:t>
            </a:r>
            <a:r>
              <a:rPr lang="ru-RU" dirty="0" smtClean="0"/>
              <a:t>это</a:t>
            </a:r>
            <a:br>
              <a:rPr lang="ru-RU" dirty="0" smtClean="0"/>
            </a:br>
            <a:r>
              <a:rPr lang="en-US" b="1" dirty="0" smtClean="0"/>
              <a:t>hornet</a:t>
            </a:r>
            <a:r>
              <a:rPr lang="ru-RU" b="1" dirty="0" smtClean="0"/>
              <a:t>. </a:t>
            </a:r>
            <a:r>
              <a:rPr lang="ru-RU" dirty="0" smtClean="0"/>
              <a:t>В конфигурационном файле </a:t>
            </a:r>
            <a:r>
              <a:rPr lang="en-US" dirty="0"/>
              <a:t>web-</a:t>
            </a:r>
            <a:r>
              <a:rPr lang="ru-RU" dirty="0" smtClean="0"/>
              <a:t>сервера настраивается </a:t>
            </a:r>
            <a:r>
              <a:rPr lang="en-US" b="1" dirty="0" smtClean="0"/>
              <a:t>connection-factory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destinations</a:t>
            </a:r>
            <a:r>
              <a:rPr lang="en-US" dirty="0" smtClean="0"/>
              <a:t> </a:t>
            </a:r>
            <a:r>
              <a:rPr lang="ru-RU" dirty="0" smtClean="0"/>
              <a:t>где будут сохраняться файлы сообщений.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665886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210</Words>
  <Application>Microsoft Office PowerPoint</Application>
  <PresentationFormat>Экран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JMS</vt:lpstr>
      <vt:lpstr>- Использование JMS позволяет реализовывать событийно-ориентированную архитектуру приложений и воплощает собой принцип слабого связывания (loose coupling).</vt:lpstr>
      <vt:lpstr>- Асинхронная обработка сообщений позволяет распределить нагрузку и уменьшить время обработки запроса.</vt:lpstr>
      <vt:lpstr>- Сообщение может доставляться как одному адресату (Point-to-Point), так и по модели подписки (Publisher-Subscriber).</vt:lpstr>
      <vt:lpstr>Презентация PowerPoint</vt:lpstr>
      <vt:lpstr>- Publisher размещает сообщение в очереди сообщений.  - При Point-to-Point сообщение получит конкретный получатель.  - При Publisher-Subscriber сообщение получат все подписавшиеся на данное сообщение (логика в очереди зашита).</vt:lpstr>
      <vt:lpstr>- MDB (Message Driven Beans) – это бины особого рода, которые реагируют только на сообщения, доставленные по JMS.  - Message Driven Bean наследуется от  MessageListener и реализует его единственный метод public void onMessage(Message m)</vt:lpstr>
      <vt:lpstr>- Для управления жизненным циклом бина можно наследоваться от интерфейса MessageDrivenBean и реализовать методы public void setMessageDrivenContext( MessageDrivenContext msgDriveContext) (создание бина) и public void ejbRemove() (уничтожение бина)</vt:lpstr>
      <vt:lpstr>- Для работы с JMS на web-сервере должна быть сконфигурирована реализация стандарта JMS. Например для WieldFly( JBoss) - это hornet. В конфигурационном файле web-сервера настраивается connection-factory и destinations где будут сохраняться файлы сообщений.</vt:lpstr>
      <vt:lpstr>Демо:</vt:lpstr>
      <vt:lpstr>Важные моменты конфигурации:</vt:lpstr>
      <vt:lpstr>Важные моменты конфигурации(2):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JMS</dc:title>
  <cp:lastModifiedBy>Home</cp:lastModifiedBy>
  <cp:revision>13</cp:revision>
  <dcterms:modified xsi:type="dcterms:W3CDTF">2018-11-17T11:35:23Z</dcterms:modified>
</cp:coreProperties>
</file>