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2" name="Shape 2052"/>
        <p:cNvGrpSpPr/>
        <p:nvPr/>
      </p:nvGrpSpPr>
      <p:grpSpPr>
        <a:xfrm>
          <a:off x="0" y="0"/>
          <a:ext cx="0" cy="0"/>
          <a:chOff x="0" y="0"/>
          <a:chExt cx="0" cy="0"/>
        </a:xfrm>
      </p:grpSpPr>
      <p:sp>
        <p:nvSpPr>
          <p:cNvPr id="2053" name="Google Shape;205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4" name="Google Shape;205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5" name="Google Shape;205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6" name="Google Shape;205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57" name="Google Shape;205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8" name="Google Shape;205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2" name="Google Shape;220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3" name="Google Shape;2203;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0" name="Google Shape;22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3" name="Shape 2273"/>
        <p:cNvGrpSpPr/>
        <p:nvPr/>
      </p:nvGrpSpPr>
      <p:grpSpPr>
        <a:xfrm>
          <a:off x="0" y="0"/>
          <a:ext cx="0" cy="0"/>
          <a:chOff x="0" y="0"/>
          <a:chExt cx="0" cy="0"/>
        </a:xfrm>
      </p:grpSpPr>
      <p:sp>
        <p:nvSpPr>
          <p:cNvPr id="2274" name="Google Shape;2274;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5" name="Google Shape;22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8" name="Shape 2278"/>
        <p:cNvGrpSpPr/>
        <p:nvPr/>
      </p:nvGrpSpPr>
      <p:grpSpPr>
        <a:xfrm>
          <a:off x="0" y="0"/>
          <a:ext cx="0" cy="0"/>
          <a:chOff x="0" y="0"/>
          <a:chExt cx="0" cy="0"/>
        </a:xfrm>
      </p:grpSpPr>
      <p:sp>
        <p:nvSpPr>
          <p:cNvPr id="2279" name="Google Shape;227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0" name="Google Shape;22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4" name="Shape 2284"/>
        <p:cNvGrpSpPr/>
        <p:nvPr/>
      </p:nvGrpSpPr>
      <p:grpSpPr>
        <a:xfrm>
          <a:off x="0" y="0"/>
          <a:ext cx="0" cy="0"/>
          <a:chOff x="0" y="0"/>
          <a:chExt cx="0" cy="0"/>
        </a:xfrm>
      </p:grpSpPr>
      <p:sp>
        <p:nvSpPr>
          <p:cNvPr id="2285" name="Google Shape;2285;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6" name="Google Shape;22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0" name="Shape 2290"/>
        <p:cNvGrpSpPr/>
        <p:nvPr/>
      </p:nvGrpSpPr>
      <p:grpSpPr>
        <a:xfrm>
          <a:off x="0" y="0"/>
          <a:ext cx="0" cy="0"/>
          <a:chOff x="0" y="0"/>
          <a:chExt cx="0" cy="0"/>
        </a:xfrm>
      </p:grpSpPr>
      <p:sp>
        <p:nvSpPr>
          <p:cNvPr id="2291" name="Google Shape;2291;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2" name="Google Shape;22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9" name="Google Shape;22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7" name="Google Shape;23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3" name="Google Shape;23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7" name="Shape 2317"/>
        <p:cNvGrpSpPr/>
        <p:nvPr/>
      </p:nvGrpSpPr>
      <p:grpSpPr>
        <a:xfrm>
          <a:off x="0" y="0"/>
          <a:ext cx="0" cy="0"/>
          <a:chOff x="0" y="0"/>
          <a:chExt cx="0" cy="0"/>
        </a:xfrm>
      </p:grpSpPr>
      <p:sp>
        <p:nvSpPr>
          <p:cNvPr id="2318" name="Google Shape;2318;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9" name="Google Shape;23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5" name="Shape 2325"/>
        <p:cNvGrpSpPr/>
        <p:nvPr/>
      </p:nvGrpSpPr>
      <p:grpSpPr>
        <a:xfrm>
          <a:off x="0" y="0"/>
          <a:ext cx="0" cy="0"/>
          <a:chOff x="0" y="0"/>
          <a:chExt cx="0" cy="0"/>
        </a:xfrm>
      </p:grpSpPr>
      <p:sp>
        <p:nvSpPr>
          <p:cNvPr id="2326" name="Google Shape;2326;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7" name="Google Shape;232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1" name="Google Shape;221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2" name="Google Shape;221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4" name="Google Shape;233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8" name="Shape 2338"/>
        <p:cNvGrpSpPr/>
        <p:nvPr/>
      </p:nvGrpSpPr>
      <p:grpSpPr>
        <a:xfrm>
          <a:off x="0" y="0"/>
          <a:ext cx="0" cy="0"/>
          <a:chOff x="0" y="0"/>
          <a:chExt cx="0" cy="0"/>
        </a:xfrm>
      </p:grpSpPr>
      <p:sp>
        <p:nvSpPr>
          <p:cNvPr id="2339" name="Google Shape;2339;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0" name="Google Shape;234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3" name="Shape 2343"/>
        <p:cNvGrpSpPr/>
        <p:nvPr/>
      </p:nvGrpSpPr>
      <p:grpSpPr>
        <a:xfrm>
          <a:off x="0" y="0"/>
          <a:ext cx="0" cy="0"/>
          <a:chOff x="0" y="0"/>
          <a:chExt cx="0" cy="0"/>
        </a:xfrm>
      </p:grpSpPr>
      <p:sp>
        <p:nvSpPr>
          <p:cNvPr id="2344" name="Google Shape;2344;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5" name="Google Shape;234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0" name="Shape 2350"/>
        <p:cNvGrpSpPr/>
        <p:nvPr/>
      </p:nvGrpSpPr>
      <p:grpSpPr>
        <a:xfrm>
          <a:off x="0" y="0"/>
          <a:ext cx="0" cy="0"/>
          <a:chOff x="0" y="0"/>
          <a:chExt cx="0" cy="0"/>
        </a:xfrm>
      </p:grpSpPr>
      <p:sp>
        <p:nvSpPr>
          <p:cNvPr id="2351" name="Google Shape;2351;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2" name="Google Shape;23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8" name="Google Shape;235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2" name="Shape 2362"/>
        <p:cNvGrpSpPr/>
        <p:nvPr/>
      </p:nvGrpSpPr>
      <p:grpSpPr>
        <a:xfrm>
          <a:off x="0" y="0"/>
          <a:ext cx="0" cy="0"/>
          <a:chOff x="0" y="0"/>
          <a:chExt cx="0" cy="0"/>
        </a:xfrm>
      </p:grpSpPr>
      <p:sp>
        <p:nvSpPr>
          <p:cNvPr id="2363" name="Google Shape;2363;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4" name="Google Shape;236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8" name="Shape 2368"/>
        <p:cNvGrpSpPr/>
        <p:nvPr/>
      </p:nvGrpSpPr>
      <p:grpSpPr>
        <a:xfrm>
          <a:off x="0" y="0"/>
          <a:ext cx="0" cy="0"/>
          <a:chOff x="0" y="0"/>
          <a:chExt cx="0" cy="0"/>
        </a:xfrm>
      </p:grpSpPr>
      <p:sp>
        <p:nvSpPr>
          <p:cNvPr id="2369" name="Google Shape;2369;p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0" name="Google Shape;237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4" name="Shape 2374"/>
        <p:cNvGrpSpPr/>
        <p:nvPr/>
      </p:nvGrpSpPr>
      <p:grpSpPr>
        <a:xfrm>
          <a:off x="0" y="0"/>
          <a:ext cx="0" cy="0"/>
          <a:chOff x="0" y="0"/>
          <a:chExt cx="0" cy="0"/>
        </a:xfrm>
      </p:grpSpPr>
      <p:sp>
        <p:nvSpPr>
          <p:cNvPr id="2375" name="Google Shape;2375;p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6" name="Google Shape;237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0" name="Shape 2380"/>
        <p:cNvGrpSpPr/>
        <p:nvPr/>
      </p:nvGrpSpPr>
      <p:grpSpPr>
        <a:xfrm>
          <a:off x="0" y="0"/>
          <a:ext cx="0" cy="0"/>
          <a:chOff x="0" y="0"/>
          <a:chExt cx="0" cy="0"/>
        </a:xfrm>
      </p:grpSpPr>
      <p:sp>
        <p:nvSpPr>
          <p:cNvPr id="2381" name="Google Shape;2381;p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2" name="Google Shape;238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6" name="Shape 2386"/>
        <p:cNvGrpSpPr/>
        <p:nvPr/>
      </p:nvGrpSpPr>
      <p:grpSpPr>
        <a:xfrm>
          <a:off x="0" y="0"/>
          <a:ext cx="0" cy="0"/>
          <a:chOff x="0" y="0"/>
          <a:chExt cx="0" cy="0"/>
        </a:xfrm>
      </p:grpSpPr>
      <p:sp>
        <p:nvSpPr>
          <p:cNvPr id="2387" name="Google Shape;2387;p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8" name="Google Shape;238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5" name="Google Shape;22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2" name="Shape 2392"/>
        <p:cNvGrpSpPr/>
        <p:nvPr/>
      </p:nvGrpSpPr>
      <p:grpSpPr>
        <a:xfrm>
          <a:off x="0" y="0"/>
          <a:ext cx="0" cy="0"/>
          <a:chOff x="0" y="0"/>
          <a:chExt cx="0" cy="0"/>
        </a:xfrm>
      </p:grpSpPr>
      <p:sp>
        <p:nvSpPr>
          <p:cNvPr id="2393" name="Google Shape;2393;p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4" name="Google Shape;239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9" name="Shape 2399"/>
        <p:cNvGrpSpPr/>
        <p:nvPr/>
      </p:nvGrpSpPr>
      <p:grpSpPr>
        <a:xfrm>
          <a:off x="0" y="0"/>
          <a:ext cx="0" cy="0"/>
          <a:chOff x="0" y="0"/>
          <a:chExt cx="0" cy="0"/>
        </a:xfrm>
      </p:grpSpPr>
      <p:sp>
        <p:nvSpPr>
          <p:cNvPr id="2400" name="Google Shape;2400;p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1" name="Google Shape;240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5" name="Shape 2405"/>
        <p:cNvGrpSpPr/>
        <p:nvPr/>
      </p:nvGrpSpPr>
      <p:grpSpPr>
        <a:xfrm>
          <a:off x="0" y="0"/>
          <a:ext cx="0" cy="0"/>
          <a:chOff x="0" y="0"/>
          <a:chExt cx="0" cy="0"/>
        </a:xfrm>
      </p:grpSpPr>
      <p:sp>
        <p:nvSpPr>
          <p:cNvPr id="2406" name="Google Shape;2406;p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7" name="Google Shape;240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3" name="Shape 2413"/>
        <p:cNvGrpSpPr/>
        <p:nvPr/>
      </p:nvGrpSpPr>
      <p:grpSpPr>
        <a:xfrm>
          <a:off x="0" y="0"/>
          <a:ext cx="0" cy="0"/>
          <a:chOff x="0" y="0"/>
          <a:chExt cx="0" cy="0"/>
        </a:xfrm>
      </p:grpSpPr>
      <p:sp>
        <p:nvSpPr>
          <p:cNvPr id="2414" name="Google Shape;2414;p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5" name="Google Shape;241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p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2" name="Google Shape;242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5" name="Shape 2425"/>
        <p:cNvGrpSpPr/>
        <p:nvPr/>
      </p:nvGrpSpPr>
      <p:grpSpPr>
        <a:xfrm>
          <a:off x="0" y="0"/>
          <a:ext cx="0" cy="0"/>
          <a:chOff x="0" y="0"/>
          <a:chExt cx="0" cy="0"/>
        </a:xfrm>
      </p:grpSpPr>
      <p:sp>
        <p:nvSpPr>
          <p:cNvPr id="2426" name="Google Shape;2426;p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7" name="Google Shape;242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4" name="Shape 2434"/>
        <p:cNvGrpSpPr/>
        <p:nvPr/>
      </p:nvGrpSpPr>
      <p:grpSpPr>
        <a:xfrm>
          <a:off x="0" y="0"/>
          <a:ext cx="0" cy="0"/>
          <a:chOff x="0" y="0"/>
          <a:chExt cx="0" cy="0"/>
        </a:xfrm>
      </p:grpSpPr>
      <p:sp>
        <p:nvSpPr>
          <p:cNvPr id="2435" name="Google Shape;2435;p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6" name="Google Shape;243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p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3" name="Google Shape;244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8" name="Shape 2448"/>
        <p:cNvGrpSpPr/>
        <p:nvPr/>
      </p:nvGrpSpPr>
      <p:grpSpPr>
        <a:xfrm>
          <a:off x="0" y="0"/>
          <a:ext cx="0" cy="0"/>
          <a:chOff x="0" y="0"/>
          <a:chExt cx="0" cy="0"/>
        </a:xfrm>
      </p:grpSpPr>
      <p:sp>
        <p:nvSpPr>
          <p:cNvPr id="2449" name="Google Shape;2449;p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0" name="Google Shape;245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4" name="Shape 2454"/>
        <p:cNvGrpSpPr/>
        <p:nvPr/>
      </p:nvGrpSpPr>
      <p:grpSpPr>
        <a:xfrm>
          <a:off x="0" y="0"/>
          <a:ext cx="0" cy="0"/>
          <a:chOff x="0" y="0"/>
          <a:chExt cx="0" cy="0"/>
        </a:xfrm>
      </p:grpSpPr>
      <p:sp>
        <p:nvSpPr>
          <p:cNvPr id="2455" name="Google Shape;2455;p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6" name="Google Shape;245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2" name="Google Shape;22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9" name="Shape 2459"/>
        <p:cNvGrpSpPr/>
        <p:nvPr/>
      </p:nvGrpSpPr>
      <p:grpSpPr>
        <a:xfrm>
          <a:off x="0" y="0"/>
          <a:ext cx="0" cy="0"/>
          <a:chOff x="0" y="0"/>
          <a:chExt cx="0" cy="0"/>
        </a:xfrm>
      </p:grpSpPr>
      <p:sp>
        <p:nvSpPr>
          <p:cNvPr id="2460" name="Google Shape;2460;p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1" name="Google Shape;246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4" name="Shape 2464"/>
        <p:cNvGrpSpPr/>
        <p:nvPr/>
      </p:nvGrpSpPr>
      <p:grpSpPr>
        <a:xfrm>
          <a:off x="0" y="0"/>
          <a:ext cx="0" cy="0"/>
          <a:chOff x="0" y="0"/>
          <a:chExt cx="0" cy="0"/>
        </a:xfrm>
      </p:grpSpPr>
      <p:sp>
        <p:nvSpPr>
          <p:cNvPr id="2465" name="Google Shape;2465;p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6" name="Google Shape;246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9" name="Shape 2469"/>
        <p:cNvGrpSpPr/>
        <p:nvPr/>
      </p:nvGrpSpPr>
      <p:grpSpPr>
        <a:xfrm>
          <a:off x="0" y="0"/>
          <a:ext cx="0" cy="0"/>
          <a:chOff x="0" y="0"/>
          <a:chExt cx="0" cy="0"/>
        </a:xfrm>
      </p:grpSpPr>
      <p:sp>
        <p:nvSpPr>
          <p:cNvPr id="2470" name="Google Shape;2470;p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1" name="Google Shape;247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4" name="Shape 2474"/>
        <p:cNvGrpSpPr/>
        <p:nvPr/>
      </p:nvGrpSpPr>
      <p:grpSpPr>
        <a:xfrm>
          <a:off x="0" y="0"/>
          <a:ext cx="0" cy="0"/>
          <a:chOff x="0" y="0"/>
          <a:chExt cx="0" cy="0"/>
        </a:xfrm>
      </p:grpSpPr>
      <p:sp>
        <p:nvSpPr>
          <p:cNvPr id="2475" name="Google Shape;2475;p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6" name="Google Shape;247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p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2" name="Google Shape;248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8" name="Shape 2488"/>
        <p:cNvGrpSpPr/>
        <p:nvPr/>
      </p:nvGrpSpPr>
      <p:grpSpPr>
        <a:xfrm>
          <a:off x="0" y="0"/>
          <a:ext cx="0" cy="0"/>
          <a:chOff x="0" y="0"/>
          <a:chExt cx="0" cy="0"/>
        </a:xfrm>
      </p:grpSpPr>
      <p:sp>
        <p:nvSpPr>
          <p:cNvPr id="2489" name="Google Shape;2489;p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0" name="Google Shape;249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3" name="Shape 2493"/>
        <p:cNvGrpSpPr/>
        <p:nvPr/>
      </p:nvGrpSpPr>
      <p:grpSpPr>
        <a:xfrm>
          <a:off x="0" y="0"/>
          <a:ext cx="0" cy="0"/>
          <a:chOff x="0" y="0"/>
          <a:chExt cx="0" cy="0"/>
        </a:xfrm>
      </p:grpSpPr>
      <p:sp>
        <p:nvSpPr>
          <p:cNvPr id="2494" name="Google Shape;2494;p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5" name="Google Shape;249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p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0" name="Google Shape;250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p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6" name="Google Shape;250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6" name="Shape 2516"/>
        <p:cNvGrpSpPr/>
        <p:nvPr/>
      </p:nvGrpSpPr>
      <p:grpSpPr>
        <a:xfrm>
          <a:off x="0" y="0"/>
          <a:ext cx="0" cy="0"/>
          <a:chOff x="0" y="0"/>
          <a:chExt cx="0" cy="0"/>
        </a:xfrm>
      </p:grpSpPr>
      <p:sp>
        <p:nvSpPr>
          <p:cNvPr id="2517" name="Google Shape;2517;p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8" name="Google Shape;251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6" name="Shape 2236"/>
        <p:cNvGrpSpPr/>
        <p:nvPr/>
      </p:nvGrpSpPr>
      <p:grpSpPr>
        <a:xfrm>
          <a:off x="0" y="0"/>
          <a:ext cx="0" cy="0"/>
          <a:chOff x="0" y="0"/>
          <a:chExt cx="0" cy="0"/>
        </a:xfrm>
      </p:grpSpPr>
      <p:sp>
        <p:nvSpPr>
          <p:cNvPr id="2237" name="Google Shape;2237;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8" name="Google Shape;22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2" name="Shape 2242"/>
        <p:cNvGrpSpPr/>
        <p:nvPr/>
      </p:nvGrpSpPr>
      <p:grpSpPr>
        <a:xfrm>
          <a:off x="0" y="0"/>
          <a:ext cx="0" cy="0"/>
          <a:chOff x="0" y="0"/>
          <a:chExt cx="0" cy="0"/>
        </a:xfrm>
      </p:grpSpPr>
      <p:sp>
        <p:nvSpPr>
          <p:cNvPr id="2243" name="Google Shape;2243;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4" name="Google Shape;22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8" name="Shape 2248"/>
        <p:cNvGrpSpPr/>
        <p:nvPr/>
      </p:nvGrpSpPr>
      <p:grpSpPr>
        <a:xfrm>
          <a:off x="0" y="0"/>
          <a:ext cx="0" cy="0"/>
          <a:chOff x="0" y="0"/>
          <a:chExt cx="0" cy="0"/>
        </a:xfrm>
      </p:grpSpPr>
      <p:sp>
        <p:nvSpPr>
          <p:cNvPr id="2249" name="Google Shape;2249;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0" name="Google Shape;22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4" name="Shape 2254"/>
        <p:cNvGrpSpPr/>
        <p:nvPr/>
      </p:nvGrpSpPr>
      <p:grpSpPr>
        <a:xfrm>
          <a:off x="0" y="0"/>
          <a:ext cx="0" cy="0"/>
          <a:chOff x="0" y="0"/>
          <a:chExt cx="0" cy="0"/>
        </a:xfrm>
      </p:grpSpPr>
      <p:sp>
        <p:nvSpPr>
          <p:cNvPr id="2255" name="Google Shape;2255;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6" name="Google Shape;22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2" name="Shape 2262"/>
        <p:cNvGrpSpPr/>
        <p:nvPr/>
      </p:nvGrpSpPr>
      <p:grpSpPr>
        <a:xfrm>
          <a:off x="0" y="0"/>
          <a:ext cx="0" cy="0"/>
          <a:chOff x="0" y="0"/>
          <a:chExt cx="0" cy="0"/>
        </a:xfrm>
      </p:grpSpPr>
      <p:sp>
        <p:nvSpPr>
          <p:cNvPr id="2263" name="Google Shape;2263;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4" name="Google Shape;22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65" name="Shape 2065"/>
        <p:cNvGrpSpPr/>
        <p:nvPr/>
      </p:nvGrpSpPr>
      <p:grpSpPr>
        <a:xfrm>
          <a:off x="0" y="0"/>
          <a:ext cx="0" cy="0"/>
          <a:chOff x="0" y="0"/>
          <a:chExt cx="0" cy="0"/>
        </a:xfrm>
      </p:grpSpPr>
      <p:sp>
        <p:nvSpPr>
          <p:cNvPr id="2066" name="Google Shape;2066;p2"/>
          <p:cNvSpPr txBox="1"/>
          <p:nvPr>
            <p:ph type="ctrTitle"/>
          </p:nvPr>
        </p:nvSpPr>
        <p:spPr>
          <a:xfrm>
            <a:off x="1370693" y="1769540"/>
            <a:ext cx="9440100" cy="18288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5400"/>
              <a:buFont typeface="Sorts Mill Goudy"/>
              <a:buNone/>
              <a:defRPr sz="5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67" name="Google Shape;2067;p2"/>
          <p:cNvSpPr txBox="1"/>
          <p:nvPr>
            <p:ph idx="1" type="subTitle"/>
          </p:nvPr>
        </p:nvSpPr>
        <p:spPr>
          <a:xfrm>
            <a:off x="1370693" y="3773489"/>
            <a:ext cx="9440100" cy="10500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lvl="0" rtl="0" algn="ctr">
              <a:lnSpc>
                <a:spcPct val="110000"/>
              </a:lnSpc>
              <a:spcBef>
                <a:spcPts val="460"/>
              </a:spcBef>
              <a:spcAft>
                <a:spcPts val="0"/>
              </a:spcAft>
              <a:buSzPts val="1610"/>
              <a:buNone/>
              <a:defRPr>
                <a:solidFill>
                  <a:schemeClr val="lt1"/>
                </a:solidFill>
              </a:defRPr>
            </a:lvl1pPr>
            <a:lvl2pPr lvl="1" rtl="0" algn="ctr">
              <a:spcBef>
                <a:spcPts val="600"/>
              </a:spcBef>
              <a:spcAft>
                <a:spcPts val="0"/>
              </a:spcAft>
              <a:buSzPts val="1470"/>
              <a:buNone/>
              <a:defRPr>
                <a:solidFill>
                  <a:schemeClr val="lt1"/>
                </a:solidFill>
              </a:defRPr>
            </a:lvl2pPr>
            <a:lvl3pPr lvl="2" rtl="0" algn="ctr">
              <a:spcBef>
                <a:spcPts val="600"/>
              </a:spcBef>
              <a:spcAft>
                <a:spcPts val="0"/>
              </a:spcAft>
              <a:buSzPts val="1260"/>
              <a:buNone/>
              <a:defRPr>
                <a:solidFill>
                  <a:schemeClr val="lt1"/>
                </a:solidFill>
              </a:defRPr>
            </a:lvl3pPr>
            <a:lvl4pPr lvl="3" rtl="0" algn="ctr">
              <a:spcBef>
                <a:spcPts val="600"/>
              </a:spcBef>
              <a:spcAft>
                <a:spcPts val="0"/>
              </a:spcAft>
              <a:buSzPts val="1120"/>
              <a:buNone/>
              <a:defRPr>
                <a:solidFill>
                  <a:schemeClr val="lt1"/>
                </a:solidFill>
              </a:defRPr>
            </a:lvl4pPr>
            <a:lvl5pPr lvl="4" rtl="0" algn="ctr">
              <a:spcBef>
                <a:spcPts val="600"/>
              </a:spcBef>
              <a:spcAft>
                <a:spcPts val="0"/>
              </a:spcAft>
              <a:buSzPts val="1120"/>
              <a:buNone/>
              <a:defRPr>
                <a:solidFill>
                  <a:schemeClr val="lt1"/>
                </a:solidFill>
              </a:defRPr>
            </a:lvl5pPr>
            <a:lvl6pPr lvl="5" rtl="0" algn="ctr">
              <a:spcBef>
                <a:spcPts val="600"/>
              </a:spcBef>
              <a:spcAft>
                <a:spcPts val="0"/>
              </a:spcAft>
              <a:buSzPts val="980"/>
              <a:buNone/>
              <a:defRPr>
                <a:solidFill>
                  <a:schemeClr val="lt1"/>
                </a:solidFill>
              </a:defRPr>
            </a:lvl6pPr>
            <a:lvl7pPr lvl="6" rtl="0" algn="ctr">
              <a:spcBef>
                <a:spcPts val="600"/>
              </a:spcBef>
              <a:spcAft>
                <a:spcPts val="0"/>
              </a:spcAft>
              <a:buSzPts val="980"/>
              <a:buNone/>
              <a:defRPr>
                <a:solidFill>
                  <a:schemeClr val="lt1"/>
                </a:solidFill>
              </a:defRPr>
            </a:lvl7pPr>
            <a:lvl8pPr lvl="7" rtl="0" algn="ctr">
              <a:spcBef>
                <a:spcPts val="600"/>
              </a:spcBef>
              <a:spcAft>
                <a:spcPts val="0"/>
              </a:spcAft>
              <a:buSzPts val="980"/>
              <a:buNone/>
              <a:defRPr>
                <a:solidFill>
                  <a:schemeClr val="lt1"/>
                </a:solidFill>
              </a:defRPr>
            </a:lvl8pPr>
            <a:lvl9pPr lvl="8" rtl="0" algn="ctr">
              <a:spcBef>
                <a:spcPts val="600"/>
              </a:spcBef>
              <a:spcAft>
                <a:spcPts val="600"/>
              </a:spcAft>
              <a:buSzPts val="980"/>
              <a:buNone/>
              <a:defRPr>
                <a:solidFill>
                  <a:schemeClr val="lt1"/>
                </a:solidFill>
              </a:defRPr>
            </a:lvl9pPr>
          </a:lstStyle>
          <a:p/>
        </p:txBody>
      </p:sp>
      <p:sp>
        <p:nvSpPr>
          <p:cNvPr id="2068" name="Google Shape;2068;p2"/>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69" name="Google Shape;2069;p2"/>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70" name="Google Shape;2070;p2"/>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24" name="Shape 2124"/>
        <p:cNvGrpSpPr/>
        <p:nvPr/>
      </p:nvGrpSpPr>
      <p:grpSpPr>
        <a:xfrm>
          <a:off x="0" y="0"/>
          <a:ext cx="0" cy="0"/>
          <a:chOff x="0" y="0"/>
          <a:chExt cx="0" cy="0"/>
        </a:xfrm>
      </p:grpSpPr>
      <p:pic>
        <p:nvPicPr>
          <p:cNvPr descr="Slate-V2-HD-compPhotoInset.png" id="2125" name="Google Shape;2125;p12"/>
          <p:cNvPicPr preferRelativeResize="0"/>
          <p:nvPr/>
        </p:nvPicPr>
        <p:blipFill rotWithShape="1">
          <a:blip r:embed="rId2">
            <a:alphaModFix/>
          </a:blip>
          <a:srcRect b="0" l="0" r="0" t="0"/>
          <a:stretch/>
        </p:blipFill>
        <p:spPr>
          <a:xfrm>
            <a:off x="913795" y="1734506"/>
            <a:ext cx="5029201" cy="4099958"/>
          </a:xfrm>
          <a:prstGeom prst="rect">
            <a:avLst/>
          </a:prstGeom>
          <a:noFill/>
          <a:ln>
            <a:noFill/>
          </a:ln>
        </p:spPr>
      </p:pic>
      <p:pic>
        <p:nvPicPr>
          <p:cNvPr descr="Slate-V2-HD-compPhotoInset.png" id="2126" name="Google Shape;2126;p12"/>
          <p:cNvPicPr preferRelativeResize="0"/>
          <p:nvPr/>
        </p:nvPicPr>
        <p:blipFill rotWithShape="1">
          <a:blip r:embed="rId2">
            <a:alphaModFix/>
          </a:blip>
          <a:srcRect b="0" l="0" r="0" t="0"/>
          <a:stretch/>
        </p:blipFill>
        <p:spPr>
          <a:xfrm>
            <a:off x="6238357" y="1734506"/>
            <a:ext cx="5029201" cy="4099958"/>
          </a:xfrm>
          <a:prstGeom prst="rect">
            <a:avLst/>
          </a:prstGeom>
          <a:noFill/>
          <a:ln>
            <a:noFill/>
          </a:ln>
        </p:spPr>
      </p:pic>
      <p:sp>
        <p:nvSpPr>
          <p:cNvPr id="2127" name="Google Shape;2127;p12"/>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4600"/>
              <a:buFont typeface="Sorts Mill Goudy"/>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28" name="Google Shape;2128;p12"/>
          <p:cNvSpPr txBox="1"/>
          <p:nvPr>
            <p:ph idx="1" type="body"/>
          </p:nvPr>
        </p:nvSpPr>
        <p:spPr>
          <a:xfrm>
            <a:off x="1046013" y="1855153"/>
            <a:ext cx="4764900" cy="6924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80"/>
              </a:spcBef>
              <a:spcAft>
                <a:spcPts val="0"/>
              </a:spcAft>
              <a:buSzPts val="1680"/>
              <a:buNone/>
              <a:defRPr b="0" sz="2400"/>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129" name="Google Shape;2129;p12"/>
          <p:cNvSpPr txBox="1"/>
          <p:nvPr>
            <p:ph idx="2" type="body"/>
          </p:nvPr>
        </p:nvSpPr>
        <p:spPr>
          <a:xfrm>
            <a:off x="1046013" y="2702103"/>
            <a:ext cx="4764900" cy="3043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sz="1800"/>
            </a:lvl1pPr>
            <a:lvl2pPr indent="-299719" lvl="1" marL="914400" rtl="0" algn="l">
              <a:spcBef>
                <a:spcPts val="600"/>
              </a:spcBef>
              <a:spcAft>
                <a:spcPts val="0"/>
              </a:spcAft>
              <a:buSzPts val="1120"/>
              <a:buChar char="🞚"/>
              <a:defRPr sz="1600"/>
            </a:lvl2pPr>
            <a:lvl3pPr indent="-290830" lvl="2" marL="1371600" rtl="0" algn="l">
              <a:spcBef>
                <a:spcPts val="600"/>
              </a:spcBef>
              <a:spcAft>
                <a:spcPts val="0"/>
              </a:spcAft>
              <a:buSzPts val="980"/>
              <a:buChar char="◈"/>
              <a:defRPr sz="1400"/>
            </a:lvl3pPr>
            <a:lvl4pPr indent="-281939" lvl="3" marL="1828800" rtl="0" algn="l">
              <a:spcBef>
                <a:spcPts val="600"/>
              </a:spcBef>
              <a:spcAft>
                <a:spcPts val="0"/>
              </a:spcAft>
              <a:buSzPts val="840"/>
              <a:buChar char="🞚"/>
              <a:defRPr sz="1200"/>
            </a:lvl4pPr>
            <a:lvl5pPr indent="-281939" lvl="4" marL="2286000" rtl="0" algn="l">
              <a:spcBef>
                <a:spcPts val="600"/>
              </a:spcBef>
              <a:spcAft>
                <a:spcPts val="0"/>
              </a:spcAft>
              <a:buSzPts val="840"/>
              <a:buChar char="◈"/>
              <a:defRPr sz="1200"/>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2130" name="Google Shape;2130;p12"/>
          <p:cNvSpPr txBox="1"/>
          <p:nvPr>
            <p:ph idx="3" type="body"/>
          </p:nvPr>
        </p:nvSpPr>
        <p:spPr>
          <a:xfrm>
            <a:off x="6363166" y="1855152"/>
            <a:ext cx="4779600" cy="6924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80"/>
              </a:spcBef>
              <a:spcAft>
                <a:spcPts val="0"/>
              </a:spcAft>
              <a:buSzPts val="1680"/>
              <a:buNone/>
              <a:defRPr b="0" sz="2400"/>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131" name="Google Shape;2131;p12"/>
          <p:cNvSpPr txBox="1"/>
          <p:nvPr>
            <p:ph idx="4" type="body"/>
          </p:nvPr>
        </p:nvSpPr>
        <p:spPr>
          <a:xfrm>
            <a:off x="6363167" y="2702103"/>
            <a:ext cx="4779600" cy="3043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sz="1800"/>
            </a:lvl1pPr>
            <a:lvl2pPr indent="-299719" lvl="1" marL="914400" rtl="0" algn="l">
              <a:spcBef>
                <a:spcPts val="600"/>
              </a:spcBef>
              <a:spcAft>
                <a:spcPts val="0"/>
              </a:spcAft>
              <a:buSzPts val="1120"/>
              <a:buChar char="🞚"/>
              <a:defRPr sz="1600"/>
            </a:lvl2pPr>
            <a:lvl3pPr indent="-290830" lvl="2" marL="1371600" rtl="0" algn="l">
              <a:spcBef>
                <a:spcPts val="600"/>
              </a:spcBef>
              <a:spcAft>
                <a:spcPts val="0"/>
              </a:spcAft>
              <a:buSzPts val="980"/>
              <a:buChar char="◈"/>
              <a:defRPr sz="1400"/>
            </a:lvl3pPr>
            <a:lvl4pPr indent="-281939" lvl="3" marL="1828800" rtl="0" algn="l">
              <a:spcBef>
                <a:spcPts val="600"/>
              </a:spcBef>
              <a:spcAft>
                <a:spcPts val="0"/>
              </a:spcAft>
              <a:buSzPts val="840"/>
              <a:buChar char="🞚"/>
              <a:defRPr sz="1200"/>
            </a:lvl4pPr>
            <a:lvl5pPr indent="-281939" lvl="4" marL="2286000" rtl="0" algn="l">
              <a:spcBef>
                <a:spcPts val="600"/>
              </a:spcBef>
              <a:spcAft>
                <a:spcPts val="0"/>
              </a:spcAft>
              <a:buSzPts val="840"/>
              <a:buChar char="◈"/>
              <a:defRPr sz="1200"/>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2132" name="Google Shape;2132;p12"/>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3" name="Google Shape;2133;p12"/>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4" name="Google Shape;2134;p12"/>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35" name="Shape 2135"/>
        <p:cNvGrpSpPr/>
        <p:nvPr/>
      </p:nvGrpSpPr>
      <p:grpSpPr>
        <a:xfrm>
          <a:off x="0" y="0"/>
          <a:ext cx="0" cy="0"/>
          <a:chOff x="0" y="0"/>
          <a:chExt cx="0" cy="0"/>
        </a:xfrm>
      </p:grpSpPr>
      <p:pic>
        <p:nvPicPr>
          <p:cNvPr descr="Slate-V2-HD-vertPhotoInset.png" id="2136" name="Google Shape;2136;p13"/>
          <p:cNvPicPr preferRelativeResize="0"/>
          <p:nvPr/>
        </p:nvPicPr>
        <p:blipFill rotWithShape="1">
          <a:blip r:embed="rId2">
            <a:alphaModFix/>
          </a:blip>
          <a:srcRect b="0" l="0" r="0" t="0"/>
          <a:stretch/>
        </p:blipFill>
        <p:spPr>
          <a:xfrm>
            <a:off x="7293665" y="609600"/>
            <a:ext cx="3584166" cy="5204833"/>
          </a:xfrm>
          <a:prstGeom prst="rect">
            <a:avLst/>
          </a:prstGeom>
          <a:noFill/>
          <a:ln>
            <a:noFill/>
          </a:ln>
        </p:spPr>
      </p:pic>
      <p:sp>
        <p:nvSpPr>
          <p:cNvPr id="2137" name="Google Shape;2137;p13"/>
          <p:cNvSpPr txBox="1"/>
          <p:nvPr>
            <p:ph type="title"/>
          </p:nvPr>
        </p:nvSpPr>
        <p:spPr>
          <a:xfrm>
            <a:off x="913795" y="763701"/>
            <a:ext cx="5707800" cy="16755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lvl="0" rtl="0" algn="ctr">
              <a:lnSpc>
                <a:spcPct val="90000"/>
              </a:lnSpc>
              <a:spcBef>
                <a:spcPts val="0"/>
              </a:spcBef>
              <a:spcAft>
                <a:spcPts val="0"/>
              </a:spcAft>
              <a:buClr>
                <a:schemeClr val="lt2"/>
              </a:buClr>
              <a:buSzPts val="3200"/>
              <a:buFont typeface="Sorts Mill Goudy"/>
              <a:buNone/>
              <a:defRPr b="0" sz="3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8" name="Google Shape;2138;p13"/>
          <p:cNvSpPr/>
          <p:nvPr>
            <p:ph idx="2" type="pic"/>
          </p:nvPr>
        </p:nvSpPr>
        <p:spPr>
          <a:xfrm>
            <a:off x="7442551" y="763702"/>
            <a:ext cx="3275700" cy="4912800"/>
          </a:xfrm>
          <a:prstGeom prst="rect">
            <a:avLst/>
          </a:prstGeom>
          <a:noFill/>
          <a:ln>
            <a:noFill/>
          </a:ln>
          <a:effectLst>
            <a:outerShdw blurRad="38100" dir="4440000" dist="25400">
              <a:srgbClr val="000000">
                <a:alpha val="35690"/>
              </a:srgbClr>
            </a:outerShdw>
          </a:effectLst>
        </p:spPr>
      </p:sp>
      <p:sp>
        <p:nvSpPr>
          <p:cNvPr id="2139" name="Google Shape;2139;p13"/>
          <p:cNvSpPr txBox="1"/>
          <p:nvPr>
            <p:ph idx="1" type="body"/>
          </p:nvPr>
        </p:nvSpPr>
        <p:spPr>
          <a:xfrm>
            <a:off x="1473698" y="2679699"/>
            <a:ext cx="4588200" cy="3135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140" name="Google Shape;2140;p13"/>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41" name="Google Shape;2141;p13"/>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42" name="Google Shape;2142;p13"/>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2143" name="Shape 2143"/>
        <p:cNvGrpSpPr/>
        <p:nvPr/>
      </p:nvGrpSpPr>
      <p:grpSpPr>
        <a:xfrm>
          <a:off x="0" y="0"/>
          <a:ext cx="0" cy="0"/>
          <a:chOff x="0" y="0"/>
          <a:chExt cx="0" cy="0"/>
        </a:xfrm>
      </p:grpSpPr>
      <p:pic>
        <p:nvPicPr>
          <p:cNvPr descr="Slate-V2-HD-panoPhotoInset.png" id="2144" name="Google Shape;2144;p14"/>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2145" name="Google Shape;2145;p14"/>
          <p:cNvSpPr txBox="1"/>
          <p:nvPr>
            <p:ph type="title"/>
          </p:nvPr>
        </p:nvSpPr>
        <p:spPr>
          <a:xfrm>
            <a:off x="913806" y="4565255"/>
            <a:ext cx="10355400" cy="5436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2800"/>
              <a:buFont typeface="Sorts Mill Goudy"/>
              <a:buNone/>
              <a:defRPr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46" name="Google Shape;2146;p14"/>
          <p:cNvSpPr/>
          <p:nvPr>
            <p:ph idx="2" type="pic"/>
          </p:nvPr>
        </p:nvSpPr>
        <p:spPr>
          <a:xfrm>
            <a:off x="1169349" y="695009"/>
            <a:ext cx="9845400" cy="3525600"/>
          </a:xfrm>
          <a:prstGeom prst="rect">
            <a:avLst/>
          </a:prstGeom>
          <a:noFill/>
          <a:ln>
            <a:noFill/>
          </a:ln>
          <a:effectLst>
            <a:outerShdw blurRad="38100" dir="4440000" dist="25400">
              <a:srgbClr val="000000">
                <a:alpha val="35690"/>
              </a:srgbClr>
            </a:outerShdw>
          </a:effectLst>
        </p:spPr>
      </p:sp>
      <p:sp>
        <p:nvSpPr>
          <p:cNvPr id="2147" name="Google Shape;2147;p14"/>
          <p:cNvSpPr txBox="1"/>
          <p:nvPr>
            <p:ph idx="1" type="body"/>
          </p:nvPr>
        </p:nvSpPr>
        <p:spPr>
          <a:xfrm>
            <a:off x="913795" y="5247728"/>
            <a:ext cx="10353900" cy="543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980"/>
              <a:buNone/>
              <a:defRPr sz="1400"/>
            </a:lvl2pPr>
            <a:lvl3pPr indent="-228600" lvl="2" marL="1371600" rtl="0" algn="l">
              <a:spcBef>
                <a:spcPts val="600"/>
              </a:spcBef>
              <a:spcAft>
                <a:spcPts val="0"/>
              </a:spcAft>
              <a:buSzPts val="840"/>
              <a:buNone/>
              <a:defRPr sz="1200"/>
            </a:lvl3pPr>
            <a:lvl4pPr indent="-228600" lvl="3" marL="1828800" rtl="0" algn="l">
              <a:spcBef>
                <a:spcPts val="600"/>
              </a:spcBef>
              <a:spcAft>
                <a:spcPts val="0"/>
              </a:spcAft>
              <a:buSzPts val="700"/>
              <a:buNone/>
              <a:defRPr sz="1000"/>
            </a:lvl4pPr>
            <a:lvl5pPr indent="-228600" lvl="4" marL="2286000" rtl="0" algn="l">
              <a:spcBef>
                <a:spcPts val="600"/>
              </a:spcBef>
              <a:spcAft>
                <a:spcPts val="0"/>
              </a:spcAft>
              <a:buSzPts val="700"/>
              <a:buNone/>
              <a:defRPr sz="1000"/>
            </a:lvl5pPr>
            <a:lvl6pPr indent="-228600" lvl="5" marL="2743200" rtl="0" algn="l">
              <a:spcBef>
                <a:spcPts val="600"/>
              </a:spcBef>
              <a:spcAft>
                <a:spcPts val="0"/>
              </a:spcAft>
              <a:buSzPts val="700"/>
              <a:buNone/>
              <a:defRPr sz="1000"/>
            </a:lvl6pPr>
            <a:lvl7pPr indent="-228600" lvl="6" marL="3200400" rtl="0" algn="l">
              <a:spcBef>
                <a:spcPts val="600"/>
              </a:spcBef>
              <a:spcAft>
                <a:spcPts val="0"/>
              </a:spcAft>
              <a:buSzPts val="700"/>
              <a:buNone/>
              <a:defRPr sz="1000"/>
            </a:lvl7pPr>
            <a:lvl8pPr indent="-228600" lvl="7" marL="3657600" rtl="0" algn="l">
              <a:spcBef>
                <a:spcPts val="600"/>
              </a:spcBef>
              <a:spcAft>
                <a:spcPts val="0"/>
              </a:spcAft>
              <a:buSzPts val="700"/>
              <a:buNone/>
              <a:defRPr sz="1000"/>
            </a:lvl8pPr>
            <a:lvl9pPr indent="-228600" lvl="8" marL="4114800" rtl="0" algn="l">
              <a:spcBef>
                <a:spcPts val="600"/>
              </a:spcBef>
              <a:spcAft>
                <a:spcPts val="600"/>
              </a:spcAft>
              <a:buSzPts val="700"/>
              <a:buNone/>
              <a:defRPr sz="1000"/>
            </a:lvl9pPr>
          </a:lstStyle>
          <a:p/>
        </p:txBody>
      </p:sp>
      <p:sp>
        <p:nvSpPr>
          <p:cNvPr id="2148" name="Google Shape;2148;p14"/>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49" name="Google Shape;2149;p14"/>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0" name="Google Shape;2150;p14"/>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151" name="Shape 2151"/>
        <p:cNvGrpSpPr/>
        <p:nvPr/>
      </p:nvGrpSpPr>
      <p:grpSpPr>
        <a:xfrm>
          <a:off x="0" y="0"/>
          <a:ext cx="0" cy="0"/>
          <a:chOff x="0" y="0"/>
          <a:chExt cx="0" cy="0"/>
        </a:xfrm>
      </p:grpSpPr>
      <p:sp>
        <p:nvSpPr>
          <p:cNvPr id="2152" name="Google Shape;2152;p15"/>
          <p:cNvSpPr txBox="1"/>
          <p:nvPr>
            <p:ph type="title"/>
          </p:nvPr>
        </p:nvSpPr>
        <p:spPr>
          <a:xfrm>
            <a:off x="913795" y="608437"/>
            <a:ext cx="10353900" cy="3534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4000"/>
              <a:buFont typeface="Sorts Mill Goudy"/>
              <a:buNone/>
              <a:defRPr sz="4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3" name="Google Shape;2153;p15"/>
          <p:cNvSpPr txBox="1"/>
          <p:nvPr>
            <p:ph idx="1" type="body"/>
          </p:nvPr>
        </p:nvSpPr>
        <p:spPr>
          <a:xfrm>
            <a:off x="913794" y="4295180"/>
            <a:ext cx="10353900" cy="15018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980"/>
              <a:buNone/>
              <a:defRPr sz="1400"/>
            </a:lvl2pPr>
            <a:lvl3pPr indent="-228600" lvl="2" marL="1371600" rtl="0" algn="l">
              <a:spcBef>
                <a:spcPts val="600"/>
              </a:spcBef>
              <a:spcAft>
                <a:spcPts val="0"/>
              </a:spcAft>
              <a:buSzPts val="840"/>
              <a:buNone/>
              <a:defRPr sz="1200"/>
            </a:lvl3pPr>
            <a:lvl4pPr indent="-228600" lvl="3" marL="1828800" rtl="0" algn="l">
              <a:spcBef>
                <a:spcPts val="600"/>
              </a:spcBef>
              <a:spcAft>
                <a:spcPts val="0"/>
              </a:spcAft>
              <a:buSzPts val="700"/>
              <a:buNone/>
              <a:defRPr sz="1000"/>
            </a:lvl4pPr>
            <a:lvl5pPr indent="-228600" lvl="4" marL="2286000" rtl="0" algn="l">
              <a:spcBef>
                <a:spcPts val="600"/>
              </a:spcBef>
              <a:spcAft>
                <a:spcPts val="0"/>
              </a:spcAft>
              <a:buSzPts val="700"/>
              <a:buNone/>
              <a:defRPr sz="1000"/>
            </a:lvl5pPr>
            <a:lvl6pPr indent="-228600" lvl="5" marL="2743200" rtl="0" algn="l">
              <a:spcBef>
                <a:spcPts val="600"/>
              </a:spcBef>
              <a:spcAft>
                <a:spcPts val="0"/>
              </a:spcAft>
              <a:buSzPts val="700"/>
              <a:buNone/>
              <a:defRPr sz="1000"/>
            </a:lvl6pPr>
            <a:lvl7pPr indent="-228600" lvl="6" marL="3200400" rtl="0" algn="l">
              <a:spcBef>
                <a:spcPts val="600"/>
              </a:spcBef>
              <a:spcAft>
                <a:spcPts val="0"/>
              </a:spcAft>
              <a:buSzPts val="700"/>
              <a:buNone/>
              <a:defRPr sz="1000"/>
            </a:lvl7pPr>
            <a:lvl8pPr indent="-228600" lvl="7" marL="3657600" rtl="0" algn="l">
              <a:spcBef>
                <a:spcPts val="600"/>
              </a:spcBef>
              <a:spcAft>
                <a:spcPts val="0"/>
              </a:spcAft>
              <a:buSzPts val="700"/>
              <a:buNone/>
              <a:defRPr sz="1000"/>
            </a:lvl8pPr>
            <a:lvl9pPr indent="-228600" lvl="8" marL="4114800" rtl="0" algn="l">
              <a:spcBef>
                <a:spcPts val="600"/>
              </a:spcBef>
              <a:spcAft>
                <a:spcPts val="600"/>
              </a:spcAft>
              <a:buSzPts val="700"/>
              <a:buNone/>
              <a:defRPr sz="1000"/>
            </a:lvl9pPr>
          </a:lstStyle>
          <a:p/>
        </p:txBody>
      </p:sp>
      <p:sp>
        <p:nvSpPr>
          <p:cNvPr id="2154" name="Google Shape;2154;p15"/>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5" name="Google Shape;2155;p15"/>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6" name="Google Shape;2156;p15"/>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157" name="Shape 2157"/>
        <p:cNvGrpSpPr/>
        <p:nvPr/>
      </p:nvGrpSpPr>
      <p:grpSpPr>
        <a:xfrm>
          <a:off x="0" y="0"/>
          <a:ext cx="0" cy="0"/>
          <a:chOff x="0" y="0"/>
          <a:chExt cx="0" cy="0"/>
        </a:xfrm>
      </p:grpSpPr>
      <p:sp>
        <p:nvSpPr>
          <p:cNvPr id="2158" name="Google Shape;2158;p16"/>
          <p:cNvSpPr txBox="1"/>
          <p:nvPr>
            <p:ph type="title"/>
          </p:nvPr>
        </p:nvSpPr>
        <p:spPr>
          <a:xfrm>
            <a:off x="1446212" y="609600"/>
            <a:ext cx="9302700" cy="29928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3600"/>
              <a:buFont typeface="Sorts Mill Goudy"/>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9" name="Google Shape;2159;p16"/>
          <p:cNvSpPr txBox="1"/>
          <p:nvPr>
            <p:ph idx="1" type="body"/>
          </p:nvPr>
        </p:nvSpPr>
        <p:spPr>
          <a:xfrm>
            <a:off x="1720644" y="3610032"/>
            <a:ext cx="8752200" cy="5328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r">
              <a:lnSpc>
                <a:spcPct val="110000"/>
              </a:lnSpc>
              <a:spcBef>
                <a:spcPts val="280"/>
              </a:spcBef>
              <a:spcAft>
                <a:spcPts val="0"/>
              </a:spcAft>
              <a:buSzPts val="980"/>
              <a:buNone/>
              <a:defRPr sz="1400"/>
            </a:lvl1pPr>
            <a:lvl2pPr indent="-228600" lvl="1" marL="914400" rtl="0" algn="l">
              <a:spcBef>
                <a:spcPts val="600"/>
              </a:spcBef>
              <a:spcAft>
                <a:spcPts val="0"/>
              </a:spcAft>
              <a:buSzPts val="980"/>
              <a:buNone/>
              <a:defRPr sz="1400"/>
            </a:lvl2pPr>
            <a:lvl3pPr indent="-228600" lvl="2" marL="1371600" rtl="0" algn="l">
              <a:spcBef>
                <a:spcPts val="600"/>
              </a:spcBef>
              <a:spcAft>
                <a:spcPts val="0"/>
              </a:spcAft>
              <a:buSzPts val="840"/>
              <a:buNone/>
              <a:defRPr sz="1200"/>
            </a:lvl3pPr>
            <a:lvl4pPr indent="-228600" lvl="3" marL="1828800" rtl="0" algn="l">
              <a:spcBef>
                <a:spcPts val="600"/>
              </a:spcBef>
              <a:spcAft>
                <a:spcPts val="0"/>
              </a:spcAft>
              <a:buSzPts val="700"/>
              <a:buNone/>
              <a:defRPr sz="1000"/>
            </a:lvl4pPr>
            <a:lvl5pPr indent="-228600" lvl="4" marL="2286000" rtl="0" algn="l">
              <a:spcBef>
                <a:spcPts val="600"/>
              </a:spcBef>
              <a:spcAft>
                <a:spcPts val="0"/>
              </a:spcAft>
              <a:buSzPts val="700"/>
              <a:buNone/>
              <a:defRPr sz="1000"/>
            </a:lvl5pPr>
            <a:lvl6pPr indent="-228600" lvl="5" marL="2743200" rtl="0" algn="l">
              <a:spcBef>
                <a:spcPts val="600"/>
              </a:spcBef>
              <a:spcAft>
                <a:spcPts val="0"/>
              </a:spcAft>
              <a:buSzPts val="700"/>
              <a:buNone/>
              <a:defRPr sz="1000"/>
            </a:lvl6pPr>
            <a:lvl7pPr indent="-228600" lvl="6" marL="3200400" rtl="0" algn="l">
              <a:spcBef>
                <a:spcPts val="600"/>
              </a:spcBef>
              <a:spcAft>
                <a:spcPts val="0"/>
              </a:spcAft>
              <a:buSzPts val="700"/>
              <a:buNone/>
              <a:defRPr sz="1000"/>
            </a:lvl7pPr>
            <a:lvl8pPr indent="-228600" lvl="7" marL="3657600" rtl="0" algn="l">
              <a:spcBef>
                <a:spcPts val="600"/>
              </a:spcBef>
              <a:spcAft>
                <a:spcPts val="0"/>
              </a:spcAft>
              <a:buSzPts val="700"/>
              <a:buNone/>
              <a:defRPr sz="1000"/>
            </a:lvl8pPr>
            <a:lvl9pPr indent="-228600" lvl="8" marL="4114800" rtl="0" algn="l">
              <a:spcBef>
                <a:spcPts val="600"/>
              </a:spcBef>
              <a:spcAft>
                <a:spcPts val="600"/>
              </a:spcAft>
              <a:buSzPts val="700"/>
              <a:buNone/>
              <a:defRPr sz="1000"/>
            </a:lvl9pPr>
          </a:lstStyle>
          <a:p/>
        </p:txBody>
      </p:sp>
      <p:sp>
        <p:nvSpPr>
          <p:cNvPr id="2160" name="Google Shape;2160;p16"/>
          <p:cNvSpPr txBox="1"/>
          <p:nvPr>
            <p:ph idx="2" type="body"/>
          </p:nvPr>
        </p:nvSpPr>
        <p:spPr>
          <a:xfrm>
            <a:off x="913794" y="4304353"/>
            <a:ext cx="10353900" cy="1489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980"/>
              <a:buNone/>
              <a:defRPr sz="1400"/>
            </a:lvl2pPr>
            <a:lvl3pPr indent="-228600" lvl="2" marL="1371600" rtl="0" algn="l">
              <a:spcBef>
                <a:spcPts val="600"/>
              </a:spcBef>
              <a:spcAft>
                <a:spcPts val="0"/>
              </a:spcAft>
              <a:buSzPts val="840"/>
              <a:buNone/>
              <a:defRPr sz="1200"/>
            </a:lvl3pPr>
            <a:lvl4pPr indent="-228600" lvl="3" marL="1828800" rtl="0" algn="l">
              <a:spcBef>
                <a:spcPts val="600"/>
              </a:spcBef>
              <a:spcAft>
                <a:spcPts val="0"/>
              </a:spcAft>
              <a:buSzPts val="700"/>
              <a:buNone/>
              <a:defRPr sz="1000"/>
            </a:lvl4pPr>
            <a:lvl5pPr indent="-228600" lvl="4" marL="2286000" rtl="0" algn="l">
              <a:spcBef>
                <a:spcPts val="600"/>
              </a:spcBef>
              <a:spcAft>
                <a:spcPts val="0"/>
              </a:spcAft>
              <a:buSzPts val="700"/>
              <a:buNone/>
              <a:defRPr sz="1000"/>
            </a:lvl5pPr>
            <a:lvl6pPr indent="-228600" lvl="5" marL="2743200" rtl="0" algn="l">
              <a:spcBef>
                <a:spcPts val="600"/>
              </a:spcBef>
              <a:spcAft>
                <a:spcPts val="0"/>
              </a:spcAft>
              <a:buSzPts val="700"/>
              <a:buNone/>
              <a:defRPr sz="1000"/>
            </a:lvl6pPr>
            <a:lvl7pPr indent="-228600" lvl="6" marL="3200400" rtl="0" algn="l">
              <a:spcBef>
                <a:spcPts val="600"/>
              </a:spcBef>
              <a:spcAft>
                <a:spcPts val="0"/>
              </a:spcAft>
              <a:buSzPts val="700"/>
              <a:buNone/>
              <a:defRPr sz="1000"/>
            </a:lvl7pPr>
            <a:lvl8pPr indent="-228600" lvl="7" marL="3657600" rtl="0" algn="l">
              <a:spcBef>
                <a:spcPts val="600"/>
              </a:spcBef>
              <a:spcAft>
                <a:spcPts val="0"/>
              </a:spcAft>
              <a:buSzPts val="700"/>
              <a:buNone/>
              <a:defRPr sz="1000"/>
            </a:lvl8pPr>
            <a:lvl9pPr indent="-228600" lvl="8" marL="4114800" rtl="0" algn="l">
              <a:spcBef>
                <a:spcPts val="600"/>
              </a:spcBef>
              <a:spcAft>
                <a:spcPts val="600"/>
              </a:spcAft>
              <a:buSzPts val="700"/>
              <a:buNone/>
              <a:defRPr sz="1000"/>
            </a:lvl9pPr>
          </a:lstStyle>
          <a:p/>
        </p:txBody>
      </p:sp>
      <p:sp>
        <p:nvSpPr>
          <p:cNvPr id="2161" name="Google Shape;2161;p16"/>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62" name="Google Shape;2162;p16"/>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63" name="Google Shape;2163;p16"/>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64" name="Google Shape;2164;p16"/>
          <p:cNvSpPr txBox="1"/>
          <p:nvPr/>
        </p:nvSpPr>
        <p:spPr>
          <a:xfrm>
            <a:off x="990600" y="88479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Sorts Mill Goudy"/>
              <a:buNone/>
            </a:pPr>
            <a:r>
              <a:rPr b="0" lang="en-US" sz="8000" cap="none">
                <a:solidFill>
                  <a:schemeClr val="lt1"/>
                </a:solidFill>
                <a:latin typeface="Sorts Mill Goudy"/>
                <a:ea typeface="Sorts Mill Goudy"/>
                <a:cs typeface="Sorts Mill Goudy"/>
                <a:sym typeface="Sorts Mill Goudy"/>
              </a:rPr>
              <a:t>“</a:t>
            </a:r>
            <a:endParaRPr/>
          </a:p>
        </p:txBody>
      </p:sp>
      <p:sp>
        <p:nvSpPr>
          <p:cNvPr id="2165" name="Google Shape;2165;p16"/>
          <p:cNvSpPr txBox="1"/>
          <p:nvPr/>
        </p:nvSpPr>
        <p:spPr>
          <a:xfrm>
            <a:off x="10504716" y="2928258"/>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Sorts Mill Goudy"/>
              <a:buNone/>
            </a:pPr>
            <a:r>
              <a:rPr b="0" lang="en-US" sz="8000" cap="none">
                <a:solidFill>
                  <a:schemeClr val="lt1"/>
                </a:solidFill>
                <a:latin typeface="Sorts Mill Goudy"/>
                <a:ea typeface="Sorts Mill Goudy"/>
                <a:cs typeface="Sorts Mill Goudy"/>
                <a:sym typeface="Sorts Mill Goudy"/>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166" name="Shape 2166"/>
        <p:cNvGrpSpPr/>
        <p:nvPr/>
      </p:nvGrpSpPr>
      <p:grpSpPr>
        <a:xfrm>
          <a:off x="0" y="0"/>
          <a:ext cx="0" cy="0"/>
          <a:chOff x="0" y="0"/>
          <a:chExt cx="0" cy="0"/>
        </a:xfrm>
      </p:grpSpPr>
      <p:sp>
        <p:nvSpPr>
          <p:cNvPr id="2167" name="Google Shape;2167;p17"/>
          <p:cNvSpPr txBox="1"/>
          <p:nvPr>
            <p:ph type="title"/>
          </p:nvPr>
        </p:nvSpPr>
        <p:spPr>
          <a:xfrm>
            <a:off x="913794" y="2126942"/>
            <a:ext cx="10353900" cy="25119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3200"/>
              <a:buFont typeface="Sorts Mill Goudy"/>
              <a:buNone/>
              <a:defRPr sz="3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68" name="Google Shape;2168;p17"/>
          <p:cNvSpPr txBox="1"/>
          <p:nvPr>
            <p:ph idx="1" type="body"/>
          </p:nvPr>
        </p:nvSpPr>
        <p:spPr>
          <a:xfrm>
            <a:off x="913784" y="4650556"/>
            <a:ext cx="10352100" cy="1140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980"/>
              <a:buNone/>
              <a:defRPr sz="1400"/>
            </a:lvl2pPr>
            <a:lvl3pPr indent="-228600" lvl="2" marL="1371600" rtl="0" algn="l">
              <a:spcBef>
                <a:spcPts val="600"/>
              </a:spcBef>
              <a:spcAft>
                <a:spcPts val="0"/>
              </a:spcAft>
              <a:buSzPts val="840"/>
              <a:buNone/>
              <a:defRPr sz="1200"/>
            </a:lvl3pPr>
            <a:lvl4pPr indent="-228600" lvl="3" marL="1828800" rtl="0" algn="l">
              <a:spcBef>
                <a:spcPts val="600"/>
              </a:spcBef>
              <a:spcAft>
                <a:spcPts val="0"/>
              </a:spcAft>
              <a:buSzPts val="700"/>
              <a:buNone/>
              <a:defRPr sz="1000"/>
            </a:lvl4pPr>
            <a:lvl5pPr indent="-228600" lvl="4" marL="2286000" rtl="0" algn="l">
              <a:spcBef>
                <a:spcPts val="600"/>
              </a:spcBef>
              <a:spcAft>
                <a:spcPts val="0"/>
              </a:spcAft>
              <a:buSzPts val="700"/>
              <a:buNone/>
              <a:defRPr sz="1000"/>
            </a:lvl5pPr>
            <a:lvl6pPr indent="-228600" lvl="5" marL="2743200" rtl="0" algn="l">
              <a:spcBef>
                <a:spcPts val="600"/>
              </a:spcBef>
              <a:spcAft>
                <a:spcPts val="0"/>
              </a:spcAft>
              <a:buSzPts val="700"/>
              <a:buNone/>
              <a:defRPr sz="1000"/>
            </a:lvl6pPr>
            <a:lvl7pPr indent="-228600" lvl="6" marL="3200400" rtl="0" algn="l">
              <a:spcBef>
                <a:spcPts val="600"/>
              </a:spcBef>
              <a:spcAft>
                <a:spcPts val="0"/>
              </a:spcAft>
              <a:buSzPts val="700"/>
              <a:buNone/>
              <a:defRPr sz="1000"/>
            </a:lvl7pPr>
            <a:lvl8pPr indent="-228600" lvl="7" marL="3657600" rtl="0" algn="l">
              <a:spcBef>
                <a:spcPts val="600"/>
              </a:spcBef>
              <a:spcAft>
                <a:spcPts val="0"/>
              </a:spcAft>
              <a:buSzPts val="700"/>
              <a:buNone/>
              <a:defRPr sz="1000"/>
            </a:lvl8pPr>
            <a:lvl9pPr indent="-228600" lvl="8" marL="4114800" rtl="0" algn="l">
              <a:spcBef>
                <a:spcPts val="600"/>
              </a:spcBef>
              <a:spcAft>
                <a:spcPts val="600"/>
              </a:spcAft>
              <a:buSzPts val="700"/>
              <a:buNone/>
              <a:defRPr sz="1000"/>
            </a:lvl9pPr>
          </a:lstStyle>
          <a:p/>
        </p:txBody>
      </p:sp>
      <p:sp>
        <p:nvSpPr>
          <p:cNvPr id="2169" name="Google Shape;2169;p17"/>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0" name="Google Shape;2170;p17"/>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1" name="Google Shape;2171;p17"/>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172" name="Shape 2172"/>
        <p:cNvGrpSpPr/>
        <p:nvPr/>
      </p:nvGrpSpPr>
      <p:grpSpPr>
        <a:xfrm>
          <a:off x="0" y="0"/>
          <a:ext cx="0" cy="0"/>
          <a:chOff x="0" y="0"/>
          <a:chExt cx="0" cy="0"/>
        </a:xfrm>
      </p:grpSpPr>
      <p:sp>
        <p:nvSpPr>
          <p:cNvPr id="2173" name="Google Shape;2173;p18"/>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4" name="Google Shape;2174;p18"/>
          <p:cNvSpPr txBox="1"/>
          <p:nvPr>
            <p:ph idx="1" type="body"/>
          </p:nvPr>
        </p:nvSpPr>
        <p:spPr>
          <a:xfrm>
            <a:off x="913795" y="1885950"/>
            <a:ext cx="3300900" cy="7647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40"/>
              </a:spcBef>
              <a:spcAft>
                <a:spcPts val="0"/>
              </a:spcAft>
              <a:buSzPts val="1540"/>
              <a:buNone/>
              <a:defRPr b="0" sz="22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175" name="Google Shape;2175;p18"/>
          <p:cNvSpPr txBox="1"/>
          <p:nvPr>
            <p:ph idx="2" type="body"/>
          </p:nvPr>
        </p:nvSpPr>
        <p:spPr>
          <a:xfrm>
            <a:off x="913795" y="2768112"/>
            <a:ext cx="3300900" cy="30231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176" name="Google Shape;2176;p18"/>
          <p:cNvSpPr txBox="1"/>
          <p:nvPr>
            <p:ph idx="3" type="body"/>
          </p:nvPr>
        </p:nvSpPr>
        <p:spPr>
          <a:xfrm>
            <a:off x="4446711" y="1885949"/>
            <a:ext cx="3300900" cy="7647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40"/>
              </a:spcBef>
              <a:spcAft>
                <a:spcPts val="0"/>
              </a:spcAft>
              <a:buSzPts val="1540"/>
              <a:buNone/>
              <a:defRPr b="0" sz="22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177" name="Google Shape;2177;p18"/>
          <p:cNvSpPr txBox="1"/>
          <p:nvPr>
            <p:ph idx="4" type="body"/>
          </p:nvPr>
        </p:nvSpPr>
        <p:spPr>
          <a:xfrm>
            <a:off x="4441435" y="2768112"/>
            <a:ext cx="3300900" cy="30231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178" name="Google Shape;2178;p18"/>
          <p:cNvSpPr txBox="1"/>
          <p:nvPr>
            <p:ph idx="5" type="body"/>
          </p:nvPr>
        </p:nvSpPr>
        <p:spPr>
          <a:xfrm>
            <a:off x="7966572" y="1885950"/>
            <a:ext cx="3300900" cy="7647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40"/>
              </a:spcBef>
              <a:spcAft>
                <a:spcPts val="0"/>
              </a:spcAft>
              <a:buSzPts val="1540"/>
              <a:buNone/>
              <a:defRPr b="0" sz="22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179" name="Google Shape;2179;p18"/>
          <p:cNvSpPr txBox="1"/>
          <p:nvPr>
            <p:ph idx="6" type="body"/>
          </p:nvPr>
        </p:nvSpPr>
        <p:spPr>
          <a:xfrm>
            <a:off x="7966572" y="2768110"/>
            <a:ext cx="3300900" cy="30231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180" name="Google Shape;2180;p18"/>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81" name="Google Shape;2181;p18"/>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82" name="Google Shape;2182;p18"/>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183" name="Shape 2183"/>
        <p:cNvGrpSpPr/>
        <p:nvPr/>
      </p:nvGrpSpPr>
      <p:grpSpPr>
        <a:xfrm>
          <a:off x="0" y="0"/>
          <a:ext cx="0" cy="0"/>
          <a:chOff x="0" y="0"/>
          <a:chExt cx="0" cy="0"/>
        </a:xfrm>
      </p:grpSpPr>
      <p:pic>
        <p:nvPicPr>
          <p:cNvPr descr="Slate-V2-HD-3colPhotoInset.png" id="2184" name="Google Shape;2184;p19"/>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2185" name="Google Shape;2185;p19"/>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2186" name="Google Shape;2186;p19"/>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2187" name="Google Shape;2187;p19"/>
          <p:cNvSpPr txBox="1"/>
          <p:nvPr>
            <p:ph type="title"/>
          </p:nvPr>
        </p:nvSpPr>
        <p:spPr>
          <a:xfrm>
            <a:off x="913794"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88" name="Google Shape;2188;p19"/>
          <p:cNvSpPr txBox="1"/>
          <p:nvPr>
            <p:ph idx="1" type="body"/>
          </p:nvPr>
        </p:nvSpPr>
        <p:spPr>
          <a:xfrm>
            <a:off x="913795" y="3904106"/>
            <a:ext cx="3300900" cy="5763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00"/>
              </a:spcBef>
              <a:spcAft>
                <a:spcPts val="0"/>
              </a:spcAft>
              <a:buSzPts val="1400"/>
              <a:buNone/>
              <a:defRPr b="0" sz="20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189" name="Google Shape;2189;p19"/>
          <p:cNvSpPr/>
          <p:nvPr>
            <p:ph idx="2" type="pic"/>
          </p:nvPr>
        </p:nvSpPr>
        <p:spPr>
          <a:xfrm>
            <a:off x="1018102" y="1938918"/>
            <a:ext cx="3092400" cy="1602900"/>
          </a:xfrm>
          <a:prstGeom prst="roundRect">
            <a:avLst>
              <a:gd fmla="val 1858" name="adj"/>
            </a:avLst>
          </a:prstGeom>
          <a:noFill/>
          <a:ln>
            <a:noFill/>
          </a:ln>
          <a:effectLst>
            <a:outerShdw blurRad="38100" dir="4440000" dist="25400">
              <a:srgbClr val="000000">
                <a:alpha val="35690"/>
              </a:srgbClr>
            </a:outerShdw>
          </a:effectLst>
        </p:spPr>
      </p:sp>
      <p:sp>
        <p:nvSpPr>
          <p:cNvPr id="2190" name="Google Shape;2190;p19"/>
          <p:cNvSpPr txBox="1"/>
          <p:nvPr>
            <p:ph idx="3" type="body"/>
          </p:nvPr>
        </p:nvSpPr>
        <p:spPr>
          <a:xfrm>
            <a:off x="913795" y="4572443"/>
            <a:ext cx="3300900" cy="1218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191" name="Google Shape;2191;p19"/>
          <p:cNvSpPr txBox="1"/>
          <p:nvPr>
            <p:ph idx="4" type="body"/>
          </p:nvPr>
        </p:nvSpPr>
        <p:spPr>
          <a:xfrm>
            <a:off x="4442788" y="3904106"/>
            <a:ext cx="3300900" cy="5763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00"/>
              </a:spcBef>
              <a:spcAft>
                <a:spcPts val="0"/>
              </a:spcAft>
              <a:buSzPts val="1400"/>
              <a:buNone/>
              <a:defRPr b="0" sz="20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192" name="Google Shape;2192;p19"/>
          <p:cNvSpPr/>
          <p:nvPr>
            <p:ph idx="5" type="pic"/>
          </p:nvPr>
        </p:nvSpPr>
        <p:spPr>
          <a:xfrm>
            <a:off x="4545743" y="1939094"/>
            <a:ext cx="3092400" cy="1608300"/>
          </a:xfrm>
          <a:prstGeom prst="roundRect">
            <a:avLst>
              <a:gd fmla="val 1858" name="adj"/>
            </a:avLst>
          </a:prstGeom>
          <a:noFill/>
          <a:ln>
            <a:noFill/>
          </a:ln>
          <a:effectLst>
            <a:outerShdw blurRad="38100" dir="4440000" dist="25400">
              <a:srgbClr val="000000">
                <a:alpha val="35690"/>
              </a:srgbClr>
            </a:outerShdw>
          </a:effectLst>
        </p:spPr>
      </p:sp>
      <p:sp>
        <p:nvSpPr>
          <p:cNvPr id="2193" name="Google Shape;2193;p19"/>
          <p:cNvSpPr txBox="1"/>
          <p:nvPr>
            <p:ph idx="6" type="body"/>
          </p:nvPr>
        </p:nvSpPr>
        <p:spPr>
          <a:xfrm>
            <a:off x="4441435" y="4572442"/>
            <a:ext cx="3300900" cy="1218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194" name="Google Shape;2194;p19"/>
          <p:cNvSpPr txBox="1"/>
          <p:nvPr>
            <p:ph idx="7" type="body"/>
          </p:nvPr>
        </p:nvSpPr>
        <p:spPr>
          <a:xfrm>
            <a:off x="7966697" y="3904106"/>
            <a:ext cx="3300900" cy="5763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00"/>
              </a:spcBef>
              <a:spcAft>
                <a:spcPts val="0"/>
              </a:spcAft>
              <a:buSzPts val="1400"/>
              <a:buNone/>
              <a:defRPr b="0" sz="20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195" name="Google Shape;2195;p19"/>
          <p:cNvSpPr/>
          <p:nvPr>
            <p:ph idx="8" type="pic"/>
          </p:nvPr>
        </p:nvSpPr>
        <p:spPr>
          <a:xfrm>
            <a:off x="8075698" y="1934432"/>
            <a:ext cx="3092400" cy="1607400"/>
          </a:xfrm>
          <a:prstGeom prst="roundRect">
            <a:avLst>
              <a:gd fmla="val 1858" name="adj"/>
            </a:avLst>
          </a:prstGeom>
          <a:noFill/>
          <a:ln>
            <a:noFill/>
          </a:ln>
          <a:effectLst>
            <a:outerShdw blurRad="38100" dir="4440000" dist="25400">
              <a:srgbClr val="000000">
                <a:alpha val="35690"/>
              </a:srgbClr>
            </a:outerShdw>
          </a:effectLst>
        </p:spPr>
      </p:sp>
      <p:sp>
        <p:nvSpPr>
          <p:cNvPr id="2196" name="Google Shape;2196;p19"/>
          <p:cNvSpPr txBox="1"/>
          <p:nvPr>
            <p:ph idx="9" type="body"/>
          </p:nvPr>
        </p:nvSpPr>
        <p:spPr>
          <a:xfrm>
            <a:off x="7966572" y="4572442"/>
            <a:ext cx="3300900" cy="1218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197" name="Google Shape;2197;p19"/>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98" name="Google Shape;2198;p19"/>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99" name="Google Shape;2199;p19"/>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71" name="Shape 2071"/>
        <p:cNvGrpSpPr/>
        <p:nvPr/>
      </p:nvGrpSpPr>
      <p:grpSpPr>
        <a:xfrm>
          <a:off x="0" y="0"/>
          <a:ext cx="0" cy="0"/>
          <a:chOff x="0" y="0"/>
          <a:chExt cx="0" cy="0"/>
        </a:xfrm>
      </p:grpSpPr>
      <p:sp>
        <p:nvSpPr>
          <p:cNvPr id="2072" name="Google Shape;2072;p3"/>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73" name="Google Shape;2073;p3"/>
          <p:cNvSpPr txBox="1"/>
          <p:nvPr>
            <p:ph idx="1" type="body"/>
          </p:nvPr>
        </p:nvSpPr>
        <p:spPr>
          <a:xfrm>
            <a:off x="913795" y="2076450"/>
            <a:ext cx="10353900" cy="3714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2074" name="Google Shape;2074;p3"/>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75" name="Google Shape;2075;p3"/>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76" name="Google Shape;2076;p3"/>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83" name="Shape 2083"/>
        <p:cNvGrpSpPr/>
        <p:nvPr/>
      </p:nvGrpSpPr>
      <p:grpSpPr>
        <a:xfrm>
          <a:off x="0" y="0"/>
          <a:ext cx="0" cy="0"/>
          <a:chOff x="0" y="0"/>
          <a:chExt cx="0" cy="0"/>
        </a:xfrm>
      </p:grpSpPr>
      <p:sp>
        <p:nvSpPr>
          <p:cNvPr id="2084" name="Google Shape;2084;p5"/>
          <p:cNvSpPr txBox="1"/>
          <p:nvPr>
            <p:ph type="title"/>
          </p:nvPr>
        </p:nvSpPr>
        <p:spPr>
          <a:xfrm>
            <a:off x="913795" y="609600"/>
            <a:ext cx="10353900" cy="12618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5" name="Google Shape;2085;p5"/>
          <p:cNvSpPr txBox="1"/>
          <p:nvPr>
            <p:ph idx="1" type="body"/>
          </p:nvPr>
        </p:nvSpPr>
        <p:spPr>
          <a:xfrm>
            <a:off x="913795" y="2076450"/>
            <a:ext cx="4856700" cy="36228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2086" name="Google Shape;2086;p5"/>
          <p:cNvSpPr txBox="1"/>
          <p:nvPr>
            <p:ph idx="2" type="body"/>
          </p:nvPr>
        </p:nvSpPr>
        <p:spPr>
          <a:xfrm>
            <a:off x="6410716" y="2076451"/>
            <a:ext cx="4856700" cy="36228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2087" name="Google Shape;2087;p5"/>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8" name="Google Shape;2088;p5"/>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9" name="Google Shape;2089;p5"/>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90" name="Shape 2090"/>
        <p:cNvGrpSpPr/>
        <p:nvPr/>
      </p:nvGrpSpPr>
      <p:grpSpPr>
        <a:xfrm>
          <a:off x="0" y="0"/>
          <a:ext cx="0" cy="0"/>
          <a:chOff x="0" y="0"/>
          <a:chExt cx="0" cy="0"/>
        </a:xfrm>
      </p:grpSpPr>
      <p:sp>
        <p:nvSpPr>
          <p:cNvPr id="2091" name="Google Shape;2091;p6"/>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2" name="Google Shape;2092;p6"/>
          <p:cNvSpPr txBox="1"/>
          <p:nvPr>
            <p:ph idx="1" type="body"/>
          </p:nvPr>
        </p:nvSpPr>
        <p:spPr>
          <a:xfrm>
            <a:off x="913795" y="2076450"/>
            <a:ext cx="10353900" cy="3714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2093" name="Google Shape;2093;p6"/>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4" name="Google Shape;2094;p6"/>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5" name="Google Shape;2095;p6"/>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6" name="Shape 2096"/>
        <p:cNvGrpSpPr/>
        <p:nvPr/>
      </p:nvGrpSpPr>
      <p:grpSpPr>
        <a:xfrm>
          <a:off x="0" y="0"/>
          <a:ext cx="0" cy="0"/>
          <a:chOff x="0" y="0"/>
          <a:chExt cx="0" cy="0"/>
        </a:xfrm>
      </p:grpSpPr>
      <p:sp>
        <p:nvSpPr>
          <p:cNvPr id="2097" name="Google Shape;2097;p7"/>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8" name="Google Shape;2098;p7"/>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9" name="Google Shape;2099;p7"/>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0" name="Google Shape;2100;p7"/>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01" name="Shape 2101"/>
        <p:cNvGrpSpPr/>
        <p:nvPr/>
      </p:nvGrpSpPr>
      <p:grpSpPr>
        <a:xfrm>
          <a:off x="0" y="0"/>
          <a:ext cx="0" cy="0"/>
          <a:chOff x="0" y="0"/>
          <a:chExt cx="0" cy="0"/>
        </a:xfrm>
      </p:grpSpPr>
      <p:sp>
        <p:nvSpPr>
          <p:cNvPr id="2102" name="Google Shape;2102;p8"/>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3" name="Google Shape;2103;p8"/>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4" name="Google Shape;2104;p8"/>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05" name="Shape 2105"/>
        <p:cNvGrpSpPr/>
        <p:nvPr/>
      </p:nvGrpSpPr>
      <p:grpSpPr>
        <a:xfrm>
          <a:off x="0" y="0"/>
          <a:ext cx="0" cy="0"/>
          <a:chOff x="0" y="0"/>
          <a:chExt cx="0" cy="0"/>
        </a:xfrm>
      </p:grpSpPr>
      <p:sp>
        <p:nvSpPr>
          <p:cNvPr id="2106" name="Google Shape;2106;p9"/>
          <p:cNvSpPr txBox="1"/>
          <p:nvPr>
            <p:ph type="title"/>
          </p:nvPr>
        </p:nvSpPr>
        <p:spPr>
          <a:xfrm>
            <a:off x="913795" y="609600"/>
            <a:ext cx="3706800" cy="18219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2800"/>
              <a:buFont typeface="Sorts Mill Goudy"/>
              <a:buNone/>
              <a:defRPr b="0"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7" name="Google Shape;2107;p9"/>
          <p:cNvSpPr txBox="1"/>
          <p:nvPr>
            <p:ph idx="1" type="body"/>
          </p:nvPr>
        </p:nvSpPr>
        <p:spPr>
          <a:xfrm>
            <a:off x="4855633" y="609600"/>
            <a:ext cx="6411900" cy="5079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2108" name="Google Shape;2108;p9"/>
          <p:cNvSpPr txBox="1"/>
          <p:nvPr>
            <p:ph idx="2" type="body"/>
          </p:nvPr>
        </p:nvSpPr>
        <p:spPr>
          <a:xfrm>
            <a:off x="913795" y="2673351"/>
            <a:ext cx="3706800" cy="30162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109" name="Google Shape;2109;p9"/>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0" name="Google Shape;2110;p9"/>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1" name="Google Shape;2111;p9"/>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12" name="Shape 2112"/>
        <p:cNvGrpSpPr/>
        <p:nvPr/>
      </p:nvGrpSpPr>
      <p:grpSpPr>
        <a:xfrm>
          <a:off x="0" y="0"/>
          <a:ext cx="0" cy="0"/>
          <a:chOff x="0" y="0"/>
          <a:chExt cx="0" cy="0"/>
        </a:xfrm>
      </p:grpSpPr>
      <p:sp>
        <p:nvSpPr>
          <p:cNvPr id="2113" name="Google Shape;2113;p10"/>
          <p:cNvSpPr txBox="1"/>
          <p:nvPr>
            <p:ph type="ctrTitle"/>
          </p:nvPr>
        </p:nvSpPr>
        <p:spPr>
          <a:xfrm>
            <a:off x="1370693" y="1769540"/>
            <a:ext cx="9440100" cy="18288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5400"/>
              <a:buFont typeface="Sorts Mill Goudy"/>
              <a:buNone/>
              <a:defRPr sz="5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4" name="Google Shape;2114;p10"/>
          <p:cNvSpPr txBox="1"/>
          <p:nvPr>
            <p:ph idx="1" type="subTitle"/>
          </p:nvPr>
        </p:nvSpPr>
        <p:spPr>
          <a:xfrm>
            <a:off x="1370693" y="3773489"/>
            <a:ext cx="9440100" cy="10500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lvl="0" rtl="0" algn="ctr">
              <a:lnSpc>
                <a:spcPct val="110000"/>
              </a:lnSpc>
              <a:spcBef>
                <a:spcPts val="460"/>
              </a:spcBef>
              <a:spcAft>
                <a:spcPts val="0"/>
              </a:spcAft>
              <a:buSzPts val="1610"/>
              <a:buNone/>
              <a:defRPr>
                <a:solidFill>
                  <a:schemeClr val="lt1"/>
                </a:solidFill>
              </a:defRPr>
            </a:lvl1pPr>
            <a:lvl2pPr lvl="1" rtl="0" algn="ctr">
              <a:spcBef>
                <a:spcPts val="600"/>
              </a:spcBef>
              <a:spcAft>
                <a:spcPts val="0"/>
              </a:spcAft>
              <a:buSzPts val="1470"/>
              <a:buNone/>
              <a:defRPr>
                <a:solidFill>
                  <a:schemeClr val="lt1"/>
                </a:solidFill>
              </a:defRPr>
            </a:lvl2pPr>
            <a:lvl3pPr lvl="2" rtl="0" algn="ctr">
              <a:spcBef>
                <a:spcPts val="600"/>
              </a:spcBef>
              <a:spcAft>
                <a:spcPts val="0"/>
              </a:spcAft>
              <a:buSzPts val="1260"/>
              <a:buNone/>
              <a:defRPr>
                <a:solidFill>
                  <a:schemeClr val="lt1"/>
                </a:solidFill>
              </a:defRPr>
            </a:lvl3pPr>
            <a:lvl4pPr lvl="3" rtl="0" algn="ctr">
              <a:spcBef>
                <a:spcPts val="600"/>
              </a:spcBef>
              <a:spcAft>
                <a:spcPts val="0"/>
              </a:spcAft>
              <a:buSzPts val="1120"/>
              <a:buNone/>
              <a:defRPr>
                <a:solidFill>
                  <a:schemeClr val="lt1"/>
                </a:solidFill>
              </a:defRPr>
            </a:lvl4pPr>
            <a:lvl5pPr lvl="4" rtl="0" algn="ctr">
              <a:spcBef>
                <a:spcPts val="600"/>
              </a:spcBef>
              <a:spcAft>
                <a:spcPts val="0"/>
              </a:spcAft>
              <a:buSzPts val="1120"/>
              <a:buNone/>
              <a:defRPr>
                <a:solidFill>
                  <a:schemeClr val="lt1"/>
                </a:solidFill>
              </a:defRPr>
            </a:lvl5pPr>
            <a:lvl6pPr lvl="5" rtl="0" algn="ctr">
              <a:spcBef>
                <a:spcPts val="600"/>
              </a:spcBef>
              <a:spcAft>
                <a:spcPts val="0"/>
              </a:spcAft>
              <a:buSzPts val="980"/>
              <a:buNone/>
              <a:defRPr>
                <a:solidFill>
                  <a:schemeClr val="lt1"/>
                </a:solidFill>
              </a:defRPr>
            </a:lvl6pPr>
            <a:lvl7pPr lvl="6" rtl="0" algn="ctr">
              <a:spcBef>
                <a:spcPts val="600"/>
              </a:spcBef>
              <a:spcAft>
                <a:spcPts val="0"/>
              </a:spcAft>
              <a:buSzPts val="980"/>
              <a:buNone/>
              <a:defRPr>
                <a:solidFill>
                  <a:schemeClr val="lt1"/>
                </a:solidFill>
              </a:defRPr>
            </a:lvl7pPr>
            <a:lvl8pPr lvl="7" rtl="0" algn="ctr">
              <a:spcBef>
                <a:spcPts val="600"/>
              </a:spcBef>
              <a:spcAft>
                <a:spcPts val="0"/>
              </a:spcAft>
              <a:buSzPts val="980"/>
              <a:buNone/>
              <a:defRPr>
                <a:solidFill>
                  <a:schemeClr val="lt1"/>
                </a:solidFill>
              </a:defRPr>
            </a:lvl8pPr>
            <a:lvl9pPr lvl="8" rtl="0" algn="ctr">
              <a:spcBef>
                <a:spcPts val="600"/>
              </a:spcBef>
              <a:spcAft>
                <a:spcPts val="600"/>
              </a:spcAft>
              <a:buSzPts val="980"/>
              <a:buNone/>
              <a:defRPr>
                <a:solidFill>
                  <a:schemeClr val="lt1"/>
                </a:solidFill>
              </a:defRPr>
            </a:lvl9pPr>
          </a:lstStyle>
          <a:p/>
        </p:txBody>
      </p:sp>
      <p:sp>
        <p:nvSpPr>
          <p:cNvPr id="2115" name="Google Shape;2115;p10"/>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6" name="Google Shape;2116;p10"/>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7" name="Google Shape;2117;p10"/>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18" name="Shape 2118"/>
        <p:cNvGrpSpPr/>
        <p:nvPr/>
      </p:nvGrpSpPr>
      <p:grpSpPr>
        <a:xfrm>
          <a:off x="0" y="0"/>
          <a:ext cx="0" cy="0"/>
          <a:chOff x="0" y="0"/>
          <a:chExt cx="0" cy="0"/>
        </a:xfrm>
      </p:grpSpPr>
      <p:sp>
        <p:nvSpPr>
          <p:cNvPr id="2119" name="Google Shape;2119;p11"/>
          <p:cNvSpPr txBox="1"/>
          <p:nvPr>
            <p:ph type="title"/>
          </p:nvPr>
        </p:nvSpPr>
        <p:spPr>
          <a:xfrm>
            <a:off x="1295401" y="1761067"/>
            <a:ext cx="9590700" cy="18288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4000"/>
              <a:buFont typeface="Sorts Mill Goudy"/>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20" name="Google Shape;2120;p11"/>
          <p:cNvSpPr txBox="1"/>
          <p:nvPr>
            <p:ph idx="1" type="body"/>
          </p:nvPr>
        </p:nvSpPr>
        <p:spPr>
          <a:xfrm>
            <a:off x="1295401" y="3763439"/>
            <a:ext cx="9590700" cy="1333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400"/>
              </a:spcBef>
              <a:spcAft>
                <a:spcPts val="0"/>
              </a:spcAft>
              <a:buSzPts val="1400"/>
              <a:buNone/>
              <a:defRPr sz="2000">
                <a:solidFill>
                  <a:schemeClr val="lt1"/>
                </a:solidFill>
              </a:defRPr>
            </a:lvl1pPr>
            <a:lvl2pPr indent="-228600" lvl="1" marL="914400" rtl="0" algn="l">
              <a:spcBef>
                <a:spcPts val="600"/>
              </a:spcBef>
              <a:spcAft>
                <a:spcPts val="0"/>
              </a:spcAft>
              <a:buSzPts val="1260"/>
              <a:buNone/>
              <a:defRPr sz="1800">
                <a:solidFill>
                  <a:schemeClr val="lt1"/>
                </a:solidFill>
              </a:defRPr>
            </a:lvl2pPr>
            <a:lvl3pPr indent="-228600" lvl="2" marL="1371600" rtl="0" algn="l">
              <a:spcBef>
                <a:spcPts val="600"/>
              </a:spcBef>
              <a:spcAft>
                <a:spcPts val="0"/>
              </a:spcAft>
              <a:buSzPts val="1120"/>
              <a:buNone/>
              <a:defRPr sz="1600">
                <a:solidFill>
                  <a:schemeClr val="lt1"/>
                </a:solidFill>
              </a:defRPr>
            </a:lvl3pPr>
            <a:lvl4pPr indent="-228600" lvl="3" marL="1828800" rtl="0" algn="l">
              <a:spcBef>
                <a:spcPts val="600"/>
              </a:spcBef>
              <a:spcAft>
                <a:spcPts val="0"/>
              </a:spcAft>
              <a:buSzPts val="980"/>
              <a:buNone/>
              <a:defRPr sz="1400">
                <a:solidFill>
                  <a:schemeClr val="lt1"/>
                </a:solidFill>
              </a:defRPr>
            </a:lvl4pPr>
            <a:lvl5pPr indent="-228600" lvl="4" marL="2286000" rtl="0" algn="l">
              <a:spcBef>
                <a:spcPts val="600"/>
              </a:spcBef>
              <a:spcAft>
                <a:spcPts val="0"/>
              </a:spcAft>
              <a:buSzPts val="980"/>
              <a:buNone/>
              <a:defRPr sz="1400">
                <a:solidFill>
                  <a:schemeClr val="lt1"/>
                </a:solidFill>
              </a:defRPr>
            </a:lvl5pPr>
            <a:lvl6pPr indent="-228600" lvl="5" marL="2743200" rtl="0" algn="l">
              <a:spcBef>
                <a:spcPts val="600"/>
              </a:spcBef>
              <a:spcAft>
                <a:spcPts val="0"/>
              </a:spcAft>
              <a:buSzPts val="980"/>
              <a:buNone/>
              <a:defRPr sz="1400">
                <a:solidFill>
                  <a:schemeClr val="lt1"/>
                </a:solidFill>
              </a:defRPr>
            </a:lvl6pPr>
            <a:lvl7pPr indent="-228600" lvl="6" marL="3200400" rtl="0" algn="l">
              <a:spcBef>
                <a:spcPts val="600"/>
              </a:spcBef>
              <a:spcAft>
                <a:spcPts val="0"/>
              </a:spcAft>
              <a:buSzPts val="980"/>
              <a:buNone/>
              <a:defRPr sz="1400">
                <a:solidFill>
                  <a:schemeClr val="lt1"/>
                </a:solidFill>
              </a:defRPr>
            </a:lvl7pPr>
            <a:lvl8pPr indent="-228600" lvl="7" marL="3657600" rtl="0" algn="l">
              <a:spcBef>
                <a:spcPts val="600"/>
              </a:spcBef>
              <a:spcAft>
                <a:spcPts val="0"/>
              </a:spcAft>
              <a:buSzPts val="980"/>
              <a:buNone/>
              <a:defRPr sz="1400">
                <a:solidFill>
                  <a:schemeClr val="lt1"/>
                </a:solidFill>
              </a:defRPr>
            </a:lvl8pPr>
            <a:lvl9pPr indent="-228600" lvl="8" marL="4114800" rtl="0" algn="l">
              <a:spcBef>
                <a:spcPts val="600"/>
              </a:spcBef>
              <a:spcAft>
                <a:spcPts val="600"/>
              </a:spcAft>
              <a:buSzPts val="980"/>
              <a:buNone/>
              <a:defRPr sz="1400">
                <a:solidFill>
                  <a:schemeClr val="lt1"/>
                </a:solidFill>
              </a:defRPr>
            </a:lvl9pPr>
          </a:lstStyle>
          <a:p/>
        </p:txBody>
      </p:sp>
      <p:sp>
        <p:nvSpPr>
          <p:cNvPr id="2121" name="Google Shape;2121;p11"/>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22" name="Google Shape;2122;p11"/>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23" name="Google Shape;2123;p11"/>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2.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59" name="Shape 2059"/>
        <p:cNvGrpSpPr/>
        <p:nvPr/>
      </p:nvGrpSpPr>
      <p:grpSpPr>
        <a:xfrm>
          <a:off x="0" y="0"/>
          <a:ext cx="0" cy="0"/>
          <a:chOff x="0" y="0"/>
          <a:chExt cx="0" cy="0"/>
        </a:xfrm>
      </p:grpSpPr>
      <p:sp>
        <p:nvSpPr>
          <p:cNvPr id="2060" name="Google Shape;2060;p1"/>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061" name="Google Shape;2061;p1"/>
          <p:cNvSpPr txBox="1"/>
          <p:nvPr>
            <p:ph idx="1" type="body"/>
          </p:nvPr>
        </p:nvSpPr>
        <p:spPr>
          <a:xfrm>
            <a:off x="913795" y="2076450"/>
            <a:ext cx="10353900" cy="3714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9pPr>
          </a:lstStyle>
          <a:p/>
        </p:txBody>
      </p:sp>
      <p:sp>
        <p:nvSpPr>
          <p:cNvPr id="2062" name="Google Shape;2062;p1"/>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2063" name="Google Shape;2063;p1"/>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2064" name="Google Shape;2064;p1"/>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77" name="Shape 2077"/>
        <p:cNvGrpSpPr/>
        <p:nvPr/>
      </p:nvGrpSpPr>
      <p:grpSpPr>
        <a:xfrm>
          <a:off x="0" y="0"/>
          <a:ext cx="0" cy="0"/>
          <a:chOff x="0" y="0"/>
          <a:chExt cx="0" cy="0"/>
        </a:xfrm>
      </p:grpSpPr>
      <p:sp>
        <p:nvSpPr>
          <p:cNvPr id="2078" name="Google Shape;2078;p4"/>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079" name="Google Shape;2079;p4"/>
          <p:cNvSpPr txBox="1"/>
          <p:nvPr>
            <p:ph idx="1" type="body"/>
          </p:nvPr>
        </p:nvSpPr>
        <p:spPr>
          <a:xfrm>
            <a:off x="913795" y="2076450"/>
            <a:ext cx="10353900" cy="3714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9pPr>
          </a:lstStyle>
          <a:p/>
        </p:txBody>
      </p:sp>
      <p:sp>
        <p:nvSpPr>
          <p:cNvPr id="2080" name="Google Shape;2080;p4"/>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2081" name="Google Shape;2081;p4"/>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2082" name="Google Shape;2082;p4"/>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jp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4" name="Shape 2204"/>
        <p:cNvGrpSpPr/>
        <p:nvPr/>
      </p:nvGrpSpPr>
      <p:grpSpPr>
        <a:xfrm>
          <a:off x="0" y="0"/>
          <a:ext cx="0" cy="0"/>
          <a:chOff x="0" y="0"/>
          <a:chExt cx="0" cy="0"/>
        </a:xfrm>
      </p:grpSpPr>
      <p:pic>
        <p:nvPicPr>
          <p:cNvPr id="2205" name="Google Shape;2205;p20"/>
          <p:cNvPicPr preferRelativeResize="0"/>
          <p:nvPr/>
        </p:nvPicPr>
        <p:blipFill rotWithShape="1">
          <a:blip r:embed="rId4">
            <a:alphaModFix/>
          </a:blip>
          <a:srcRect b="0" l="0" r="0" t="0"/>
          <a:stretch/>
        </p:blipFill>
        <p:spPr>
          <a:xfrm>
            <a:off x="-1" y="7196"/>
            <a:ext cx="12191999" cy="6857991"/>
          </a:xfrm>
          <a:prstGeom prst="rect">
            <a:avLst/>
          </a:prstGeom>
          <a:noFill/>
          <a:ln>
            <a:noFill/>
          </a:ln>
        </p:spPr>
      </p:pic>
      <p:sp>
        <p:nvSpPr>
          <p:cNvPr id="2206" name="Google Shape;2206;p20"/>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5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sp>
        <p:nvSpPr>
          <p:cNvPr id="2207" name="Google Shape;2207;p20"/>
          <p:cNvSpPr txBox="1"/>
          <p:nvPr>
            <p:ph type="ctrTitle"/>
          </p:nvPr>
        </p:nvSpPr>
        <p:spPr>
          <a:xfrm>
            <a:off x="7389962" y="1673524"/>
            <a:ext cx="3485100" cy="35889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Anton"/>
              <a:buNone/>
            </a:pPr>
            <a:r>
              <a:rPr lang="en-US" sz="4000">
                <a:latin typeface="Anton"/>
                <a:ea typeface="Anton"/>
                <a:cs typeface="Anton"/>
                <a:sym typeface="Anton"/>
              </a:rPr>
              <a:t> </a:t>
            </a:r>
            <a:endParaRPr sz="4000">
              <a:latin typeface="Anton"/>
              <a:ea typeface="Anton"/>
              <a:cs typeface="Anton"/>
              <a:sym typeface="Anton"/>
            </a:endParaRPr>
          </a:p>
        </p:txBody>
      </p:sp>
      <p:sp>
        <p:nvSpPr>
          <p:cNvPr id="2208" name="Google Shape;2208;p20"/>
          <p:cNvSpPr txBox="1"/>
          <p:nvPr>
            <p:ph idx="1" type="subTitle"/>
          </p:nvPr>
        </p:nvSpPr>
        <p:spPr>
          <a:xfrm>
            <a:off x="7410282" y="2286001"/>
            <a:ext cx="3603300" cy="16662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fontScale="62500" lnSpcReduction="20000"/>
          </a:bodyPr>
          <a:lstStyle/>
          <a:p>
            <a:pPr indent="0" lvl="0" marL="0" rtl="0" algn="l">
              <a:lnSpc>
                <a:spcPct val="110000"/>
              </a:lnSpc>
              <a:spcBef>
                <a:spcPts val="0"/>
              </a:spcBef>
              <a:spcAft>
                <a:spcPts val="0"/>
              </a:spcAft>
              <a:buSzPct val="70000"/>
              <a:buNone/>
            </a:pPr>
            <a:r>
              <a:rPr b="1" lang="en-US" sz="5400">
                <a:latin typeface="Algerian"/>
                <a:ea typeface="Algerian"/>
                <a:cs typeface="Algerian"/>
                <a:sym typeface="Algerian"/>
              </a:rPr>
              <a:t>Designing open source wi-fi using fpga</a:t>
            </a:r>
            <a:endParaRPr b="1" sz="5400">
              <a:latin typeface="Algerian"/>
              <a:ea typeface="Algerian"/>
              <a:cs typeface="Algerian"/>
              <a:sym typeface="Algeri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29"/>
          <p:cNvSpPr txBox="1"/>
          <p:nvPr/>
        </p:nvSpPr>
        <p:spPr>
          <a:xfrm>
            <a:off x="477520" y="1120997"/>
            <a:ext cx="11389500" cy="4195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F3EAE0"/>
                </a:solidFill>
                <a:latin typeface="Montserrat"/>
                <a:ea typeface="Montserrat"/>
                <a:cs typeface="Montserrat"/>
                <a:sym typeface="Montserrat"/>
              </a:rPr>
              <a:t>Accelerated, open innovation</a:t>
            </a:r>
            <a:endParaRPr/>
          </a:p>
          <a:p>
            <a:pPr indent="0" lvl="0" marL="0" marR="0" rtl="0" algn="l">
              <a:lnSpc>
                <a:spcPct val="150000"/>
              </a:lnSpc>
              <a:spcBef>
                <a:spcPts val="0"/>
              </a:spcBef>
              <a:spcAft>
                <a:spcPts val="0"/>
              </a:spcAft>
              <a:buNone/>
            </a:pPr>
            <a:r>
              <a:t/>
            </a:r>
            <a:endParaRPr b="1" i="0" sz="2000" u="none" cap="none" strike="noStrike">
              <a:solidFill>
                <a:srgbClr val="F3EAE0"/>
              </a:solidFill>
              <a:latin typeface="Montserrat"/>
              <a:ea typeface="Montserrat"/>
              <a:cs typeface="Montserrat"/>
              <a:sym typeface="Montserrat"/>
            </a:endParaRPr>
          </a:p>
          <a:p>
            <a:pPr indent="-127000" lvl="0" marL="0" marR="0" rtl="0" algn="l">
              <a:lnSpc>
                <a:spcPct val="150000"/>
              </a:lnSpc>
              <a:spcBef>
                <a:spcPts val="0"/>
              </a:spcBef>
              <a:spcAft>
                <a:spcPts val="0"/>
              </a:spcAft>
              <a:buClr>
                <a:srgbClr val="F2F2F2"/>
              </a:buClr>
              <a:buSzPts val="2000"/>
              <a:buFont typeface="Arial"/>
              <a:buChar char="•"/>
            </a:pPr>
            <a:r>
              <a:rPr b="1" i="0" lang="en-US" sz="2000" u="none" cap="none" strike="noStrike">
                <a:solidFill>
                  <a:srgbClr val="F2F2F2"/>
                </a:solidFill>
                <a:latin typeface="Montserrat"/>
                <a:ea typeface="Montserrat"/>
                <a:cs typeface="Montserrat"/>
                <a:sym typeface="Montserrat"/>
              </a:rPr>
              <a:t>Open Wi-Fi’s common control, data and management layers allow suppliers and service providers to focus their development and integration efforts on service innovation rather than inventing Wi-Fi “plumbing”</a:t>
            </a:r>
            <a:endParaRPr/>
          </a:p>
          <a:p>
            <a:pPr indent="0" lvl="0" marL="0" marR="0" rtl="0" algn="l">
              <a:lnSpc>
                <a:spcPct val="150000"/>
              </a:lnSpc>
              <a:spcBef>
                <a:spcPts val="0"/>
              </a:spcBef>
              <a:spcAft>
                <a:spcPts val="0"/>
              </a:spcAft>
              <a:buNone/>
            </a:pPr>
            <a:r>
              <a:t/>
            </a:r>
            <a:endParaRPr b="1" i="0" sz="2000" u="none" cap="none" strike="noStrike">
              <a:solidFill>
                <a:srgbClr val="F2F2F2"/>
              </a:solidFill>
              <a:latin typeface="Montserrat"/>
              <a:ea typeface="Montserrat"/>
              <a:cs typeface="Montserrat"/>
              <a:sym typeface="Montserrat"/>
            </a:endParaRPr>
          </a:p>
          <a:p>
            <a:pPr indent="-127000" lvl="0" marL="0" marR="0" rtl="0" algn="l">
              <a:lnSpc>
                <a:spcPct val="150000"/>
              </a:lnSpc>
              <a:spcBef>
                <a:spcPts val="0"/>
              </a:spcBef>
              <a:spcAft>
                <a:spcPts val="0"/>
              </a:spcAft>
              <a:buClr>
                <a:srgbClr val="F2F2F2"/>
              </a:buClr>
              <a:buSzPts val="2000"/>
              <a:buFont typeface="Arial"/>
              <a:buChar char="•"/>
            </a:pPr>
            <a:r>
              <a:rPr b="1" i="0" lang="en-US" sz="2000" u="none" cap="none" strike="noStrike">
                <a:solidFill>
                  <a:srgbClr val="F2F2F2"/>
                </a:solidFill>
                <a:latin typeface="Montserrat"/>
                <a:ea typeface="Montserrat"/>
                <a:cs typeface="Montserrat"/>
                <a:sym typeface="Montserrat"/>
              </a:rPr>
              <a:t>The cloud controller SDK provides open north-bound APIs, so over-the-top Wi-Fi applications can be integrated once and then be used with multiple vendor solutions, saving integration costs and reducing time to market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6" name="Shape 2276"/>
        <p:cNvGrpSpPr/>
        <p:nvPr/>
      </p:nvGrpSpPr>
      <p:grpSpPr>
        <a:xfrm>
          <a:off x="0" y="0"/>
          <a:ext cx="0" cy="0"/>
          <a:chOff x="0" y="0"/>
          <a:chExt cx="0" cy="0"/>
        </a:xfrm>
      </p:grpSpPr>
      <p:sp>
        <p:nvSpPr>
          <p:cNvPr id="2277" name="Google Shape;2277;p30"/>
          <p:cNvSpPr txBox="1"/>
          <p:nvPr/>
        </p:nvSpPr>
        <p:spPr>
          <a:xfrm>
            <a:off x="579120" y="1859340"/>
            <a:ext cx="11155800" cy="3733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F2F2F2"/>
                </a:solidFill>
                <a:latin typeface="Montserrat"/>
                <a:ea typeface="Montserrat"/>
                <a:cs typeface="Montserrat"/>
                <a:sym typeface="Montserrat"/>
              </a:rPr>
              <a:t>Favorable economics for Service Providers and Enterprises</a:t>
            </a:r>
            <a:endParaRPr/>
          </a:p>
          <a:p>
            <a:pPr indent="0" lvl="0" marL="0" marR="0" rtl="0" algn="l">
              <a:lnSpc>
                <a:spcPct val="150000"/>
              </a:lnSpc>
              <a:spcBef>
                <a:spcPts val="0"/>
              </a:spcBef>
              <a:spcAft>
                <a:spcPts val="0"/>
              </a:spcAft>
              <a:buNone/>
            </a:pPr>
            <a:r>
              <a:t/>
            </a:r>
            <a:endParaRPr b="1" i="0" sz="2000" u="none" cap="none" strike="noStrike">
              <a:solidFill>
                <a:srgbClr val="F2F2F2"/>
              </a:solidFill>
              <a:latin typeface="Montserrat"/>
              <a:ea typeface="Montserrat"/>
              <a:cs typeface="Montserrat"/>
              <a:sym typeface="Montserrat"/>
            </a:endParaRPr>
          </a:p>
          <a:p>
            <a:pPr indent="-127000" lvl="0" marL="0" marR="0" rtl="0" algn="l">
              <a:lnSpc>
                <a:spcPct val="150000"/>
              </a:lnSpc>
              <a:spcBef>
                <a:spcPts val="0"/>
              </a:spcBef>
              <a:spcAft>
                <a:spcPts val="0"/>
              </a:spcAft>
              <a:buClr>
                <a:srgbClr val="F2F2F2"/>
              </a:buClr>
              <a:buSzPts val="2000"/>
              <a:buFont typeface="Arial"/>
              <a:buChar char="•"/>
            </a:pPr>
            <a:r>
              <a:rPr b="0" i="0" lang="en-US" sz="2000" u="none" cap="none" strike="noStrike">
                <a:solidFill>
                  <a:srgbClr val="F2F2F2"/>
                </a:solidFill>
                <a:latin typeface="Montserrat"/>
                <a:ea typeface="Montserrat"/>
                <a:cs typeface="Montserrat"/>
                <a:sym typeface="Montserrat"/>
              </a:rPr>
              <a:t>Open Wi-Fi’s combination of deployment savings (CAPEX) and automation-driven operational savings (OPEX) brings significant reduction in Total Cost of Ownership (TCO) over current proprietary solutions</a:t>
            </a:r>
            <a:endParaRPr/>
          </a:p>
          <a:p>
            <a:pPr indent="0" lvl="0" marL="0" marR="0" rtl="0" algn="l">
              <a:lnSpc>
                <a:spcPct val="150000"/>
              </a:lnSpc>
              <a:spcBef>
                <a:spcPts val="0"/>
              </a:spcBef>
              <a:spcAft>
                <a:spcPts val="0"/>
              </a:spcAft>
              <a:buNone/>
            </a:pPr>
            <a:r>
              <a:t/>
            </a:r>
            <a:endParaRPr b="0" i="0" sz="2000" u="none" cap="none" strike="noStrike">
              <a:solidFill>
                <a:srgbClr val="F2F2F2"/>
              </a:solidFill>
              <a:latin typeface="Montserrat"/>
              <a:ea typeface="Montserrat"/>
              <a:cs typeface="Montserrat"/>
              <a:sym typeface="Montserrat"/>
            </a:endParaRPr>
          </a:p>
          <a:p>
            <a:pPr indent="-127000" lvl="0" marL="0" marR="0" rtl="0" algn="l">
              <a:lnSpc>
                <a:spcPct val="150000"/>
              </a:lnSpc>
              <a:spcBef>
                <a:spcPts val="0"/>
              </a:spcBef>
              <a:spcAft>
                <a:spcPts val="0"/>
              </a:spcAft>
              <a:buClr>
                <a:srgbClr val="F2F2F2"/>
              </a:buClr>
              <a:buSzPts val="2000"/>
              <a:buFont typeface="Arial"/>
              <a:buChar char="•"/>
            </a:pPr>
            <a:r>
              <a:rPr b="0" i="0" lang="en-US" sz="2000" u="none" cap="none" strike="noStrike">
                <a:solidFill>
                  <a:srgbClr val="F2F2F2"/>
                </a:solidFill>
                <a:latin typeface="Montserrat"/>
                <a:ea typeface="Montserrat"/>
                <a:cs typeface="Montserrat"/>
                <a:sym typeface="Montserrat"/>
              </a:rPr>
              <a:t>Open Wi-Fi’s diverse multi-vendor selection of cloud controllers and access points brings service providers choice and flexibility in enterprise grade Wi-Fi infra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1" name="Shape 2281"/>
        <p:cNvGrpSpPr/>
        <p:nvPr/>
      </p:nvGrpSpPr>
      <p:grpSpPr>
        <a:xfrm>
          <a:off x="0" y="0"/>
          <a:ext cx="0" cy="0"/>
          <a:chOff x="0" y="0"/>
          <a:chExt cx="0" cy="0"/>
        </a:xfrm>
      </p:grpSpPr>
      <p:sp>
        <p:nvSpPr>
          <p:cNvPr id="2282" name="Google Shape;2282;p31"/>
          <p:cNvSpPr txBox="1"/>
          <p:nvPr>
            <p:ph type="title"/>
          </p:nvPr>
        </p:nvSpPr>
        <p:spPr>
          <a:xfrm>
            <a:off x="913795" y="0"/>
            <a:ext cx="10353900" cy="18669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Sorts Mill Goudy"/>
              <a:buNone/>
            </a:pPr>
            <a:r>
              <a:rPr b="1" lang="en-US" sz="4800" u="sng"/>
              <a:t>Orthogonal Frequency Division Multiplexing</a:t>
            </a:r>
            <a:endParaRPr b="1" sz="4800" u="sng"/>
          </a:p>
        </p:txBody>
      </p:sp>
      <p:sp>
        <p:nvSpPr>
          <p:cNvPr id="2283" name="Google Shape;2283;p31"/>
          <p:cNvSpPr txBox="1"/>
          <p:nvPr>
            <p:ph idx="1" type="body"/>
          </p:nvPr>
        </p:nvSpPr>
        <p:spPr>
          <a:xfrm>
            <a:off x="913795" y="1632858"/>
            <a:ext cx="10353900" cy="4870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fontScale="55000" lnSpcReduction="20000"/>
          </a:bodyPr>
          <a:lstStyle/>
          <a:p>
            <a:pPr indent="-247326" lvl="0" marL="342900" rtl="0" algn="l">
              <a:lnSpc>
                <a:spcPct val="110000"/>
              </a:lnSpc>
              <a:spcBef>
                <a:spcPts val="0"/>
              </a:spcBef>
              <a:spcAft>
                <a:spcPts val="0"/>
              </a:spcAft>
              <a:buSzPct val="70000"/>
              <a:buNone/>
            </a:pPr>
            <a:r>
              <a:t/>
            </a:r>
            <a:endParaRPr b="0" i="0" sz="2400">
              <a:solidFill>
                <a:srgbClr val="D8D8D8"/>
              </a:solidFill>
              <a:latin typeface="Open Sans"/>
              <a:ea typeface="Open Sans"/>
              <a:cs typeface="Open Sans"/>
              <a:sym typeface="Open Sans"/>
            </a:endParaRPr>
          </a:p>
          <a:p>
            <a:pPr indent="-306000" lvl="0" marL="342900" rtl="0" algn="l">
              <a:lnSpc>
                <a:spcPct val="160000"/>
              </a:lnSpc>
              <a:spcBef>
                <a:spcPts val="974"/>
              </a:spcBef>
              <a:spcAft>
                <a:spcPts val="0"/>
              </a:spcAft>
              <a:buSzPct val="70000"/>
              <a:buChar char="◈"/>
            </a:pPr>
            <a:r>
              <a:rPr b="0" i="0" lang="en-US" sz="3400">
                <a:solidFill>
                  <a:srgbClr val="D8D8D8"/>
                </a:solidFill>
                <a:latin typeface="Open Sans"/>
                <a:ea typeface="Open Sans"/>
                <a:cs typeface="Open Sans"/>
                <a:sym typeface="Open Sans"/>
              </a:rPr>
              <a:t>Orthogonal Frequency Division Multiplexing is a form of multi carrier modulation to overcome the Inter Symbol Interference.</a:t>
            </a:r>
            <a:endParaRPr/>
          </a:p>
          <a:p>
            <a:pPr indent="-247326" lvl="0" marL="342900" rtl="0" algn="l">
              <a:lnSpc>
                <a:spcPct val="170000"/>
              </a:lnSpc>
              <a:spcBef>
                <a:spcPts val="864"/>
              </a:spcBef>
              <a:spcAft>
                <a:spcPts val="0"/>
              </a:spcAft>
              <a:buSzPct val="70000"/>
              <a:buNone/>
            </a:pPr>
            <a:r>
              <a:t/>
            </a:r>
            <a:endParaRPr b="0" i="0" sz="2400">
              <a:solidFill>
                <a:srgbClr val="D8D8D8"/>
              </a:solidFill>
              <a:latin typeface="Open Sans"/>
              <a:ea typeface="Open Sans"/>
              <a:cs typeface="Open Sans"/>
              <a:sym typeface="Open Sans"/>
            </a:endParaRPr>
          </a:p>
          <a:p>
            <a:pPr indent="-306000" lvl="0" marL="342900" rtl="0" algn="l">
              <a:lnSpc>
                <a:spcPct val="170000"/>
              </a:lnSpc>
              <a:spcBef>
                <a:spcPts val="974"/>
              </a:spcBef>
              <a:spcAft>
                <a:spcPts val="0"/>
              </a:spcAft>
              <a:buSzPct val="70000"/>
              <a:buChar char="◈"/>
            </a:pPr>
            <a:r>
              <a:rPr b="0" i="0" lang="en-US" sz="3400">
                <a:solidFill>
                  <a:srgbClr val="D8D8D8"/>
                </a:solidFill>
                <a:latin typeface="Open Sans"/>
                <a:ea typeface="Open Sans"/>
                <a:cs typeface="Open Sans"/>
                <a:sym typeface="Open Sans"/>
              </a:rPr>
              <a:t>Orthogonal Frequency Division Multiplexing is used for many of the latest wide bandwidth and high data rate wireless systems including Wi-Max,802.11ac, cellular telecommunications(4G,5G).</a:t>
            </a:r>
            <a:endParaRPr/>
          </a:p>
          <a:p>
            <a:pPr indent="-247326" lvl="0" marL="342900" rtl="0" algn="l">
              <a:lnSpc>
                <a:spcPct val="110000"/>
              </a:lnSpc>
              <a:spcBef>
                <a:spcPts val="864"/>
              </a:spcBef>
              <a:spcAft>
                <a:spcPts val="0"/>
              </a:spcAft>
              <a:buSzPct val="70000"/>
              <a:buNone/>
            </a:pPr>
            <a:r>
              <a:t/>
            </a:r>
            <a:endParaRPr b="0" i="0" sz="2400">
              <a:solidFill>
                <a:srgbClr val="D8D8D8"/>
              </a:solidFill>
              <a:latin typeface="Open Sans"/>
              <a:ea typeface="Open Sans"/>
              <a:cs typeface="Open Sans"/>
              <a:sym typeface="Open Sans"/>
            </a:endParaRPr>
          </a:p>
          <a:p>
            <a:pPr indent="-306000" lvl="0" marL="342900" rtl="0" algn="l">
              <a:lnSpc>
                <a:spcPct val="170000"/>
              </a:lnSpc>
              <a:spcBef>
                <a:spcPts val="952"/>
              </a:spcBef>
              <a:spcAft>
                <a:spcPts val="0"/>
              </a:spcAft>
              <a:buSzPct val="70000"/>
              <a:buChar char="◈"/>
            </a:pPr>
            <a:r>
              <a:rPr b="0" i="0" lang="en-US" sz="3200">
                <a:solidFill>
                  <a:srgbClr val="D8D8D8"/>
                </a:solidFill>
                <a:latin typeface="Open Sans"/>
                <a:ea typeface="Open Sans"/>
                <a:cs typeface="Open Sans"/>
                <a:sym typeface="Open Sans"/>
              </a:rPr>
              <a:t>OFDM uses a large number of carriers, each carrying low bit rate data, means that it is very resilient to selective fading, interference, and multipath effects, as well providing a high degree of spectral efficiency.</a:t>
            </a:r>
            <a:endParaRPr sz="3200">
              <a:solidFill>
                <a:srgbClr val="D8D8D8"/>
              </a:solidFill>
            </a:endParaRPr>
          </a:p>
          <a:p>
            <a:pPr indent="-249770" lvl="0" marL="342900" rtl="0" algn="l">
              <a:lnSpc>
                <a:spcPct val="110000"/>
              </a:lnSpc>
              <a:spcBef>
                <a:spcPts val="853"/>
              </a:spcBef>
              <a:spcAft>
                <a:spcPts val="0"/>
              </a:spcAft>
              <a:buSzPct val="7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7" name="Shape 2287"/>
        <p:cNvGrpSpPr/>
        <p:nvPr/>
      </p:nvGrpSpPr>
      <p:grpSpPr>
        <a:xfrm>
          <a:off x="0" y="0"/>
          <a:ext cx="0" cy="0"/>
          <a:chOff x="0" y="0"/>
          <a:chExt cx="0" cy="0"/>
        </a:xfrm>
      </p:grpSpPr>
      <p:sp>
        <p:nvSpPr>
          <p:cNvPr id="2288" name="Google Shape;2288;p32"/>
          <p:cNvSpPr txBox="1"/>
          <p:nvPr>
            <p:ph type="title"/>
          </p:nvPr>
        </p:nvSpPr>
        <p:spPr>
          <a:xfrm>
            <a:off x="781715" y="13208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b="1" lang="en-US" u="sng"/>
              <a:t>Key Features of OFDM</a:t>
            </a:r>
            <a:endParaRPr b="1" u="sng"/>
          </a:p>
        </p:txBody>
      </p:sp>
      <p:sp>
        <p:nvSpPr>
          <p:cNvPr id="2289" name="Google Shape;2289;p32"/>
          <p:cNvSpPr txBox="1"/>
          <p:nvPr>
            <p:ph idx="1" type="body"/>
          </p:nvPr>
        </p:nvSpPr>
        <p:spPr>
          <a:xfrm>
            <a:off x="913795" y="2076450"/>
            <a:ext cx="10353900" cy="3714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fontScale="92500" lnSpcReduction="20000"/>
          </a:bodyPr>
          <a:lstStyle/>
          <a:p>
            <a:pPr indent="-306000" lvl="0" marL="342900" rtl="0" algn="l">
              <a:lnSpc>
                <a:spcPct val="170000"/>
              </a:lnSpc>
              <a:spcBef>
                <a:spcPts val="0"/>
              </a:spcBef>
              <a:spcAft>
                <a:spcPts val="0"/>
              </a:spcAft>
              <a:buSzPct val="70000"/>
              <a:buChar char="◈"/>
            </a:pPr>
            <a:r>
              <a:rPr b="0" i="0" lang="en-US" sz="2800">
                <a:solidFill>
                  <a:srgbClr val="F2F2F2"/>
                </a:solidFill>
                <a:latin typeface="Open Sans"/>
                <a:ea typeface="Open Sans"/>
                <a:cs typeface="Open Sans"/>
                <a:sym typeface="Open Sans"/>
              </a:rPr>
              <a:t>Multiple carriers (called subcarriers) carry the information stream</a:t>
            </a:r>
            <a:endParaRPr/>
          </a:p>
          <a:p>
            <a:pPr indent="-190874" lvl="0" marL="342900" rtl="0" algn="l">
              <a:lnSpc>
                <a:spcPct val="110000"/>
              </a:lnSpc>
              <a:spcBef>
                <a:spcPts val="1118"/>
              </a:spcBef>
              <a:spcAft>
                <a:spcPts val="0"/>
              </a:spcAft>
              <a:buSzPct val="70000"/>
              <a:buNone/>
            </a:pPr>
            <a:r>
              <a:t/>
            </a:r>
            <a:endParaRPr b="0" i="0" sz="2800">
              <a:solidFill>
                <a:srgbClr val="F2F2F2"/>
              </a:solidFill>
              <a:latin typeface="Open Sans"/>
              <a:ea typeface="Open Sans"/>
              <a:cs typeface="Open Sans"/>
              <a:sym typeface="Open Sans"/>
            </a:endParaRPr>
          </a:p>
          <a:p>
            <a:pPr indent="-306000" lvl="0" marL="342900" rtl="0" algn="l">
              <a:lnSpc>
                <a:spcPct val="110000"/>
              </a:lnSpc>
              <a:spcBef>
                <a:spcPts val="1118"/>
              </a:spcBef>
              <a:spcAft>
                <a:spcPts val="0"/>
              </a:spcAft>
              <a:buSzPct val="70000"/>
              <a:buChar char="◈"/>
            </a:pPr>
            <a:r>
              <a:rPr b="0" i="0" lang="en-US" sz="2800">
                <a:solidFill>
                  <a:srgbClr val="F2F2F2"/>
                </a:solidFill>
                <a:latin typeface="Open Sans"/>
                <a:ea typeface="Open Sans"/>
                <a:cs typeface="Open Sans"/>
                <a:sym typeface="Open Sans"/>
              </a:rPr>
              <a:t>The subcarriers are orthogonal to each other.</a:t>
            </a:r>
            <a:endParaRPr/>
          </a:p>
          <a:p>
            <a:pPr indent="-190874" lvl="0" marL="342900" rtl="0" algn="l">
              <a:lnSpc>
                <a:spcPct val="110000"/>
              </a:lnSpc>
              <a:spcBef>
                <a:spcPts val="1118"/>
              </a:spcBef>
              <a:spcAft>
                <a:spcPts val="0"/>
              </a:spcAft>
              <a:buSzPct val="70000"/>
              <a:buNone/>
            </a:pPr>
            <a:r>
              <a:t/>
            </a:r>
            <a:endParaRPr b="0" i="0" sz="2800">
              <a:solidFill>
                <a:srgbClr val="F2F2F2"/>
              </a:solidFill>
              <a:latin typeface="Open Sans"/>
              <a:ea typeface="Open Sans"/>
              <a:cs typeface="Open Sans"/>
              <a:sym typeface="Open Sans"/>
            </a:endParaRPr>
          </a:p>
          <a:p>
            <a:pPr indent="-306000" lvl="0" marL="342900" rtl="0" algn="l">
              <a:lnSpc>
                <a:spcPct val="160000"/>
              </a:lnSpc>
              <a:spcBef>
                <a:spcPts val="1118"/>
              </a:spcBef>
              <a:spcAft>
                <a:spcPts val="0"/>
              </a:spcAft>
              <a:buSzPct val="70000"/>
              <a:buChar char="◈"/>
            </a:pPr>
            <a:r>
              <a:rPr b="0" i="0" lang="en-US" sz="2800">
                <a:solidFill>
                  <a:srgbClr val="F2F2F2"/>
                </a:solidFill>
                <a:latin typeface="Open Sans"/>
                <a:ea typeface="Open Sans"/>
                <a:cs typeface="Open Sans"/>
                <a:sym typeface="Open Sans"/>
              </a:rPr>
              <a:t>A guard interval is added to each symbol to minimize the channel delay spread and inter-symbol interference</a:t>
            </a:r>
            <a:endParaRPr sz="2800">
              <a:solidFill>
                <a:srgbClr val="F2F2F2"/>
              </a:solidFill>
            </a:endParaRPr>
          </a:p>
          <a:p>
            <a:pPr indent="-211455" lvl="0" marL="342900" rtl="0" algn="l">
              <a:lnSpc>
                <a:spcPct val="110000"/>
              </a:lnSpc>
              <a:spcBef>
                <a:spcPts val="1025"/>
              </a:spcBef>
              <a:spcAft>
                <a:spcPts val="0"/>
              </a:spcAft>
              <a:buSzPct val="7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3" name="Shape 2293"/>
        <p:cNvGrpSpPr/>
        <p:nvPr/>
      </p:nvGrpSpPr>
      <p:grpSpPr>
        <a:xfrm>
          <a:off x="0" y="0"/>
          <a:ext cx="0" cy="0"/>
          <a:chOff x="0" y="0"/>
          <a:chExt cx="0" cy="0"/>
        </a:xfrm>
      </p:grpSpPr>
      <p:sp>
        <p:nvSpPr>
          <p:cNvPr id="2294" name="Google Shape;2294;p33"/>
          <p:cNvSpPr txBox="1"/>
          <p:nvPr/>
        </p:nvSpPr>
        <p:spPr>
          <a:xfrm>
            <a:off x="320040" y="172720"/>
            <a:ext cx="11551800" cy="2607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800" u="none" cap="none" strike="noStrike">
                <a:solidFill>
                  <a:srgbClr val="F2F2F2"/>
                </a:solidFill>
                <a:latin typeface="Arial"/>
                <a:ea typeface="Arial"/>
                <a:cs typeface="Arial"/>
                <a:sym typeface="Arial"/>
              </a:rPr>
              <a:t>IEEE 802.11 is used in most home and office networks to allow laptops, printers, smartphones, and other devices to communicate with each other and access the Internet without connecting wires.</a:t>
            </a:r>
            <a:endParaRPr/>
          </a:p>
          <a:p>
            <a:pPr indent="0" lvl="0" marL="0" marR="0" rtl="0" algn="l">
              <a:lnSpc>
                <a:spcPct val="150000"/>
              </a:lnSpc>
              <a:spcBef>
                <a:spcPts val="0"/>
              </a:spcBef>
              <a:spcAft>
                <a:spcPts val="0"/>
              </a:spcAft>
              <a:buNone/>
            </a:pPr>
            <a:r>
              <a:t/>
            </a:r>
            <a:endParaRPr b="0" i="0" sz="2800" u="none" cap="none" strike="noStrike">
              <a:solidFill>
                <a:srgbClr val="F2F2F2"/>
              </a:solidFill>
              <a:latin typeface="Sorts Mill Goudy"/>
              <a:ea typeface="Sorts Mill Goudy"/>
              <a:cs typeface="Sorts Mill Goudy"/>
              <a:sym typeface="Sorts Mill Goudy"/>
            </a:endParaRPr>
          </a:p>
        </p:txBody>
      </p:sp>
      <p:sp>
        <p:nvSpPr>
          <p:cNvPr id="2295" name="Google Shape;2295;p33"/>
          <p:cNvSpPr/>
          <p:nvPr/>
        </p:nvSpPr>
        <p:spPr>
          <a:xfrm>
            <a:off x="396240" y="3657600"/>
            <a:ext cx="11399400" cy="3027600"/>
          </a:xfrm>
          <a:prstGeom prst="rect">
            <a:avLst/>
          </a:prstGeom>
          <a:solidFill>
            <a:srgbClr val="0C0C0C"/>
          </a:solidFill>
          <a:ln cap="rnd" cmpd="sng" w="1587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0" lang="en-US" sz="1800" u="none" cap="none" strike="noStrike">
                <a:solidFill>
                  <a:srgbClr val="202122"/>
                </a:solidFill>
                <a:latin typeface="Arial"/>
                <a:ea typeface="Arial"/>
                <a:cs typeface="Arial"/>
                <a:sym typeface="Arial"/>
              </a:rPr>
              <a:t> </a:t>
            </a:r>
            <a:r>
              <a:rPr b="0" i="0" lang="en-US" sz="2400" u="none" cap="none" strike="noStrike">
                <a:solidFill>
                  <a:srgbClr val="FFFF00"/>
                </a:solidFill>
                <a:latin typeface="Arial"/>
                <a:ea typeface="Arial"/>
                <a:cs typeface="Arial"/>
                <a:sym typeface="Arial"/>
              </a:rPr>
              <a:t>The 802.11n standard was retroactively labelled as </a:t>
            </a:r>
            <a:r>
              <a:rPr b="1" i="0" lang="en-US" sz="2400" u="none" cap="none" strike="noStrike">
                <a:solidFill>
                  <a:srgbClr val="FFFF00"/>
                </a:solidFill>
                <a:latin typeface="Arial"/>
                <a:ea typeface="Arial"/>
                <a:cs typeface="Arial"/>
                <a:sym typeface="Arial"/>
              </a:rPr>
              <a:t>Wi-Fi 4</a:t>
            </a:r>
            <a:r>
              <a:rPr b="0" i="0" lang="en-US" sz="2400" u="none" cap="none" strike="noStrike">
                <a:solidFill>
                  <a:srgbClr val="FFFF00"/>
                </a:solidFill>
                <a:latin typeface="Arial"/>
                <a:ea typeface="Arial"/>
                <a:cs typeface="Arial"/>
                <a:sym typeface="Arial"/>
              </a:rPr>
              <a:t> by the Wi-Fi Alliance. The standard added support for multiple-input multiple-output antennas (MIMO). 802.11n operates on both the 2.4 GHz and the 5 GHz bands. Support for 5 GHz bands is optional. Its net data rate ranges from 54 Mbit/s to 600 Mbit/s.</a:t>
            </a:r>
            <a:endParaRPr b="0" i="0" sz="2400" u="none" cap="none" strike="noStrike">
              <a:solidFill>
                <a:srgbClr val="FFFF00"/>
              </a:solidFill>
              <a:latin typeface="Sorts Mill Goudy"/>
              <a:ea typeface="Sorts Mill Goudy"/>
              <a:cs typeface="Sorts Mill Goudy"/>
              <a:sym typeface="Sorts Mill Goudy"/>
            </a:endParaRPr>
          </a:p>
        </p:txBody>
      </p:sp>
      <p:sp>
        <p:nvSpPr>
          <p:cNvPr id="2296" name="Google Shape;2296;p33"/>
          <p:cNvSpPr/>
          <p:nvPr/>
        </p:nvSpPr>
        <p:spPr>
          <a:xfrm>
            <a:off x="396240" y="2661920"/>
            <a:ext cx="2174100" cy="660300"/>
          </a:xfrm>
          <a:prstGeom prst="rect">
            <a:avLst/>
          </a:prstGeom>
          <a:solidFill>
            <a:srgbClr val="0C0C0C"/>
          </a:solidFill>
          <a:ln cap="rnd" cmpd="sng" w="1587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lt1"/>
                </a:solidFill>
                <a:latin typeface="Sorts Mill Goudy"/>
                <a:ea typeface="Sorts Mill Goudy"/>
                <a:cs typeface="Sorts Mill Goudy"/>
                <a:sym typeface="Sorts Mill Goudy"/>
              </a:rPr>
              <a:t>802.11n</a:t>
            </a:r>
            <a:endParaRPr b="1" i="0" sz="3200" u="none" cap="none" strike="noStrike">
              <a:solidFill>
                <a:schemeClr val="lt1"/>
              </a:solidFill>
              <a:latin typeface="Sorts Mill Goudy"/>
              <a:ea typeface="Sorts Mill Goudy"/>
              <a:cs typeface="Sorts Mill Goudy"/>
              <a:sym typeface="Sorts Mill Goud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pic>
        <p:nvPicPr>
          <p:cNvPr id="2301" name="Google Shape;2301;p34"/>
          <p:cNvPicPr preferRelativeResize="0"/>
          <p:nvPr/>
        </p:nvPicPr>
        <p:blipFill rotWithShape="1">
          <a:blip r:embed="rId3">
            <a:alphaModFix/>
          </a:blip>
          <a:srcRect b="0" l="0" r="0" t="0"/>
          <a:stretch/>
        </p:blipFill>
        <p:spPr>
          <a:xfrm>
            <a:off x="172720" y="1554436"/>
            <a:ext cx="11826241" cy="1950764"/>
          </a:xfrm>
          <a:prstGeom prst="rect">
            <a:avLst/>
          </a:prstGeom>
          <a:noFill/>
          <a:ln>
            <a:noFill/>
          </a:ln>
        </p:spPr>
      </p:pic>
      <p:pic>
        <p:nvPicPr>
          <p:cNvPr id="2302" name="Google Shape;2302;p34"/>
          <p:cNvPicPr preferRelativeResize="0"/>
          <p:nvPr/>
        </p:nvPicPr>
        <p:blipFill rotWithShape="1">
          <a:blip r:embed="rId4">
            <a:alphaModFix/>
          </a:blip>
          <a:srcRect b="0" l="0" r="0" t="0"/>
          <a:stretch/>
        </p:blipFill>
        <p:spPr>
          <a:xfrm>
            <a:off x="1427119" y="3505200"/>
            <a:ext cx="10571840" cy="2032000"/>
          </a:xfrm>
          <a:prstGeom prst="rect">
            <a:avLst/>
          </a:prstGeom>
          <a:noFill/>
          <a:ln>
            <a:noFill/>
          </a:ln>
        </p:spPr>
      </p:pic>
      <p:sp>
        <p:nvSpPr>
          <p:cNvPr id="2303" name="Google Shape;2303;p34"/>
          <p:cNvSpPr/>
          <p:nvPr/>
        </p:nvSpPr>
        <p:spPr>
          <a:xfrm>
            <a:off x="193040" y="3505200"/>
            <a:ext cx="1234200" cy="2031900"/>
          </a:xfrm>
          <a:prstGeom prst="rect">
            <a:avLst/>
          </a:prstGeom>
          <a:solidFill>
            <a:srgbClr val="F2F2F2"/>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0C0C0C"/>
                </a:solidFill>
                <a:latin typeface="Arial Narrow"/>
                <a:ea typeface="Arial Narrow"/>
                <a:cs typeface="Arial Narrow"/>
                <a:sym typeface="Arial Narrow"/>
              </a:rPr>
              <a:t>1-6 GHz</a:t>
            </a:r>
            <a:endParaRPr b="1" i="0" sz="1800" u="none" cap="none" strike="noStrike">
              <a:solidFill>
                <a:srgbClr val="0C0C0C"/>
              </a:solidFill>
              <a:latin typeface="Arial Narrow"/>
              <a:ea typeface="Arial Narrow"/>
              <a:cs typeface="Arial Narrow"/>
              <a:sym typeface="Arial Narrow"/>
            </a:endParaRPr>
          </a:p>
        </p:txBody>
      </p:sp>
      <p:sp>
        <p:nvSpPr>
          <p:cNvPr id="2304" name="Google Shape;2304;p34"/>
          <p:cNvSpPr/>
          <p:nvPr/>
        </p:nvSpPr>
        <p:spPr>
          <a:xfrm>
            <a:off x="4196080" y="396240"/>
            <a:ext cx="3799800" cy="924600"/>
          </a:xfrm>
          <a:prstGeom prst="rect">
            <a:avLst/>
          </a:prstGeom>
          <a:solidFill>
            <a:srgbClr val="0C0C0C"/>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1"/>
                </a:solidFill>
                <a:latin typeface="Sorts Mill Goudy"/>
                <a:ea typeface="Sorts Mill Goudy"/>
                <a:cs typeface="Sorts Mill Goudy"/>
                <a:sym typeface="Sorts Mill Goudy"/>
              </a:rPr>
              <a:t>802.11n (Protocol)</a:t>
            </a:r>
            <a:endParaRPr b="1" i="0" sz="3600" u="none" cap="none" strike="noStrike">
              <a:solidFill>
                <a:schemeClr val="lt1"/>
              </a:solidFill>
              <a:latin typeface="Sorts Mill Goudy"/>
              <a:ea typeface="Sorts Mill Goudy"/>
              <a:cs typeface="Sorts Mill Goudy"/>
              <a:sym typeface="Sorts Mill Goud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sp>
        <p:nvSpPr>
          <p:cNvPr id="2309" name="Google Shape;2309;p35"/>
          <p:cNvSpPr txBox="1"/>
          <p:nvPr>
            <p:ph type="title"/>
          </p:nvPr>
        </p:nvSpPr>
        <p:spPr>
          <a:xfrm>
            <a:off x="812195" y="61976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6000"/>
              <a:buFont typeface="Sorts Mill Goudy"/>
              <a:buNone/>
            </a:pPr>
            <a:r>
              <a:rPr b="1" lang="en-US" sz="6000"/>
              <a:t>What is Linux?</a:t>
            </a:r>
            <a:endParaRPr b="1" sz="6000"/>
          </a:p>
        </p:txBody>
      </p:sp>
      <p:sp>
        <p:nvSpPr>
          <p:cNvPr id="2310" name="Google Shape;2310;p35"/>
          <p:cNvSpPr txBox="1"/>
          <p:nvPr>
            <p:ph idx="1" type="body"/>
          </p:nvPr>
        </p:nvSpPr>
        <p:spPr>
          <a:xfrm>
            <a:off x="995075" y="2222500"/>
            <a:ext cx="10353900" cy="3141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6000" lvl="0" marL="342900" rtl="0" algn="l">
              <a:lnSpc>
                <a:spcPct val="150000"/>
              </a:lnSpc>
              <a:spcBef>
                <a:spcPts val="0"/>
              </a:spcBef>
              <a:spcAft>
                <a:spcPts val="0"/>
              </a:spcAft>
              <a:buSzPts val="1680"/>
              <a:buChar char="◈"/>
            </a:pPr>
            <a:r>
              <a:rPr i="0" lang="en-US" sz="2400">
                <a:solidFill>
                  <a:srgbClr val="F2F2F2"/>
                </a:solidFill>
                <a:latin typeface="Arial"/>
                <a:ea typeface="Arial"/>
                <a:cs typeface="Arial"/>
                <a:sym typeface="Arial"/>
              </a:rPr>
              <a:t>Linux is an </a:t>
            </a:r>
            <a:r>
              <a:rPr lang="en-US" sz="2400">
                <a:solidFill>
                  <a:srgbClr val="F2F2F2"/>
                </a:solidFill>
                <a:latin typeface="Arial"/>
                <a:ea typeface="Arial"/>
                <a:cs typeface="Arial"/>
                <a:sym typeface="Arial"/>
              </a:rPr>
              <a:t>open source</a:t>
            </a:r>
            <a:r>
              <a:rPr i="0" lang="en-US" sz="2400">
                <a:solidFill>
                  <a:srgbClr val="F2F2F2"/>
                </a:solidFill>
                <a:latin typeface="Arial"/>
                <a:ea typeface="Arial"/>
                <a:cs typeface="Arial"/>
                <a:sym typeface="Arial"/>
              </a:rPr>
              <a:t> operating system (OS). An </a:t>
            </a:r>
            <a:r>
              <a:rPr lang="en-US" sz="2400">
                <a:solidFill>
                  <a:srgbClr val="F2F2F2"/>
                </a:solidFill>
                <a:latin typeface="Arial"/>
                <a:ea typeface="Arial"/>
                <a:cs typeface="Arial"/>
                <a:sym typeface="Arial"/>
              </a:rPr>
              <a:t>operating system</a:t>
            </a:r>
            <a:r>
              <a:rPr i="0" lang="en-US" sz="2400">
                <a:solidFill>
                  <a:srgbClr val="F2F2F2"/>
                </a:solidFill>
                <a:latin typeface="Arial"/>
                <a:ea typeface="Arial"/>
                <a:cs typeface="Arial"/>
                <a:sym typeface="Arial"/>
              </a:rPr>
              <a:t> is the software that directly manages a system’s hardware and resources, like CPU, memory, and </a:t>
            </a:r>
            <a:r>
              <a:rPr lang="en-US" sz="2400">
                <a:solidFill>
                  <a:srgbClr val="F2F2F2"/>
                </a:solidFill>
                <a:latin typeface="Arial"/>
                <a:ea typeface="Arial"/>
                <a:cs typeface="Arial"/>
                <a:sym typeface="Arial"/>
              </a:rPr>
              <a:t>storage</a:t>
            </a:r>
            <a:r>
              <a:rPr i="0" lang="en-US" sz="2400">
                <a:solidFill>
                  <a:srgbClr val="F2F2F2"/>
                </a:solidFill>
                <a:latin typeface="Arial"/>
                <a:ea typeface="Arial"/>
                <a:cs typeface="Arial"/>
                <a:sym typeface="Arial"/>
              </a:rPr>
              <a:t>. The OS sits between applications and hardware and makes the connections between all of your software and the physical resources that do the work.</a:t>
            </a:r>
            <a:endParaRPr sz="2400">
              <a:solidFill>
                <a:srgbClr val="F2F2F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p36"/>
          <p:cNvSpPr txBox="1"/>
          <p:nvPr>
            <p:ph type="title"/>
          </p:nvPr>
        </p:nvSpPr>
        <p:spPr>
          <a:xfrm>
            <a:off x="913795" y="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b="1" lang="en-US"/>
              <a:t>How Does Linux Works ?</a:t>
            </a:r>
            <a:endParaRPr b="1"/>
          </a:p>
        </p:txBody>
      </p:sp>
      <p:sp>
        <p:nvSpPr>
          <p:cNvPr id="2316" name="Google Shape;2316;p36"/>
          <p:cNvSpPr txBox="1"/>
          <p:nvPr>
            <p:ph idx="1" type="body"/>
          </p:nvPr>
        </p:nvSpPr>
        <p:spPr>
          <a:xfrm>
            <a:off x="913795" y="1257300"/>
            <a:ext cx="10353900" cy="53163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6000" lvl="0" marL="342900" rtl="0" algn="l">
              <a:lnSpc>
                <a:spcPct val="150000"/>
              </a:lnSpc>
              <a:spcBef>
                <a:spcPts val="0"/>
              </a:spcBef>
              <a:spcAft>
                <a:spcPts val="0"/>
              </a:spcAft>
              <a:buSzPts val="1680"/>
              <a:buChar char="◈"/>
            </a:pPr>
            <a:r>
              <a:rPr i="0" lang="en-US" sz="2400">
                <a:solidFill>
                  <a:srgbClr val="F2F2F2"/>
                </a:solidFill>
                <a:latin typeface="Arial"/>
                <a:ea typeface="Arial"/>
                <a:cs typeface="Arial"/>
                <a:sym typeface="Arial"/>
              </a:rPr>
              <a:t> Every Linux-based OS involves the </a:t>
            </a:r>
            <a:r>
              <a:rPr lang="en-US" sz="2400">
                <a:solidFill>
                  <a:srgbClr val="F2F2F2"/>
                </a:solidFill>
                <a:latin typeface="Arial"/>
                <a:ea typeface="Arial"/>
                <a:cs typeface="Arial"/>
                <a:sym typeface="Arial"/>
              </a:rPr>
              <a:t>Linux kernel</a:t>
            </a:r>
            <a:r>
              <a:rPr i="0" lang="en-US" sz="2400">
                <a:solidFill>
                  <a:srgbClr val="F2F2F2"/>
                </a:solidFill>
                <a:latin typeface="Arial"/>
                <a:ea typeface="Arial"/>
                <a:cs typeface="Arial"/>
                <a:sym typeface="Arial"/>
              </a:rPr>
              <a:t>—which manages hardware resources—and a set of software packages that make up the rest of the operating system. Organizations can also choose to run their Linux OS on a </a:t>
            </a:r>
            <a:r>
              <a:rPr lang="en-US" sz="2400">
                <a:solidFill>
                  <a:srgbClr val="F2F2F2"/>
                </a:solidFill>
                <a:latin typeface="Arial"/>
                <a:ea typeface="Arial"/>
                <a:cs typeface="Arial"/>
                <a:sym typeface="Arial"/>
              </a:rPr>
              <a:t>Linux server</a:t>
            </a:r>
            <a:r>
              <a:rPr i="0" lang="en-US" sz="2400">
                <a:solidFill>
                  <a:srgbClr val="F2F2F2"/>
                </a:solidFill>
                <a:latin typeface="Arial"/>
                <a:ea typeface="Arial"/>
                <a:cs typeface="Arial"/>
                <a:sym typeface="Arial"/>
              </a:rPr>
              <a:t>.</a:t>
            </a:r>
            <a:endParaRPr/>
          </a:p>
          <a:p>
            <a:pPr indent="-306000" lvl="0" marL="342900" rtl="0" algn="l">
              <a:lnSpc>
                <a:spcPct val="150000"/>
              </a:lnSpc>
              <a:spcBef>
                <a:spcPts val="1080"/>
              </a:spcBef>
              <a:spcAft>
                <a:spcPts val="0"/>
              </a:spcAft>
              <a:buSzPts val="1680"/>
              <a:buChar char="◈"/>
            </a:pPr>
            <a:r>
              <a:rPr i="0" lang="en-US" sz="2400">
                <a:solidFill>
                  <a:srgbClr val="F2F2F2"/>
                </a:solidFill>
                <a:latin typeface="Arial"/>
                <a:ea typeface="Arial"/>
                <a:cs typeface="Arial"/>
                <a:sym typeface="Arial"/>
              </a:rPr>
              <a:t>The OS includes some common core components, like the </a:t>
            </a:r>
            <a:r>
              <a:rPr lang="en-US" sz="2400">
                <a:solidFill>
                  <a:srgbClr val="F2F2F2"/>
                </a:solidFill>
                <a:latin typeface="Arial"/>
                <a:ea typeface="Arial"/>
                <a:cs typeface="Arial"/>
                <a:sym typeface="Arial"/>
              </a:rPr>
              <a:t>GNU tools</a:t>
            </a:r>
            <a:r>
              <a:rPr i="0" lang="en-US" sz="2400">
                <a:solidFill>
                  <a:srgbClr val="F2F2F2"/>
                </a:solidFill>
                <a:latin typeface="Arial"/>
                <a:ea typeface="Arial"/>
                <a:cs typeface="Arial"/>
                <a:sym typeface="Arial"/>
              </a:rPr>
              <a:t>, among others. These tools give the user a way to </a:t>
            </a:r>
            <a:r>
              <a:rPr lang="en-US" sz="2400">
                <a:solidFill>
                  <a:srgbClr val="F2F2F2"/>
                </a:solidFill>
                <a:latin typeface="Arial"/>
                <a:ea typeface="Arial"/>
                <a:cs typeface="Arial"/>
                <a:sym typeface="Arial"/>
              </a:rPr>
              <a:t>manage the resources</a:t>
            </a:r>
            <a:r>
              <a:rPr i="0" lang="en-US" sz="2400">
                <a:solidFill>
                  <a:srgbClr val="F2F2F2"/>
                </a:solidFill>
                <a:latin typeface="Arial"/>
                <a:ea typeface="Arial"/>
                <a:cs typeface="Arial"/>
                <a:sym typeface="Arial"/>
              </a:rPr>
              <a:t> provided by the kernel, install additional software, configure performance and security settings, and more. All of these tools bundled together make up the functional operating system.</a:t>
            </a:r>
            <a:endParaRPr/>
          </a:p>
          <a:p>
            <a:pPr indent="-203765" lvl="0" marL="342900" rtl="0" algn="l">
              <a:lnSpc>
                <a:spcPct val="110000"/>
              </a:lnSpc>
              <a:spcBef>
                <a:spcPts val="1060"/>
              </a:spcBef>
              <a:spcAft>
                <a:spcPts val="0"/>
              </a:spcAft>
              <a:buSzPts val="161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0" name="Shape 2320"/>
        <p:cNvGrpSpPr/>
        <p:nvPr/>
      </p:nvGrpSpPr>
      <p:grpSpPr>
        <a:xfrm>
          <a:off x="0" y="0"/>
          <a:ext cx="0" cy="0"/>
          <a:chOff x="0" y="0"/>
          <a:chExt cx="0" cy="0"/>
        </a:xfrm>
      </p:grpSpPr>
      <p:sp>
        <p:nvSpPr>
          <p:cNvPr id="2321" name="Google Shape;2321;p37"/>
          <p:cNvSpPr txBox="1"/>
          <p:nvPr>
            <p:ph type="title"/>
          </p:nvPr>
        </p:nvSpPr>
        <p:spPr>
          <a:xfrm>
            <a:off x="919119" y="101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800"/>
              <a:buFont typeface="Sorts Mill Goudy"/>
              <a:buNone/>
            </a:pPr>
            <a:r>
              <a:rPr b="1" lang="en-US" sz="4800"/>
              <a:t>What Does Linux Include ?</a:t>
            </a:r>
            <a:endParaRPr b="1" sz="4800"/>
          </a:p>
        </p:txBody>
      </p:sp>
      <p:pic>
        <p:nvPicPr>
          <p:cNvPr id="2322" name="Google Shape;2322;p37"/>
          <p:cNvPicPr preferRelativeResize="0"/>
          <p:nvPr/>
        </p:nvPicPr>
        <p:blipFill rotWithShape="1">
          <a:blip r:embed="rId3">
            <a:alphaModFix/>
          </a:blip>
          <a:srcRect b="0" l="0" r="0" t="0"/>
          <a:stretch/>
        </p:blipFill>
        <p:spPr>
          <a:xfrm>
            <a:off x="1121260" y="1554318"/>
            <a:ext cx="4365140" cy="2438562"/>
          </a:xfrm>
          <a:prstGeom prst="rect">
            <a:avLst/>
          </a:prstGeom>
          <a:noFill/>
          <a:ln>
            <a:noFill/>
          </a:ln>
        </p:spPr>
      </p:pic>
      <p:pic>
        <p:nvPicPr>
          <p:cNvPr id="2323" name="Google Shape;2323;p37"/>
          <p:cNvPicPr preferRelativeResize="0"/>
          <p:nvPr/>
        </p:nvPicPr>
        <p:blipFill rotWithShape="1">
          <a:blip r:embed="rId4">
            <a:alphaModFix/>
          </a:blip>
          <a:srcRect b="0" l="0" r="0" t="0"/>
          <a:stretch/>
        </p:blipFill>
        <p:spPr>
          <a:xfrm>
            <a:off x="3774290" y="4316800"/>
            <a:ext cx="3987949" cy="2317679"/>
          </a:xfrm>
          <a:prstGeom prst="rect">
            <a:avLst/>
          </a:prstGeom>
          <a:noFill/>
          <a:ln>
            <a:noFill/>
          </a:ln>
        </p:spPr>
      </p:pic>
      <p:pic>
        <p:nvPicPr>
          <p:cNvPr id="2324" name="Google Shape;2324;p37"/>
          <p:cNvPicPr preferRelativeResize="0"/>
          <p:nvPr/>
        </p:nvPicPr>
        <p:blipFill rotWithShape="1">
          <a:blip r:embed="rId5">
            <a:alphaModFix/>
          </a:blip>
          <a:srcRect b="0" l="0" r="0" t="0"/>
          <a:stretch/>
        </p:blipFill>
        <p:spPr>
          <a:xfrm>
            <a:off x="6015840" y="1554318"/>
            <a:ext cx="4134000" cy="24385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8" name="Shape 2328"/>
        <p:cNvGrpSpPr/>
        <p:nvPr/>
      </p:nvGrpSpPr>
      <p:grpSpPr>
        <a:xfrm>
          <a:off x="0" y="0"/>
          <a:ext cx="0" cy="0"/>
          <a:chOff x="0" y="0"/>
          <a:chExt cx="0" cy="0"/>
        </a:xfrm>
      </p:grpSpPr>
      <p:sp>
        <p:nvSpPr>
          <p:cNvPr id="2329" name="Google Shape;2329;p38"/>
          <p:cNvSpPr txBox="1"/>
          <p:nvPr>
            <p:ph type="title"/>
          </p:nvPr>
        </p:nvSpPr>
        <p:spPr>
          <a:xfrm>
            <a:off x="1453332" y="0"/>
            <a:ext cx="3706800" cy="11919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3600"/>
              <a:buFont typeface="Sorts Mill Goudy"/>
              <a:buNone/>
            </a:pPr>
            <a:r>
              <a:rPr b="1" lang="en-US" sz="3600"/>
              <a:t>KERNEL DEVELOPMENT</a:t>
            </a:r>
            <a:endParaRPr b="1" sz="3600"/>
          </a:p>
        </p:txBody>
      </p:sp>
      <p:sp>
        <p:nvSpPr>
          <p:cNvPr id="2330" name="Google Shape;2330;p38"/>
          <p:cNvSpPr txBox="1"/>
          <p:nvPr>
            <p:ph idx="2" type="body"/>
          </p:nvPr>
        </p:nvSpPr>
        <p:spPr>
          <a:xfrm>
            <a:off x="354995" y="1727200"/>
            <a:ext cx="6066000" cy="49683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960"/>
              <a:buNone/>
            </a:pPr>
            <a:r>
              <a:rPr lang="en-US" sz="2800">
                <a:solidFill>
                  <a:srgbClr val="F2F2F2"/>
                </a:solidFill>
              </a:rPr>
              <a:t>The kernel is the essential foundation of a computer’s operating system(OS). It is the core that provides basic services for all other parts of the OS. It is the main layer between the OS and underlying computer hardware, and it helps with tasks such as process and memory management, file systems, device control and networking.</a:t>
            </a:r>
            <a:endParaRPr sz="2800">
              <a:solidFill>
                <a:srgbClr val="F2F2F2"/>
              </a:solidFill>
            </a:endParaRPr>
          </a:p>
        </p:txBody>
      </p:sp>
      <p:pic>
        <p:nvPicPr>
          <p:cNvPr id="2331" name="Google Shape;2331;p38"/>
          <p:cNvPicPr preferRelativeResize="0"/>
          <p:nvPr/>
        </p:nvPicPr>
        <p:blipFill rotWithShape="1">
          <a:blip r:embed="rId3">
            <a:alphaModFix/>
          </a:blip>
          <a:srcRect b="0" l="0" r="0" t="0"/>
          <a:stretch/>
        </p:blipFill>
        <p:spPr>
          <a:xfrm>
            <a:off x="7325360" y="2092960"/>
            <a:ext cx="4175760" cy="3129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3" name="Shape 2213"/>
        <p:cNvGrpSpPr/>
        <p:nvPr/>
      </p:nvGrpSpPr>
      <p:grpSpPr>
        <a:xfrm>
          <a:off x="0" y="0"/>
          <a:ext cx="0" cy="0"/>
          <a:chOff x="0" y="0"/>
          <a:chExt cx="0" cy="0"/>
        </a:xfrm>
      </p:grpSpPr>
      <p:sp>
        <p:nvSpPr>
          <p:cNvPr id="2214" name="Google Shape;2214;p2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pic>
        <p:nvPicPr>
          <p:cNvPr id="2215" name="Google Shape;2215;p21"/>
          <p:cNvPicPr preferRelativeResize="0"/>
          <p:nvPr/>
        </p:nvPicPr>
        <p:blipFill rotWithShape="1">
          <a:blip r:embed="rId4">
            <a:alphaModFix/>
          </a:blip>
          <a:srcRect b="0" l="0" r="0" t="0"/>
          <a:stretch/>
        </p:blipFill>
        <p:spPr>
          <a:xfrm>
            <a:off x="-8622" y="10"/>
            <a:ext cx="6095998" cy="6857990"/>
          </a:xfrm>
          <a:prstGeom prst="rect">
            <a:avLst/>
          </a:prstGeom>
          <a:noFill/>
          <a:ln>
            <a:noFill/>
          </a:ln>
        </p:spPr>
      </p:pic>
      <p:pic>
        <p:nvPicPr>
          <p:cNvPr id="2216" name="Google Shape;2216;p21"/>
          <p:cNvPicPr preferRelativeResize="0"/>
          <p:nvPr/>
        </p:nvPicPr>
        <p:blipFill rotWithShape="1">
          <a:blip r:embed="rId5">
            <a:alphaModFix/>
          </a:blip>
          <a:srcRect b="0" l="0" r="0" t="0"/>
          <a:stretch/>
        </p:blipFill>
        <p:spPr>
          <a:xfrm>
            <a:off x="6257026" y="1"/>
            <a:ext cx="5934973" cy="6858000"/>
          </a:xfrm>
          <a:prstGeom prst="rect">
            <a:avLst/>
          </a:prstGeom>
          <a:noFill/>
          <a:ln>
            <a:noFill/>
          </a:ln>
        </p:spPr>
      </p:pic>
      <p:sp>
        <p:nvSpPr>
          <p:cNvPr id="2217" name="Google Shape;2217;p21"/>
          <p:cNvSpPr txBox="1"/>
          <p:nvPr>
            <p:ph type="title"/>
          </p:nvPr>
        </p:nvSpPr>
        <p:spPr>
          <a:xfrm>
            <a:off x="6433963" y="55917"/>
            <a:ext cx="4538100" cy="9705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b="1" lang="en-US" sz="4000" u="sng"/>
              <a:t>Table Of Contents</a:t>
            </a:r>
            <a:r>
              <a:rPr lang="en-US" sz="4000" u="sng"/>
              <a:t>:-	</a:t>
            </a:r>
            <a:endParaRPr/>
          </a:p>
        </p:txBody>
      </p:sp>
      <p:sp>
        <p:nvSpPr>
          <p:cNvPr id="2218" name="Google Shape;2218;p21"/>
          <p:cNvSpPr txBox="1"/>
          <p:nvPr>
            <p:ph idx="1" type="body"/>
          </p:nvPr>
        </p:nvSpPr>
        <p:spPr>
          <a:xfrm>
            <a:off x="6900493" y="1732449"/>
            <a:ext cx="44037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fontScale="92500" lnSpcReduction="20000"/>
          </a:bodyPr>
          <a:lstStyle/>
          <a:p>
            <a:pPr indent="0" lvl="0" marL="36899" rtl="0" algn="l">
              <a:lnSpc>
                <a:spcPct val="110000"/>
              </a:lnSpc>
              <a:spcBef>
                <a:spcPts val="0"/>
              </a:spcBef>
              <a:spcAft>
                <a:spcPts val="0"/>
              </a:spcAft>
              <a:buSzPct val="70000"/>
              <a:buNone/>
            </a:pPr>
            <a:r>
              <a:rPr lang="en-US" sz="2800">
                <a:solidFill>
                  <a:srgbClr val="F2F2F2"/>
                </a:solidFill>
              </a:rPr>
              <a:t>What is Wi-Fi</a:t>
            </a:r>
            <a:endParaRPr/>
          </a:p>
          <a:p>
            <a:pPr indent="0" lvl="0" marL="36899" rtl="0" algn="l">
              <a:lnSpc>
                <a:spcPct val="110000"/>
              </a:lnSpc>
              <a:spcBef>
                <a:spcPts val="1118"/>
              </a:spcBef>
              <a:spcAft>
                <a:spcPts val="0"/>
              </a:spcAft>
              <a:buSzPct val="70000"/>
              <a:buNone/>
            </a:pPr>
            <a:r>
              <a:t/>
            </a:r>
            <a:endParaRPr sz="2800">
              <a:solidFill>
                <a:srgbClr val="F2F2F2"/>
              </a:solidFill>
            </a:endParaRPr>
          </a:p>
          <a:p>
            <a:pPr indent="0" lvl="0" marL="36899" rtl="0" algn="l">
              <a:lnSpc>
                <a:spcPct val="110000"/>
              </a:lnSpc>
              <a:spcBef>
                <a:spcPts val="1118"/>
              </a:spcBef>
              <a:spcAft>
                <a:spcPts val="0"/>
              </a:spcAft>
              <a:buSzPct val="70000"/>
              <a:buNone/>
            </a:pPr>
            <a:r>
              <a:rPr lang="en-US" sz="2800">
                <a:solidFill>
                  <a:srgbClr val="F2F2F2"/>
                </a:solidFill>
              </a:rPr>
              <a:t>Open Wi-Fi Overview</a:t>
            </a:r>
            <a:endParaRPr/>
          </a:p>
          <a:p>
            <a:pPr indent="0" lvl="0" marL="36899" rtl="0" algn="l">
              <a:lnSpc>
                <a:spcPct val="110000"/>
              </a:lnSpc>
              <a:spcBef>
                <a:spcPts val="1118"/>
              </a:spcBef>
              <a:spcAft>
                <a:spcPts val="0"/>
              </a:spcAft>
              <a:buSzPct val="70000"/>
              <a:buNone/>
            </a:pPr>
            <a:r>
              <a:t/>
            </a:r>
            <a:endParaRPr sz="2800">
              <a:solidFill>
                <a:srgbClr val="F2F2F2"/>
              </a:solidFill>
            </a:endParaRPr>
          </a:p>
          <a:p>
            <a:pPr indent="0" lvl="0" marL="36899" rtl="0" algn="l">
              <a:lnSpc>
                <a:spcPct val="110000"/>
              </a:lnSpc>
              <a:spcBef>
                <a:spcPts val="1118"/>
              </a:spcBef>
              <a:spcAft>
                <a:spcPts val="0"/>
              </a:spcAft>
              <a:buSzPct val="70000"/>
              <a:buNone/>
            </a:pPr>
            <a:r>
              <a:rPr lang="en-US" sz="2800">
                <a:solidFill>
                  <a:srgbClr val="F2F2F2"/>
                </a:solidFill>
              </a:rPr>
              <a:t>How to implement Open Wi-Fi Using FPGA</a:t>
            </a:r>
            <a:endParaRPr/>
          </a:p>
          <a:p>
            <a:pPr indent="0" lvl="0" marL="36899" rtl="0" algn="l">
              <a:lnSpc>
                <a:spcPct val="110000"/>
              </a:lnSpc>
              <a:spcBef>
                <a:spcPts val="1118"/>
              </a:spcBef>
              <a:spcAft>
                <a:spcPts val="0"/>
              </a:spcAft>
              <a:buSzPct val="70000"/>
              <a:buNone/>
            </a:pPr>
            <a:r>
              <a:t/>
            </a:r>
            <a:endParaRPr sz="2800">
              <a:solidFill>
                <a:srgbClr val="F2F2F2"/>
              </a:solidFill>
            </a:endParaRPr>
          </a:p>
          <a:p>
            <a:pPr indent="0" lvl="0" marL="36899" rtl="0" algn="l">
              <a:lnSpc>
                <a:spcPct val="110000"/>
              </a:lnSpc>
              <a:spcBef>
                <a:spcPts val="1118"/>
              </a:spcBef>
              <a:spcAft>
                <a:spcPts val="0"/>
              </a:spcAft>
              <a:buSzPct val="70000"/>
              <a:buNone/>
            </a:pPr>
            <a:r>
              <a:rPr lang="en-US" sz="2800">
                <a:solidFill>
                  <a:srgbClr val="F2F2F2"/>
                </a:solidFill>
              </a:rPr>
              <a:t>Transceiver for Open Wi-Fi</a:t>
            </a:r>
            <a:endParaRPr/>
          </a:p>
          <a:p>
            <a:pPr indent="-207321" lvl="0" marL="342900" rtl="0" algn="l">
              <a:lnSpc>
                <a:spcPct val="110000"/>
              </a:lnSpc>
              <a:spcBef>
                <a:spcPts val="1044"/>
              </a:spcBef>
              <a:spcAft>
                <a:spcPts val="0"/>
              </a:spcAft>
              <a:buSzPct val="70000"/>
              <a:buNone/>
            </a:pPr>
            <a:r>
              <a:t/>
            </a:r>
            <a:endParaRPr sz="2400"/>
          </a:p>
        </p:txBody>
      </p:sp>
      <p:sp>
        <p:nvSpPr>
          <p:cNvPr id="2219" name="Google Shape;2219;p21"/>
          <p:cNvSpPr/>
          <p:nvPr/>
        </p:nvSpPr>
        <p:spPr>
          <a:xfrm rot="5400000">
            <a:off x="6574297" y="2873733"/>
            <a:ext cx="326100" cy="242700"/>
          </a:xfrm>
          <a:prstGeom prst="triangle">
            <a:avLst>
              <a:gd fmla="val 50000" name="adj"/>
            </a:avLst>
          </a:prstGeom>
          <a:solidFill>
            <a:schemeClr val="accent1"/>
          </a:solidFill>
          <a:ln cap="rnd" cmpd="sng" w="1587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220" name="Google Shape;2220;p21"/>
          <p:cNvSpPr/>
          <p:nvPr/>
        </p:nvSpPr>
        <p:spPr>
          <a:xfrm rot="5400000">
            <a:off x="6539599" y="3904773"/>
            <a:ext cx="326100" cy="242700"/>
          </a:xfrm>
          <a:prstGeom prst="triangle">
            <a:avLst>
              <a:gd fmla="val 50000" name="adj"/>
            </a:avLst>
          </a:prstGeom>
          <a:solidFill>
            <a:schemeClr val="accent1"/>
          </a:solidFill>
          <a:ln cap="rnd" cmpd="sng" w="1587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221" name="Google Shape;2221;p21"/>
          <p:cNvSpPr/>
          <p:nvPr/>
        </p:nvSpPr>
        <p:spPr>
          <a:xfrm rot="-7658472">
            <a:off x="6464534" y="5293379"/>
            <a:ext cx="303087" cy="240202"/>
          </a:xfrm>
          <a:prstGeom prst="triangle">
            <a:avLst>
              <a:gd fmla="val 0" name="adj"/>
            </a:avLst>
          </a:prstGeom>
          <a:solidFill>
            <a:schemeClr val="accent1"/>
          </a:solidFill>
          <a:ln cap="rnd" cmpd="sng" w="1587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222" name="Google Shape;2222;p21"/>
          <p:cNvSpPr/>
          <p:nvPr/>
        </p:nvSpPr>
        <p:spPr>
          <a:xfrm rot="5400000">
            <a:off x="6539599" y="1819372"/>
            <a:ext cx="326100" cy="242700"/>
          </a:xfrm>
          <a:prstGeom prst="triangle">
            <a:avLst>
              <a:gd fmla="val 50000" name="adj"/>
            </a:avLst>
          </a:prstGeom>
          <a:solidFill>
            <a:schemeClr val="accent1"/>
          </a:solidFill>
          <a:ln cap="rnd" cmpd="sng" w="1587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5" name="Shape 2335"/>
        <p:cNvGrpSpPr/>
        <p:nvPr/>
      </p:nvGrpSpPr>
      <p:grpSpPr>
        <a:xfrm>
          <a:off x="0" y="0"/>
          <a:ext cx="0" cy="0"/>
          <a:chOff x="0" y="0"/>
          <a:chExt cx="0" cy="0"/>
        </a:xfrm>
      </p:grpSpPr>
      <p:sp>
        <p:nvSpPr>
          <p:cNvPr id="2336" name="Google Shape;2336;p39"/>
          <p:cNvSpPr txBox="1"/>
          <p:nvPr>
            <p:ph type="title"/>
          </p:nvPr>
        </p:nvSpPr>
        <p:spPr>
          <a:xfrm>
            <a:off x="710595" y="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Tasks By Kernel</a:t>
            </a:r>
            <a:endParaRPr/>
          </a:p>
        </p:txBody>
      </p:sp>
      <p:sp>
        <p:nvSpPr>
          <p:cNvPr id="2337" name="Google Shape;2337;p39"/>
          <p:cNvSpPr txBox="1"/>
          <p:nvPr>
            <p:ph idx="1" type="body"/>
          </p:nvPr>
        </p:nvSpPr>
        <p:spPr>
          <a:xfrm>
            <a:off x="919119" y="1544320"/>
            <a:ext cx="10353900" cy="5496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6000" lvl="0" marL="342900" rtl="0" algn="just">
              <a:lnSpc>
                <a:spcPct val="150000"/>
              </a:lnSpc>
              <a:spcBef>
                <a:spcPts val="0"/>
              </a:spcBef>
              <a:spcAft>
                <a:spcPts val="0"/>
              </a:spcAft>
              <a:buSzPts val="1680"/>
              <a:buChar char="◈"/>
            </a:pPr>
            <a:r>
              <a:rPr lang="en-US" sz="2400">
                <a:solidFill>
                  <a:srgbClr val="F2F2F2"/>
                </a:solidFill>
                <a:latin typeface="Calibri"/>
                <a:ea typeface="Calibri"/>
                <a:cs typeface="Calibri"/>
                <a:sym typeface="Calibri"/>
              </a:rPr>
              <a:t>1)Loading and managing less-critical OS components, such as device drivers;</a:t>
            </a:r>
            <a:endParaRPr sz="2400">
              <a:solidFill>
                <a:srgbClr val="F2F2F2"/>
              </a:solidFill>
              <a:latin typeface="Calibri"/>
              <a:ea typeface="Calibri"/>
              <a:cs typeface="Calibri"/>
              <a:sym typeface="Calibri"/>
            </a:endParaRPr>
          </a:p>
          <a:p>
            <a:pPr indent="-306000" lvl="0" marL="342900" rtl="0" algn="just">
              <a:lnSpc>
                <a:spcPct val="150000"/>
              </a:lnSpc>
              <a:spcBef>
                <a:spcPts val="1480"/>
              </a:spcBef>
              <a:spcAft>
                <a:spcPts val="0"/>
              </a:spcAft>
              <a:buSzPts val="1680"/>
              <a:buChar char="◈"/>
            </a:pPr>
            <a:r>
              <a:rPr lang="en-US" sz="2400">
                <a:solidFill>
                  <a:srgbClr val="F2F2F2"/>
                </a:solidFill>
                <a:latin typeface="Calibri"/>
                <a:ea typeface="Calibri"/>
                <a:cs typeface="Calibri"/>
                <a:sym typeface="Calibri"/>
              </a:rPr>
              <a:t>2)Organizing and managing threads and the various processes spawned by running applications;</a:t>
            </a:r>
            <a:endParaRPr sz="2400">
              <a:solidFill>
                <a:srgbClr val="F2F2F2"/>
              </a:solidFill>
              <a:latin typeface="Calibri"/>
              <a:ea typeface="Calibri"/>
              <a:cs typeface="Calibri"/>
              <a:sym typeface="Calibri"/>
            </a:endParaRPr>
          </a:p>
          <a:p>
            <a:pPr indent="-306000" lvl="0" marL="342900" rtl="0" algn="just">
              <a:lnSpc>
                <a:spcPct val="150000"/>
              </a:lnSpc>
              <a:spcBef>
                <a:spcPts val="1480"/>
              </a:spcBef>
              <a:spcAft>
                <a:spcPts val="0"/>
              </a:spcAft>
              <a:buSzPts val="1680"/>
              <a:buChar char="◈"/>
            </a:pPr>
            <a:r>
              <a:rPr lang="en-US" sz="2400">
                <a:solidFill>
                  <a:srgbClr val="F2F2F2"/>
                </a:solidFill>
                <a:latin typeface="Calibri"/>
                <a:ea typeface="Calibri"/>
                <a:cs typeface="Calibri"/>
                <a:sym typeface="Calibri"/>
              </a:rPr>
              <a:t>3)Scheduling which applications can access and use the kernel, and supervising that use when the scheduled time occurs;</a:t>
            </a:r>
            <a:endParaRPr sz="2400">
              <a:solidFill>
                <a:srgbClr val="F2F2F2"/>
              </a:solidFill>
              <a:latin typeface="Calibri"/>
              <a:ea typeface="Calibri"/>
              <a:cs typeface="Calibri"/>
              <a:sym typeface="Calibri"/>
            </a:endParaRPr>
          </a:p>
          <a:p>
            <a:pPr indent="-306000" lvl="0" marL="342900" rtl="0" algn="just">
              <a:lnSpc>
                <a:spcPct val="150000"/>
              </a:lnSpc>
              <a:spcBef>
                <a:spcPts val="1480"/>
              </a:spcBef>
              <a:spcAft>
                <a:spcPts val="0"/>
              </a:spcAft>
              <a:buSzPts val="1680"/>
              <a:buChar char="◈"/>
            </a:pPr>
            <a:r>
              <a:rPr lang="en-US" sz="2400">
                <a:solidFill>
                  <a:srgbClr val="F2F2F2"/>
                </a:solidFill>
                <a:latin typeface="Calibri"/>
                <a:ea typeface="Calibri"/>
                <a:cs typeface="Calibri"/>
                <a:sym typeface="Calibri"/>
              </a:rPr>
              <a:t>4)Deciding which nonprotected user memory space each application process uses;</a:t>
            </a:r>
            <a:endParaRPr sz="2400">
              <a:solidFill>
                <a:srgbClr val="F2F2F2"/>
              </a:solidFill>
              <a:latin typeface="Calibri"/>
              <a:ea typeface="Calibri"/>
              <a:cs typeface="Calibri"/>
              <a:sym typeface="Calibri"/>
            </a:endParaRPr>
          </a:p>
          <a:p>
            <a:pPr indent="0" lvl="0" marL="36899" rtl="0" algn="l">
              <a:lnSpc>
                <a:spcPct val="110000"/>
              </a:lnSpc>
              <a:spcBef>
                <a:spcPts val="1460"/>
              </a:spcBef>
              <a:spcAft>
                <a:spcPts val="0"/>
              </a:spcAft>
              <a:buSzPts val="161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1" name="Shape 2341"/>
        <p:cNvGrpSpPr/>
        <p:nvPr/>
      </p:nvGrpSpPr>
      <p:grpSpPr>
        <a:xfrm>
          <a:off x="0" y="0"/>
          <a:ext cx="0" cy="0"/>
          <a:chOff x="0" y="0"/>
          <a:chExt cx="0" cy="0"/>
        </a:xfrm>
      </p:grpSpPr>
      <p:sp>
        <p:nvSpPr>
          <p:cNvPr id="2342" name="Google Shape;2342;p40"/>
          <p:cNvSpPr txBox="1"/>
          <p:nvPr/>
        </p:nvSpPr>
        <p:spPr>
          <a:xfrm>
            <a:off x="309880" y="1003111"/>
            <a:ext cx="11572200" cy="4851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F2F2F2"/>
                </a:solidFill>
                <a:latin typeface="Calibri"/>
                <a:ea typeface="Calibri"/>
                <a:cs typeface="Calibri"/>
                <a:sym typeface="Calibri"/>
              </a:rPr>
              <a:t>5) Handling conflicts and errors in memory allocation and management;</a:t>
            </a:r>
            <a:endParaRPr b="0" i="0" sz="2400" u="none" cap="none" strike="noStrike">
              <a:solidFill>
                <a:srgbClr val="F2F2F2"/>
              </a:solidFill>
              <a:latin typeface="Calibri"/>
              <a:ea typeface="Calibri"/>
              <a:cs typeface="Calibri"/>
              <a:sym typeface="Calibri"/>
            </a:endParaRPr>
          </a:p>
          <a:p>
            <a:pPr indent="0" lvl="0" marL="0" marR="0" rtl="0" algn="just">
              <a:lnSpc>
                <a:spcPct val="150000"/>
              </a:lnSpc>
              <a:spcBef>
                <a:spcPts val="1000"/>
              </a:spcBef>
              <a:spcAft>
                <a:spcPts val="0"/>
              </a:spcAft>
              <a:buNone/>
            </a:pPr>
            <a:r>
              <a:rPr b="0" i="0" lang="en-US" sz="2400" u="none" cap="none" strike="noStrike">
                <a:solidFill>
                  <a:srgbClr val="F2F2F2"/>
                </a:solidFill>
                <a:latin typeface="Calibri"/>
                <a:ea typeface="Calibri"/>
                <a:cs typeface="Calibri"/>
                <a:sym typeface="Calibri"/>
              </a:rPr>
              <a:t>6) Managing and optimizing hardware resources and dependencies, such as central processing unit (CPU) and cache use, file system operation and network transport mechanisms;</a:t>
            </a:r>
            <a:endParaRPr b="0" i="0" sz="2400" u="none" cap="none" strike="noStrike">
              <a:solidFill>
                <a:srgbClr val="F2F2F2"/>
              </a:solidFill>
              <a:latin typeface="Calibri"/>
              <a:ea typeface="Calibri"/>
              <a:cs typeface="Calibri"/>
              <a:sym typeface="Calibri"/>
            </a:endParaRPr>
          </a:p>
          <a:p>
            <a:pPr indent="0" lvl="0" marL="0" marR="0" rtl="0" algn="just">
              <a:lnSpc>
                <a:spcPct val="150000"/>
              </a:lnSpc>
              <a:spcBef>
                <a:spcPts val="1000"/>
              </a:spcBef>
              <a:spcAft>
                <a:spcPts val="0"/>
              </a:spcAft>
              <a:buNone/>
            </a:pPr>
            <a:r>
              <a:rPr b="0" i="0" lang="en-US" sz="2400" u="none" cap="none" strike="noStrike">
                <a:solidFill>
                  <a:srgbClr val="F2F2F2"/>
                </a:solidFill>
                <a:latin typeface="Calibri"/>
                <a:ea typeface="Calibri"/>
                <a:cs typeface="Calibri"/>
                <a:sym typeface="Calibri"/>
              </a:rPr>
              <a:t>7) Managing and accessing input/output devices such as keyboards, mice, disk drives, USB ports, network adapters and displays; and</a:t>
            </a:r>
            <a:endParaRPr b="0" i="0" sz="2400" u="none" cap="none" strike="noStrike">
              <a:solidFill>
                <a:srgbClr val="F2F2F2"/>
              </a:solidFill>
              <a:latin typeface="Calibri"/>
              <a:ea typeface="Calibri"/>
              <a:cs typeface="Calibri"/>
              <a:sym typeface="Calibri"/>
            </a:endParaRPr>
          </a:p>
          <a:p>
            <a:pPr indent="0" lvl="0" marL="0" marR="0" rtl="0" algn="just">
              <a:lnSpc>
                <a:spcPct val="150000"/>
              </a:lnSpc>
              <a:spcBef>
                <a:spcPts val="1000"/>
              </a:spcBef>
              <a:spcAft>
                <a:spcPts val="0"/>
              </a:spcAft>
              <a:buNone/>
            </a:pPr>
            <a:r>
              <a:rPr b="0" i="0" lang="en-US" sz="2400" u="none" cap="none" strike="noStrike">
                <a:solidFill>
                  <a:srgbClr val="F2F2F2"/>
                </a:solidFill>
                <a:latin typeface="Calibri"/>
                <a:ea typeface="Calibri"/>
                <a:cs typeface="Calibri"/>
                <a:sym typeface="Calibri"/>
              </a:rPr>
              <a:t>8) Handling device and application system calls using various mechanisms such as hardware interrupts or device drivers</a:t>
            </a:r>
            <a:endParaRPr b="0" i="0" sz="2400" u="none" cap="none" strike="noStrike">
              <a:solidFill>
                <a:srgbClr val="F2F2F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6" name="Shape 2346"/>
        <p:cNvGrpSpPr/>
        <p:nvPr/>
      </p:nvGrpSpPr>
      <p:grpSpPr>
        <a:xfrm>
          <a:off x="0" y="0"/>
          <a:ext cx="0" cy="0"/>
          <a:chOff x="0" y="0"/>
          <a:chExt cx="0" cy="0"/>
        </a:xfrm>
      </p:grpSpPr>
      <p:sp>
        <p:nvSpPr>
          <p:cNvPr id="2347" name="Google Shape;2347;p41"/>
          <p:cNvSpPr/>
          <p:nvPr/>
        </p:nvSpPr>
        <p:spPr>
          <a:xfrm>
            <a:off x="233010" y="1019404"/>
            <a:ext cx="5120700" cy="2385600"/>
          </a:xfrm>
          <a:prstGeom prst="rect">
            <a:avLst/>
          </a:prstGeom>
          <a:solidFill>
            <a:schemeClr val="dk1"/>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b="1" i="0" lang="en-US" sz="1800" u="sng" cap="none" strike="noStrike">
                <a:solidFill>
                  <a:schemeClr val="lt1"/>
                </a:solidFill>
                <a:latin typeface="Calibri"/>
                <a:ea typeface="Calibri"/>
                <a:cs typeface="Calibri"/>
                <a:sym typeface="Calibri"/>
              </a:rPr>
              <a:t>Scheduling</a:t>
            </a:r>
            <a:r>
              <a:rPr b="1" i="0" lang="en-US" sz="1800" u="none" cap="none" strike="noStrike">
                <a:solidFill>
                  <a:schemeClr val="lt1"/>
                </a:solidFill>
                <a:latin typeface="Calibri"/>
                <a:ea typeface="Calibri"/>
                <a:cs typeface="Calibri"/>
                <a:sym typeface="Calibri"/>
              </a:rPr>
              <a:t> in Linux deals with the removal of the current process from the CPU and selecting another process for execution.</a:t>
            </a:r>
            <a:endParaRPr b="1" i="0" sz="1800" u="none" cap="none" strike="noStrike">
              <a:solidFill>
                <a:schemeClr val="lt1"/>
              </a:solidFill>
              <a:latin typeface="Calibri"/>
              <a:ea typeface="Calibri"/>
              <a:cs typeface="Calibri"/>
              <a:sym typeface="Calibri"/>
            </a:endParaRPr>
          </a:p>
          <a:p>
            <a:pPr indent="0" lvl="0" marL="0" marR="0" rtl="0" algn="just">
              <a:lnSpc>
                <a:spcPct val="150000"/>
              </a:lnSpc>
              <a:spcBef>
                <a:spcPts val="1000"/>
              </a:spcBef>
              <a:spcAft>
                <a:spcPts val="0"/>
              </a:spcAft>
              <a:buNone/>
            </a:pPr>
            <a:r>
              <a:rPr b="1" i="0" lang="en-US" sz="1800" u="none" cap="none" strike="noStrike">
                <a:solidFill>
                  <a:schemeClr val="lt1"/>
                </a:solidFill>
                <a:latin typeface="Calibri"/>
                <a:ea typeface="Calibri"/>
                <a:cs typeface="Calibri"/>
                <a:sym typeface="Calibri"/>
              </a:rPr>
              <a:t>Process Scheduler chooses a process to be</a:t>
            </a:r>
            <a:endParaRPr/>
          </a:p>
          <a:p>
            <a:pPr indent="0" lvl="0" marL="0" marR="0" rtl="0" algn="just">
              <a:lnSpc>
                <a:spcPct val="150000"/>
              </a:lnSpc>
              <a:spcBef>
                <a:spcPts val="1000"/>
              </a:spcBef>
              <a:spcAft>
                <a:spcPts val="0"/>
              </a:spcAft>
              <a:buNone/>
            </a:pPr>
            <a:r>
              <a:rPr b="1" i="0" lang="en-US" sz="1800" u="none" cap="none" strike="noStrike">
                <a:solidFill>
                  <a:schemeClr val="lt1"/>
                </a:solidFill>
                <a:latin typeface="Calibri"/>
                <a:ea typeface="Calibri"/>
                <a:cs typeface="Calibri"/>
                <a:sym typeface="Calibri"/>
              </a:rPr>
              <a:t>executed.</a:t>
            </a:r>
            <a:endParaRPr b="1" i="0" sz="1800" u="none" cap="none" strike="noStrike">
              <a:solidFill>
                <a:schemeClr val="lt1"/>
              </a:solidFill>
              <a:latin typeface="Calibri"/>
              <a:ea typeface="Calibri"/>
              <a:cs typeface="Calibri"/>
              <a:sym typeface="Calibri"/>
            </a:endParaRPr>
          </a:p>
        </p:txBody>
      </p:sp>
      <p:sp>
        <p:nvSpPr>
          <p:cNvPr id="2348" name="Google Shape;2348;p41"/>
          <p:cNvSpPr/>
          <p:nvPr/>
        </p:nvSpPr>
        <p:spPr>
          <a:xfrm>
            <a:off x="5526593" y="261257"/>
            <a:ext cx="6283500" cy="3447000"/>
          </a:xfrm>
          <a:prstGeom prst="rect">
            <a:avLst/>
          </a:prstGeom>
          <a:solidFill>
            <a:schemeClr val="dk1"/>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A </a:t>
            </a:r>
            <a:r>
              <a:rPr b="1" i="0" lang="en-US" sz="1800" u="sng" cap="none" strike="noStrike">
                <a:solidFill>
                  <a:schemeClr val="lt1"/>
                </a:solidFill>
                <a:latin typeface="Calibri"/>
                <a:ea typeface="Calibri"/>
                <a:cs typeface="Calibri"/>
                <a:sym typeface="Calibri"/>
              </a:rPr>
              <a:t>process</a:t>
            </a:r>
            <a:r>
              <a:rPr b="1" i="0" lang="en-US" sz="1800" u="none" cap="none" strike="noStrike">
                <a:solidFill>
                  <a:schemeClr val="lt1"/>
                </a:solidFill>
                <a:latin typeface="Calibri"/>
                <a:ea typeface="Calibri"/>
                <a:cs typeface="Calibri"/>
                <a:sym typeface="Calibri"/>
              </a:rPr>
              <a:t> is a program in the midst of execution. </a:t>
            </a:r>
            <a:endParaRPr/>
          </a:p>
          <a:p>
            <a:pPr indent="0" lvl="0" marL="0" marR="0" rtl="0"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alibri"/>
                <a:ea typeface="Calibri"/>
                <a:cs typeface="Calibri"/>
                <a:sym typeface="Calibri"/>
              </a:rPr>
              <a:t>This process include a set of resources such as open files and pending signals, internal kernel data, processor state, a memory address space with one or more memory mappings, one or more threads of execution, and a data section containing global variables.</a:t>
            </a:r>
            <a:endParaRPr b="1" i="0" sz="1800" u="none" cap="none" strike="noStrike">
              <a:solidFill>
                <a:schemeClr val="lt1"/>
              </a:solidFill>
              <a:latin typeface="Sorts Mill Goudy"/>
              <a:ea typeface="Sorts Mill Goudy"/>
              <a:cs typeface="Sorts Mill Goudy"/>
              <a:sym typeface="Sorts Mill Goudy"/>
            </a:endParaRPr>
          </a:p>
        </p:txBody>
      </p:sp>
      <p:sp>
        <p:nvSpPr>
          <p:cNvPr id="2349" name="Google Shape;2349;p41"/>
          <p:cNvSpPr/>
          <p:nvPr/>
        </p:nvSpPr>
        <p:spPr>
          <a:xfrm>
            <a:off x="704166" y="3923883"/>
            <a:ext cx="10783800" cy="2781600"/>
          </a:xfrm>
          <a:prstGeom prst="rect">
            <a:avLst/>
          </a:prstGeom>
          <a:solidFill>
            <a:schemeClr val="dk1"/>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i="0" lang="en-US" sz="1800" u="sng" cap="none" strike="noStrike">
                <a:solidFill>
                  <a:schemeClr val="lt1"/>
                </a:solidFill>
                <a:latin typeface="Calibri"/>
                <a:ea typeface="Calibri"/>
                <a:cs typeface="Calibri"/>
                <a:sym typeface="Calibri"/>
              </a:rPr>
              <a:t>System calls </a:t>
            </a:r>
            <a:r>
              <a:rPr b="1" i="0" lang="en-US" sz="1800" u="none" cap="none" strike="noStrike">
                <a:solidFill>
                  <a:schemeClr val="lt1"/>
                </a:solidFill>
                <a:latin typeface="Calibri"/>
                <a:ea typeface="Calibri"/>
                <a:cs typeface="Calibri"/>
                <a:sym typeface="Calibri"/>
              </a:rPr>
              <a:t>provide a layer between the hardware and user-space processes.</a:t>
            </a:r>
            <a:endParaRPr/>
          </a:p>
          <a:p>
            <a:pPr indent="0" lvl="0" marL="0" marR="0" rtl="0" algn="ctr">
              <a:lnSpc>
                <a:spcPct val="150000"/>
              </a:lnSpc>
              <a:spcBef>
                <a:spcPts val="0"/>
              </a:spcBef>
              <a:spcAft>
                <a:spcPts val="0"/>
              </a:spcAft>
              <a:buNone/>
            </a:pPr>
            <a:r>
              <a:t/>
            </a:r>
            <a:endParaRPr b="1" i="0" sz="1800" u="none" cap="none" strike="noStrike">
              <a:solidFill>
                <a:schemeClr val="lt1"/>
              </a:solidFill>
              <a:latin typeface="Calibri"/>
              <a:ea typeface="Calibri"/>
              <a:cs typeface="Calibri"/>
              <a:sym typeface="Calibri"/>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alibri"/>
                <a:ea typeface="Calibri"/>
                <a:cs typeface="Calibri"/>
                <a:sym typeface="Calibri"/>
              </a:rPr>
              <a:t>It provides an abstracted hardware interface for user space. When reading or writing from a file, for example, applications are not concerned with the type of disk, media, or even the type of filesystem on which the file resides. Second, system calls ensure system security and stability.</a:t>
            </a:r>
            <a:endParaRPr b="1" i="0" sz="1800" u="none" cap="none" strike="noStrike">
              <a:solidFill>
                <a:schemeClr val="lt1"/>
              </a:solidFill>
              <a:latin typeface="Sorts Mill Goudy"/>
              <a:ea typeface="Sorts Mill Goudy"/>
              <a:cs typeface="Sorts Mill Goudy"/>
              <a:sym typeface="Sorts Mill Goud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3" name="Shape 2353"/>
        <p:cNvGrpSpPr/>
        <p:nvPr/>
      </p:nvGrpSpPr>
      <p:grpSpPr>
        <a:xfrm>
          <a:off x="0" y="0"/>
          <a:ext cx="0" cy="0"/>
          <a:chOff x="0" y="0"/>
          <a:chExt cx="0" cy="0"/>
        </a:xfrm>
      </p:grpSpPr>
      <p:sp>
        <p:nvSpPr>
          <p:cNvPr id="2354" name="Google Shape;2354;p42"/>
          <p:cNvSpPr txBox="1"/>
          <p:nvPr>
            <p:ph type="title"/>
          </p:nvPr>
        </p:nvSpPr>
        <p:spPr>
          <a:xfrm>
            <a:off x="919119" y="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800"/>
              <a:buFont typeface="Sorts Mill Goudy"/>
              <a:buNone/>
            </a:pPr>
            <a:r>
              <a:rPr b="1" lang="en-US" sz="4800"/>
              <a:t>Kernel Implementation Flow</a:t>
            </a:r>
            <a:endParaRPr b="1" sz="4800"/>
          </a:p>
        </p:txBody>
      </p:sp>
      <p:pic>
        <p:nvPicPr>
          <p:cNvPr id="2355" name="Google Shape;2355;p42"/>
          <p:cNvPicPr preferRelativeResize="0"/>
          <p:nvPr/>
        </p:nvPicPr>
        <p:blipFill rotWithShape="1">
          <a:blip r:embed="rId3">
            <a:alphaModFix/>
          </a:blip>
          <a:srcRect b="0" l="0" r="0" t="0"/>
          <a:stretch/>
        </p:blipFill>
        <p:spPr>
          <a:xfrm>
            <a:off x="1330960" y="1354455"/>
            <a:ext cx="8991599" cy="53105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43"/>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Implementation of open Wi-Fi usingFPGA</a:t>
            </a:r>
            <a:endParaRPr/>
          </a:p>
        </p:txBody>
      </p:sp>
      <p:pic>
        <p:nvPicPr>
          <p:cNvPr id="2361" name="Google Shape;2361;p43"/>
          <p:cNvPicPr preferRelativeResize="0"/>
          <p:nvPr>
            <p:ph idx="1" type="body"/>
          </p:nvPr>
        </p:nvPicPr>
        <p:blipFill rotWithShape="1">
          <a:blip r:embed="rId3">
            <a:alphaModFix/>
          </a:blip>
          <a:srcRect b="0" l="0" r="0" t="0"/>
          <a:stretch/>
        </p:blipFill>
        <p:spPr>
          <a:xfrm>
            <a:off x="1547326" y="1801586"/>
            <a:ext cx="9097200" cy="4770000"/>
          </a:xfrm>
          <a:prstGeom prst="rect">
            <a:avLst/>
          </a:prstGeom>
          <a:noFill/>
          <a:ln>
            <a:noFill/>
          </a:ln>
          <a:effectLst>
            <a:outerShdw blurRad="25400">
              <a:srgbClr val="000000">
                <a:alpha val="4588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5" name="Shape 2365"/>
        <p:cNvGrpSpPr/>
        <p:nvPr/>
      </p:nvGrpSpPr>
      <p:grpSpPr>
        <a:xfrm>
          <a:off x="0" y="0"/>
          <a:ext cx="0" cy="0"/>
          <a:chOff x="0" y="0"/>
          <a:chExt cx="0" cy="0"/>
        </a:xfrm>
      </p:grpSpPr>
      <p:sp>
        <p:nvSpPr>
          <p:cNvPr id="2366" name="Google Shape;2366;p44"/>
          <p:cNvSpPr txBox="1"/>
          <p:nvPr>
            <p:ph type="title"/>
          </p:nvPr>
        </p:nvSpPr>
        <p:spPr>
          <a:xfrm>
            <a:off x="913795" y="569167"/>
            <a:ext cx="10353900" cy="10824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2"/>
              </a:buClr>
              <a:buSzPct val="100000"/>
              <a:buFont typeface="Sorts Mill Goudy"/>
              <a:buNone/>
            </a:pPr>
            <a:br>
              <a:rPr lang="en-US"/>
            </a:br>
            <a:r>
              <a:rPr lang="en-US"/>
              <a:t>Open OFDM</a:t>
            </a:r>
            <a:endParaRPr/>
          </a:p>
        </p:txBody>
      </p:sp>
      <p:pic>
        <p:nvPicPr>
          <p:cNvPr id="2367" name="Google Shape;2367;p44"/>
          <p:cNvPicPr preferRelativeResize="0"/>
          <p:nvPr>
            <p:ph idx="1" type="body"/>
          </p:nvPr>
        </p:nvPicPr>
        <p:blipFill rotWithShape="1">
          <a:blip r:embed="rId3">
            <a:alphaModFix/>
          </a:blip>
          <a:srcRect b="0" l="0" r="0" t="0"/>
          <a:stretch/>
        </p:blipFill>
        <p:spPr>
          <a:xfrm>
            <a:off x="980972" y="1948348"/>
            <a:ext cx="10421100" cy="4462800"/>
          </a:xfrm>
          <a:prstGeom prst="rect">
            <a:avLst/>
          </a:prstGeom>
          <a:noFill/>
          <a:ln>
            <a:noFill/>
          </a:ln>
          <a:effectLst>
            <a:outerShdw blurRad="25400">
              <a:srgbClr val="000000">
                <a:alpha val="4588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1" name="Shape 2371"/>
        <p:cNvGrpSpPr/>
        <p:nvPr/>
      </p:nvGrpSpPr>
      <p:grpSpPr>
        <a:xfrm>
          <a:off x="0" y="0"/>
          <a:ext cx="0" cy="0"/>
          <a:chOff x="0" y="0"/>
          <a:chExt cx="0" cy="0"/>
        </a:xfrm>
      </p:grpSpPr>
      <p:sp>
        <p:nvSpPr>
          <p:cNvPr id="2372" name="Google Shape;2372;p45"/>
          <p:cNvSpPr txBox="1"/>
          <p:nvPr>
            <p:ph type="title"/>
          </p:nvPr>
        </p:nvSpPr>
        <p:spPr>
          <a:xfrm>
            <a:off x="913795" y="485192"/>
            <a:ext cx="10353900" cy="10917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OFDM Transmitter</a:t>
            </a:r>
            <a:endParaRPr/>
          </a:p>
        </p:txBody>
      </p:sp>
      <p:sp>
        <p:nvSpPr>
          <p:cNvPr id="2373" name="Google Shape;2373;p45"/>
          <p:cNvSpPr txBox="1"/>
          <p:nvPr>
            <p:ph idx="1" type="body"/>
          </p:nvPr>
        </p:nvSpPr>
        <p:spPr>
          <a:xfrm>
            <a:off x="913795" y="1726163"/>
            <a:ext cx="10353900" cy="4646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6000" lvl="0" marL="342900" rtl="0" algn="l">
              <a:lnSpc>
                <a:spcPct val="150000"/>
              </a:lnSpc>
              <a:spcBef>
                <a:spcPts val="0"/>
              </a:spcBef>
              <a:spcAft>
                <a:spcPts val="0"/>
              </a:spcAft>
              <a:buSzPts val="1260"/>
              <a:buChar char="◈"/>
            </a:pPr>
            <a:r>
              <a:rPr lang="en-US" sz="1800">
                <a:latin typeface="Times New Roman"/>
                <a:ea typeface="Times New Roman"/>
                <a:cs typeface="Times New Roman"/>
                <a:sym typeface="Times New Roman"/>
              </a:rPr>
              <a:t>The OpenOFDM transmitter is a hardware implementation of the Orthogonal Frequency Division Multiplexing (OFDM) modulation technique used in wireless communication systems.</a:t>
            </a:r>
            <a:endParaRPr/>
          </a:p>
          <a:p>
            <a:pPr indent="0" lvl="0" marL="36899" rtl="0" algn="l">
              <a:lnSpc>
                <a:spcPct val="150000"/>
              </a:lnSpc>
              <a:spcBef>
                <a:spcPts val="960"/>
              </a:spcBef>
              <a:spcAft>
                <a:spcPts val="0"/>
              </a:spcAft>
              <a:buSzPts val="1260"/>
              <a:buNone/>
            </a:pPr>
            <a:r>
              <a:rPr lang="en-US" sz="1800">
                <a:latin typeface="Times New Roman"/>
                <a:ea typeface="Times New Roman"/>
                <a:cs typeface="Times New Roman"/>
                <a:sym typeface="Times New Roman"/>
              </a:rPr>
              <a:t>            (i) Data framing and encapsulation: framed into packets and encapsulated with the appropriate header information </a:t>
            </a:r>
            <a:endParaRPr/>
          </a:p>
          <a:p>
            <a:pPr indent="0" lvl="0" marL="36899" rtl="0" algn="l">
              <a:lnSpc>
                <a:spcPct val="150000"/>
              </a:lnSpc>
              <a:spcBef>
                <a:spcPts val="960"/>
              </a:spcBef>
              <a:spcAft>
                <a:spcPts val="0"/>
              </a:spcAft>
              <a:buSzPts val="1260"/>
              <a:buNone/>
            </a:pPr>
            <a:r>
              <a:rPr lang="en-US" sz="1800">
                <a:latin typeface="Times New Roman"/>
                <a:ea typeface="Times New Roman"/>
                <a:cs typeface="Times New Roman"/>
                <a:sym typeface="Times New Roman"/>
              </a:rPr>
              <a:t>           (ii) Cyclic prefix insertion: A cyclic prefix is added to each OFDM symbol to mitigate ISI.</a:t>
            </a:r>
            <a:endParaRPr/>
          </a:p>
          <a:p>
            <a:pPr indent="0" lvl="0" marL="36899" rtl="0" algn="l">
              <a:lnSpc>
                <a:spcPct val="150000"/>
              </a:lnSpc>
              <a:spcBef>
                <a:spcPts val="960"/>
              </a:spcBef>
              <a:spcAft>
                <a:spcPts val="0"/>
              </a:spcAft>
              <a:buSzPts val="1260"/>
              <a:buNone/>
            </a:pPr>
            <a:r>
              <a:rPr lang="en-US" sz="1800">
                <a:latin typeface="Times New Roman"/>
                <a:ea typeface="Times New Roman"/>
                <a:cs typeface="Times New Roman"/>
                <a:sym typeface="Times New Roman"/>
              </a:rPr>
              <a:t>            (iii) Modulation: using a modulation scheme such as QAM (Quadrature Amplitude Modulation).</a:t>
            </a:r>
            <a:endParaRPr/>
          </a:p>
          <a:p>
            <a:pPr indent="0" lvl="0" marL="36899" rtl="0" algn="l">
              <a:lnSpc>
                <a:spcPct val="150000"/>
              </a:lnSpc>
              <a:spcBef>
                <a:spcPts val="960"/>
              </a:spcBef>
              <a:spcAft>
                <a:spcPts val="0"/>
              </a:spcAft>
              <a:buSzPts val="1260"/>
              <a:buNone/>
            </a:pPr>
            <a:r>
              <a:rPr lang="en-US" sz="1800">
                <a:latin typeface="Times New Roman"/>
                <a:ea typeface="Times New Roman"/>
                <a:cs typeface="Times New Roman"/>
                <a:sym typeface="Times New Roman"/>
              </a:rPr>
              <a:t>            (iv) IFFT: applied to the modulated subcarriers to generate the time-domain OFDM symbols.</a:t>
            </a:r>
            <a:endParaRPr/>
          </a:p>
          <a:p>
            <a:pPr indent="0" lvl="0" marL="36899" rtl="0" algn="l">
              <a:lnSpc>
                <a:spcPct val="150000"/>
              </a:lnSpc>
              <a:spcBef>
                <a:spcPts val="960"/>
              </a:spcBef>
              <a:spcAft>
                <a:spcPts val="0"/>
              </a:spcAft>
              <a:buSzPts val="1260"/>
              <a:buNone/>
            </a:pPr>
            <a:r>
              <a:rPr lang="en-US" sz="1800">
                <a:latin typeface="Times New Roman"/>
                <a:ea typeface="Times New Roman"/>
                <a:cs typeface="Times New Roman"/>
                <a:sym typeface="Times New Roman"/>
              </a:rPr>
              <a:t>            (v) RF signal generation: The OFDM symbols are upconverted to the carrier frequency and amplified to generate the RF signal</a:t>
            </a:r>
            <a:endParaRPr sz="1800">
              <a:latin typeface="Times New Roman"/>
              <a:ea typeface="Times New Roman"/>
              <a:cs typeface="Times New Roman"/>
              <a:sym typeface="Times New Roman"/>
            </a:endParaRPr>
          </a:p>
          <a:p>
            <a:pPr indent="0" lvl="0" marL="36899" rtl="0" algn="l">
              <a:lnSpc>
                <a:spcPct val="110000"/>
              </a:lnSpc>
              <a:spcBef>
                <a:spcPts val="960"/>
              </a:spcBef>
              <a:spcAft>
                <a:spcPts val="0"/>
              </a:spcAft>
              <a:buSzPts val="1260"/>
              <a:buNone/>
            </a:pPr>
            <a:r>
              <a:t/>
            </a:r>
            <a:endParaRPr sz="1800">
              <a:latin typeface="Times New Roman"/>
              <a:ea typeface="Times New Roman"/>
              <a:cs typeface="Times New Roman"/>
              <a:sym typeface="Times New Roman"/>
            </a:endParaRPr>
          </a:p>
          <a:p>
            <a:pPr indent="0" lvl="0" marL="36899" rtl="0" algn="l">
              <a:lnSpc>
                <a:spcPct val="110000"/>
              </a:lnSpc>
              <a:spcBef>
                <a:spcPts val="960"/>
              </a:spcBef>
              <a:spcAft>
                <a:spcPts val="0"/>
              </a:spcAft>
              <a:buSzPts val="1260"/>
              <a:buNone/>
            </a:pPr>
            <a:r>
              <a:t/>
            </a:r>
            <a:endParaRPr sz="1800">
              <a:latin typeface="Times New Roman"/>
              <a:ea typeface="Times New Roman"/>
              <a:cs typeface="Times New Roman"/>
              <a:sym typeface="Times New Roman"/>
            </a:endParaRPr>
          </a:p>
          <a:p>
            <a:pPr indent="0" lvl="0" marL="36899" rtl="0" algn="l">
              <a:lnSpc>
                <a:spcPct val="110000"/>
              </a:lnSpc>
              <a:spcBef>
                <a:spcPts val="1060"/>
              </a:spcBef>
              <a:spcAft>
                <a:spcPts val="0"/>
              </a:spcAft>
              <a:buSzPts val="161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7" name="Shape 2377"/>
        <p:cNvGrpSpPr/>
        <p:nvPr/>
      </p:nvGrpSpPr>
      <p:grpSpPr>
        <a:xfrm>
          <a:off x="0" y="0"/>
          <a:ext cx="0" cy="0"/>
          <a:chOff x="0" y="0"/>
          <a:chExt cx="0" cy="0"/>
        </a:xfrm>
      </p:grpSpPr>
      <p:sp>
        <p:nvSpPr>
          <p:cNvPr id="2378" name="Google Shape;2378;p46"/>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Transmitter Interface(tx_intf)</a:t>
            </a:r>
            <a:endParaRPr/>
          </a:p>
        </p:txBody>
      </p:sp>
      <p:sp>
        <p:nvSpPr>
          <p:cNvPr id="2379" name="Google Shape;2379;p46"/>
          <p:cNvSpPr txBox="1"/>
          <p:nvPr>
            <p:ph idx="1" type="body"/>
          </p:nvPr>
        </p:nvSpPr>
        <p:spPr>
          <a:xfrm>
            <a:off x="913795" y="2076450"/>
            <a:ext cx="10353900" cy="3885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lnSpcReduction="10000"/>
          </a:bodyPr>
          <a:lstStyle/>
          <a:p>
            <a:pPr indent="-306000" lvl="0" marL="342900" rtl="0" algn="l">
              <a:lnSpc>
                <a:spcPct val="150000"/>
              </a:lnSpc>
              <a:spcBef>
                <a:spcPts val="0"/>
              </a:spcBef>
              <a:spcAft>
                <a:spcPts val="0"/>
              </a:spcAft>
              <a:buSzPts val="1260"/>
              <a:buChar char="◈"/>
            </a:pPr>
            <a:r>
              <a:rPr lang="en-US" sz="1800">
                <a:latin typeface="Times New Roman"/>
                <a:ea typeface="Times New Roman"/>
                <a:cs typeface="Times New Roman"/>
                <a:sym typeface="Times New Roman"/>
              </a:rPr>
              <a:t>The "tx_intf" block in the architecture represents the interface between the OpenOFDM transmitter IP core and the rest of the system. </a:t>
            </a:r>
            <a:endParaRPr/>
          </a:p>
          <a:p>
            <a:pPr indent="-306000" lvl="0" marL="342900" rtl="0" algn="l">
              <a:lnSpc>
                <a:spcPct val="150000"/>
              </a:lnSpc>
              <a:spcBef>
                <a:spcPts val="960"/>
              </a:spcBef>
              <a:spcAft>
                <a:spcPts val="0"/>
              </a:spcAft>
              <a:buSzPts val="1260"/>
              <a:buChar char="◈"/>
            </a:pPr>
            <a:r>
              <a:rPr lang="en-US" sz="1800">
                <a:latin typeface="Times New Roman"/>
                <a:ea typeface="Times New Roman"/>
                <a:cs typeface="Times New Roman"/>
                <a:sym typeface="Times New Roman"/>
              </a:rPr>
              <a:t>responsible for receiving input data and control signals from the system-level logic .</a:t>
            </a:r>
            <a:endParaRPr/>
          </a:p>
          <a:p>
            <a:pPr indent="-306000" lvl="0" marL="342900" rtl="0" algn="l">
              <a:lnSpc>
                <a:spcPct val="150000"/>
              </a:lnSpc>
              <a:spcBef>
                <a:spcPts val="960"/>
              </a:spcBef>
              <a:spcAft>
                <a:spcPts val="0"/>
              </a:spcAft>
              <a:buSzPts val="1260"/>
              <a:buChar char="◈"/>
            </a:pPr>
            <a:r>
              <a:rPr lang="en-US" sz="1800">
                <a:latin typeface="Times New Roman"/>
                <a:ea typeface="Times New Roman"/>
                <a:cs typeface="Times New Roman"/>
                <a:sym typeface="Times New Roman"/>
              </a:rPr>
              <a:t>It is a bridge between them.</a:t>
            </a:r>
            <a:endParaRPr/>
          </a:p>
          <a:p>
            <a:pPr indent="-306000" lvl="0" marL="342900" rtl="0" algn="l">
              <a:lnSpc>
                <a:spcPct val="150000"/>
              </a:lnSpc>
              <a:spcBef>
                <a:spcPts val="960"/>
              </a:spcBef>
              <a:spcAft>
                <a:spcPts val="0"/>
              </a:spcAft>
              <a:buSzPts val="1260"/>
              <a:buChar char="◈"/>
            </a:pPr>
            <a:r>
              <a:rPr lang="en-US" sz="1800">
                <a:latin typeface="Times New Roman"/>
                <a:ea typeface="Times New Roman"/>
                <a:cs typeface="Times New Roman"/>
                <a:sym typeface="Times New Roman"/>
              </a:rPr>
              <a:t>The "tx_intf" block provides the processed data from the OpenOFDM transmitter IP core to the system-level logic. </a:t>
            </a:r>
            <a:endParaRPr/>
          </a:p>
          <a:p>
            <a:pPr indent="-306000" lvl="0" marL="342900" rtl="0" algn="l">
              <a:lnSpc>
                <a:spcPct val="150000"/>
              </a:lnSpc>
              <a:spcBef>
                <a:spcPts val="960"/>
              </a:spcBef>
              <a:spcAft>
                <a:spcPts val="0"/>
              </a:spcAft>
              <a:buSzPts val="1260"/>
              <a:buChar char="◈"/>
            </a:pPr>
            <a:r>
              <a:rPr lang="en-US" sz="1800">
                <a:latin typeface="Times New Roman"/>
                <a:ea typeface="Times New Roman"/>
                <a:cs typeface="Times New Roman"/>
                <a:sym typeface="Times New Roman"/>
              </a:rPr>
              <a:t>The "tx_intf" block provides status signals to the system-level logic indicating the status of the Open OFDM transmitter IP core. </a:t>
            </a:r>
            <a:endParaRPr/>
          </a:p>
          <a:p>
            <a:pPr indent="-203765" lvl="0" marL="342900" rtl="0" algn="l">
              <a:lnSpc>
                <a:spcPct val="110000"/>
              </a:lnSpc>
              <a:spcBef>
                <a:spcPts val="1060"/>
              </a:spcBef>
              <a:spcAft>
                <a:spcPts val="0"/>
              </a:spcAft>
              <a:buSzPts val="161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3" name="Shape 2383"/>
        <p:cNvGrpSpPr/>
        <p:nvPr/>
      </p:nvGrpSpPr>
      <p:grpSpPr>
        <a:xfrm>
          <a:off x="0" y="0"/>
          <a:ext cx="0" cy="0"/>
          <a:chOff x="0" y="0"/>
          <a:chExt cx="0" cy="0"/>
        </a:xfrm>
      </p:grpSpPr>
      <p:sp>
        <p:nvSpPr>
          <p:cNvPr id="2384" name="Google Shape;2384;p47"/>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Cross Bar Processing Unit (XPU)</a:t>
            </a:r>
            <a:endParaRPr/>
          </a:p>
        </p:txBody>
      </p:sp>
      <p:sp>
        <p:nvSpPr>
          <p:cNvPr id="2385" name="Google Shape;2385;p47"/>
          <p:cNvSpPr txBox="1"/>
          <p:nvPr>
            <p:ph idx="1" type="body"/>
          </p:nvPr>
        </p:nvSpPr>
        <p:spPr>
          <a:xfrm>
            <a:off x="913795" y="2076450"/>
            <a:ext cx="10353900" cy="42684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6000" lvl="0" marL="342900" rtl="0" algn="l">
              <a:lnSpc>
                <a:spcPct val="150000"/>
              </a:lnSpc>
              <a:spcBef>
                <a:spcPts val="0"/>
              </a:spcBef>
              <a:spcAft>
                <a:spcPts val="0"/>
              </a:spcAft>
              <a:buSzPts val="1260"/>
              <a:buChar char="◈"/>
            </a:pPr>
            <a:r>
              <a:rPr lang="en-US" sz="1800">
                <a:latin typeface="Times New Roman"/>
                <a:ea typeface="Times New Roman"/>
                <a:cs typeface="Times New Roman"/>
                <a:sym typeface="Times New Roman"/>
              </a:rPr>
              <a:t>The XPU (Crossbar Processing Unit) block in the OpenWiFi project is responsible for routing and switching data between different IP blocks in the design.</a:t>
            </a:r>
            <a:endParaRPr/>
          </a:p>
          <a:p>
            <a:pPr indent="-306000" lvl="0" marL="342900" rtl="0" algn="l">
              <a:lnSpc>
                <a:spcPct val="150000"/>
              </a:lnSpc>
              <a:spcBef>
                <a:spcPts val="960"/>
              </a:spcBef>
              <a:spcAft>
                <a:spcPts val="0"/>
              </a:spcAft>
              <a:buSzPts val="1260"/>
              <a:buChar char="◈"/>
            </a:pPr>
            <a:r>
              <a:rPr lang="en-US" sz="1800">
                <a:latin typeface="Times New Roman"/>
                <a:ea typeface="Times New Roman"/>
                <a:cs typeface="Times New Roman"/>
                <a:sym typeface="Times New Roman"/>
              </a:rPr>
              <a:t>The XPU block consists of crossbar switch, arbiter, and control logic. </a:t>
            </a:r>
            <a:endParaRPr/>
          </a:p>
          <a:p>
            <a:pPr indent="0" lvl="0" marL="36899" rtl="0" algn="l">
              <a:lnSpc>
                <a:spcPct val="150000"/>
              </a:lnSpc>
              <a:spcBef>
                <a:spcPts val="960"/>
              </a:spcBef>
              <a:spcAft>
                <a:spcPts val="0"/>
              </a:spcAft>
              <a:buSzPts val="1260"/>
              <a:buNone/>
            </a:pPr>
            <a:r>
              <a:rPr lang="en-US" sz="1800">
                <a:latin typeface="Times New Roman"/>
                <a:ea typeface="Times New Roman"/>
                <a:cs typeface="Times New Roman"/>
                <a:sym typeface="Times New Roman"/>
              </a:rPr>
              <a:t>        (i) The crossbar switch is responsible for routing data between different IP blocks based on their source and destination addresses. </a:t>
            </a:r>
            <a:endParaRPr/>
          </a:p>
          <a:p>
            <a:pPr indent="0" lvl="0" marL="36899" rtl="0" algn="l">
              <a:lnSpc>
                <a:spcPct val="150000"/>
              </a:lnSpc>
              <a:spcBef>
                <a:spcPts val="960"/>
              </a:spcBef>
              <a:spcAft>
                <a:spcPts val="0"/>
              </a:spcAft>
              <a:buSzPts val="1260"/>
              <a:buNone/>
            </a:pPr>
            <a:r>
              <a:rPr lang="en-US" sz="1800">
                <a:latin typeface="Times New Roman"/>
                <a:ea typeface="Times New Roman"/>
                <a:cs typeface="Times New Roman"/>
                <a:sym typeface="Times New Roman"/>
              </a:rPr>
              <a:t>        (ii) The arbiter is responsible for managing access to the crossbar switch, and ensures that multiple data sources do not try to access the same destination at the same time.</a:t>
            </a:r>
            <a:endParaRPr/>
          </a:p>
          <a:p>
            <a:pPr indent="0" lvl="0" marL="36899" rtl="0" algn="l">
              <a:lnSpc>
                <a:spcPct val="150000"/>
              </a:lnSpc>
              <a:spcBef>
                <a:spcPts val="960"/>
              </a:spcBef>
              <a:spcAft>
                <a:spcPts val="0"/>
              </a:spcAft>
              <a:buSzPts val="1260"/>
              <a:buNone/>
            </a:pPr>
            <a:r>
              <a:rPr lang="en-US" sz="1800">
                <a:latin typeface="Times New Roman"/>
                <a:ea typeface="Times New Roman"/>
                <a:cs typeface="Times New Roman"/>
                <a:sym typeface="Times New Roman"/>
              </a:rPr>
              <a:t>        (iii) The control logic is responsible for configuring and controlling the operation of the XPU block.</a:t>
            </a:r>
            <a:endParaRPr sz="1800">
              <a:latin typeface="Times New Roman"/>
              <a:ea typeface="Times New Roman"/>
              <a:cs typeface="Times New Roman"/>
              <a:sym typeface="Times New Roman"/>
            </a:endParaRPr>
          </a:p>
          <a:p>
            <a:pPr indent="0" lvl="0" marL="36899" rtl="0" algn="l">
              <a:lnSpc>
                <a:spcPct val="110000"/>
              </a:lnSpc>
              <a:spcBef>
                <a:spcPts val="960"/>
              </a:spcBef>
              <a:spcAft>
                <a:spcPts val="0"/>
              </a:spcAft>
              <a:buSzPts val="1260"/>
              <a:buNone/>
            </a:pPr>
            <a:r>
              <a:t/>
            </a:r>
            <a:endParaRPr sz="1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9" name="Shape 2389"/>
        <p:cNvGrpSpPr/>
        <p:nvPr/>
      </p:nvGrpSpPr>
      <p:grpSpPr>
        <a:xfrm>
          <a:off x="0" y="0"/>
          <a:ext cx="0" cy="0"/>
          <a:chOff x="0" y="0"/>
          <a:chExt cx="0" cy="0"/>
        </a:xfrm>
      </p:grpSpPr>
      <p:sp>
        <p:nvSpPr>
          <p:cNvPr id="2390" name="Google Shape;2390;p48"/>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OFDM Receiver</a:t>
            </a:r>
            <a:endParaRPr/>
          </a:p>
        </p:txBody>
      </p:sp>
      <p:sp>
        <p:nvSpPr>
          <p:cNvPr id="2391" name="Google Shape;2391;p48"/>
          <p:cNvSpPr txBox="1"/>
          <p:nvPr>
            <p:ph idx="1" type="body"/>
          </p:nvPr>
        </p:nvSpPr>
        <p:spPr>
          <a:xfrm>
            <a:off x="913795" y="1666240"/>
            <a:ext cx="10353900" cy="47550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fontScale="85000" lnSpcReduction="10000"/>
          </a:bodyPr>
          <a:lstStyle/>
          <a:p>
            <a:pPr indent="-306000" lvl="0" marL="342900" rtl="0" algn="l">
              <a:lnSpc>
                <a:spcPct val="160000"/>
              </a:lnSpc>
              <a:spcBef>
                <a:spcPts val="0"/>
              </a:spcBef>
              <a:spcAft>
                <a:spcPts val="0"/>
              </a:spcAft>
              <a:buSzPct val="70000"/>
              <a:buChar char="◈"/>
            </a:pPr>
            <a:r>
              <a:rPr lang="en-US" sz="2000">
                <a:latin typeface="Times New Roman"/>
                <a:ea typeface="Times New Roman"/>
                <a:cs typeface="Times New Roman"/>
                <a:sym typeface="Times New Roman"/>
              </a:rPr>
              <a:t>The openofdm_rx (Orthogonal Frequency Division Multiplexing Receiver) block in the Open WiFi project is responsible for receiving and demodulating OFDM signals transmitted over the air.</a:t>
            </a:r>
            <a:endParaRPr/>
          </a:p>
          <a:p>
            <a:pPr indent="-306000" lvl="0" marL="342900" rtl="0" algn="l">
              <a:lnSpc>
                <a:spcPct val="160000"/>
              </a:lnSpc>
              <a:spcBef>
                <a:spcPts val="940"/>
              </a:spcBef>
              <a:spcAft>
                <a:spcPts val="0"/>
              </a:spcAft>
              <a:buSzPct val="70000"/>
              <a:buChar char="◈"/>
            </a:pPr>
            <a:r>
              <a:rPr lang="en-US" sz="2000">
                <a:latin typeface="Times New Roman"/>
                <a:ea typeface="Times New Roman"/>
                <a:cs typeface="Times New Roman"/>
                <a:sym typeface="Times New Roman"/>
              </a:rPr>
              <a:t>A brief overview of the functions of the blocks in the openofdm_rx block:</a:t>
            </a:r>
            <a:endParaRPr/>
          </a:p>
          <a:p>
            <a:pPr indent="0" lvl="0" marL="36899" rtl="0" algn="l">
              <a:lnSpc>
                <a:spcPct val="160000"/>
              </a:lnSpc>
              <a:spcBef>
                <a:spcPts val="940"/>
              </a:spcBef>
              <a:spcAft>
                <a:spcPts val="0"/>
              </a:spcAft>
              <a:buSzPct val="70000"/>
              <a:buNone/>
            </a:pPr>
            <a:r>
              <a:rPr lang="en-US" sz="2000">
                <a:latin typeface="Times New Roman"/>
                <a:ea typeface="Times New Roman"/>
                <a:cs typeface="Times New Roman"/>
                <a:sym typeface="Times New Roman"/>
              </a:rPr>
              <a:t>        (i) BB: This block stands for Baseband, and is responsible for processing the received signal at baseband frequency. It removes any carrier frequency and converts the signal to the baseband. </a:t>
            </a:r>
            <a:endParaRPr/>
          </a:p>
          <a:p>
            <a:pPr indent="0" lvl="0" marL="36899" rtl="0" algn="l">
              <a:lnSpc>
                <a:spcPct val="160000"/>
              </a:lnSpc>
              <a:spcBef>
                <a:spcPts val="940"/>
              </a:spcBef>
              <a:spcAft>
                <a:spcPts val="0"/>
              </a:spcAft>
              <a:buSzPct val="70000"/>
              <a:buNone/>
            </a:pPr>
            <a:r>
              <a:rPr lang="en-US" sz="2000">
                <a:latin typeface="Times New Roman"/>
                <a:ea typeface="Times New Roman"/>
                <a:cs typeface="Times New Roman"/>
                <a:sym typeface="Times New Roman"/>
              </a:rPr>
              <a:t>        (ii) FFT: This block is responsible for converting the signal from the time domain to the frequency domain.</a:t>
            </a:r>
            <a:endParaRPr sz="2000">
              <a:latin typeface="Times New Roman"/>
              <a:ea typeface="Times New Roman"/>
              <a:cs typeface="Times New Roman"/>
              <a:sym typeface="Times New Roman"/>
            </a:endParaRPr>
          </a:p>
          <a:p>
            <a:pPr indent="0" lvl="0" marL="36899" rtl="0" algn="l">
              <a:lnSpc>
                <a:spcPct val="160000"/>
              </a:lnSpc>
              <a:spcBef>
                <a:spcPts val="940"/>
              </a:spcBef>
              <a:spcAft>
                <a:spcPts val="0"/>
              </a:spcAft>
              <a:buSzPct val="70000"/>
              <a:buNone/>
            </a:pPr>
            <a:r>
              <a:rPr lang="en-US" sz="2000">
                <a:latin typeface="Times New Roman"/>
                <a:ea typeface="Times New Roman"/>
                <a:cs typeface="Times New Roman"/>
                <a:sym typeface="Times New Roman"/>
              </a:rPr>
              <a:t>         (iii) Demap: This block is responsible for demapping the received signal from its modulation format, such as QPSK or 16-QAM, back into binary data.</a:t>
            </a:r>
            <a:endParaRPr/>
          </a:p>
          <a:p>
            <a:pPr indent="0" lvl="0" marL="36899" rtl="0" algn="l">
              <a:lnSpc>
                <a:spcPct val="160000"/>
              </a:lnSpc>
              <a:spcBef>
                <a:spcPts val="940"/>
              </a:spcBef>
              <a:spcAft>
                <a:spcPts val="0"/>
              </a:spcAft>
              <a:buSzPct val="70000"/>
              <a:buNone/>
            </a:pPr>
            <a:r>
              <a:rPr lang="en-US" sz="2000">
                <a:latin typeface="Times New Roman"/>
                <a:ea typeface="Times New Roman"/>
                <a:cs typeface="Times New Roman"/>
                <a:sym typeface="Times New Roman"/>
              </a:rPr>
              <a:t>         (iv) Decoder: This block is responsible for decoding the binary data and reconstructing the original transmitted data. It uses error correction techniques.</a:t>
            </a:r>
            <a:endParaRPr sz="2000">
              <a:latin typeface="Times New Roman"/>
              <a:ea typeface="Times New Roman"/>
              <a:cs typeface="Times New Roman"/>
              <a:sym typeface="Times New Roman"/>
            </a:endParaRPr>
          </a:p>
          <a:p>
            <a:pPr indent="0" lvl="0" marL="36899" rtl="0" algn="l">
              <a:lnSpc>
                <a:spcPct val="110000"/>
              </a:lnSpc>
              <a:spcBef>
                <a:spcPts val="991"/>
              </a:spcBef>
              <a:spcAft>
                <a:spcPts val="0"/>
              </a:spcAft>
              <a:buSzPct val="7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22"/>
          <p:cNvSpPr txBox="1"/>
          <p:nvPr>
            <p:ph type="title"/>
          </p:nvPr>
        </p:nvSpPr>
        <p:spPr>
          <a:xfrm>
            <a:off x="913795" y="261257"/>
            <a:ext cx="10353900" cy="11478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6000"/>
              <a:buFont typeface="Sorts Mill Goudy"/>
              <a:buNone/>
            </a:pPr>
            <a:r>
              <a:rPr b="1" lang="en-US" sz="6000" u="sng"/>
              <a:t>What is Wi-Fi ?</a:t>
            </a:r>
            <a:endParaRPr b="1" sz="6000" u="sng"/>
          </a:p>
        </p:txBody>
      </p:sp>
      <p:sp>
        <p:nvSpPr>
          <p:cNvPr id="2228" name="Google Shape;2228;p22"/>
          <p:cNvSpPr txBox="1"/>
          <p:nvPr>
            <p:ph idx="1" type="body"/>
          </p:nvPr>
        </p:nvSpPr>
        <p:spPr>
          <a:xfrm>
            <a:off x="87688" y="1558213"/>
            <a:ext cx="7647300" cy="5038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fontScale="92500" lnSpcReduction="10000"/>
          </a:bodyPr>
          <a:lstStyle/>
          <a:p>
            <a:pPr indent="0" lvl="0" marL="36899" rtl="0" algn="l">
              <a:lnSpc>
                <a:spcPct val="110000"/>
              </a:lnSpc>
              <a:spcBef>
                <a:spcPts val="0"/>
              </a:spcBef>
              <a:spcAft>
                <a:spcPts val="0"/>
              </a:spcAft>
              <a:buSzPct val="70000"/>
              <a:buNone/>
            </a:pPr>
            <a:r>
              <a:t/>
            </a:r>
            <a:endParaRPr sz="2000"/>
          </a:p>
          <a:p>
            <a:pPr indent="-306000" lvl="0" marL="342900" rtl="0" algn="l">
              <a:lnSpc>
                <a:spcPct val="110000"/>
              </a:lnSpc>
              <a:spcBef>
                <a:spcPts val="1044"/>
              </a:spcBef>
              <a:spcAft>
                <a:spcPts val="0"/>
              </a:spcAft>
              <a:buSzPct val="70000"/>
              <a:buChar char="◈"/>
            </a:pPr>
            <a:r>
              <a:rPr lang="en-US" sz="2400">
                <a:solidFill>
                  <a:srgbClr val="F2F2F2"/>
                </a:solidFill>
              </a:rPr>
              <a:t>Wi-Fi is a family of wireless protocols based on standards of IEEE 802.11 .</a:t>
            </a:r>
            <a:endParaRPr/>
          </a:p>
          <a:p>
            <a:pPr indent="-306000" lvl="0" marL="342900" rtl="0" algn="l">
              <a:lnSpc>
                <a:spcPct val="110000"/>
              </a:lnSpc>
              <a:spcBef>
                <a:spcPts val="1044"/>
              </a:spcBef>
              <a:spcAft>
                <a:spcPts val="0"/>
              </a:spcAft>
              <a:buSzPct val="70000"/>
              <a:buChar char="◈"/>
            </a:pPr>
            <a:r>
              <a:rPr lang="en-US" sz="2400">
                <a:solidFill>
                  <a:srgbClr val="F2F2F2"/>
                </a:solidFill>
              </a:rPr>
              <a:t>IEEE 802.11 is a part of IEEE 802 set of LAN standards .</a:t>
            </a:r>
            <a:endParaRPr/>
          </a:p>
          <a:p>
            <a:pPr indent="-306000" lvl="0" marL="342900" rtl="0" algn="l">
              <a:lnSpc>
                <a:spcPct val="160000"/>
              </a:lnSpc>
              <a:spcBef>
                <a:spcPts val="1044"/>
              </a:spcBef>
              <a:spcAft>
                <a:spcPts val="0"/>
              </a:spcAft>
              <a:buSzPct val="70000"/>
              <a:buChar char="◈"/>
            </a:pPr>
            <a:r>
              <a:rPr lang="en-US" sz="2400">
                <a:solidFill>
                  <a:srgbClr val="F2F2F2"/>
                </a:solidFill>
              </a:rPr>
              <a:t>It specifies Medial Access Control(MAC) and physical layer protocols for implementing wireless LAN computer communication.</a:t>
            </a:r>
            <a:endParaRPr/>
          </a:p>
          <a:p>
            <a:pPr indent="-306000" lvl="0" marL="342900" rtl="0" algn="l">
              <a:lnSpc>
                <a:spcPct val="110000"/>
              </a:lnSpc>
              <a:spcBef>
                <a:spcPts val="1044"/>
              </a:spcBef>
              <a:spcAft>
                <a:spcPts val="0"/>
              </a:spcAft>
              <a:buSzPct val="70000"/>
              <a:buChar char="◈"/>
            </a:pPr>
            <a:r>
              <a:rPr lang="en-US" sz="2400">
                <a:solidFill>
                  <a:srgbClr val="F2F2F2"/>
                </a:solidFill>
              </a:rPr>
              <a:t>It employs Carrier Sense Multiple Access with Collision Avoidance (CSMA-CA).</a:t>
            </a:r>
            <a:endParaRPr/>
          </a:p>
          <a:p>
            <a:pPr indent="-306000" lvl="0" marL="342900" rtl="0" algn="l">
              <a:lnSpc>
                <a:spcPct val="110000"/>
              </a:lnSpc>
              <a:spcBef>
                <a:spcPts val="1044"/>
              </a:spcBef>
              <a:spcAft>
                <a:spcPts val="0"/>
              </a:spcAft>
              <a:buSzPct val="70000"/>
              <a:buChar char="◈"/>
            </a:pPr>
            <a:r>
              <a:rPr lang="en-US" sz="2400">
                <a:solidFill>
                  <a:srgbClr val="F2F2F2"/>
                </a:solidFill>
              </a:rPr>
              <a:t>Wi-Fi can be addressed directly and exchange data with other devices.</a:t>
            </a:r>
            <a:endParaRPr/>
          </a:p>
          <a:p>
            <a:pPr indent="-211455" lvl="0" marL="342900" rtl="0" algn="l">
              <a:lnSpc>
                <a:spcPct val="110000"/>
              </a:lnSpc>
              <a:spcBef>
                <a:spcPts val="1025"/>
              </a:spcBef>
              <a:spcAft>
                <a:spcPts val="0"/>
              </a:spcAft>
              <a:buSzPct val="70000"/>
              <a:buNone/>
            </a:pPr>
            <a:r>
              <a:t/>
            </a:r>
            <a:endParaRPr/>
          </a:p>
        </p:txBody>
      </p:sp>
      <p:pic>
        <p:nvPicPr>
          <p:cNvPr id="2229" name="Google Shape;2229;p22"/>
          <p:cNvPicPr preferRelativeResize="0"/>
          <p:nvPr>
            <p:ph idx="2" type="body"/>
          </p:nvPr>
        </p:nvPicPr>
        <p:blipFill rotWithShape="1">
          <a:blip r:embed="rId3">
            <a:alphaModFix/>
          </a:blip>
          <a:srcRect b="0" l="0" r="0" t="0"/>
          <a:stretch/>
        </p:blipFill>
        <p:spPr>
          <a:xfrm>
            <a:off x="7828577" y="2146042"/>
            <a:ext cx="4275600" cy="3853500"/>
          </a:xfrm>
          <a:prstGeom prst="rect">
            <a:avLst/>
          </a:prstGeom>
          <a:noFill/>
          <a:ln>
            <a:noFill/>
          </a:ln>
          <a:effectLst>
            <a:outerShdw blurRad="25400">
              <a:srgbClr val="000000">
                <a:alpha val="4588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5" name="Shape 2395"/>
        <p:cNvGrpSpPr/>
        <p:nvPr/>
      </p:nvGrpSpPr>
      <p:grpSpPr>
        <a:xfrm>
          <a:off x="0" y="0"/>
          <a:ext cx="0" cy="0"/>
          <a:chOff x="0" y="0"/>
          <a:chExt cx="0" cy="0"/>
        </a:xfrm>
      </p:grpSpPr>
      <p:sp>
        <p:nvSpPr>
          <p:cNvPr id="2396" name="Google Shape;2396;p49"/>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Receiver Interface (rx_intf)</a:t>
            </a:r>
            <a:endParaRPr/>
          </a:p>
        </p:txBody>
      </p:sp>
      <p:sp>
        <p:nvSpPr>
          <p:cNvPr id="2397" name="Google Shape;2397;p49"/>
          <p:cNvSpPr txBox="1"/>
          <p:nvPr>
            <p:ph idx="1" type="body"/>
          </p:nvPr>
        </p:nvSpPr>
        <p:spPr>
          <a:xfrm>
            <a:off x="1076355" y="1786375"/>
            <a:ext cx="10353900" cy="47262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fontScale="92500" lnSpcReduction="10000"/>
          </a:bodyPr>
          <a:lstStyle/>
          <a:p>
            <a:pPr indent="-306022" lvl="0" marL="342900" rtl="0" algn="l">
              <a:lnSpc>
                <a:spcPct val="150000"/>
              </a:lnSpc>
              <a:spcBef>
                <a:spcPts val="0"/>
              </a:spcBef>
              <a:spcAft>
                <a:spcPts val="0"/>
              </a:spcAft>
              <a:buSzPct val="70000"/>
              <a:buChar char="◈"/>
            </a:pPr>
            <a:r>
              <a:rPr lang="en-US">
                <a:latin typeface="Times New Roman"/>
                <a:ea typeface="Times New Roman"/>
                <a:cs typeface="Times New Roman"/>
                <a:sym typeface="Times New Roman"/>
              </a:rPr>
              <a:t>The rx_intf block is responsible for receiving data from the physical layer of the wireless communication system. </a:t>
            </a:r>
            <a:endParaRPr/>
          </a:p>
          <a:p>
            <a:pPr indent="-306022" lvl="0" marL="342900" rtl="0" algn="l">
              <a:lnSpc>
                <a:spcPct val="150000"/>
              </a:lnSpc>
              <a:spcBef>
                <a:spcPts val="1025"/>
              </a:spcBef>
              <a:spcAft>
                <a:spcPts val="0"/>
              </a:spcAft>
              <a:buSzPct val="70000"/>
              <a:buChar char="◈"/>
            </a:pPr>
            <a:r>
              <a:rPr lang="en-US">
                <a:latin typeface="Times New Roman"/>
                <a:ea typeface="Times New Roman"/>
                <a:cs typeface="Times New Roman"/>
                <a:sym typeface="Times New Roman"/>
              </a:rPr>
              <a:t>It interfaces with the receiver digital signal processing (DSP) block and extracts the received bits and channel information from the received signal</a:t>
            </a:r>
            <a:r>
              <a:rPr lang="en-US">
                <a:latin typeface="SimSun"/>
                <a:ea typeface="SimSun"/>
                <a:cs typeface="SimSun"/>
                <a:sym typeface="SimSun"/>
              </a:rPr>
              <a:t>.</a:t>
            </a:r>
            <a:endParaRPr/>
          </a:p>
          <a:p>
            <a:pPr indent="-306022" lvl="0" marL="342900" rtl="0" algn="l">
              <a:lnSpc>
                <a:spcPct val="150000"/>
              </a:lnSpc>
              <a:spcBef>
                <a:spcPts val="1025"/>
              </a:spcBef>
              <a:spcAft>
                <a:spcPts val="0"/>
              </a:spcAft>
              <a:buSzPct val="70000"/>
              <a:buChar char="◈"/>
            </a:pPr>
            <a:r>
              <a:rPr lang="en-US">
                <a:latin typeface="Times New Roman"/>
                <a:ea typeface="Times New Roman"/>
                <a:cs typeface="Times New Roman"/>
                <a:sym typeface="Times New Roman"/>
              </a:rPr>
              <a:t>The rx_intf block consists of several submodules, each responsible for a specific task in the reception process.</a:t>
            </a:r>
            <a:endParaRPr/>
          </a:p>
          <a:p>
            <a:pPr indent="-306022" lvl="0" marL="342900" rtl="0" algn="l">
              <a:lnSpc>
                <a:spcPct val="150000"/>
              </a:lnSpc>
              <a:spcBef>
                <a:spcPts val="1025"/>
              </a:spcBef>
              <a:spcAft>
                <a:spcPts val="0"/>
              </a:spcAft>
              <a:buSzPct val="70000"/>
              <a:buChar char="◈"/>
            </a:pPr>
            <a:r>
              <a:rPr lang="en-US">
                <a:latin typeface="Times New Roman"/>
                <a:ea typeface="Times New Roman"/>
                <a:cs typeface="Times New Roman"/>
                <a:sym typeface="Times New Roman"/>
              </a:rPr>
              <a:t>These sub modules include rx_cfo_est for estimating the carrier frequency offset, rx_fsync for synchronizing the receiver with the frame start marker, rx_sfd for detecting the start of the packet etc.</a:t>
            </a:r>
            <a:endParaRPr/>
          </a:p>
          <a:p>
            <a:pPr indent="-211455" lvl="0" marL="342900" rtl="0" algn="l">
              <a:lnSpc>
                <a:spcPct val="110000"/>
              </a:lnSpc>
              <a:spcBef>
                <a:spcPts val="1025"/>
              </a:spcBef>
              <a:spcAft>
                <a:spcPts val="0"/>
              </a:spcAft>
              <a:buSzPct val="70000"/>
              <a:buNone/>
            </a:pPr>
            <a:r>
              <a:t/>
            </a:r>
            <a:endParaRPr/>
          </a:p>
        </p:txBody>
      </p:sp>
      <p:sp>
        <p:nvSpPr>
          <p:cNvPr id="2398" name="Google Shape;2398;p49"/>
          <p:cNvSpPr/>
          <p:nvPr/>
        </p:nvSpPr>
        <p:spPr>
          <a:xfrm>
            <a:off x="995680" y="1786375"/>
            <a:ext cx="1848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Sorts Mill Goudy"/>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2" name="Shape 2402"/>
        <p:cNvGrpSpPr/>
        <p:nvPr/>
      </p:nvGrpSpPr>
      <p:grpSpPr>
        <a:xfrm>
          <a:off x="0" y="0"/>
          <a:ext cx="0" cy="0"/>
          <a:chOff x="0" y="0"/>
          <a:chExt cx="0" cy="0"/>
        </a:xfrm>
      </p:grpSpPr>
      <p:sp>
        <p:nvSpPr>
          <p:cNvPr id="2403" name="Google Shape;2403;p50"/>
          <p:cNvSpPr txBox="1"/>
          <p:nvPr>
            <p:ph type="title"/>
          </p:nvPr>
        </p:nvSpPr>
        <p:spPr>
          <a:xfrm>
            <a:off x="426720" y="0"/>
            <a:ext cx="53697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b="1" lang="en-US"/>
              <a:t>Openofdm_rx driver</a:t>
            </a:r>
            <a:endParaRPr b="1"/>
          </a:p>
        </p:txBody>
      </p:sp>
      <p:sp>
        <p:nvSpPr>
          <p:cNvPr id="2404" name="Google Shape;2404;p50"/>
          <p:cNvSpPr txBox="1"/>
          <p:nvPr>
            <p:ph idx="1" type="body"/>
          </p:nvPr>
        </p:nvSpPr>
        <p:spPr>
          <a:xfrm>
            <a:off x="426720" y="1828800"/>
            <a:ext cx="11765400" cy="5562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6000" lvl="0" marL="342900" rtl="0" algn="l">
              <a:lnSpc>
                <a:spcPct val="150000"/>
              </a:lnSpc>
              <a:spcBef>
                <a:spcPts val="0"/>
              </a:spcBef>
              <a:spcAft>
                <a:spcPts val="0"/>
              </a:spcAft>
              <a:buSzPts val="1960"/>
              <a:buChar char="◈"/>
            </a:pPr>
            <a:r>
              <a:rPr lang="en-US" sz="2800">
                <a:latin typeface="Calibri"/>
                <a:ea typeface="Calibri"/>
                <a:cs typeface="Calibri"/>
                <a:sym typeface="Calibri"/>
              </a:rPr>
              <a:t>This is a Linux kernel module that provides a driver for a custom hardware design called openofdm_tx. The driver provides an API for accessing the hardware registers and initializing the hardware. The module uses the platform_driver API to register itself with the kernel and handle device probe and removal events.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8" name="Shape 2408"/>
        <p:cNvGrpSpPr/>
        <p:nvPr/>
      </p:nvGrpSpPr>
      <p:grpSpPr>
        <a:xfrm>
          <a:off x="0" y="0"/>
          <a:ext cx="0" cy="0"/>
          <a:chOff x="0" y="0"/>
          <a:chExt cx="0" cy="0"/>
        </a:xfrm>
      </p:grpSpPr>
      <p:sp>
        <p:nvSpPr>
          <p:cNvPr id="2409" name="Google Shape;2409;p51"/>
          <p:cNvSpPr/>
          <p:nvPr/>
        </p:nvSpPr>
        <p:spPr>
          <a:xfrm>
            <a:off x="108154" y="223684"/>
            <a:ext cx="2507100" cy="6410700"/>
          </a:xfrm>
          <a:prstGeom prst="rect">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sng" cap="none" strike="noStrike">
                <a:solidFill>
                  <a:schemeClr val="lt1"/>
                </a:solidFill>
                <a:latin typeface="Sorts Mill Goudy"/>
                <a:ea typeface="Sorts Mill Goudy"/>
                <a:cs typeface="Sorts Mill Goudy"/>
                <a:sym typeface="Sorts Mill Goudy"/>
              </a:rPr>
              <a:t>Header Files:-</a:t>
            </a:r>
            <a:endParaRPr/>
          </a:p>
          <a:p>
            <a:pPr indent="0" lvl="0" marL="0" marR="0" rtl="0" algn="ctr">
              <a:spcBef>
                <a:spcPts val="0"/>
              </a:spcBef>
              <a:spcAft>
                <a:spcPts val="0"/>
              </a:spcAft>
              <a:buNone/>
            </a:pPr>
            <a:r>
              <a:t/>
            </a:r>
            <a:endParaRPr b="1" i="0" sz="2400" u="sng"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bitops.h dmapool.h xilinx_dma.h</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 init.h</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 interrupt.h</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io.h </a:t>
            </a:r>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iopoll.h</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 module.h of_address.h of_dma.h of_platform.h of_irq.h</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slab.h</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 clk.h</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 io-64-nonatomic-lo-hi.h</a:t>
            </a:r>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 delay.h</a:t>
            </a:r>
            <a:endParaRPr b="1" i="0" sz="2000" u="sng"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2400" u="none" cap="none" strike="noStrike">
              <a:solidFill>
                <a:schemeClr val="lt1"/>
              </a:solidFill>
              <a:latin typeface="Sorts Mill Goudy"/>
              <a:ea typeface="Sorts Mill Goudy"/>
              <a:cs typeface="Sorts Mill Goudy"/>
              <a:sym typeface="Sorts Mill Goudy"/>
            </a:endParaRPr>
          </a:p>
        </p:txBody>
      </p:sp>
      <p:sp>
        <p:nvSpPr>
          <p:cNvPr id="2410" name="Google Shape;2410;p51"/>
          <p:cNvSpPr/>
          <p:nvPr/>
        </p:nvSpPr>
        <p:spPr>
          <a:xfrm>
            <a:off x="3018502" y="223684"/>
            <a:ext cx="2880900" cy="2278500"/>
          </a:xfrm>
          <a:prstGeom prst="rect">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Sorts Mill Goudy"/>
                <a:ea typeface="Sorts Mill Goudy"/>
                <a:cs typeface="Sorts Mill Goudy"/>
                <a:sym typeface="Sorts Mill Goudy"/>
              </a:rPr>
              <a:t>base_addr</a:t>
            </a:r>
            <a:endParaRPr b="1" i="0" sz="24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1" i="0" sz="24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rPr b="1" i="0" lang="en-US" sz="2000" u="none" cap="none" strike="noStrike">
                <a:solidFill>
                  <a:schemeClr val="lt1"/>
                </a:solidFill>
                <a:latin typeface="Sorts Mill Goudy"/>
                <a:ea typeface="Sorts Mill Goudy"/>
                <a:cs typeface="Sorts Mill Goudy"/>
                <a:sym typeface="Sorts Mill Goudy"/>
              </a:rPr>
              <a:t>Used to store the base address of hardware registers </a:t>
            </a:r>
            <a:endParaRPr b="1" i="0" sz="2000" u="none" cap="none" strike="noStrike">
              <a:solidFill>
                <a:schemeClr val="lt1"/>
              </a:solidFill>
              <a:latin typeface="Sorts Mill Goudy"/>
              <a:ea typeface="Sorts Mill Goudy"/>
              <a:cs typeface="Sorts Mill Goudy"/>
              <a:sym typeface="Sorts Mill Goudy"/>
            </a:endParaRPr>
          </a:p>
        </p:txBody>
      </p:sp>
      <p:sp>
        <p:nvSpPr>
          <p:cNvPr id="2411" name="Google Shape;2411;p51"/>
          <p:cNvSpPr/>
          <p:nvPr/>
        </p:nvSpPr>
        <p:spPr>
          <a:xfrm>
            <a:off x="6292648" y="221226"/>
            <a:ext cx="5555100" cy="2278500"/>
          </a:xfrm>
          <a:prstGeom prst="rect">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reg_read and reg_write</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{inline functions}</a:t>
            </a:r>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ioread32 and iowrite32 functions to read and write to the hardware registers, respectively.</a:t>
            </a:r>
            <a:endParaRPr b="1"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400" u="none" cap="none" strike="noStrike">
              <a:solidFill>
                <a:schemeClr val="lt1"/>
              </a:solidFill>
              <a:latin typeface="Sorts Mill Goudy"/>
              <a:ea typeface="Sorts Mill Goudy"/>
              <a:cs typeface="Sorts Mill Goudy"/>
              <a:sym typeface="Sorts Mill Goudy"/>
            </a:endParaRPr>
          </a:p>
        </p:txBody>
      </p:sp>
      <p:sp>
        <p:nvSpPr>
          <p:cNvPr id="2412" name="Google Shape;2412;p51"/>
          <p:cNvSpPr/>
          <p:nvPr/>
        </p:nvSpPr>
        <p:spPr>
          <a:xfrm>
            <a:off x="3018502" y="2851355"/>
            <a:ext cx="5555100" cy="3783000"/>
          </a:xfrm>
          <a:prstGeom prst="rect">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Functions that write to specific hardware registers</a:t>
            </a:r>
            <a:endParaRPr/>
          </a:p>
          <a:p>
            <a:pPr indent="0" lvl="0" marL="0" marR="0" rtl="0"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OPENOFDM_TX_REG_MULTI_RST_write</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OPENOFDM_TX_REG_INIT_PILOT_STATE_write</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OPENOFDM_TX_REG_INIT_DATA_STATE_write</a:t>
            </a:r>
            <a:endParaRPr b="1"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6" name="Shape 2416"/>
        <p:cNvGrpSpPr/>
        <p:nvPr/>
      </p:nvGrpSpPr>
      <p:grpSpPr>
        <a:xfrm>
          <a:off x="0" y="0"/>
          <a:ext cx="0" cy="0"/>
          <a:chOff x="0" y="0"/>
          <a:chExt cx="0" cy="0"/>
        </a:xfrm>
      </p:grpSpPr>
      <p:sp>
        <p:nvSpPr>
          <p:cNvPr id="2417" name="Google Shape;2417;p52"/>
          <p:cNvSpPr/>
          <p:nvPr/>
        </p:nvSpPr>
        <p:spPr>
          <a:xfrm>
            <a:off x="245807" y="-17207"/>
            <a:ext cx="5014500" cy="6892500"/>
          </a:xfrm>
          <a:prstGeom prst="rect">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openofdm_tx_driver_api</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4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n-US" sz="2400" u="none" cap="none" strike="noStrike">
                <a:solidFill>
                  <a:schemeClr val="lt1"/>
                </a:solidFill>
                <a:latin typeface="Calibri"/>
                <a:ea typeface="Calibri"/>
                <a:cs typeface="Calibri"/>
                <a:sym typeface="Calibri"/>
              </a:rPr>
              <a:t>1)contains function pointers to the functions that implement the driver API</a:t>
            </a:r>
            <a:endParaRPr/>
          </a:p>
          <a:p>
            <a:pPr indent="0" lvl="0" marL="0" marR="0" rtl="0" algn="just">
              <a:spcBef>
                <a:spcPts val="0"/>
              </a:spcBef>
              <a:spcAft>
                <a:spcPts val="0"/>
              </a:spcAft>
              <a:buNone/>
            </a:pPr>
            <a:r>
              <a:t/>
            </a:r>
            <a:endParaRPr b="0" i="0" sz="24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n-US" sz="2400" u="none" cap="none" strike="noStrike">
                <a:solidFill>
                  <a:schemeClr val="lt1"/>
                </a:solidFill>
                <a:latin typeface="Calibri"/>
                <a:ea typeface="Calibri"/>
                <a:cs typeface="Calibri"/>
                <a:sym typeface="Calibri"/>
              </a:rPr>
              <a:t>2)EXPORT_SYMBOL macro is used to make the openofdm_tx_api pointer available to other kernel modules</a:t>
            </a:r>
            <a:endParaRPr/>
          </a:p>
          <a:p>
            <a:pPr indent="0" lvl="0" marL="0" marR="0" rtl="0" algn="just">
              <a:spcBef>
                <a:spcPts val="0"/>
              </a:spcBef>
              <a:spcAft>
                <a:spcPts val="0"/>
              </a:spcAft>
              <a:buNone/>
            </a:pPr>
            <a:r>
              <a:t/>
            </a:r>
            <a:endParaRPr b="0" i="0" sz="24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n-US" sz="2400" u="none" cap="none" strike="noStrike">
                <a:solidFill>
                  <a:schemeClr val="lt1"/>
                </a:solidFill>
                <a:latin typeface="Calibri"/>
                <a:ea typeface="Calibri"/>
                <a:cs typeface="Calibri"/>
                <a:sym typeface="Calibri"/>
              </a:rPr>
              <a:t>3) module also defines a pointer called openofdm_tx_api that points to an instance of openofdm_tx_api</a:t>
            </a:r>
            <a:endParaRPr b="0"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418" name="Google Shape;2418;p52"/>
          <p:cNvSpPr/>
          <p:nvPr/>
        </p:nvSpPr>
        <p:spPr>
          <a:xfrm>
            <a:off x="5466735" y="167148"/>
            <a:ext cx="6548400" cy="3008700"/>
          </a:xfrm>
          <a:prstGeom prst="roundRect">
            <a:avLst>
              <a:gd fmla="val 16667" name="adj"/>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32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rPr b="1" i="0" lang="en-US" sz="3200" u="none" cap="none" strike="noStrike">
                <a:solidFill>
                  <a:schemeClr val="lt1"/>
                </a:solidFill>
                <a:latin typeface="Sorts Mill Goudy"/>
                <a:ea typeface="Sorts Mill Goudy"/>
                <a:cs typeface="Sorts Mill Goudy"/>
                <a:sym typeface="Sorts Mill Goudy"/>
              </a:rPr>
              <a:t>dev_probe</a:t>
            </a:r>
            <a:endParaRPr b="1" i="0" sz="32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rPr b="0" i="0" lang="en-US" sz="2400" u="none" cap="none" strike="noStrike">
                <a:solidFill>
                  <a:srgbClr val="F2F2F2"/>
                </a:solidFill>
                <a:latin typeface="Calibri"/>
                <a:ea typeface="Calibri"/>
                <a:cs typeface="Calibri"/>
                <a:sym typeface="Calibri"/>
              </a:rPr>
              <a:t>The module defines a function called dev_probe that is called when the device is probed by the kernel. The function first checks if the device node matches the dev_of_ids table, which contains the compatible string for the device.</a:t>
            </a:r>
            <a:endParaRPr b="0" i="0" sz="2400" u="none" cap="none" strike="noStrike">
              <a:solidFill>
                <a:srgbClr val="F2F2F2"/>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419" name="Google Shape;2419;p52"/>
          <p:cNvSpPr/>
          <p:nvPr/>
        </p:nvSpPr>
        <p:spPr>
          <a:xfrm>
            <a:off x="5643716" y="3428999"/>
            <a:ext cx="6548400" cy="3131700"/>
          </a:xfrm>
          <a:prstGeom prst="roundRect">
            <a:avLst>
              <a:gd fmla="val 16667" name="adj"/>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lt1"/>
                </a:solidFill>
                <a:latin typeface="Sorts Mill Goudy"/>
                <a:ea typeface="Sorts Mill Goudy"/>
                <a:cs typeface="Sorts Mill Goudy"/>
                <a:sym typeface="Sorts Mill Goudy"/>
              </a:rPr>
              <a:t>Openofdm_tx_api</a:t>
            </a:r>
            <a:endParaRPr b="1" i="0" sz="32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If the device node matches, the function initializes this pointer with the appropriate function pointers and requests and maps the I/O memory. The function then calls the </a:t>
            </a:r>
            <a:r>
              <a:rPr b="1" i="0" lang="en-US" sz="2400" u="none" cap="none" strike="noStrike">
                <a:solidFill>
                  <a:schemeClr val="lt1"/>
                </a:solidFill>
                <a:latin typeface="Calibri"/>
                <a:ea typeface="Calibri"/>
                <a:cs typeface="Calibri"/>
                <a:sym typeface="Calibri"/>
              </a:rPr>
              <a:t>hw_init </a:t>
            </a:r>
            <a:r>
              <a:rPr b="0" i="0" lang="en-US" sz="2400" u="none" cap="none" strike="noStrike">
                <a:solidFill>
                  <a:schemeClr val="lt1"/>
                </a:solidFill>
                <a:latin typeface="Calibri"/>
                <a:ea typeface="Calibri"/>
                <a:cs typeface="Calibri"/>
                <a:sym typeface="Calibri"/>
              </a:rPr>
              <a:t>function to initialize the hardware</a:t>
            </a:r>
            <a:endParaRPr b="0" i="0" sz="2400" u="none" cap="none" strike="noStrike">
              <a:solidFill>
                <a:schemeClr val="lt1"/>
              </a:solidFill>
              <a:latin typeface="Sorts Mill Goudy"/>
              <a:ea typeface="Sorts Mill Goudy"/>
              <a:cs typeface="Sorts Mill Goudy"/>
              <a:sym typeface="Sorts Mill Goud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53"/>
          <p:cNvSpPr txBox="1"/>
          <p:nvPr/>
        </p:nvSpPr>
        <p:spPr>
          <a:xfrm>
            <a:off x="0" y="338090"/>
            <a:ext cx="12390000" cy="618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3200" u="none" cap="none" strike="noStrike">
                <a:solidFill>
                  <a:schemeClr val="lt1"/>
                </a:solidFill>
                <a:latin typeface="Calibri"/>
                <a:ea typeface="Calibri"/>
                <a:cs typeface="Calibri"/>
                <a:sym typeface="Calibri"/>
              </a:rPr>
              <a:t>The module defines a function called dev_remove that is called when the device is removed from the system. The function logs a message indicating that the device has been removed.</a:t>
            </a:r>
            <a:endParaRPr b="0" i="0" sz="3200" u="none" cap="none" strike="noStrike">
              <a:solidFill>
                <a:schemeClr val="lt1"/>
              </a:solidFill>
              <a:latin typeface="Calibri"/>
              <a:ea typeface="Calibri"/>
              <a:cs typeface="Calibri"/>
              <a:sym typeface="Calibri"/>
            </a:endParaRPr>
          </a:p>
          <a:p>
            <a:pPr indent="0" lvl="0" marL="0" marR="0" rtl="0" algn="l">
              <a:lnSpc>
                <a:spcPct val="150000"/>
              </a:lnSpc>
              <a:spcBef>
                <a:spcPts val="1000"/>
              </a:spcBef>
              <a:spcAft>
                <a:spcPts val="0"/>
              </a:spcAft>
              <a:buNone/>
            </a:pPr>
            <a:r>
              <a:rPr b="0" i="0" lang="en-US" sz="3200" u="none" cap="none" strike="noStrike">
                <a:solidFill>
                  <a:schemeClr val="lt1"/>
                </a:solidFill>
                <a:latin typeface="Calibri"/>
                <a:ea typeface="Calibri"/>
                <a:cs typeface="Calibri"/>
                <a:sym typeface="Calibri"/>
              </a:rPr>
              <a:t> </a:t>
            </a:r>
            <a:endParaRPr b="0" i="0" sz="3200" u="none" cap="none" strike="noStrike">
              <a:solidFill>
                <a:schemeClr val="lt1"/>
              </a:solidFill>
              <a:latin typeface="Calibri"/>
              <a:ea typeface="Calibri"/>
              <a:cs typeface="Calibri"/>
              <a:sym typeface="Calibri"/>
            </a:endParaRPr>
          </a:p>
          <a:p>
            <a:pPr indent="0" lvl="0" marL="0" marR="0" rtl="0" algn="l">
              <a:lnSpc>
                <a:spcPct val="150000"/>
              </a:lnSpc>
              <a:spcBef>
                <a:spcPts val="1000"/>
              </a:spcBef>
              <a:spcAft>
                <a:spcPts val="0"/>
              </a:spcAft>
              <a:buNone/>
            </a:pPr>
            <a:r>
              <a:rPr b="0" i="0" lang="en-US" sz="3200" u="none" cap="none" strike="noStrike">
                <a:solidFill>
                  <a:schemeClr val="lt1"/>
                </a:solidFill>
                <a:latin typeface="Calibri"/>
                <a:ea typeface="Calibri"/>
                <a:cs typeface="Calibri"/>
                <a:sym typeface="Calibri"/>
              </a:rPr>
              <a:t>The module defines a platform_driver struct called dev_driver that contains the driver name, owner, and probe and remove functions. The module_platform_driver macro is used to register the driver with the kernel</a:t>
            </a:r>
            <a:r>
              <a:rPr b="0" i="0" lang="en-US" sz="1800" u="none" cap="none" strike="noStrike">
                <a:solidFill>
                  <a:schemeClr val="lt1"/>
                </a:solidFill>
                <a:latin typeface="Calibri"/>
                <a:ea typeface="Calibri"/>
                <a:cs typeface="Calibri"/>
                <a:sym typeface="Calibri"/>
              </a:rPr>
              <a:t>.</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8" name="Shape 2428"/>
        <p:cNvGrpSpPr/>
        <p:nvPr/>
      </p:nvGrpSpPr>
      <p:grpSpPr>
        <a:xfrm>
          <a:off x="0" y="0"/>
          <a:ext cx="0" cy="0"/>
          <a:chOff x="0" y="0"/>
          <a:chExt cx="0" cy="0"/>
        </a:xfrm>
      </p:grpSpPr>
      <p:sp>
        <p:nvSpPr>
          <p:cNvPr id="2429" name="Google Shape;2429;p54"/>
          <p:cNvSpPr txBox="1"/>
          <p:nvPr>
            <p:ph type="title"/>
          </p:nvPr>
        </p:nvSpPr>
        <p:spPr>
          <a:xfrm>
            <a:off x="919119" y="-157549"/>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Receiver_driver</a:t>
            </a:r>
            <a:endParaRPr/>
          </a:p>
        </p:txBody>
      </p:sp>
      <p:sp>
        <p:nvSpPr>
          <p:cNvPr id="2430" name="Google Shape;2430;p54"/>
          <p:cNvSpPr/>
          <p:nvPr/>
        </p:nvSpPr>
        <p:spPr>
          <a:xfrm>
            <a:off x="321275" y="1099751"/>
            <a:ext cx="4979700" cy="2035800"/>
          </a:xfrm>
          <a:prstGeom prst="rect">
            <a:avLst/>
          </a:prstGeom>
          <a:solidFill>
            <a:srgbClr val="0C0C0C"/>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rPr b="1" i="0" lang="en-US" sz="2400" u="none" cap="none" strike="noStrike">
                <a:solidFill>
                  <a:schemeClr val="lt1"/>
                </a:solidFill>
                <a:latin typeface="Sorts Mill Goudy"/>
                <a:ea typeface="Sorts Mill Goudy"/>
                <a:cs typeface="Sorts Mill Goudy"/>
                <a:sym typeface="Sorts Mill Goudy"/>
              </a:rPr>
              <a:t>base_addr</a:t>
            </a:r>
            <a:endParaRPr b="1" i="0" sz="24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20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To store the base address of the custom hardware design. This variable is used to translate virtual addresses to physical addresses in the FPGA design</a:t>
            </a:r>
            <a:r>
              <a:rPr b="0" i="0" lang="en-US" sz="1800" u="none" cap="none" strike="noStrike">
                <a:solidFill>
                  <a:schemeClr val="lt1"/>
                </a:solidFill>
                <a:latin typeface="Calibri"/>
                <a:ea typeface="Calibri"/>
                <a:cs typeface="Calibri"/>
                <a:sym typeface="Calibri"/>
              </a:rPr>
              <a:t>.</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431" name="Google Shape;2431;p54"/>
          <p:cNvSpPr/>
          <p:nvPr/>
        </p:nvSpPr>
        <p:spPr>
          <a:xfrm>
            <a:off x="6634549" y="1099751"/>
            <a:ext cx="5362800" cy="1878300"/>
          </a:xfrm>
          <a:prstGeom prst="rect">
            <a:avLst/>
          </a:prstGeom>
          <a:solidFill>
            <a:srgbClr val="0C0C0C"/>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reg_read and reg_write</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To read and write 32-bit values to registers in the hardware design</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432" name="Google Shape;2432;p54"/>
          <p:cNvSpPr/>
          <p:nvPr/>
        </p:nvSpPr>
        <p:spPr>
          <a:xfrm>
            <a:off x="3568700" y="3722474"/>
            <a:ext cx="8207400" cy="2945100"/>
          </a:xfrm>
          <a:prstGeom prst="rect">
            <a:avLst/>
          </a:prstGeom>
          <a:solidFill>
            <a:srgbClr val="0C0C0C"/>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0" i="0" lang="en-US" sz="2400" u="none" cap="none" strike="noStrike">
                <a:solidFill>
                  <a:schemeClr val="lt1"/>
                </a:solidFill>
                <a:latin typeface="Calibri"/>
                <a:ea typeface="Calibri"/>
                <a:cs typeface="Calibri"/>
                <a:sym typeface="Calibri"/>
              </a:rPr>
              <a:t>Module defines an array dev_of_ids that contains a single entry with the compatible string "sdr,openofdm_rx". This array is used to match the module with a device tree node in the system.</a:t>
            </a:r>
            <a:endParaRPr b="0" i="0" sz="2400" u="none" cap="none" strike="noStrike">
              <a:solidFill>
                <a:schemeClr val="lt1"/>
              </a:solidFill>
              <a:latin typeface="Calibri"/>
              <a:ea typeface="Calibri"/>
              <a:cs typeface="Calibri"/>
              <a:sym typeface="Calibri"/>
            </a:endParaRPr>
          </a:p>
        </p:txBody>
      </p:sp>
      <p:sp>
        <p:nvSpPr>
          <p:cNvPr id="2433" name="Google Shape;2433;p54"/>
          <p:cNvSpPr/>
          <p:nvPr/>
        </p:nvSpPr>
        <p:spPr>
          <a:xfrm>
            <a:off x="321275" y="3722474"/>
            <a:ext cx="2777400" cy="2945100"/>
          </a:xfrm>
          <a:prstGeom prst="rect">
            <a:avLst/>
          </a:prstGeom>
          <a:solidFill>
            <a:srgbClr val="0C0C0C"/>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Sorts Mill Goudy"/>
                <a:ea typeface="Sorts Mill Goudy"/>
                <a:cs typeface="Sorts Mill Goudy"/>
                <a:sym typeface="Sorts Mill Goudy"/>
              </a:rPr>
              <a:t>Header files are same as transmitter driver.</a:t>
            </a:r>
            <a:endParaRPr b="0" i="0" sz="2400" u="none" cap="none" strike="noStrike">
              <a:solidFill>
                <a:schemeClr val="lt1"/>
              </a:solidFill>
              <a:latin typeface="Sorts Mill Goudy"/>
              <a:ea typeface="Sorts Mill Goudy"/>
              <a:cs typeface="Sorts Mill Goudy"/>
              <a:sym typeface="Sorts Mill Goud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7" name="Shape 2437"/>
        <p:cNvGrpSpPr/>
        <p:nvPr/>
      </p:nvGrpSpPr>
      <p:grpSpPr>
        <a:xfrm>
          <a:off x="0" y="0"/>
          <a:ext cx="0" cy="0"/>
          <a:chOff x="0" y="0"/>
          <a:chExt cx="0" cy="0"/>
        </a:xfrm>
      </p:grpSpPr>
      <p:sp>
        <p:nvSpPr>
          <p:cNvPr id="2438" name="Google Shape;2438;p55"/>
          <p:cNvSpPr/>
          <p:nvPr/>
        </p:nvSpPr>
        <p:spPr>
          <a:xfrm>
            <a:off x="426720" y="568960"/>
            <a:ext cx="4155300" cy="5212200"/>
          </a:xfrm>
          <a:prstGeom prst="rect">
            <a:avLst/>
          </a:prstGeom>
          <a:solidFill>
            <a:srgbClr val="0C0C0C"/>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openofdm_rx_driver_api</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This structure contains function pointers to the functions provided by the module. This structure is used to export the module's API to other kernel modules.</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439" name="Google Shape;2439;p55"/>
          <p:cNvSpPr/>
          <p:nvPr/>
        </p:nvSpPr>
        <p:spPr>
          <a:xfrm>
            <a:off x="5892800" y="274320"/>
            <a:ext cx="6035100" cy="2499300"/>
          </a:xfrm>
          <a:prstGeom prst="rect">
            <a:avLst/>
          </a:prstGeom>
          <a:solidFill>
            <a:srgbClr val="0C0C0C"/>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Sorts Mill Goudy"/>
                <a:ea typeface="Sorts Mill Goudy"/>
                <a:cs typeface="Sorts Mill Goudy"/>
                <a:sym typeface="Sorts Mill Goudy"/>
              </a:rPr>
              <a:t>hw_init</a:t>
            </a:r>
            <a:endParaRPr b="1" i="0" sz="24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It initializes the custom hardware design. This function takes an argument mode that specifies the mode of operation for the hardware design. The function sets several registers in the hardware design to configure its operation.</a:t>
            </a:r>
            <a:endParaRPr b="0" i="0" sz="1800" u="none" cap="none" strike="noStrike">
              <a:solidFill>
                <a:schemeClr val="lt1"/>
              </a:solidFill>
              <a:latin typeface="Sorts Mill Goudy"/>
              <a:ea typeface="Sorts Mill Goudy"/>
              <a:cs typeface="Sorts Mill Goudy"/>
              <a:sym typeface="Sorts Mill Goudy"/>
            </a:endParaRPr>
          </a:p>
        </p:txBody>
      </p:sp>
      <p:sp>
        <p:nvSpPr>
          <p:cNvPr id="2440" name="Google Shape;2440;p55"/>
          <p:cNvSpPr/>
          <p:nvPr/>
        </p:nvSpPr>
        <p:spPr>
          <a:xfrm>
            <a:off x="6004560" y="3515360"/>
            <a:ext cx="6035100" cy="2499300"/>
          </a:xfrm>
          <a:prstGeom prst="rect">
            <a:avLst/>
          </a:prstGeom>
          <a:solidFill>
            <a:srgbClr val="0C0C0C"/>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Sorts Mill Goudy"/>
                <a:ea typeface="Sorts Mill Goudy"/>
                <a:cs typeface="Sorts Mill Goudy"/>
                <a:sym typeface="Sorts Mill Goudy"/>
              </a:rPr>
              <a:t>dev_remove</a:t>
            </a:r>
            <a:endParaRPr b="1" i="0" sz="24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1" i="0" sz="24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It is called when the module is unloaded. This function does not perform any actions.</a:t>
            </a:r>
            <a:endParaRPr b="1" i="0" sz="2000" u="none" cap="none" strike="noStrike">
              <a:solidFill>
                <a:schemeClr val="lt1"/>
              </a:solidFill>
              <a:latin typeface="Sorts Mill Goudy"/>
              <a:ea typeface="Sorts Mill Goudy"/>
              <a:cs typeface="Sorts Mill Goudy"/>
              <a:sym typeface="Sorts Mill Goud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sp>
        <p:nvSpPr>
          <p:cNvPr id="2445" name="Google Shape;2445;p56"/>
          <p:cNvSpPr/>
          <p:nvPr/>
        </p:nvSpPr>
        <p:spPr>
          <a:xfrm>
            <a:off x="731520" y="772160"/>
            <a:ext cx="4775100" cy="4744800"/>
          </a:xfrm>
          <a:prstGeom prst="rect">
            <a:avLst/>
          </a:prstGeom>
          <a:solidFill>
            <a:srgbClr val="0C0C0C"/>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Sorts Mill Goudy"/>
                <a:ea typeface="Sorts Mill Goudy"/>
                <a:cs typeface="Sorts Mill Goudy"/>
                <a:sym typeface="Sorts Mill Goudy"/>
              </a:rPr>
              <a:t>dev_probe</a:t>
            </a:r>
            <a:endParaRPr b="1" i="0" sz="24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It is called when the module is loaded. This function initializes the openofdm_rx_api structure with pointers to the functions provided by the module, and maps the I/O memory of the custom hardware design to virtual memory using the devm_ioremap_resource function.</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446" name="Google Shape;2446;p56"/>
          <p:cNvSpPr/>
          <p:nvPr/>
        </p:nvSpPr>
        <p:spPr>
          <a:xfrm>
            <a:off x="6309360" y="1046480"/>
            <a:ext cx="5628600" cy="2306400"/>
          </a:xfrm>
          <a:prstGeom prst="rect">
            <a:avLst/>
          </a:prstGeom>
          <a:solidFill>
            <a:srgbClr val="0C0C0C"/>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platform_driver</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This structure dev_driver that contains pointers to the dev_probe and dev_remove functions, and other information about the module. This structure is used to register the module with the kernel.</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447" name="Google Shape;2447;p56"/>
          <p:cNvSpPr/>
          <p:nvPr/>
        </p:nvSpPr>
        <p:spPr>
          <a:xfrm>
            <a:off x="6309360" y="3789680"/>
            <a:ext cx="5699700" cy="1564500"/>
          </a:xfrm>
          <a:prstGeom prst="rect">
            <a:avLst/>
          </a:prstGeom>
          <a:solidFill>
            <a:srgbClr val="0C0C0C"/>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0" i="0" lang="en-US" sz="2000" u="none" cap="none" strike="noStrike">
                <a:solidFill>
                  <a:schemeClr val="lt1"/>
                </a:solidFill>
                <a:latin typeface="Calibri"/>
                <a:ea typeface="Calibri"/>
                <a:cs typeface="Calibri"/>
                <a:sym typeface="Calibri"/>
              </a:rPr>
              <a:t>The module uses several macros to define metadata about the module, including its author, description, and license.</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1" name="Shape 2451"/>
        <p:cNvGrpSpPr/>
        <p:nvPr/>
      </p:nvGrpSpPr>
      <p:grpSpPr>
        <a:xfrm>
          <a:off x="0" y="0"/>
          <a:ext cx="0" cy="0"/>
          <a:chOff x="0" y="0"/>
          <a:chExt cx="0" cy="0"/>
        </a:xfrm>
      </p:grpSpPr>
      <p:sp>
        <p:nvSpPr>
          <p:cNvPr id="2452" name="Google Shape;2452;p57"/>
          <p:cNvSpPr txBox="1"/>
          <p:nvPr>
            <p:ph type="title"/>
          </p:nvPr>
        </p:nvSpPr>
        <p:spPr>
          <a:xfrm>
            <a:off x="-3143855" y="9525"/>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2"/>
              </a:buClr>
              <a:buSzPct val="100000"/>
              <a:buFont typeface="Sorts Mill Goudy"/>
              <a:buNone/>
            </a:pPr>
            <a:r>
              <a:rPr b="1" lang="en-US"/>
              <a:t>Xilinx_dma driver</a:t>
            </a:r>
            <a:br>
              <a:rPr b="1" lang="en-US"/>
            </a:br>
            <a:endParaRPr b="1"/>
          </a:p>
        </p:txBody>
      </p:sp>
      <p:sp>
        <p:nvSpPr>
          <p:cNvPr id="2453" name="Google Shape;2453;p57"/>
          <p:cNvSpPr txBox="1"/>
          <p:nvPr>
            <p:ph idx="1" type="body"/>
          </p:nvPr>
        </p:nvSpPr>
        <p:spPr>
          <a:xfrm>
            <a:off x="0" y="1072515"/>
            <a:ext cx="11765400" cy="5775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fontScale="70000" lnSpcReduction="20000"/>
          </a:bodyPr>
          <a:lstStyle/>
          <a:p>
            <a:pPr indent="0" lvl="0" marL="36899" rtl="0" algn="l">
              <a:lnSpc>
                <a:spcPct val="110000"/>
              </a:lnSpc>
              <a:spcBef>
                <a:spcPts val="0"/>
              </a:spcBef>
              <a:spcAft>
                <a:spcPts val="0"/>
              </a:spcAft>
              <a:buSzPct val="70000"/>
              <a:buNone/>
            </a:pPr>
            <a:r>
              <a:rPr b="1" lang="en-US" sz="3200" u="sng">
                <a:solidFill>
                  <a:schemeClr val="lt1"/>
                </a:solidFill>
              </a:rPr>
              <a:t>What is DMA ? </a:t>
            </a:r>
            <a:endParaRPr/>
          </a:p>
          <a:p>
            <a:pPr indent="0" lvl="0" marL="36899" rtl="0" algn="l">
              <a:lnSpc>
                <a:spcPct val="160000"/>
              </a:lnSpc>
              <a:spcBef>
                <a:spcPts val="1048"/>
              </a:spcBef>
              <a:spcAft>
                <a:spcPts val="0"/>
              </a:spcAft>
              <a:buSzPct val="70000"/>
              <a:buNone/>
            </a:pPr>
            <a:r>
              <a:t/>
            </a:r>
            <a:endParaRPr b="1" sz="3200" u="sng">
              <a:solidFill>
                <a:schemeClr val="lt1"/>
              </a:solidFill>
            </a:endParaRPr>
          </a:p>
          <a:p>
            <a:pPr indent="-306000" lvl="0" marL="342900" rtl="0" algn="l">
              <a:lnSpc>
                <a:spcPct val="160000"/>
              </a:lnSpc>
              <a:spcBef>
                <a:spcPts val="1090"/>
              </a:spcBef>
              <a:spcAft>
                <a:spcPts val="0"/>
              </a:spcAft>
              <a:buSzPct val="70000"/>
              <a:buChar char="◈"/>
            </a:pPr>
            <a:r>
              <a:rPr b="0" i="0" lang="en-US" sz="3500">
                <a:solidFill>
                  <a:schemeClr val="lt1"/>
                </a:solidFill>
                <a:latin typeface="Verdana"/>
                <a:ea typeface="Verdana"/>
                <a:cs typeface="Verdana"/>
                <a:sym typeface="Verdana"/>
              </a:rPr>
              <a:t>Direct memory access (DMA) is a method that allows an input/output (I/O) device to send or receive data directly to or from the main memory, bypassing the CPU to speed up memory operations.</a:t>
            </a:r>
            <a:endParaRPr/>
          </a:p>
          <a:p>
            <a:pPr indent="0" lvl="0" marL="36899" rtl="0" algn="l">
              <a:lnSpc>
                <a:spcPct val="170000"/>
              </a:lnSpc>
              <a:spcBef>
                <a:spcPts val="1048"/>
              </a:spcBef>
              <a:spcAft>
                <a:spcPts val="0"/>
              </a:spcAft>
              <a:buSzPct val="70000"/>
              <a:buNone/>
            </a:pPr>
            <a:r>
              <a:t/>
            </a:r>
            <a:endParaRPr b="0" i="0" sz="3200">
              <a:solidFill>
                <a:schemeClr val="lt1"/>
              </a:solidFill>
              <a:latin typeface="Verdana"/>
              <a:ea typeface="Verdana"/>
              <a:cs typeface="Verdana"/>
              <a:sym typeface="Verdana"/>
            </a:endParaRPr>
          </a:p>
          <a:p>
            <a:pPr indent="-306000" lvl="0" marL="342900" rtl="0" algn="l">
              <a:lnSpc>
                <a:spcPct val="170000"/>
              </a:lnSpc>
              <a:spcBef>
                <a:spcPts val="1118"/>
              </a:spcBef>
              <a:spcAft>
                <a:spcPts val="0"/>
              </a:spcAft>
              <a:buSzPct val="70000"/>
              <a:buChar char="◈"/>
            </a:pPr>
            <a:r>
              <a:rPr b="0" i="0" lang="en-US" sz="3700">
                <a:solidFill>
                  <a:schemeClr val="lt1"/>
                </a:solidFill>
                <a:latin typeface="Verdana"/>
                <a:ea typeface="Verdana"/>
                <a:cs typeface="Verdana"/>
                <a:sym typeface="Verdana"/>
              </a:rPr>
              <a:t>The process is managed by a chip known as a DMA controller (DMAC).</a:t>
            </a:r>
            <a:br>
              <a:rPr b="0" i="0" lang="en-US" sz="2400">
                <a:solidFill>
                  <a:srgbClr val="424242"/>
                </a:solidFill>
                <a:latin typeface="Verdana"/>
                <a:ea typeface="Verdana"/>
                <a:cs typeface="Verdana"/>
                <a:sym typeface="Verdana"/>
              </a:rPr>
            </a:br>
            <a:endParaRPr b="1" sz="3200" u="sng"/>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7" name="Shape 2457"/>
        <p:cNvGrpSpPr/>
        <p:nvPr/>
      </p:nvGrpSpPr>
      <p:grpSpPr>
        <a:xfrm>
          <a:off x="0" y="0"/>
          <a:ext cx="0" cy="0"/>
          <a:chOff x="0" y="0"/>
          <a:chExt cx="0" cy="0"/>
        </a:xfrm>
      </p:grpSpPr>
      <p:sp>
        <p:nvSpPr>
          <p:cNvPr id="2458" name="Google Shape;2458;p58"/>
          <p:cNvSpPr txBox="1"/>
          <p:nvPr/>
        </p:nvSpPr>
        <p:spPr>
          <a:xfrm>
            <a:off x="308610" y="0"/>
            <a:ext cx="11384400" cy="6656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3200" u="none" cap="none" strike="noStrike">
                <a:solidFill>
                  <a:srgbClr val="F2F2F2"/>
                </a:solidFill>
                <a:latin typeface="Verdana"/>
                <a:ea typeface="Verdana"/>
                <a:cs typeface="Verdana"/>
                <a:sym typeface="Verdana"/>
              </a:rPr>
              <a:t>DMA channels are used to communicate data between the peripheral device and the system memory. </a:t>
            </a:r>
            <a:endParaRPr/>
          </a:p>
          <a:p>
            <a:pPr indent="0" lvl="0" marL="0" marR="0" rtl="0" algn="l">
              <a:lnSpc>
                <a:spcPct val="150000"/>
              </a:lnSpc>
              <a:spcBef>
                <a:spcPts val="0"/>
              </a:spcBef>
              <a:spcAft>
                <a:spcPts val="0"/>
              </a:spcAft>
              <a:buNone/>
            </a:pPr>
            <a:r>
              <a:t/>
            </a:r>
            <a:endParaRPr b="0" i="0" sz="3200" u="none" cap="none" strike="noStrike">
              <a:solidFill>
                <a:srgbClr val="F2F2F2"/>
              </a:solidFill>
              <a:latin typeface="Verdana"/>
              <a:ea typeface="Verdana"/>
              <a:cs typeface="Verdana"/>
              <a:sym typeface="Verdana"/>
            </a:endParaRPr>
          </a:p>
          <a:p>
            <a:pPr indent="0" lvl="0" marL="0" marR="0" rtl="0" algn="l">
              <a:lnSpc>
                <a:spcPct val="150000"/>
              </a:lnSpc>
              <a:spcBef>
                <a:spcPts val="0"/>
              </a:spcBef>
              <a:spcAft>
                <a:spcPts val="0"/>
              </a:spcAft>
              <a:buNone/>
            </a:pPr>
            <a:r>
              <a:rPr b="0" i="0" lang="en-US" sz="3200" u="none" cap="none" strike="noStrike">
                <a:solidFill>
                  <a:srgbClr val="F2F2F2"/>
                </a:solidFill>
                <a:latin typeface="Verdana"/>
                <a:ea typeface="Verdana"/>
                <a:cs typeface="Verdana"/>
                <a:sym typeface="Verdana"/>
              </a:rPr>
              <a:t>All four system resources rely on certain lines on a bus. </a:t>
            </a:r>
            <a:endParaRPr/>
          </a:p>
          <a:p>
            <a:pPr indent="0" lvl="0" marL="0" marR="0" rtl="0" algn="l">
              <a:lnSpc>
                <a:spcPct val="150000"/>
              </a:lnSpc>
              <a:spcBef>
                <a:spcPts val="0"/>
              </a:spcBef>
              <a:spcAft>
                <a:spcPts val="0"/>
              </a:spcAft>
              <a:buNone/>
            </a:pPr>
            <a:r>
              <a:t/>
            </a:r>
            <a:endParaRPr b="0" i="0" sz="3200" u="none" cap="none" strike="noStrike">
              <a:solidFill>
                <a:srgbClr val="F2F2F2"/>
              </a:solidFill>
              <a:latin typeface="Verdana"/>
              <a:ea typeface="Verdana"/>
              <a:cs typeface="Verdana"/>
              <a:sym typeface="Verdana"/>
            </a:endParaRPr>
          </a:p>
          <a:p>
            <a:pPr indent="0" lvl="0" marL="0" marR="0" rtl="0" algn="l">
              <a:lnSpc>
                <a:spcPct val="150000"/>
              </a:lnSpc>
              <a:spcBef>
                <a:spcPts val="0"/>
              </a:spcBef>
              <a:spcAft>
                <a:spcPts val="0"/>
              </a:spcAft>
              <a:buNone/>
            </a:pPr>
            <a:r>
              <a:rPr b="0" i="0" lang="en-US" sz="3200" u="none" cap="none" strike="noStrike">
                <a:solidFill>
                  <a:srgbClr val="F2F2F2"/>
                </a:solidFill>
                <a:latin typeface="Verdana"/>
                <a:ea typeface="Verdana"/>
                <a:cs typeface="Verdana"/>
                <a:sym typeface="Verdana"/>
              </a:rPr>
              <a:t>Some lines on the bus are used for IRQs, some for addresses (the I/O addresses and the memory address) and some for DMA channels.</a:t>
            </a:r>
            <a:endParaRPr b="0" i="0" sz="3200" u="none" cap="none" strike="noStrike">
              <a:solidFill>
                <a:srgbClr val="F2F2F2"/>
              </a:solidFill>
              <a:latin typeface="Sorts Mill Goudy"/>
              <a:ea typeface="Sorts Mill Goudy"/>
              <a:cs typeface="Sorts Mill Goudy"/>
              <a:sym typeface="Sorts Mill Goud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23"/>
          <p:cNvSpPr txBox="1"/>
          <p:nvPr>
            <p:ph type="title"/>
          </p:nvPr>
        </p:nvSpPr>
        <p:spPr>
          <a:xfrm>
            <a:off x="639475" y="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b="1" lang="en-US"/>
              <a:t>IEEE 802.11</a:t>
            </a:r>
            <a:endParaRPr b="1"/>
          </a:p>
        </p:txBody>
      </p:sp>
      <p:sp>
        <p:nvSpPr>
          <p:cNvPr id="2235" name="Google Shape;2235;p23"/>
          <p:cNvSpPr txBox="1"/>
          <p:nvPr>
            <p:ph idx="1" type="body"/>
          </p:nvPr>
        </p:nvSpPr>
        <p:spPr>
          <a:xfrm>
            <a:off x="913795" y="1158240"/>
            <a:ext cx="10353900" cy="55170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lnSpcReduction="10000"/>
          </a:bodyPr>
          <a:lstStyle/>
          <a:p>
            <a:pPr indent="-306000" lvl="0" marL="342900" rtl="0" algn="l">
              <a:lnSpc>
                <a:spcPct val="150000"/>
              </a:lnSpc>
              <a:spcBef>
                <a:spcPts val="0"/>
              </a:spcBef>
              <a:spcAft>
                <a:spcPts val="0"/>
              </a:spcAft>
              <a:buSzPts val="1960"/>
              <a:buChar char="◈"/>
            </a:pPr>
            <a:r>
              <a:rPr i="0" lang="en-US" sz="2800">
                <a:solidFill>
                  <a:srgbClr val="F2F2F2"/>
                </a:solidFill>
                <a:latin typeface="Arial"/>
                <a:ea typeface="Arial"/>
                <a:cs typeface="Arial"/>
                <a:sym typeface="Arial"/>
              </a:rPr>
              <a:t>IEEE 802.11 is part of the </a:t>
            </a:r>
            <a:r>
              <a:rPr lang="en-US" sz="2800">
                <a:solidFill>
                  <a:srgbClr val="F2F2F2"/>
                </a:solidFill>
                <a:latin typeface="Arial"/>
                <a:ea typeface="Arial"/>
                <a:cs typeface="Arial"/>
                <a:sym typeface="Arial"/>
              </a:rPr>
              <a:t>IEEE 802</a:t>
            </a:r>
            <a:r>
              <a:rPr i="0" lang="en-US" sz="2800">
                <a:solidFill>
                  <a:srgbClr val="F2F2F2"/>
                </a:solidFill>
                <a:latin typeface="Arial"/>
                <a:ea typeface="Arial"/>
                <a:cs typeface="Arial"/>
                <a:sym typeface="Arial"/>
              </a:rPr>
              <a:t> set of </a:t>
            </a:r>
            <a:r>
              <a:rPr lang="en-US" sz="2800">
                <a:solidFill>
                  <a:srgbClr val="F2F2F2"/>
                </a:solidFill>
                <a:latin typeface="Arial"/>
                <a:ea typeface="Arial"/>
                <a:cs typeface="Arial"/>
                <a:sym typeface="Arial"/>
              </a:rPr>
              <a:t>local area network</a:t>
            </a:r>
            <a:r>
              <a:rPr i="0" lang="en-US" sz="2800">
                <a:solidFill>
                  <a:srgbClr val="F2F2F2"/>
                </a:solidFill>
                <a:latin typeface="Arial"/>
                <a:ea typeface="Arial"/>
                <a:cs typeface="Arial"/>
                <a:sym typeface="Arial"/>
              </a:rPr>
              <a:t> (LAN) </a:t>
            </a:r>
            <a:r>
              <a:rPr lang="en-US" sz="2800">
                <a:solidFill>
                  <a:srgbClr val="F2F2F2"/>
                </a:solidFill>
                <a:latin typeface="Arial"/>
                <a:ea typeface="Arial"/>
                <a:cs typeface="Arial"/>
                <a:sym typeface="Arial"/>
              </a:rPr>
              <a:t>technical standards</a:t>
            </a:r>
            <a:r>
              <a:rPr i="0" lang="en-US" sz="2800">
                <a:solidFill>
                  <a:srgbClr val="F2F2F2"/>
                </a:solidFill>
                <a:latin typeface="Arial"/>
                <a:ea typeface="Arial"/>
                <a:cs typeface="Arial"/>
                <a:sym typeface="Arial"/>
              </a:rPr>
              <a:t>, and specifies the set of </a:t>
            </a:r>
            <a:r>
              <a:rPr lang="en-US" sz="2800">
                <a:solidFill>
                  <a:srgbClr val="F2F2F2"/>
                </a:solidFill>
                <a:latin typeface="Arial"/>
                <a:ea typeface="Arial"/>
                <a:cs typeface="Arial"/>
                <a:sym typeface="Arial"/>
              </a:rPr>
              <a:t>media access control</a:t>
            </a:r>
            <a:r>
              <a:rPr i="0" lang="en-US" sz="2800">
                <a:solidFill>
                  <a:srgbClr val="F2F2F2"/>
                </a:solidFill>
                <a:latin typeface="Arial"/>
                <a:ea typeface="Arial"/>
                <a:cs typeface="Arial"/>
                <a:sym typeface="Arial"/>
              </a:rPr>
              <a:t> (MAC) and </a:t>
            </a:r>
            <a:r>
              <a:rPr lang="en-US" sz="2800">
                <a:solidFill>
                  <a:srgbClr val="F2F2F2"/>
                </a:solidFill>
                <a:latin typeface="Arial"/>
                <a:ea typeface="Arial"/>
                <a:cs typeface="Arial"/>
                <a:sym typeface="Arial"/>
              </a:rPr>
              <a:t>physical layer</a:t>
            </a:r>
            <a:r>
              <a:rPr i="0" lang="en-US" sz="2800">
                <a:solidFill>
                  <a:srgbClr val="F2F2F2"/>
                </a:solidFill>
                <a:latin typeface="Arial"/>
                <a:ea typeface="Arial"/>
                <a:cs typeface="Arial"/>
                <a:sym typeface="Arial"/>
              </a:rPr>
              <a:t>(PHY) protocols for implementing </a:t>
            </a:r>
            <a:r>
              <a:rPr lang="en-US" sz="2800">
                <a:solidFill>
                  <a:srgbClr val="F2F2F2"/>
                </a:solidFill>
                <a:latin typeface="Arial"/>
                <a:ea typeface="Arial"/>
                <a:cs typeface="Arial"/>
                <a:sym typeface="Arial"/>
              </a:rPr>
              <a:t>wireless local area network</a:t>
            </a:r>
            <a:r>
              <a:rPr i="0" lang="en-US" sz="2800">
                <a:solidFill>
                  <a:srgbClr val="F2F2F2"/>
                </a:solidFill>
                <a:latin typeface="Arial"/>
                <a:ea typeface="Arial"/>
                <a:cs typeface="Arial"/>
                <a:sym typeface="Arial"/>
              </a:rPr>
              <a:t> (WLAN) computer communication.</a:t>
            </a:r>
            <a:endParaRPr/>
          </a:p>
          <a:p>
            <a:pPr indent="0" lvl="0" marL="36899" rtl="0" algn="l">
              <a:lnSpc>
                <a:spcPct val="110000"/>
              </a:lnSpc>
              <a:spcBef>
                <a:spcPts val="1060"/>
              </a:spcBef>
              <a:spcAft>
                <a:spcPts val="0"/>
              </a:spcAft>
              <a:buSzPts val="1610"/>
              <a:buNone/>
            </a:pPr>
            <a:r>
              <a:rPr b="1" i="0" lang="en-US">
                <a:solidFill>
                  <a:srgbClr val="F2F2F2"/>
                </a:solidFill>
                <a:latin typeface="Arial"/>
                <a:ea typeface="Arial"/>
                <a:cs typeface="Arial"/>
                <a:sym typeface="Arial"/>
              </a:rPr>
              <a:t> </a:t>
            </a:r>
            <a:endParaRPr/>
          </a:p>
          <a:p>
            <a:pPr indent="-306000" lvl="0" marL="342900" rtl="0" algn="l">
              <a:lnSpc>
                <a:spcPct val="150000"/>
              </a:lnSpc>
              <a:spcBef>
                <a:spcPts val="1160"/>
              </a:spcBef>
              <a:spcAft>
                <a:spcPts val="0"/>
              </a:spcAft>
              <a:buSzPts val="1960"/>
              <a:buChar char="◈"/>
            </a:pPr>
            <a:r>
              <a:rPr i="0" lang="en-US" sz="2800">
                <a:solidFill>
                  <a:srgbClr val="F2F2F2"/>
                </a:solidFill>
                <a:latin typeface="Arial"/>
                <a:ea typeface="Arial"/>
                <a:cs typeface="Arial"/>
                <a:sym typeface="Arial"/>
              </a:rPr>
              <a:t>The standard and amendments provide the basis for wireless network products using the </a:t>
            </a:r>
            <a:r>
              <a:rPr lang="en-US" sz="2800">
                <a:solidFill>
                  <a:srgbClr val="F2F2F2"/>
                </a:solidFill>
                <a:latin typeface="Arial"/>
                <a:ea typeface="Arial"/>
                <a:cs typeface="Arial"/>
                <a:sym typeface="Arial"/>
              </a:rPr>
              <a:t>Wi-Fi</a:t>
            </a:r>
            <a:r>
              <a:rPr i="0" lang="en-US" sz="2800">
                <a:solidFill>
                  <a:srgbClr val="F2F2F2"/>
                </a:solidFill>
                <a:latin typeface="Arial"/>
                <a:ea typeface="Arial"/>
                <a:cs typeface="Arial"/>
                <a:sym typeface="Arial"/>
              </a:rPr>
              <a:t> brand and are the world's most widely used wireless computer networking standards</a:t>
            </a:r>
            <a:endParaRPr sz="2800">
              <a:solidFill>
                <a:srgbClr val="F2F2F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2" name="Shape 2462"/>
        <p:cNvGrpSpPr/>
        <p:nvPr/>
      </p:nvGrpSpPr>
      <p:grpSpPr>
        <a:xfrm>
          <a:off x="0" y="0"/>
          <a:ext cx="0" cy="0"/>
          <a:chOff x="0" y="0"/>
          <a:chExt cx="0" cy="0"/>
        </a:xfrm>
      </p:grpSpPr>
      <p:sp>
        <p:nvSpPr>
          <p:cNvPr id="2463" name="Google Shape;2463;p59"/>
          <p:cNvSpPr txBox="1"/>
          <p:nvPr/>
        </p:nvSpPr>
        <p:spPr>
          <a:xfrm>
            <a:off x="396240" y="839348"/>
            <a:ext cx="11399400" cy="5836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800" u="none" cap="none" strike="noStrike">
                <a:solidFill>
                  <a:srgbClr val="F2F2F2"/>
                </a:solidFill>
                <a:latin typeface="Verdana"/>
                <a:ea typeface="Verdana"/>
                <a:cs typeface="Verdana"/>
                <a:sym typeface="Verdana"/>
              </a:rPr>
              <a:t>A DMA channel enables a device to transfer data without exposing the CPU to a work overload. </a:t>
            </a:r>
            <a:endParaRPr/>
          </a:p>
          <a:p>
            <a:pPr indent="0" lvl="0" marL="0" marR="0" rtl="0" algn="l">
              <a:lnSpc>
                <a:spcPct val="150000"/>
              </a:lnSpc>
              <a:spcBef>
                <a:spcPts val="0"/>
              </a:spcBef>
              <a:spcAft>
                <a:spcPts val="0"/>
              </a:spcAft>
              <a:buNone/>
            </a:pPr>
            <a:r>
              <a:t/>
            </a:r>
            <a:endParaRPr b="0" i="0" sz="2800" u="none" cap="none" strike="noStrike">
              <a:solidFill>
                <a:srgbClr val="F2F2F2"/>
              </a:solidFill>
              <a:latin typeface="Verdana"/>
              <a:ea typeface="Verdana"/>
              <a:cs typeface="Verdana"/>
              <a:sym typeface="Verdana"/>
            </a:endParaRPr>
          </a:p>
          <a:p>
            <a:pPr indent="0" lvl="0" marL="0" marR="0" rtl="0" algn="l">
              <a:lnSpc>
                <a:spcPct val="150000"/>
              </a:lnSpc>
              <a:spcBef>
                <a:spcPts val="0"/>
              </a:spcBef>
              <a:spcAft>
                <a:spcPts val="0"/>
              </a:spcAft>
              <a:buNone/>
            </a:pPr>
            <a:r>
              <a:rPr b="0" i="0" lang="en-US" sz="2800" u="none" cap="none" strike="noStrike">
                <a:solidFill>
                  <a:srgbClr val="F2F2F2"/>
                </a:solidFill>
                <a:latin typeface="Verdana"/>
                <a:ea typeface="Verdana"/>
                <a:cs typeface="Verdana"/>
                <a:sym typeface="Verdana"/>
              </a:rPr>
              <a:t>Without the DMA channels, the CPU copies every piece of data using a peripheral bus from the I/O device. </a:t>
            </a:r>
            <a:endParaRPr/>
          </a:p>
          <a:p>
            <a:pPr indent="0" lvl="0" marL="0" marR="0" rtl="0" algn="l">
              <a:lnSpc>
                <a:spcPct val="150000"/>
              </a:lnSpc>
              <a:spcBef>
                <a:spcPts val="0"/>
              </a:spcBef>
              <a:spcAft>
                <a:spcPts val="0"/>
              </a:spcAft>
              <a:buNone/>
            </a:pPr>
            <a:r>
              <a:t/>
            </a:r>
            <a:endParaRPr b="0" i="0" sz="2800" u="none" cap="none" strike="noStrike">
              <a:solidFill>
                <a:srgbClr val="F2F2F2"/>
              </a:solidFill>
              <a:latin typeface="Verdana"/>
              <a:ea typeface="Verdana"/>
              <a:cs typeface="Verdana"/>
              <a:sym typeface="Verdana"/>
            </a:endParaRPr>
          </a:p>
          <a:p>
            <a:pPr indent="0" lvl="0" marL="0" marR="0" rtl="0" algn="l">
              <a:lnSpc>
                <a:spcPct val="150000"/>
              </a:lnSpc>
              <a:spcBef>
                <a:spcPts val="0"/>
              </a:spcBef>
              <a:spcAft>
                <a:spcPts val="0"/>
              </a:spcAft>
              <a:buNone/>
            </a:pPr>
            <a:r>
              <a:rPr b="0" i="0" lang="en-US" sz="2800" u="none" cap="none" strike="noStrike">
                <a:solidFill>
                  <a:srgbClr val="F2F2F2"/>
                </a:solidFill>
                <a:latin typeface="Verdana"/>
                <a:ea typeface="Verdana"/>
                <a:cs typeface="Verdana"/>
                <a:sym typeface="Verdana"/>
              </a:rPr>
              <a:t>Using a peripheral bus occupies the CPU during the read/write process and does not allow other work to be performed until the operation is completed.</a:t>
            </a:r>
            <a:endParaRPr b="0" i="0" sz="2800" u="none" cap="none" strike="noStrike">
              <a:solidFill>
                <a:srgbClr val="F2F2F2"/>
              </a:solidFill>
              <a:latin typeface="Sorts Mill Goudy"/>
              <a:ea typeface="Sorts Mill Goudy"/>
              <a:cs typeface="Sorts Mill Goudy"/>
              <a:sym typeface="Sorts Mill Goud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7" name="Shape 2467"/>
        <p:cNvGrpSpPr/>
        <p:nvPr/>
      </p:nvGrpSpPr>
      <p:grpSpPr>
        <a:xfrm>
          <a:off x="0" y="0"/>
          <a:ext cx="0" cy="0"/>
          <a:chOff x="0" y="0"/>
          <a:chExt cx="0" cy="0"/>
        </a:xfrm>
      </p:grpSpPr>
      <p:sp>
        <p:nvSpPr>
          <p:cNvPr id="2468" name="Google Shape;2468;p60"/>
          <p:cNvSpPr txBox="1"/>
          <p:nvPr/>
        </p:nvSpPr>
        <p:spPr>
          <a:xfrm>
            <a:off x="381000" y="1166842"/>
            <a:ext cx="11430000" cy="452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2F2F2"/>
                </a:solidFill>
                <a:latin typeface="Verdana"/>
                <a:ea typeface="Verdana"/>
                <a:cs typeface="Verdana"/>
                <a:sym typeface="Verdana"/>
              </a:rPr>
              <a:t>With DMA, the CPU can process other tasks while data transfer is being performed.</a:t>
            </a:r>
            <a:endParaRPr/>
          </a:p>
          <a:p>
            <a:pPr indent="0" lvl="0" marL="0" marR="0" rtl="0" algn="l">
              <a:spcBef>
                <a:spcPts val="0"/>
              </a:spcBef>
              <a:spcAft>
                <a:spcPts val="0"/>
              </a:spcAft>
              <a:buNone/>
            </a:pPr>
            <a:r>
              <a:t/>
            </a:r>
            <a:endParaRPr b="0" i="0" sz="3200">
              <a:solidFill>
                <a:srgbClr val="F2F2F2"/>
              </a:solidFill>
              <a:latin typeface="Verdana"/>
              <a:ea typeface="Verdana"/>
              <a:cs typeface="Verdana"/>
              <a:sym typeface="Verdana"/>
            </a:endParaRPr>
          </a:p>
          <a:p>
            <a:pPr indent="0" lvl="0" marL="0" marR="0" rtl="0" algn="l">
              <a:spcBef>
                <a:spcPts val="0"/>
              </a:spcBef>
              <a:spcAft>
                <a:spcPts val="0"/>
              </a:spcAft>
              <a:buNone/>
            </a:pPr>
            <a:r>
              <a:t/>
            </a:r>
            <a:endParaRPr b="0" i="0" sz="3200">
              <a:solidFill>
                <a:srgbClr val="F2F2F2"/>
              </a:solidFill>
              <a:latin typeface="Verdana"/>
              <a:ea typeface="Verdana"/>
              <a:cs typeface="Verdana"/>
              <a:sym typeface="Verdana"/>
            </a:endParaRPr>
          </a:p>
          <a:p>
            <a:pPr indent="0" lvl="0" marL="0" marR="0" rtl="0" algn="l">
              <a:spcBef>
                <a:spcPts val="0"/>
              </a:spcBef>
              <a:spcAft>
                <a:spcPts val="0"/>
              </a:spcAft>
              <a:buNone/>
            </a:pPr>
            <a:r>
              <a:rPr b="0" i="0" lang="en-US" sz="3200">
                <a:solidFill>
                  <a:srgbClr val="F2F2F2"/>
                </a:solidFill>
                <a:latin typeface="Verdana"/>
                <a:ea typeface="Verdana"/>
                <a:cs typeface="Verdana"/>
                <a:sym typeface="Verdana"/>
              </a:rPr>
              <a:t>The transfer of data is first initiated by the CPU.</a:t>
            </a:r>
            <a:endParaRPr/>
          </a:p>
          <a:p>
            <a:pPr indent="0" lvl="0" marL="0" marR="0" rtl="0" algn="l">
              <a:spcBef>
                <a:spcPts val="0"/>
              </a:spcBef>
              <a:spcAft>
                <a:spcPts val="0"/>
              </a:spcAft>
              <a:buNone/>
            </a:pPr>
            <a:r>
              <a:t/>
            </a:r>
            <a:endParaRPr b="0" i="0" sz="3200">
              <a:solidFill>
                <a:srgbClr val="F2F2F2"/>
              </a:solidFill>
              <a:latin typeface="Verdana"/>
              <a:ea typeface="Verdana"/>
              <a:cs typeface="Verdana"/>
              <a:sym typeface="Verdana"/>
            </a:endParaRPr>
          </a:p>
          <a:p>
            <a:pPr indent="0" lvl="0" marL="0" marR="0" rtl="0" algn="l">
              <a:spcBef>
                <a:spcPts val="0"/>
              </a:spcBef>
              <a:spcAft>
                <a:spcPts val="0"/>
              </a:spcAft>
              <a:buNone/>
            </a:pPr>
            <a:r>
              <a:rPr b="0" i="0" lang="en-US" sz="3200">
                <a:solidFill>
                  <a:srgbClr val="F2F2F2"/>
                </a:solidFill>
                <a:latin typeface="Verdana"/>
                <a:ea typeface="Verdana"/>
                <a:cs typeface="Verdana"/>
                <a:sym typeface="Verdana"/>
              </a:rPr>
              <a:t> </a:t>
            </a:r>
            <a:endParaRPr/>
          </a:p>
          <a:p>
            <a:pPr indent="0" lvl="0" marL="0" marR="0" rtl="0" algn="l">
              <a:spcBef>
                <a:spcPts val="0"/>
              </a:spcBef>
              <a:spcAft>
                <a:spcPts val="0"/>
              </a:spcAft>
              <a:buNone/>
            </a:pPr>
            <a:r>
              <a:rPr b="0" i="0" lang="en-US" sz="3200">
                <a:solidFill>
                  <a:srgbClr val="F2F2F2"/>
                </a:solidFill>
                <a:latin typeface="Verdana"/>
                <a:ea typeface="Verdana"/>
                <a:cs typeface="Verdana"/>
                <a:sym typeface="Verdana"/>
              </a:rPr>
              <a:t>The data block can be transferred to and from memory by the DMAC</a:t>
            </a:r>
            <a:endParaRPr sz="3200">
              <a:solidFill>
                <a:srgbClr val="F2F2F2"/>
              </a:solidFill>
              <a:latin typeface="Sorts Mill Goudy"/>
              <a:ea typeface="Sorts Mill Goudy"/>
              <a:cs typeface="Sorts Mill Goudy"/>
              <a:sym typeface="Sorts Mill Goud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2" name="Shape 2472"/>
        <p:cNvGrpSpPr/>
        <p:nvPr/>
      </p:nvGrpSpPr>
      <p:grpSpPr>
        <a:xfrm>
          <a:off x="0" y="0"/>
          <a:ext cx="0" cy="0"/>
          <a:chOff x="0" y="0"/>
          <a:chExt cx="0" cy="0"/>
        </a:xfrm>
      </p:grpSpPr>
      <p:sp>
        <p:nvSpPr>
          <p:cNvPr id="2473" name="Google Shape;2473;p61"/>
          <p:cNvSpPr/>
          <p:nvPr/>
        </p:nvSpPr>
        <p:spPr>
          <a:xfrm>
            <a:off x="0" y="833097"/>
            <a:ext cx="12192000" cy="51918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FFFFFF"/>
              </a:buClr>
              <a:buSzPts val="2800"/>
              <a:buFont typeface="Open Sans"/>
              <a:buNone/>
            </a:pPr>
            <a:r>
              <a:rPr b="0" i="0" lang="en-US" sz="2800" u="none" cap="none" strike="noStrike">
                <a:solidFill>
                  <a:srgbClr val="FFFFFF"/>
                </a:solidFill>
                <a:latin typeface="Open Sans"/>
                <a:ea typeface="Open Sans"/>
                <a:cs typeface="Open Sans"/>
                <a:sym typeface="Open Sans"/>
              </a:rPr>
              <a:t>The </a:t>
            </a:r>
            <a:r>
              <a:rPr b="0" i="0" lang="en-US" sz="2800" u="none" cap="none" strike="noStrike">
                <a:solidFill>
                  <a:schemeClr val="lt1"/>
                </a:solidFill>
                <a:latin typeface="Arial"/>
                <a:ea typeface="Arial"/>
                <a:cs typeface="Arial"/>
                <a:sym typeface="Arial"/>
              </a:rPr>
              <a:t>axi_dma_1</a:t>
            </a:r>
            <a:r>
              <a:rPr b="0" i="0" lang="en-US" sz="2800" u="none" cap="none" strike="noStrike">
                <a:solidFill>
                  <a:srgbClr val="FFFFFF"/>
                </a:solidFill>
                <a:latin typeface="Open Sans"/>
                <a:ea typeface="Open Sans"/>
                <a:cs typeface="Open Sans"/>
                <a:sym typeface="Open Sans"/>
              </a:rPr>
              <a:t> device tree node describes an AXI Direct Memory Access (DMA) controller with two channels , one for memory-mapped to stream (MM2S) transfers and one for stream to memory-mapped (S2MM) transfers. </a:t>
            </a:r>
            <a:endParaRPr/>
          </a:p>
          <a:p>
            <a:pPr indent="0" lvl="0" marL="0" marR="0" rtl="0" algn="l">
              <a:lnSpc>
                <a:spcPct val="150000"/>
              </a:lnSpc>
              <a:spcBef>
                <a:spcPts val="0"/>
              </a:spcBef>
              <a:spcAft>
                <a:spcPts val="0"/>
              </a:spcAft>
              <a:buClr>
                <a:schemeClr val="lt1"/>
              </a:buClr>
              <a:buSzPts val="2800"/>
              <a:buFont typeface="Arial"/>
              <a:buNone/>
            </a:pPr>
            <a:r>
              <a:t/>
            </a:r>
            <a:endParaRPr b="0" i="0" sz="2800" u="none" cap="none" strike="noStrike">
              <a:solidFill>
                <a:srgbClr val="FFFFFF"/>
              </a:solidFill>
              <a:latin typeface="Open Sans"/>
              <a:ea typeface="Open Sans"/>
              <a:cs typeface="Open Sans"/>
              <a:sym typeface="Open Sans"/>
            </a:endParaRPr>
          </a:p>
          <a:p>
            <a:pPr indent="0" lvl="0" marL="0" marR="0" rtl="0" algn="l">
              <a:lnSpc>
                <a:spcPct val="150000"/>
              </a:lnSpc>
              <a:spcBef>
                <a:spcPts val="0"/>
              </a:spcBef>
              <a:spcAft>
                <a:spcPts val="0"/>
              </a:spcAft>
              <a:buClr>
                <a:schemeClr val="lt1"/>
              </a:buClr>
              <a:buSzPts val="2800"/>
              <a:buFont typeface="Arial"/>
              <a:buNone/>
            </a:pPr>
            <a:r>
              <a:t/>
            </a:r>
            <a:endParaRPr b="0" i="0" sz="2800" u="none" cap="none" strike="noStrike">
              <a:solidFill>
                <a:srgbClr val="FFFFFF"/>
              </a:solidFill>
              <a:latin typeface="Open Sans"/>
              <a:ea typeface="Open Sans"/>
              <a:cs typeface="Open Sans"/>
              <a:sym typeface="Open Sans"/>
            </a:endParaRPr>
          </a:p>
          <a:p>
            <a:pPr indent="0" lvl="0" marL="0" marR="0" rtl="0" algn="l">
              <a:lnSpc>
                <a:spcPct val="150000"/>
              </a:lnSpc>
              <a:spcBef>
                <a:spcPts val="0"/>
              </a:spcBef>
              <a:spcAft>
                <a:spcPts val="0"/>
              </a:spcAft>
              <a:buClr>
                <a:srgbClr val="FFFFFF"/>
              </a:buClr>
              <a:buSzPts val="2800"/>
              <a:buFont typeface="Open Sans"/>
              <a:buNone/>
            </a:pPr>
            <a:r>
              <a:rPr b="0" i="0" lang="en-US" sz="2800" u="none" cap="none" strike="noStrike">
                <a:solidFill>
                  <a:srgbClr val="FFFFFF"/>
                </a:solidFill>
                <a:latin typeface="Open Sans"/>
                <a:ea typeface="Open Sans"/>
                <a:cs typeface="Open Sans"/>
                <a:sym typeface="Open Sans"/>
              </a:rPr>
              <a:t>The node specifies the DMA's clock sources, interrupt sources, and register map.</a:t>
            </a:r>
            <a:r>
              <a:rPr b="0" i="0" lang="en-US" sz="2800" u="none" cap="none" strike="noStrike">
                <a:solidFill>
                  <a:schemeClr val="lt1"/>
                </a:solidFill>
                <a:latin typeface="Arial"/>
                <a:ea typeface="Arial"/>
                <a:cs typeface="Arial"/>
                <a:sym typeface="Arial"/>
              </a:rPr>
              <a:t> </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7" name="Shape 2477"/>
        <p:cNvGrpSpPr/>
        <p:nvPr/>
      </p:nvGrpSpPr>
      <p:grpSpPr>
        <a:xfrm>
          <a:off x="0" y="0"/>
          <a:ext cx="0" cy="0"/>
          <a:chOff x="0" y="0"/>
          <a:chExt cx="0" cy="0"/>
        </a:xfrm>
      </p:grpSpPr>
      <p:sp>
        <p:nvSpPr>
          <p:cNvPr id="2478" name="Google Shape;2478;p62"/>
          <p:cNvSpPr txBox="1"/>
          <p:nvPr>
            <p:ph type="title"/>
          </p:nvPr>
        </p:nvSpPr>
        <p:spPr>
          <a:xfrm>
            <a:off x="0" y="-169332"/>
            <a:ext cx="3387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b="1" lang="en-US"/>
              <a:t>Transceiver</a:t>
            </a:r>
            <a:endParaRPr b="1"/>
          </a:p>
        </p:txBody>
      </p:sp>
      <p:sp>
        <p:nvSpPr>
          <p:cNvPr id="2479" name="Google Shape;2479;p62"/>
          <p:cNvSpPr/>
          <p:nvPr/>
        </p:nvSpPr>
        <p:spPr>
          <a:xfrm>
            <a:off x="395111" y="1087968"/>
            <a:ext cx="11322900" cy="4515600"/>
          </a:xfrm>
          <a:prstGeom prst="rect">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200000"/>
              </a:lnSpc>
              <a:spcBef>
                <a:spcPts val="0"/>
              </a:spcBef>
              <a:spcAft>
                <a:spcPts val="0"/>
              </a:spcAft>
              <a:buNone/>
            </a:pPr>
            <a:r>
              <a:rPr lang="en-US" sz="2800">
                <a:solidFill>
                  <a:schemeClr val="lt1"/>
                </a:solidFill>
                <a:latin typeface="Sorts Mill Goudy"/>
                <a:ea typeface="Sorts Mill Goudy"/>
                <a:cs typeface="Sorts Mill Goudy"/>
                <a:sym typeface="Sorts Mill Goudy"/>
              </a:rPr>
              <a:t>In radio communications, a transceiver is an electronic device which is a combination of a radio transmitter and a receiver, hence the name. It can both transmit and receive radio waves using an antenna, for communication purposes.</a:t>
            </a:r>
            <a:endParaRPr sz="2800">
              <a:solidFill>
                <a:schemeClr val="lt1"/>
              </a:solidFill>
              <a:latin typeface="Sorts Mill Goudy"/>
              <a:ea typeface="Sorts Mill Goudy"/>
              <a:cs typeface="Sorts Mill Goudy"/>
              <a:sym typeface="Sorts Mill Goudy"/>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63"/>
          <p:cNvSpPr txBox="1"/>
          <p:nvPr>
            <p:ph type="title"/>
          </p:nvPr>
        </p:nvSpPr>
        <p:spPr>
          <a:xfrm>
            <a:off x="253999" y="436880"/>
            <a:ext cx="3322500" cy="810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b="1" lang="en-US"/>
              <a:t>Transmitter</a:t>
            </a:r>
            <a:endParaRPr b="1"/>
          </a:p>
        </p:txBody>
      </p:sp>
      <p:sp>
        <p:nvSpPr>
          <p:cNvPr id="2485" name="Google Shape;2485;p63"/>
          <p:cNvSpPr txBox="1"/>
          <p:nvPr/>
        </p:nvSpPr>
        <p:spPr>
          <a:xfrm>
            <a:off x="253999" y="1750687"/>
            <a:ext cx="8618100" cy="3356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lt1"/>
                </a:solidFill>
                <a:latin typeface="Sorts Mill Goudy"/>
                <a:ea typeface="Sorts Mill Goudy"/>
                <a:cs typeface="Sorts Mill Goudy"/>
                <a:sym typeface="Sorts Mill Goudy"/>
              </a:rPr>
              <a:t>The transmitter includes all blocks from scrambler to preamble. The rest are the receiver chain. Scrambler is responsible for randomizing the MAC layer datain order to prevent the presence of long 1s or 0s sequences. Convolutional encoder with coding rate equals to 1/2 is used for data replication in order to decrease the bit error rate (BER) and enable the decoder to deduce the correct transmitted bits.</a:t>
            </a:r>
            <a:endParaRPr sz="2400">
              <a:solidFill>
                <a:schemeClr val="lt1"/>
              </a:solidFill>
              <a:latin typeface="Sorts Mill Goudy"/>
              <a:ea typeface="Sorts Mill Goudy"/>
              <a:cs typeface="Sorts Mill Goudy"/>
              <a:sym typeface="Sorts Mill Goudy"/>
            </a:endParaRPr>
          </a:p>
        </p:txBody>
      </p:sp>
      <p:pic>
        <p:nvPicPr>
          <p:cNvPr id="2486" name="Google Shape;2486;p63"/>
          <p:cNvPicPr preferRelativeResize="0"/>
          <p:nvPr/>
        </p:nvPicPr>
        <p:blipFill rotWithShape="1">
          <a:blip r:embed="rId3">
            <a:alphaModFix/>
          </a:blip>
          <a:srcRect b="0" l="0" r="0" t="0"/>
          <a:stretch/>
        </p:blipFill>
        <p:spPr>
          <a:xfrm>
            <a:off x="8872221" y="1117938"/>
            <a:ext cx="3065780" cy="5201582"/>
          </a:xfrm>
          <a:prstGeom prst="rect">
            <a:avLst/>
          </a:prstGeom>
          <a:noFill/>
          <a:ln>
            <a:noFill/>
          </a:ln>
        </p:spPr>
      </p:pic>
      <p:sp>
        <p:nvSpPr>
          <p:cNvPr id="2487" name="Google Shape;2487;p63"/>
          <p:cNvSpPr/>
          <p:nvPr/>
        </p:nvSpPr>
        <p:spPr>
          <a:xfrm>
            <a:off x="9377680" y="6410960"/>
            <a:ext cx="2245500" cy="345300"/>
          </a:xfrm>
          <a:prstGeom prst="rect">
            <a:avLst/>
          </a:prstGeom>
          <a:solidFill>
            <a:srgbClr val="F2F2F2"/>
          </a:solidFill>
          <a:ln cap="rnd" cmpd="sng" w="158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0C0C0C"/>
                </a:solidFill>
                <a:latin typeface="Sorts Mill Goudy"/>
                <a:ea typeface="Sorts Mill Goudy"/>
                <a:cs typeface="Sorts Mill Goudy"/>
                <a:sym typeface="Sorts Mill Goudy"/>
              </a:rPr>
              <a:t>Wi-Fi Chain</a:t>
            </a:r>
            <a:endParaRPr b="1" sz="2000">
              <a:solidFill>
                <a:srgbClr val="0C0C0C"/>
              </a:solidFill>
              <a:latin typeface="Sorts Mill Goudy"/>
              <a:ea typeface="Sorts Mill Goudy"/>
              <a:cs typeface="Sorts Mill Goudy"/>
              <a:sym typeface="Sorts Mill Goudy"/>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1" name="Shape 2491"/>
        <p:cNvGrpSpPr/>
        <p:nvPr/>
      </p:nvGrpSpPr>
      <p:grpSpPr>
        <a:xfrm>
          <a:off x="0" y="0"/>
          <a:ext cx="0" cy="0"/>
          <a:chOff x="0" y="0"/>
          <a:chExt cx="0" cy="0"/>
        </a:xfrm>
      </p:grpSpPr>
      <p:sp>
        <p:nvSpPr>
          <p:cNvPr id="2492" name="Google Shape;2492;p64"/>
          <p:cNvSpPr txBox="1"/>
          <p:nvPr/>
        </p:nvSpPr>
        <p:spPr>
          <a:xfrm>
            <a:off x="208280" y="520899"/>
            <a:ext cx="11775300" cy="6126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chemeClr val="lt1"/>
                </a:solidFill>
                <a:latin typeface="Sorts Mill Goudy"/>
                <a:ea typeface="Sorts Mill Goudy"/>
                <a:cs typeface="Sorts Mill Goudy"/>
                <a:sym typeface="Sorts Mill Goudy"/>
              </a:rPr>
              <a:t>Puncturing</a:t>
            </a:r>
            <a:r>
              <a:rPr lang="en-US" sz="2400">
                <a:solidFill>
                  <a:schemeClr val="lt1"/>
                </a:solidFill>
                <a:latin typeface="Sorts Mill Goudy"/>
                <a:ea typeface="Sorts Mill Goudy"/>
                <a:cs typeface="Sorts Mill Goudy"/>
                <a:sym typeface="Sorts Mill Goudy"/>
              </a:rPr>
              <a:t> technique of coding rate 3/4 is used to stealing specific encoded bits to increase the coding rate. </a:t>
            </a:r>
            <a:endParaRPr/>
          </a:p>
          <a:p>
            <a:pPr indent="0" lvl="0" marL="0" marR="0" rtl="0" algn="l">
              <a:lnSpc>
                <a:spcPct val="150000"/>
              </a:lnSpc>
              <a:spcBef>
                <a:spcPts val="0"/>
              </a:spcBef>
              <a:spcAft>
                <a:spcPts val="0"/>
              </a:spcAft>
              <a:buNone/>
            </a:pPr>
            <a:r>
              <a:t/>
            </a:r>
            <a:endParaRPr sz="2400">
              <a:solidFill>
                <a:schemeClr val="lt1"/>
              </a:solidFill>
              <a:latin typeface="Sorts Mill Goudy"/>
              <a:ea typeface="Sorts Mill Goudy"/>
              <a:cs typeface="Sorts Mill Goudy"/>
              <a:sym typeface="Sorts Mill Goudy"/>
            </a:endParaRPr>
          </a:p>
          <a:p>
            <a:pPr indent="0" lvl="0" marL="0" marR="0" rtl="0" algn="l">
              <a:lnSpc>
                <a:spcPct val="150000"/>
              </a:lnSpc>
              <a:spcBef>
                <a:spcPts val="0"/>
              </a:spcBef>
              <a:spcAft>
                <a:spcPts val="0"/>
              </a:spcAft>
              <a:buNone/>
            </a:pPr>
            <a:r>
              <a:rPr b="1" lang="en-US" sz="2400">
                <a:solidFill>
                  <a:schemeClr val="lt1"/>
                </a:solidFill>
                <a:latin typeface="Sorts Mill Goudy"/>
                <a:ea typeface="Sorts Mill Goudy"/>
                <a:cs typeface="Sorts Mill Goudy"/>
                <a:sym typeface="Sorts Mill Goudy"/>
              </a:rPr>
              <a:t>Interleaver</a:t>
            </a:r>
            <a:r>
              <a:rPr lang="en-US" sz="2400">
                <a:solidFill>
                  <a:schemeClr val="lt1"/>
                </a:solidFill>
                <a:latin typeface="Sorts Mill Goudy"/>
                <a:ea typeface="Sorts Mill Goudy"/>
                <a:cs typeface="Sorts Mill Goudy"/>
                <a:sym typeface="Sorts Mill Goudy"/>
              </a:rPr>
              <a:t> is used to get rid of burst errors by rearranging the databits. Symbols are then modulated using 16-QAM modulation scheme. </a:t>
            </a:r>
            <a:endParaRPr/>
          </a:p>
          <a:p>
            <a:pPr indent="0" lvl="0" marL="0" marR="0" rtl="0" algn="l">
              <a:lnSpc>
                <a:spcPct val="150000"/>
              </a:lnSpc>
              <a:spcBef>
                <a:spcPts val="0"/>
              </a:spcBef>
              <a:spcAft>
                <a:spcPts val="0"/>
              </a:spcAft>
              <a:buNone/>
            </a:pPr>
            <a:r>
              <a:t/>
            </a:r>
            <a:endParaRPr sz="2400">
              <a:solidFill>
                <a:schemeClr val="lt1"/>
              </a:solidFill>
              <a:latin typeface="Sorts Mill Goudy"/>
              <a:ea typeface="Sorts Mill Goudy"/>
              <a:cs typeface="Sorts Mill Goudy"/>
              <a:sym typeface="Sorts Mill Goudy"/>
            </a:endParaRPr>
          </a:p>
          <a:p>
            <a:pPr indent="0" lvl="0" marL="0" marR="0" rtl="0" algn="l">
              <a:lnSpc>
                <a:spcPct val="150000"/>
              </a:lnSpc>
              <a:spcBef>
                <a:spcPts val="0"/>
              </a:spcBef>
              <a:spcAft>
                <a:spcPts val="0"/>
              </a:spcAft>
              <a:buNone/>
            </a:pPr>
            <a:r>
              <a:rPr lang="en-US" sz="2400">
                <a:solidFill>
                  <a:schemeClr val="lt1"/>
                </a:solidFill>
                <a:latin typeface="Sorts Mill Goudy"/>
                <a:ea typeface="Sorts Mill Goudy"/>
                <a:cs typeface="Sorts Mill Goudy"/>
                <a:sym typeface="Sorts Mill Goudy"/>
              </a:rPr>
              <a:t>Since Wi-Fi is Orthogonal Frequency Division Multiplexing (OFDM) based, the 128-point IFFT is used to modulate the symbols on several sub-carriers instead of single carrier in order to reduce the channel fading. </a:t>
            </a:r>
            <a:endParaRPr/>
          </a:p>
          <a:p>
            <a:pPr indent="0" lvl="0" marL="0" marR="0" rtl="0" algn="l">
              <a:lnSpc>
                <a:spcPct val="150000"/>
              </a:lnSpc>
              <a:spcBef>
                <a:spcPts val="0"/>
              </a:spcBef>
              <a:spcAft>
                <a:spcPts val="0"/>
              </a:spcAft>
              <a:buNone/>
            </a:pPr>
            <a:r>
              <a:t/>
            </a:r>
            <a:endParaRPr sz="2400">
              <a:solidFill>
                <a:schemeClr val="lt1"/>
              </a:solidFill>
              <a:latin typeface="Sorts Mill Goudy"/>
              <a:ea typeface="Sorts Mill Goudy"/>
              <a:cs typeface="Sorts Mill Goudy"/>
              <a:sym typeface="Sorts Mill Goudy"/>
            </a:endParaRPr>
          </a:p>
          <a:p>
            <a:pPr indent="0" lvl="0" marL="0" marR="0" rtl="0" algn="l">
              <a:lnSpc>
                <a:spcPct val="150000"/>
              </a:lnSpc>
              <a:spcBef>
                <a:spcPts val="0"/>
              </a:spcBef>
              <a:spcAft>
                <a:spcPts val="0"/>
              </a:spcAft>
              <a:buNone/>
            </a:pPr>
            <a:r>
              <a:rPr lang="en-US" sz="2400">
                <a:solidFill>
                  <a:schemeClr val="lt1"/>
                </a:solidFill>
                <a:latin typeface="Sorts Mill Goudy"/>
                <a:ea typeface="Sorts Mill Goudy"/>
                <a:cs typeface="Sorts Mill Goudy"/>
                <a:sym typeface="Sorts Mill Goudy"/>
              </a:rPr>
              <a:t>The cyclic prefix is added to eliminate the Inter Symbol Interference (ISI).</a:t>
            </a:r>
            <a:endParaRPr sz="2400">
              <a:solidFill>
                <a:schemeClr val="lt1"/>
              </a:solidFill>
              <a:latin typeface="Sorts Mill Goudy"/>
              <a:ea typeface="Sorts Mill Goudy"/>
              <a:cs typeface="Sorts Mill Goudy"/>
              <a:sym typeface="Sorts Mill Goudy"/>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6" name="Shape 2496"/>
        <p:cNvGrpSpPr/>
        <p:nvPr/>
      </p:nvGrpSpPr>
      <p:grpSpPr>
        <a:xfrm>
          <a:off x="0" y="0"/>
          <a:ext cx="0" cy="0"/>
          <a:chOff x="0" y="0"/>
          <a:chExt cx="0" cy="0"/>
        </a:xfrm>
      </p:grpSpPr>
      <p:sp>
        <p:nvSpPr>
          <p:cNvPr id="2497" name="Google Shape;2497;p65"/>
          <p:cNvSpPr txBox="1"/>
          <p:nvPr/>
        </p:nvSpPr>
        <p:spPr>
          <a:xfrm>
            <a:off x="127000" y="281734"/>
            <a:ext cx="11937900" cy="52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Sorts Mill Goudy"/>
                <a:ea typeface="Sorts Mill Goudy"/>
                <a:cs typeface="Sorts Mill Goudy"/>
                <a:sym typeface="Sorts Mill Goudy"/>
              </a:rPr>
              <a:t>The </a:t>
            </a:r>
            <a:r>
              <a:rPr b="1" lang="en-US" sz="2400">
                <a:solidFill>
                  <a:schemeClr val="lt1"/>
                </a:solidFill>
                <a:latin typeface="Sorts Mill Goudy"/>
                <a:ea typeface="Sorts Mill Goudy"/>
                <a:cs typeface="Sorts Mill Goudy"/>
                <a:sym typeface="Sorts Mill Goudy"/>
              </a:rPr>
              <a:t>packet divider </a:t>
            </a:r>
            <a:r>
              <a:rPr lang="en-US" sz="2400">
                <a:solidFill>
                  <a:schemeClr val="lt1"/>
                </a:solidFill>
                <a:latin typeface="Sorts Mill Goudy"/>
                <a:ea typeface="Sorts Mill Goudy"/>
                <a:cs typeface="Sorts Mill Goudy"/>
                <a:sym typeface="Sorts Mill Goudy"/>
              </a:rPr>
              <a:t>receives the modulated symbols and removes the reserved preamble bits from</a:t>
            </a:r>
            <a:endParaRPr/>
          </a:p>
          <a:p>
            <a:pPr indent="0" lvl="0" marL="0" marR="0" rtl="0" algn="l">
              <a:spcBef>
                <a:spcPts val="0"/>
              </a:spcBef>
              <a:spcAft>
                <a:spcPts val="0"/>
              </a:spcAft>
              <a:buNone/>
            </a:pPr>
            <a:r>
              <a:rPr lang="en-US" sz="2400">
                <a:solidFill>
                  <a:schemeClr val="lt1"/>
                </a:solidFill>
                <a:latin typeface="Sorts Mill Goudy"/>
                <a:ea typeface="Sorts Mill Goudy"/>
                <a:cs typeface="Sorts Mill Goudy"/>
                <a:sym typeface="Sorts Mill Goudy"/>
              </a:rPr>
              <a:t>the stored data.</a:t>
            </a:r>
            <a:endParaRPr/>
          </a:p>
          <a:p>
            <a:pPr indent="0" lvl="0" marL="0" marR="0" rtl="0" algn="l">
              <a:spcBef>
                <a:spcPts val="0"/>
              </a:spcBef>
              <a:spcAft>
                <a:spcPts val="0"/>
              </a:spcAft>
              <a:buNone/>
            </a:pPr>
            <a:r>
              <a:t/>
            </a:r>
            <a:endParaRPr sz="2400">
              <a:solidFill>
                <a:schemeClr val="lt1"/>
              </a:solidFill>
              <a:latin typeface="Sorts Mill Goudy"/>
              <a:ea typeface="Sorts Mill Goudy"/>
              <a:cs typeface="Sorts Mill Goudy"/>
              <a:sym typeface="Sorts Mill Goudy"/>
            </a:endParaRPr>
          </a:p>
          <a:p>
            <a:pPr indent="0" lvl="0" marL="0" marR="0" rtl="0" algn="l">
              <a:spcBef>
                <a:spcPts val="0"/>
              </a:spcBef>
              <a:spcAft>
                <a:spcPts val="0"/>
              </a:spcAft>
              <a:buNone/>
            </a:pPr>
            <a:r>
              <a:rPr lang="en-US" sz="2400">
                <a:solidFill>
                  <a:schemeClr val="lt1"/>
                </a:solidFill>
                <a:latin typeface="Sorts Mill Goudy"/>
                <a:ea typeface="Sorts Mill Goudy"/>
                <a:cs typeface="Sorts Mill Goudy"/>
                <a:sym typeface="Sorts Mill Goudy"/>
              </a:rPr>
              <a:t> The</a:t>
            </a:r>
            <a:r>
              <a:rPr b="1" lang="en-US" sz="2400">
                <a:solidFill>
                  <a:schemeClr val="lt1"/>
                </a:solidFill>
                <a:latin typeface="Sorts Mill Goudy"/>
                <a:ea typeface="Sorts Mill Goudy"/>
                <a:cs typeface="Sorts Mill Goudy"/>
                <a:sym typeface="Sorts Mill Goudy"/>
              </a:rPr>
              <a:t> demapper </a:t>
            </a:r>
            <a:r>
              <a:rPr lang="en-US" sz="2400">
                <a:solidFill>
                  <a:schemeClr val="lt1"/>
                </a:solidFill>
                <a:latin typeface="Sorts Mill Goudy"/>
                <a:ea typeface="Sorts Mill Goudy"/>
                <a:cs typeface="Sorts Mill Goudy"/>
                <a:sym typeface="Sorts Mill Goudy"/>
              </a:rPr>
              <a:t>specifies the decision region of the received real and imaginary symbols from the </a:t>
            </a:r>
            <a:endParaRPr/>
          </a:p>
          <a:p>
            <a:pPr indent="0" lvl="0" marL="0" marR="0" rtl="0" algn="l">
              <a:spcBef>
                <a:spcPts val="0"/>
              </a:spcBef>
              <a:spcAft>
                <a:spcPts val="0"/>
              </a:spcAft>
              <a:buNone/>
            </a:pPr>
            <a:r>
              <a:rPr lang="en-US" sz="2400">
                <a:solidFill>
                  <a:schemeClr val="lt1"/>
                </a:solidFill>
                <a:latin typeface="Sorts Mill Goudy"/>
                <a:ea typeface="Sorts Mill Goudy"/>
                <a:cs typeface="Sorts Mill Goudy"/>
                <a:sym typeface="Sorts Mill Goudy"/>
              </a:rPr>
              <a:t>FFT, then converts the symbols to a stream of bits.</a:t>
            </a:r>
            <a:endParaRPr/>
          </a:p>
          <a:p>
            <a:pPr indent="0" lvl="0" marL="0" marR="0" rtl="0" algn="l">
              <a:spcBef>
                <a:spcPts val="0"/>
              </a:spcBef>
              <a:spcAft>
                <a:spcPts val="0"/>
              </a:spcAft>
              <a:buNone/>
            </a:pPr>
            <a:r>
              <a:t/>
            </a:r>
            <a:endParaRPr sz="2400">
              <a:solidFill>
                <a:schemeClr val="lt1"/>
              </a:solidFill>
              <a:latin typeface="Sorts Mill Goudy"/>
              <a:ea typeface="Sorts Mill Goudy"/>
              <a:cs typeface="Sorts Mill Goudy"/>
              <a:sym typeface="Sorts Mill Goudy"/>
            </a:endParaRPr>
          </a:p>
          <a:p>
            <a:pPr indent="0" lvl="0" marL="0" marR="0" rtl="0" algn="l">
              <a:lnSpc>
                <a:spcPct val="150000"/>
              </a:lnSpc>
              <a:spcBef>
                <a:spcPts val="0"/>
              </a:spcBef>
              <a:spcAft>
                <a:spcPts val="0"/>
              </a:spcAft>
              <a:buNone/>
            </a:pPr>
            <a:r>
              <a:rPr b="1" lang="en-US" sz="2400">
                <a:solidFill>
                  <a:schemeClr val="lt1"/>
                </a:solidFill>
                <a:latin typeface="Sorts Mill Goudy"/>
                <a:ea typeface="Sorts Mill Goudy"/>
                <a:cs typeface="Sorts Mill Goudy"/>
                <a:sym typeface="Sorts Mill Goudy"/>
              </a:rPr>
              <a:t> Deinterleaving </a:t>
            </a:r>
            <a:r>
              <a:rPr lang="en-US" sz="2400">
                <a:solidFill>
                  <a:schemeClr val="lt1"/>
                </a:solidFill>
                <a:latin typeface="Sorts Mill Goudy"/>
                <a:ea typeface="Sorts Mill Goudy"/>
                <a:cs typeface="Sorts Mill Goudy"/>
                <a:sym typeface="Sorts Mill Goudy"/>
              </a:rPr>
              <a:t>process is used to repeal the effect of the interleaver at the transmitter side. </a:t>
            </a:r>
            <a:endParaRPr/>
          </a:p>
          <a:p>
            <a:pPr indent="0" lvl="0" marL="0" marR="0" rtl="0" algn="l">
              <a:lnSpc>
                <a:spcPct val="150000"/>
              </a:lnSpc>
              <a:spcBef>
                <a:spcPts val="0"/>
              </a:spcBef>
              <a:spcAft>
                <a:spcPts val="0"/>
              </a:spcAft>
              <a:buNone/>
            </a:pPr>
            <a:r>
              <a:t/>
            </a:r>
            <a:endParaRPr sz="2400">
              <a:solidFill>
                <a:schemeClr val="lt1"/>
              </a:solidFill>
              <a:latin typeface="Sorts Mill Goudy"/>
              <a:ea typeface="Sorts Mill Goudy"/>
              <a:cs typeface="Sorts Mill Goudy"/>
              <a:sym typeface="Sorts Mill Goudy"/>
            </a:endParaRPr>
          </a:p>
          <a:p>
            <a:pPr indent="0" lvl="0" marL="0" marR="0" rtl="0" algn="l">
              <a:spcBef>
                <a:spcPts val="0"/>
              </a:spcBef>
              <a:spcAft>
                <a:spcPts val="0"/>
              </a:spcAft>
              <a:buNone/>
            </a:pPr>
            <a:r>
              <a:rPr lang="en-US" sz="2400">
                <a:solidFill>
                  <a:schemeClr val="lt1"/>
                </a:solidFill>
                <a:latin typeface="Sorts Mill Goudy"/>
                <a:ea typeface="Sorts Mill Goudy"/>
                <a:cs typeface="Sorts Mill Goudy"/>
                <a:sym typeface="Sorts Mill Goudy"/>
              </a:rPr>
              <a:t>The </a:t>
            </a:r>
            <a:r>
              <a:rPr b="1" lang="en-US" sz="2400">
                <a:solidFill>
                  <a:schemeClr val="lt1"/>
                </a:solidFill>
                <a:latin typeface="Sorts Mill Goudy"/>
                <a:ea typeface="Sorts Mill Goudy"/>
                <a:cs typeface="Sorts Mill Goudy"/>
                <a:sym typeface="Sorts Mill Goudy"/>
              </a:rPr>
              <a:t>depuncture</a:t>
            </a:r>
            <a:r>
              <a:rPr lang="en-US" sz="2400">
                <a:solidFill>
                  <a:schemeClr val="lt1"/>
                </a:solidFill>
                <a:latin typeface="Sorts Mill Goudy"/>
                <a:ea typeface="Sorts Mill Goudy"/>
                <a:cs typeface="Sorts Mill Goudy"/>
                <a:sym typeface="Sorts Mill Goudy"/>
              </a:rPr>
              <a:t> pads dummy bits in the position of the removed punctured bits. </a:t>
            </a:r>
            <a:endParaRPr/>
          </a:p>
          <a:p>
            <a:pPr indent="0" lvl="0" marL="0" marR="0" rtl="0" algn="l">
              <a:spcBef>
                <a:spcPts val="0"/>
              </a:spcBef>
              <a:spcAft>
                <a:spcPts val="0"/>
              </a:spcAft>
              <a:buNone/>
            </a:pPr>
            <a:r>
              <a:t/>
            </a:r>
            <a:endParaRPr b="1" sz="2400">
              <a:solidFill>
                <a:schemeClr val="lt1"/>
              </a:solidFill>
              <a:latin typeface="Sorts Mill Goudy"/>
              <a:ea typeface="Sorts Mill Goudy"/>
              <a:cs typeface="Sorts Mill Goudy"/>
              <a:sym typeface="Sorts Mill Goudy"/>
            </a:endParaRPr>
          </a:p>
          <a:p>
            <a:pPr indent="0" lvl="0" marL="0" marR="0" rtl="0" algn="l">
              <a:spcBef>
                <a:spcPts val="0"/>
              </a:spcBef>
              <a:spcAft>
                <a:spcPts val="0"/>
              </a:spcAft>
              <a:buNone/>
            </a:pPr>
            <a:r>
              <a:rPr b="1" lang="en-US" sz="2400">
                <a:solidFill>
                  <a:schemeClr val="lt1"/>
                </a:solidFill>
                <a:latin typeface="Sorts Mill Goudy"/>
                <a:ea typeface="Sorts Mill Goudy"/>
                <a:cs typeface="Sorts Mill Goudy"/>
                <a:sym typeface="Sorts Mill Goudy"/>
              </a:rPr>
              <a:t>Viterbi decoder </a:t>
            </a:r>
            <a:r>
              <a:rPr lang="en-US" sz="2400">
                <a:solidFill>
                  <a:schemeClr val="lt1"/>
                </a:solidFill>
                <a:latin typeface="Sorts Mill Goudy"/>
                <a:ea typeface="Sorts Mill Goudy"/>
                <a:cs typeface="Sorts Mill Goudy"/>
                <a:sym typeface="Sorts Mill Goudy"/>
              </a:rPr>
              <a:t>is used because of its ability for error detection and correction.</a:t>
            </a:r>
            <a:endParaRPr/>
          </a:p>
          <a:p>
            <a:pPr indent="0" lvl="0" marL="0" marR="0" rtl="0" algn="l">
              <a:spcBef>
                <a:spcPts val="0"/>
              </a:spcBef>
              <a:spcAft>
                <a:spcPts val="0"/>
              </a:spcAft>
              <a:buNone/>
            </a:pPr>
            <a:r>
              <a:t/>
            </a:r>
            <a:endParaRPr sz="2400">
              <a:solidFill>
                <a:schemeClr val="lt1"/>
              </a:solidFill>
              <a:latin typeface="Sorts Mill Goudy"/>
              <a:ea typeface="Sorts Mill Goudy"/>
              <a:cs typeface="Sorts Mill Goudy"/>
              <a:sym typeface="Sorts Mill Goudy"/>
            </a:endParaRPr>
          </a:p>
          <a:p>
            <a:pPr indent="0" lvl="0" marL="0" marR="0" rtl="0" algn="l">
              <a:spcBef>
                <a:spcPts val="0"/>
              </a:spcBef>
              <a:spcAft>
                <a:spcPts val="0"/>
              </a:spcAft>
              <a:buNone/>
            </a:pPr>
            <a:r>
              <a:rPr b="1" lang="en-US" sz="2400">
                <a:solidFill>
                  <a:schemeClr val="lt1"/>
                </a:solidFill>
                <a:latin typeface="Sorts Mill Goudy"/>
                <a:ea typeface="Sorts Mill Goudy"/>
                <a:cs typeface="Sorts Mill Goudy"/>
                <a:sym typeface="Sorts Mill Goudy"/>
              </a:rPr>
              <a:t> Descrambler </a:t>
            </a:r>
            <a:r>
              <a:rPr lang="en-US" sz="2400">
                <a:solidFill>
                  <a:schemeClr val="lt1"/>
                </a:solidFill>
                <a:latin typeface="Sorts Mill Goudy"/>
                <a:ea typeface="Sorts Mill Goudy"/>
                <a:cs typeface="Sorts Mill Goudy"/>
                <a:sym typeface="Sorts Mill Goudy"/>
              </a:rPr>
              <a:t>uses the same equation used by the scrambler in the transmitter</a:t>
            </a:r>
            <a:endParaRPr sz="2400">
              <a:solidFill>
                <a:schemeClr val="lt1"/>
              </a:solidFill>
              <a:latin typeface="Sorts Mill Goudy"/>
              <a:ea typeface="Sorts Mill Goudy"/>
              <a:cs typeface="Sorts Mill Goudy"/>
              <a:sym typeface="Sorts Mill Goud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1" name="Shape 2501"/>
        <p:cNvGrpSpPr/>
        <p:nvPr/>
      </p:nvGrpSpPr>
      <p:grpSpPr>
        <a:xfrm>
          <a:off x="0" y="0"/>
          <a:ext cx="0" cy="0"/>
          <a:chOff x="0" y="0"/>
          <a:chExt cx="0" cy="0"/>
        </a:xfrm>
      </p:grpSpPr>
      <p:sp>
        <p:nvSpPr>
          <p:cNvPr id="2502" name="Google Shape;2502;p66"/>
          <p:cNvSpPr txBox="1"/>
          <p:nvPr>
            <p:ph type="title"/>
          </p:nvPr>
        </p:nvSpPr>
        <p:spPr>
          <a:xfrm>
            <a:off x="-1" y="0"/>
            <a:ext cx="9570900" cy="11049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USRP AND FPGA INTERFACING</a:t>
            </a:r>
            <a:endParaRPr b="1"/>
          </a:p>
        </p:txBody>
      </p:sp>
      <p:sp>
        <p:nvSpPr>
          <p:cNvPr id="2503" name="Google Shape;2503;p66"/>
          <p:cNvSpPr txBox="1"/>
          <p:nvPr/>
        </p:nvSpPr>
        <p:spPr>
          <a:xfrm>
            <a:off x="495300" y="1276757"/>
            <a:ext cx="8394600" cy="3356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lt1"/>
                </a:solidFill>
                <a:latin typeface="Sorts Mill Goudy"/>
                <a:ea typeface="Sorts Mill Goudy"/>
                <a:cs typeface="Sorts Mill Goudy"/>
                <a:sym typeface="Sorts Mill Goudy"/>
              </a:rPr>
              <a:t>Xilinx Zynq-7000 kit provides two Cortex-A9 processors that share common memory and other peripherals. Asymmetric multiprocessing (AMP) mechanism allows both processors to concurrently run independent OS or bare-metal applications allowing each one to communicate with the other through a shared memory called On-Chip Memory (OCM)</a:t>
            </a:r>
            <a:endParaRPr sz="2400">
              <a:solidFill>
                <a:schemeClr val="lt1"/>
              </a:solidFill>
              <a:latin typeface="Sorts Mill Goudy"/>
              <a:ea typeface="Sorts Mill Goudy"/>
              <a:cs typeface="Sorts Mill Goudy"/>
              <a:sym typeface="Sorts Mill Goudy"/>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7" name="Shape 2507"/>
        <p:cNvGrpSpPr/>
        <p:nvPr/>
      </p:nvGrpSpPr>
      <p:grpSpPr>
        <a:xfrm>
          <a:off x="0" y="0"/>
          <a:ext cx="0" cy="0"/>
          <a:chOff x="0" y="0"/>
          <a:chExt cx="0" cy="0"/>
        </a:xfrm>
      </p:grpSpPr>
      <p:sp>
        <p:nvSpPr>
          <p:cNvPr id="2508" name="Google Shape;2508;p67"/>
          <p:cNvSpPr txBox="1"/>
          <p:nvPr/>
        </p:nvSpPr>
        <p:spPr>
          <a:xfrm>
            <a:off x="589280" y="1155493"/>
            <a:ext cx="11013300" cy="4547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Sorts Mill Goudy"/>
                <a:ea typeface="Sorts Mill Goudy"/>
                <a:cs typeface="Sorts Mill Goudy"/>
                <a:sym typeface="Sorts Mill Goudy"/>
              </a:rPr>
              <a:t> </a:t>
            </a:r>
            <a:r>
              <a:rPr lang="en-US" sz="2800">
                <a:solidFill>
                  <a:schemeClr val="lt1"/>
                </a:solidFill>
                <a:latin typeface="Sorts Mill Goudy"/>
                <a:ea typeface="Sorts Mill Goudy"/>
                <a:cs typeface="Sorts Mill Goudy"/>
                <a:sym typeface="Sorts Mill Goudy"/>
              </a:rPr>
              <a:t>Initializing the system. </a:t>
            </a:r>
            <a:endParaRPr/>
          </a:p>
          <a:p>
            <a:pPr indent="0" lvl="0" marL="0" marR="0" rtl="0" algn="l">
              <a:lnSpc>
                <a:spcPct val="150000"/>
              </a:lnSpc>
              <a:spcBef>
                <a:spcPts val="0"/>
              </a:spcBef>
              <a:spcAft>
                <a:spcPts val="0"/>
              </a:spcAft>
              <a:buNone/>
            </a:pPr>
            <a:r>
              <a:rPr lang="en-US" sz="2800">
                <a:solidFill>
                  <a:schemeClr val="lt1"/>
                </a:solidFill>
                <a:latin typeface="Sorts Mill Goudy"/>
                <a:ea typeface="Sorts Mill Goudy"/>
                <a:cs typeface="Sorts Mill Goudy"/>
                <a:sym typeface="Sorts Mill Goudy"/>
              </a:rPr>
              <a:t> Controlling CPU1 startup. </a:t>
            </a:r>
            <a:endParaRPr/>
          </a:p>
          <a:p>
            <a:pPr indent="0" lvl="0" marL="0" marR="0" rtl="0" algn="l">
              <a:lnSpc>
                <a:spcPct val="150000"/>
              </a:lnSpc>
              <a:spcBef>
                <a:spcPts val="0"/>
              </a:spcBef>
              <a:spcAft>
                <a:spcPts val="0"/>
              </a:spcAft>
              <a:buNone/>
            </a:pPr>
            <a:r>
              <a:rPr lang="en-US" sz="2800">
                <a:solidFill>
                  <a:schemeClr val="lt1"/>
                </a:solidFill>
                <a:latin typeface="Sorts Mill Goudy"/>
                <a:ea typeface="Sorts Mill Goudy"/>
                <a:cs typeface="Sorts Mill Goudy"/>
                <a:sym typeface="Sorts Mill Goudy"/>
              </a:rPr>
              <a:t> Communicating with CPU1 through the OCM. </a:t>
            </a:r>
            <a:endParaRPr/>
          </a:p>
          <a:p>
            <a:pPr indent="0" lvl="0" marL="0" marR="0" rtl="0" algn="l">
              <a:lnSpc>
                <a:spcPct val="150000"/>
              </a:lnSpc>
              <a:spcBef>
                <a:spcPts val="0"/>
              </a:spcBef>
              <a:spcAft>
                <a:spcPts val="0"/>
              </a:spcAft>
              <a:buNone/>
            </a:pPr>
            <a:r>
              <a:rPr lang="en-US" sz="2800">
                <a:solidFill>
                  <a:schemeClr val="lt1"/>
                </a:solidFill>
                <a:latin typeface="Sorts Mill Goudy"/>
                <a:ea typeface="Sorts Mill Goudy"/>
                <a:cs typeface="Sorts Mill Goudy"/>
                <a:sym typeface="Sorts Mill Goudy"/>
              </a:rPr>
              <a:t>Running USRP applications using the USRP Hardware Driver (UHD) and GNU Radio installed on the file system. </a:t>
            </a:r>
            <a:endParaRPr/>
          </a:p>
          <a:p>
            <a:pPr indent="0" lvl="0" marL="0" marR="0" rtl="0" algn="l">
              <a:lnSpc>
                <a:spcPct val="150000"/>
              </a:lnSpc>
              <a:spcBef>
                <a:spcPts val="0"/>
              </a:spcBef>
              <a:spcAft>
                <a:spcPts val="0"/>
              </a:spcAft>
              <a:buNone/>
            </a:pPr>
            <a:r>
              <a:rPr lang="en-US" sz="2800">
                <a:solidFill>
                  <a:schemeClr val="lt1"/>
                </a:solidFill>
                <a:latin typeface="Sorts Mill Goudy"/>
                <a:ea typeface="Sorts Mill Goudy"/>
                <a:cs typeface="Sorts Mill Goudy"/>
                <a:sym typeface="Sorts Mill Goudy"/>
              </a:rPr>
              <a:t> Interacting with the user through the UART terminal.</a:t>
            </a:r>
            <a:endParaRPr/>
          </a:p>
          <a:p>
            <a:pPr indent="0" lvl="0" marL="0" marR="0" rtl="0" algn="l">
              <a:lnSpc>
                <a:spcPct val="150000"/>
              </a:lnSpc>
              <a:spcBef>
                <a:spcPts val="0"/>
              </a:spcBef>
              <a:spcAft>
                <a:spcPts val="0"/>
              </a:spcAft>
              <a:buNone/>
            </a:pPr>
            <a:r>
              <a:rPr lang="en-US" sz="2800">
                <a:solidFill>
                  <a:schemeClr val="lt1"/>
                </a:solidFill>
                <a:latin typeface="Sorts Mill Goudy"/>
                <a:ea typeface="Sorts Mill Goudy"/>
                <a:cs typeface="Sorts Mill Goudy"/>
                <a:sym typeface="Sorts Mill Goudy"/>
              </a:rPr>
              <a:t> The user has the ability to choose to configure the system or testing it.</a:t>
            </a:r>
            <a:endParaRPr sz="2800">
              <a:solidFill>
                <a:schemeClr val="lt1"/>
              </a:solidFill>
              <a:latin typeface="Sorts Mill Goudy"/>
              <a:ea typeface="Sorts Mill Goudy"/>
              <a:cs typeface="Sorts Mill Goudy"/>
              <a:sym typeface="Sorts Mill Goudy"/>
            </a:endParaRPr>
          </a:p>
        </p:txBody>
      </p:sp>
      <p:sp>
        <p:nvSpPr>
          <p:cNvPr id="2509" name="Google Shape;2509;p67"/>
          <p:cNvSpPr/>
          <p:nvPr/>
        </p:nvSpPr>
        <p:spPr>
          <a:xfrm>
            <a:off x="274320" y="1493520"/>
            <a:ext cx="233700" cy="243900"/>
          </a:xfrm>
          <a:prstGeom prst="ellipse">
            <a:avLst/>
          </a:prstGeom>
          <a:solidFill>
            <a:srgbClr val="C87D0E"/>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510" name="Google Shape;2510;p67"/>
          <p:cNvSpPr/>
          <p:nvPr/>
        </p:nvSpPr>
        <p:spPr>
          <a:xfrm>
            <a:off x="274320" y="2113280"/>
            <a:ext cx="233700" cy="243900"/>
          </a:xfrm>
          <a:prstGeom prst="ellipse">
            <a:avLst/>
          </a:prstGeom>
          <a:solidFill>
            <a:schemeClr val="accent1"/>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511" name="Google Shape;2511;p67"/>
          <p:cNvSpPr/>
          <p:nvPr/>
        </p:nvSpPr>
        <p:spPr>
          <a:xfrm>
            <a:off x="264160" y="2719173"/>
            <a:ext cx="243900" cy="243900"/>
          </a:xfrm>
          <a:prstGeom prst="ellipse">
            <a:avLst/>
          </a:prstGeom>
          <a:solidFill>
            <a:schemeClr val="accent1"/>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512" name="Google Shape;2512;p67"/>
          <p:cNvSpPr/>
          <p:nvPr/>
        </p:nvSpPr>
        <p:spPr>
          <a:xfrm>
            <a:off x="274320" y="3338933"/>
            <a:ext cx="233700" cy="243900"/>
          </a:xfrm>
          <a:prstGeom prst="ellipse">
            <a:avLst/>
          </a:prstGeom>
          <a:solidFill>
            <a:schemeClr val="accent1"/>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513" name="Google Shape;2513;p67"/>
          <p:cNvSpPr/>
          <p:nvPr/>
        </p:nvSpPr>
        <p:spPr>
          <a:xfrm>
            <a:off x="274320" y="4663440"/>
            <a:ext cx="243900" cy="243900"/>
          </a:xfrm>
          <a:prstGeom prst="ellipse">
            <a:avLst/>
          </a:prstGeom>
          <a:solidFill>
            <a:schemeClr val="accent1"/>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514" name="Google Shape;2514;p67"/>
          <p:cNvSpPr/>
          <p:nvPr/>
        </p:nvSpPr>
        <p:spPr>
          <a:xfrm>
            <a:off x="304800" y="5323840"/>
            <a:ext cx="213300" cy="243900"/>
          </a:xfrm>
          <a:prstGeom prst="ellipse">
            <a:avLst/>
          </a:prstGeom>
          <a:solidFill>
            <a:schemeClr val="accent1"/>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515" name="Google Shape;2515;p67"/>
          <p:cNvSpPr/>
          <p:nvPr/>
        </p:nvSpPr>
        <p:spPr>
          <a:xfrm>
            <a:off x="863600" y="423973"/>
            <a:ext cx="8463300" cy="731400"/>
          </a:xfrm>
          <a:prstGeom prst="rect">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rgbClr val="C87D0E"/>
                </a:solidFill>
                <a:latin typeface="Sorts Mill Goudy"/>
                <a:ea typeface="Sorts Mill Goudy"/>
                <a:cs typeface="Sorts Mill Goudy"/>
                <a:sym typeface="Sorts Mill Goudy"/>
              </a:rPr>
              <a:t>Process of Interfacing USRP with FPGA</a:t>
            </a:r>
            <a:endParaRPr sz="4000">
              <a:solidFill>
                <a:srgbClr val="C87D0E"/>
              </a:solidFill>
              <a:latin typeface="Sorts Mill Goudy"/>
              <a:ea typeface="Sorts Mill Goudy"/>
              <a:cs typeface="Sorts Mill Goudy"/>
              <a:sym typeface="Sorts Mill Goudy"/>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9" name="Shape 2519"/>
        <p:cNvGrpSpPr/>
        <p:nvPr/>
      </p:nvGrpSpPr>
      <p:grpSpPr>
        <a:xfrm>
          <a:off x="0" y="0"/>
          <a:ext cx="0" cy="0"/>
          <a:chOff x="0" y="0"/>
          <a:chExt cx="0" cy="0"/>
        </a:xfrm>
      </p:grpSpPr>
      <p:sp>
        <p:nvSpPr>
          <p:cNvPr id="2520" name="Google Shape;2520;p68"/>
          <p:cNvSpPr/>
          <p:nvPr/>
        </p:nvSpPr>
        <p:spPr>
          <a:xfrm>
            <a:off x="2275840" y="1691640"/>
            <a:ext cx="7853700" cy="1737300"/>
          </a:xfrm>
          <a:prstGeom prst="rect">
            <a:avLst/>
          </a:prstGeom>
          <a:solidFill>
            <a:srgbClr val="0C0C0C"/>
          </a:solidFill>
          <a:ln cap="rnd"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600">
                <a:solidFill>
                  <a:schemeClr val="lt1"/>
                </a:solidFill>
                <a:latin typeface="Sorts Mill Goudy"/>
                <a:ea typeface="Sorts Mill Goudy"/>
                <a:cs typeface="Sorts Mill Goudy"/>
                <a:sym typeface="Sorts Mill Goudy"/>
              </a:rPr>
              <a:t>Thank You</a:t>
            </a:r>
            <a:endParaRPr b="1" sz="9600">
              <a:solidFill>
                <a:schemeClr val="lt1"/>
              </a:solidFill>
              <a:latin typeface="Sorts Mill Goudy"/>
              <a:ea typeface="Sorts Mill Goudy"/>
              <a:cs typeface="Sorts Mill Goudy"/>
              <a:sym typeface="Sorts Mill Goudy"/>
            </a:endParaRPr>
          </a:p>
        </p:txBody>
      </p:sp>
      <p:sp>
        <p:nvSpPr>
          <p:cNvPr id="2521" name="Google Shape;2521;p68"/>
          <p:cNvSpPr/>
          <p:nvPr/>
        </p:nvSpPr>
        <p:spPr>
          <a:xfrm>
            <a:off x="8808720" y="3799840"/>
            <a:ext cx="3088500" cy="518100"/>
          </a:xfrm>
          <a:prstGeom prst="roundRect">
            <a:avLst>
              <a:gd fmla="val 16667" name="adj"/>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FFFF00"/>
                </a:solidFill>
                <a:latin typeface="Sorts Mill Goudy"/>
                <a:ea typeface="Sorts Mill Goudy"/>
                <a:cs typeface="Sorts Mill Goudy"/>
                <a:sym typeface="Sorts Mill Goudy"/>
              </a:rPr>
              <a:t>N170349</a:t>
            </a:r>
            <a:endParaRPr b="1" sz="2800">
              <a:solidFill>
                <a:srgbClr val="FFFF00"/>
              </a:solidFill>
              <a:latin typeface="Sorts Mill Goudy"/>
              <a:ea typeface="Sorts Mill Goudy"/>
              <a:cs typeface="Sorts Mill Goudy"/>
              <a:sym typeface="Sorts Mill Goudy"/>
            </a:endParaRPr>
          </a:p>
        </p:txBody>
      </p:sp>
      <p:sp>
        <p:nvSpPr>
          <p:cNvPr id="2522" name="Google Shape;2522;p68"/>
          <p:cNvSpPr/>
          <p:nvPr/>
        </p:nvSpPr>
        <p:spPr>
          <a:xfrm>
            <a:off x="8808720" y="4480560"/>
            <a:ext cx="3088500" cy="518100"/>
          </a:xfrm>
          <a:prstGeom prst="roundRect">
            <a:avLst>
              <a:gd fmla="val 16667" name="adj"/>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FFFF00"/>
                </a:solidFill>
                <a:latin typeface="Sorts Mill Goudy"/>
                <a:ea typeface="Sorts Mill Goudy"/>
                <a:cs typeface="Sorts Mill Goudy"/>
                <a:sym typeface="Sorts Mill Goudy"/>
              </a:rPr>
              <a:t>N171141</a:t>
            </a:r>
            <a:endParaRPr b="1" sz="2800">
              <a:solidFill>
                <a:srgbClr val="FFFF00"/>
              </a:solidFill>
              <a:latin typeface="Sorts Mill Goudy"/>
              <a:ea typeface="Sorts Mill Goudy"/>
              <a:cs typeface="Sorts Mill Goudy"/>
              <a:sym typeface="Sorts Mill Goudy"/>
            </a:endParaRPr>
          </a:p>
        </p:txBody>
      </p:sp>
      <p:sp>
        <p:nvSpPr>
          <p:cNvPr id="2523" name="Google Shape;2523;p68"/>
          <p:cNvSpPr/>
          <p:nvPr/>
        </p:nvSpPr>
        <p:spPr>
          <a:xfrm>
            <a:off x="8808720" y="5201920"/>
            <a:ext cx="3088500" cy="518100"/>
          </a:xfrm>
          <a:prstGeom prst="roundRect">
            <a:avLst>
              <a:gd fmla="val 16667" name="adj"/>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FFFF00"/>
                </a:solidFill>
                <a:latin typeface="Sorts Mill Goudy"/>
                <a:ea typeface="Sorts Mill Goudy"/>
                <a:cs typeface="Sorts Mill Goudy"/>
                <a:sym typeface="Sorts Mill Goudy"/>
              </a:rPr>
              <a:t>N170248</a:t>
            </a:r>
            <a:endParaRPr b="1" sz="2800">
              <a:solidFill>
                <a:srgbClr val="FFFF00"/>
              </a:solidFill>
              <a:latin typeface="Sorts Mill Goudy"/>
              <a:ea typeface="Sorts Mill Goudy"/>
              <a:cs typeface="Sorts Mill Goudy"/>
              <a:sym typeface="Sorts Mill Goudy"/>
            </a:endParaRPr>
          </a:p>
        </p:txBody>
      </p:sp>
      <p:sp>
        <p:nvSpPr>
          <p:cNvPr id="2524" name="Google Shape;2524;p68"/>
          <p:cNvSpPr/>
          <p:nvPr/>
        </p:nvSpPr>
        <p:spPr>
          <a:xfrm>
            <a:off x="8808720" y="5811520"/>
            <a:ext cx="3088500" cy="518100"/>
          </a:xfrm>
          <a:prstGeom prst="roundRect">
            <a:avLst>
              <a:gd fmla="val 16667" name="adj"/>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FFFF00"/>
                </a:solidFill>
                <a:latin typeface="Sorts Mill Goudy"/>
                <a:ea typeface="Sorts Mill Goudy"/>
                <a:cs typeface="Sorts Mill Goudy"/>
                <a:sym typeface="Sorts Mill Goudy"/>
              </a:rPr>
              <a:t>N170273</a:t>
            </a:r>
            <a:endParaRPr b="1" sz="2800">
              <a:solidFill>
                <a:srgbClr val="FFFF00"/>
              </a:solidFill>
              <a:latin typeface="Sorts Mill Goudy"/>
              <a:ea typeface="Sorts Mill Goudy"/>
              <a:cs typeface="Sorts Mill Goudy"/>
              <a:sym typeface="Sorts Mill Goud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9" name="Shape 2239"/>
        <p:cNvGrpSpPr/>
        <p:nvPr/>
      </p:nvGrpSpPr>
      <p:grpSpPr>
        <a:xfrm>
          <a:off x="0" y="0"/>
          <a:ext cx="0" cy="0"/>
          <a:chOff x="0" y="0"/>
          <a:chExt cx="0" cy="0"/>
        </a:xfrm>
      </p:grpSpPr>
      <p:sp>
        <p:nvSpPr>
          <p:cNvPr id="2240" name="Google Shape;2240;p24"/>
          <p:cNvSpPr txBox="1"/>
          <p:nvPr>
            <p:ph type="title"/>
          </p:nvPr>
        </p:nvSpPr>
        <p:spPr>
          <a:xfrm>
            <a:off x="913795" y="139959"/>
            <a:ext cx="10353900" cy="17268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2"/>
              </a:buClr>
              <a:buSzPts val="5400"/>
              <a:buFont typeface="Sorts Mill Goudy"/>
              <a:buNone/>
            </a:pPr>
            <a:r>
              <a:rPr b="1" lang="en-US" sz="5400" u="sng"/>
              <a:t>Types of Transmission and Receiver Techniques</a:t>
            </a:r>
            <a:endParaRPr b="1" sz="5400" u="sng"/>
          </a:p>
        </p:txBody>
      </p:sp>
      <p:sp>
        <p:nvSpPr>
          <p:cNvPr id="2241" name="Google Shape;2241;p24"/>
          <p:cNvSpPr txBox="1"/>
          <p:nvPr>
            <p:ph idx="1" type="body"/>
          </p:nvPr>
        </p:nvSpPr>
        <p:spPr>
          <a:xfrm>
            <a:off x="913795" y="2267340"/>
            <a:ext cx="10353900" cy="3629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fontScale="92500" lnSpcReduction="10000"/>
          </a:bodyPr>
          <a:lstStyle/>
          <a:p>
            <a:pPr indent="-306000" lvl="0" marL="342900" rtl="0" algn="l">
              <a:lnSpc>
                <a:spcPct val="110000"/>
              </a:lnSpc>
              <a:spcBef>
                <a:spcPts val="0"/>
              </a:spcBef>
              <a:spcAft>
                <a:spcPts val="0"/>
              </a:spcAft>
              <a:buSzPct val="70000"/>
              <a:buChar char="◈"/>
            </a:pPr>
            <a:r>
              <a:rPr lang="en-US" sz="3600">
                <a:solidFill>
                  <a:srgbClr val="F2F2F2"/>
                </a:solidFill>
              </a:rPr>
              <a:t>FHSS(Frequency Hopping Spread Spectrum)</a:t>
            </a:r>
            <a:endParaRPr/>
          </a:p>
          <a:p>
            <a:pPr indent="0" lvl="0" marL="36899" rtl="0" algn="l">
              <a:lnSpc>
                <a:spcPct val="110000"/>
              </a:lnSpc>
              <a:spcBef>
                <a:spcPts val="1266"/>
              </a:spcBef>
              <a:spcAft>
                <a:spcPts val="0"/>
              </a:spcAft>
              <a:buSzPct val="70000"/>
              <a:buNone/>
            </a:pPr>
            <a:r>
              <a:t/>
            </a:r>
            <a:endParaRPr sz="3600">
              <a:solidFill>
                <a:srgbClr val="F2F2F2"/>
              </a:solidFill>
            </a:endParaRPr>
          </a:p>
          <a:p>
            <a:pPr indent="-306000" lvl="0" marL="342900" rtl="0" algn="l">
              <a:lnSpc>
                <a:spcPct val="110000"/>
              </a:lnSpc>
              <a:spcBef>
                <a:spcPts val="1266"/>
              </a:spcBef>
              <a:spcAft>
                <a:spcPts val="0"/>
              </a:spcAft>
              <a:buSzPct val="70000"/>
              <a:buChar char="◈"/>
            </a:pPr>
            <a:r>
              <a:rPr lang="en-US" sz="3600">
                <a:solidFill>
                  <a:srgbClr val="F2F2F2"/>
                </a:solidFill>
              </a:rPr>
              <a:t>DSSS(Discrete Sequence Spread Spectrum)</a:t>
            </a:r>
            <a:endParaRPr/>
          </a:p>
          <a:p>
            <a:pPr indent="0" lvl="0" marL="36899" rtl="0" algn="l">
              <a:lnSpc>
                <a:spcPct val="110000"/>
              </a:lnSpc>
              <a:spcBef>
                <a:spcPts val="1266"/>
              </a:spcBef>
              <a:spcAft>
                <a:spcPts val="0"/>
              </a:spcAft>
              <a:buSzPct val="70000"/>
              <a:buNone/>
            </a:pPr>
            <a:r>
              <a:t/>
            </a:r>
            <a:endParaRPr sz="3600">
              <a:solidFill>
                <a:srgbClr val="F2F2F2"/>
              </a:solidFill>
            </a:endParaRPr>
          </a:p>
          <a:p>
            <a:pPr indent="-306000" lvl="0" marL="342900" rtl="0" algn="l">
              <a:lnSpc>
                <a:spcPct val="110000"/>
              </a:lnSpc>
              <a:spcBef>
                <a:spcPts val="1266"/>
              </a:spcBef>
              <a:spcAft>
                <a:spcPts val="0"/>
              </a:spcAft>
              <a:buSzPct val="70000"/>
              <a:buChar char="◈"/>
            </a:pPr>
            <a:r>
              <a:rPr lang="en-US" sz="3600">
                <a:solidFill>
                  <a:srgbClr val="F2F2F2"/>
                </a:solidFill>
              </a:rPr>
              <a:t>OFDM(Orthogonal Frequency Division Multiplexing)</a:t>
            </a:r>
            <a:endParaRPr/>
          </a:p>
          <a:p>
            <a:pPr indent="-211455" lvl="0" marL="342900" rtl="0" algn="l">
              <a:lnSpc>
                <a:spcPct val="110000"/>
              </a:lnSpc>
              <a:spcBef>
                <a:spcPts val="1025"/>
              </a:spcBef>
              <a:spcAft>
                <a:spcPts val="0"/>
              </a:spcAft>
              <a:buSzPct val="7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5" name="Shape 2245"/>
        <p:cNvGrpSpPr/>
        <p:nvPr/>
      </p:nvGrpSpPr>
      <p:grpSpPr>
        <a:xfrm>
          <a:off x="0" y="0"/>
          <a:ext cx="0" cy="0"/>
          <a:chOff x="0" y="0"/>
          <a:chExt cx="0" cy="0"/>
        </a:xfrm>
      </p:grpSpPr>
      <p:sp>
        <p:nvSpPr>
          <p:cNvPr id="2246" name="Google Shape;2246;p25"/>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IEEE 802.11b AND MODULATION</a:t>
            </a:r>
            <a:endParaRPr/>
          </a:p>
        </p:txBody>
      </p:sp>
      <p:pic>
        <p:nvPicPr>
          <p:cNvPr id="2247" name="Google Shape;2247;p25"/>
          <p:cNvPicPr preferRelativeResize="0"/>
          <p:nvPr>
            <p:ph idx="1" type="body"/>
          </p:nvPr>
        </p:nvPicPr>
        <p:blipFill rotWithShape="1">
          <a:blip r:embed="rId3">
            <a:alphaModFix/>
          </a:blip>
          <a:srcRect b="0" l="0" r="0" t="0"/>
          <a:stretch/>
        </p:blipFill>
        <p:spPr>
          <a:xfrm>
            <a:off x="645993" y="2410551"/>
            <a:ext cx="10899900" cy="3837900"/>
          </a:xfrm>
          <a:prstGeom prst="rect">
            <a:avLst/>
          </a:prstGeom>
          <a:noFill/>
          <a:ln>
            <a:noFill/>
          </a:ln>
          <a:effectLst>
            <a:outerShdw blurRad="25400">
              <a:srgbClr val="000000">
                <a:alpha val="4588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1" name="Shape 2251"/>
        <p:cNvGrpSpPr/>
        <p:nvPr/>
      </p:nvGrpSpPr>
      <p:grpSpPr>
        <a:xfrm>
          <a:off x="0" y="0"/>
          <a:ext cx="0" cy="0"/>
          <a:chOff x="0" y="0"/>
          <a:chExt cx="0" cy="0"/>
        </a:xfrm>
      </p:grpSpPr>
      <p:sp>
        <p:nvSpPr>
          <p:cNvPr id="2252" name="Google Shape;2252;p26"/>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IEEE 802.11b PACKET FORMAT</a:t>
            </a:r>
            <a:endParaRPr/>
          </a:p>
        </p:txBody>
      </p:sp>
      <p:pic>
        <p:nvPicPr>
          <p:cNvPr id="2253" name="Google Shape;2253;p26"/>
          <p:cNvPicPr preferRelativeResize="0"/>
          <p:nvPr>
            <p:ph idx="1" type="body"/>
          </p:nvPr>
        </p:nvPicPr>
        <p:blipFill rotWithShape="1">
          <a:blip r:embed="rId3">
            <a:alphaModFix/>
          </a:blip>
          <a:srcRect b="0" l="0" r="0" t="0"/>
          <a:stretch/>
        </p:blipFill>
        <p:spPr>
          <a:xfrm>
            <a:off x="2212258" y="1866900"/>
            <a:ext cx="7985700" cy="4603800"/>
          </a:xfrm>
          <a:prstGeom prst="rect">
            <a:avLst/>
          </a:prstGeom>
          <a:noFill/>
          <a:ln>
            <a:noFill/>
          </a:ln>
          <a:effectLst>
            <a:outerShdw blurRad="25400">
              <a:srgbClr val="000000">
                <a:alpha val="4588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7" name="Shape 2257"/>
        <p:cNvGrpSpPr/>
        <p:nvPr/>
      </p:nvGrpSpPr>
      <p:grpSpPr>
        <a:xfrm>
          <a:off x="0" y="0"/>
          <a:ext cx="0" cy="0"/>
          <a:chOff x="0" y="0"/>
          <a:chExt cx="0" cy="0"/>
        </a:xfrm>
      </p:grpSpPr>
      <p:sp>
        <p:nvSpPr>
          <p:cNvPr id="2258" name="Google Shape;2258;p27"/>
          <p:cNvSpPr txBox="1"/>
          <p:nvPr>
            <p:ph type="title"/>
          </p:nvPr>
        </p:nvSpPr>
        <p:spPr>
          <a:xfrm>
            <a:off x="919119" y="-1524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800"/>
              <a:buFont typeface="Sorts Mill Goudy"/>
              <a:buNone/>
            </a:pPr>
            <a:r>
              <a:rPr b="1" lang="en-US" sz="4800"/>
              <a:t>What is Open Wi-Fi ?</a:t>
            </a:r>
            <a:endParaRPr b="1" sz="4800"/>
          </a:p>
        </p:txBody>
      </p:sp>
      <p:sp>
        <p:nvSpPr>
          <p:cNvPr id="2259" name="Google Shape;2259;p27"/>
          <p:cNvSpPr txBox="1"/>
          <p:nvPr>
            <p:ph idx="1" type="body"/>
          </p:nvPr>
        </p:nvSpPr>
        <p:spPr>
          <a:xfrm>
            <a:off x="913795" y="3098800"/>
            <a:ext cx="10353900" cy="39420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80"/>
              <a:buChar char="◈"/>
            </a:pPr>
            <a:r>
              <a:rPr b="1" i="0" lang="en-US" sz="2400">
                <a:solidFill>
                  <a:srgbClr val="F2F2F2"/>
                </a:solidFill>
                <a:latin typeface="Montserrat"/>
                <a:ea typeface="Montserrat"/>
                <a:cs typeface="Montserrat"/>
                <a:sym typeface="Montserrat"/>
              </a:rPr>
              <a:t>Open WiFi</a:t>
            </a:r>
            <a:r>
              <a:rPr b="0" i="0" lang="en-US" sz="2400">
                <a:solidFill>
                  <a:srgbClr val="F2F2F2"/>
                </a:solidFill>
                <a:latin typeface="Montserrat"/>
                <a:ea typeface="Montserrat"/>
                <a:cs typeface="Montserrat"/>
                <a:sym typeface="Montserrat"/>
              </a:rPr>
              <a:t> is an open sourced, community-developed, disaggregated Wi-Fi software system. The system includes a </a:t>
            </a:r>
            <a:r>
              <a:rPr b="1" i="0" lang="en-US" sz="2400">
                <a:solidFill>
                  <a:srgbClr val="F2F2F2"/>
                </a:solidFill>
                <a:latin typeface="Montserrat"/>
                <a:ea typeface="Montserrat"/>
                <a:cs typeface="Montserrat"/>
                <a:sym typeface="Montserrat"/>
              </a:rPr>
              <a:t>cloud controller SDK</a:t>
            </a:r>
            <a:r>
              <a:rPr b="0" i="0" lang="en-US" sz="2400">
                <a:solidFill>
                  <a:srgbClr val="F2F2F2"/>
                </a:solidFill>
                <a:latin typeface="Montserrat"/>
                <a:ea typeface="Montserrat"/>
                <a:cs typeface="Montserrat"/>
                <a:sym typeface="Montserrat"/>
              </a:rPr>
              <a:t> and an </a:t>
            </a:r>
            <a:r>
              <a:rPr b="1" i="0" lang="en-US" sz="2400">
                <a:solidFill>
                  <a:srgbClr val="F2F2F2"/>
                </a:solidFill>
                <a:latin typeface="Montserrat"/>
                <a:ea typeface="Montserrat"/>
                <a:cs typeface="Montserrat"/>
                <a:sym typeface="Montserrat"/>
              </a:rPr>
              <a:t>Enterprise-grade Access Point (AP) firmware</a:t>
            </a:r>
            <a:r>
              <a:rPr b="0" i="0" lang="en-US" sz="2400">
                <a:solidFill>
                  <a:srgbClr val="F2F2F2"/>
                </a:solidFill>
                <a:latin typeface="Montserrat"/>
                <a:ea typeface="Montserrat"/>
                <a:cs typeface="Montserrat"/>
                <a:sym typeface="Montserrat"/>
              </a:rPr>
              <a:t>, designed and validated to work seamlessly together</a:t>
            </a:r>
            <a:endParaRPr/>
          </a:p>
        </p:txBody>
      </p:sp>
      <p:pic>
        <p:nvPicPr>
          <p:cNvPr id="2260" name="Google Shape;2260;p27"/>
          <p:cNvPicPr preferRelativeResize="0"/>
          <p:nvPr/>
        </p:nvPicPr>
        <p:blipFill rotWithShape="1">
          <a:blip r:embed="rId3">
            <a:alphaModFix/>
          </a:blip>
          <a:srcRect b="0" l="0" r="0" t="0"/>
          <a:stretch/>
        </p:blipFill>
        <p:spPr>
          <a:xfrm>
            <a:off x="381000" y="2710742"/>
            <a:ext cx="11430000" cy="4029147"/>
          </a:xfrm>
          <a:prstGeom prst="rect">
            <a:avLst/>
          </a:prstGeom>
          <a:noFill/>
          <a:ln>
            <a:noFill/>
          </a:ln>
        </p:spPr>
      </p:pic>
      <p:sp>
        <p:nvSpPr>
          <p:cNvPr id="2261" name="Google Shape;2261;p27"/>
          <p:cNvSpPr/>
          <p:nvPr/>
        </p:nvSpPr>
        <p:spPr>
          <a:xfrm>
            <a:off x="619760" y="1104900"/>
            <a:ext cx="11104800" cy="1305000"/>
          </a:xfrm>
          <a:prstGeom prst="rect">
            <a:avLst/>
          </a:prstGeom>
          <a:solidFill>
            <a:srgbClr val="0C0C0C"/>
          </a:solidFill>
          <a:ln cap="rnd" cmpd="sng" w="158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F2F2F2"/>
                </a:solidFill>
                <a:latin typeface="Montserrat"/>
                <a:ea typeface="Montserrat"/>
                <a:cs typeface="Montserrat"/>
                <a:sym typeface="Montserrat"/>
              </a:rPr>
              <a:t>Open Wi-Fi</a:t>
            </a:r>
            <a:r>
              <a:rPr b="0" i="0" lang="en-US" sz="1800" u="none" cap="none" strike="noStrike">
                <a:solidFill>
                  <a:srgbClr val="F2F2F2"/>
                </a:solidFill>
                <a:latin typeface="Montserrat"/>
                <a:ea typeface="Montserrat"/>
                <a:cs typeface="Montserrat"/>
                <a:sym typeface="Montserrat"/>
              </a:rPr>
              <a:t> is an open sourced, community-developed, disaggregated Wi-Fi software system. The system includes a </a:t>
            </a:r>
            <a:r>
              <a:rPr b="1" i="0" lang="en-US" sz="1800" u="none" cap="none" strike="noStrike">
                <a:solidFill>
                  <a:srgbClr val="F2F2F2"/>
                </a:solidFill>
                <a:latin typeface="Montserrat"/>
                <a:ea typeface="Montserrat"/>
                <a:cs typeface="Montserrat"/>
                <a:sym typeface="Montserrat"/>
              </a:rPr>
              <a:t>cloud controller SDK</a:t>
            </a:r>
            <a:r>
              <a:rPr b="0" i="0" lang="en-US" sz="1800" u="none" cap="none" strike="noStrike">
                <a:solidFill>
                  <a:srgbClr val="F2F2F2"/>
                </a:solidFill>
                <a:latin typeface="Montserrat"/>
                <a:ea typeface="Montserrat"/>
                <a:cs typeface="Montserrat"/>
                <a:sym typeface="Montserrat"/>
              </a:rPr>
              <a:t> and an </a:t>
            </a:r>
            <a:r>
              <a:rPr b="1" i="0" lang="en-US" sz="1800" u="none" cap="none" strike="noStrike">
                <a:solidFill>
                  <a:srgbClr val="F2F2F2"/>
                </a:solidFill>
                <a:latin typeface="Montserrat"/>
                <a:ea typeface="Montserrat"/>
                <a:cs typeface="Montserrat"/>
                <a:sym typeface="Montserrat"/>
              </a:rPr>
              <a:t>Enterprise-grade Access Point (AP) firmware</a:t>
            </a:r>
            <a:r>
              <a:rPr b="0" i="0" lang="en-US" sz="1800" u="none" cap="none" strike="noStrike">
                <a:solidFill>
                  <a:srgbClr val="F2F2F2"/>
                </a:solidFill>
                <a:latin typeface="Montserrat"/>
                <a:ea typeface="Montserrat"/>
                <a:cs typeface="Montserrat"/>
                <a:sym typeface="Montserrat"/>
              </a:rPr>
              <a:t>, designed and validated to work seamlessly together.</a:t>
            </a:r>
            <a:endParaRPr b="0" i="0" sz="1800" u="none" cap="none" strike="noStrike">
              <a:solidFill>
                <a:srgbClr val="F2F2F2"/>
              </a:solidFill>
              <a:latin typeface="Sorts Mill Goudy"/>
              <a:ea typeface="Sorts Mill Goudy"/>
              <a:cs typeface="Sorts Mill Goudy"/>
              <a:sym typeface="Sorts Mill Goud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5" name="Shape 2265"/>
        <p:cNvGrpSpPr/>
        <p:nvPr/>
      </p:nvGrpSpPr>
      <p:grpSpPr>
        <a:xfrm>
          <a:off x="0" y="0"/>
          <a:ext cx="0" cy="0"/>
          <a:chOff x="0" y="0"/>
          <a:chExt cx="0" cy="0"/>
        </a:xfrm>
      </p:grpSpPr>
      <p:sp>
        <p:nvSpPr>
          <p:cNvPr id="2266" name="Google Shape;2266;p28"/>
          <p:cNvSpPr txBox="1"/>
          <p:nvPr>
            <p:ph type="title"/>
          </p:nvPr>
        </p:nvSpPr>
        <p:spPr>
          <a:xfrm>
            <a:off x="919119" y="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b="1" lang="en-US"/>
              <a:t>The Benefits Of Open Wi-Fi</a:t>
            </a:r>
            <a:endParaRPr b="1"/>
          </a:p>
        </p:txBody>
      </p:sp>
      <p:sp>
        <p:nvSpPr>
          <p:cNvPr id="2267" name="Google Shape;2267;p28"/>
          <p:cNvSpPr txBox="1"/>
          <p:nvPr/>
        </p:nvSpPr>
        <p:spPr>
          <a:xfrm>
            <a:off x="556727" y="1331374"/>
            <a:ext cx="11635200" cy="4195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F5E3D0"/>
                </a:solidFill>
                <a:latin typeface="Montserrat"/>
                <a:ea typeface="Montserrat"/>
                <a:cs typeface="Montserrat"/>
                <a:sym typeface="Montserrat"/>
              </a:rPr>
              <a:t>Lower R&amp;D cost to develop enterprise-grade Wi-Fi solutions</a:t>
            </a:r>
            <a:endParaRPr/>
          </a:p>
          <a:p>
            <a:pPr indent="0" lvl="0" marL="0" marR="0" rtl="0" algn="l">
              <a:lnSpc>
                <a:spcPct val="150000"/>
              </a:lnSpc>
              <a:spcBef>
                <a:spcPts val="0"/>
              </a:spcBef>
              <a:spcAft>
                <a:spcPts val="0"/>
              </a:spcAft>
              <a:buNone/>
            </a:pPr>
            <a:r>
              <a:t/>
            </a:r>
            <a:endParaRPr b="1" i="0" sz="2000" u="none" cap="none" strike="noStrike">
              <a:solidFill>
                <a:srgbClr val="F5E3D0"/>
              </a:solidFill>
              <a:latin typeface="Montserrat"/>
              <a:ea typeface="Montserrat"/>
              <a:cs typeface="Montserrat"/>
              <a:sym typeface="Montserrat"/>
            </a:endParaRPr>
          </a:p>
          <a:p>
            <a:pPr indent="-127000" lvl="0" marL="0" marR="0" rtl="0" algn="l">
              <a:lnSpc>
                <a:spcPct val="150000"/>
              </a:lnSpc>
              <a:spcBef>
                <a:spcPts val="0"/>
              </a:spcBef>
              <a:spcAft>
                <a:spcPts val="0"/>
              </a:spcAft>
              <a:buClr>
                <a:srgbClr val="F2F2F2"/>
              </a:buClr>
              <a:buSzPts val="2000"/>
              <a:buFont typeface="Arial"/>
              <a:buChar char="•"/>
            </a:pPr>
            <a:r>
              <a:rPr b="1" i="0" lang="en-US" sz="2000" u="none" cap="none" strike="noStrike">
                <a:solidFill>
                  <a:srgbClr val="F2F2F2"/>
                </a:solidFill>
                <a:latin typeface="Montserrat"/>
                <a:ea typeface="Montserrat"/>
                <a:cs typeface="Montserrat"/>
                <a:sym typeface="Montserrat"/>
              </a:rPr>
              <a:t> Open Wi-Fi advanced feature set, including Wi-Fi 6, Pass point and Open Roaming capabilities,    enable existing and new suppliers to offer Enterprise-grade Wi-Fi products with less development effort</a:t>
            </a:r>
            <a:endParaRPr/>
          </a:p>
          <a:p>
            <a:pPr indent="0" lvl="0" marL="0" marR="0" rtl="0" algn="l">
              <a:lnSpc>
                <a:spcPct val="150000"/>
              </a:lnSpc>
              <a:spcBef>
                <a:spcPts val="0"/>
              </a:spcBef>
              <a:spcAft>
                <a:spcPts val="0"/>
              </a:spcAft>
              <a:buNone/>
            </a:pPr>
            <a:r>
              <a:t/>
            </a:r>
            <a:endParaRPr b="1" i="0" sz="2000" u="none" cap="none" strike="noStrike">
              <a:solidFill>
                <a:srgbClr val="F2F2F2"/>
              </a:solidFill>
              <a:latin typeface="Montserrat"/>
              <a:ea typeface="Montserrat"/>
              <a:cs typeface="Montserrat"/>
              <a:sym typeface="Montserrat"/>
            </a:endParaRPr>
          </a:p>
          <a:p>
            <a:pPr indent="-127000" lvl="0" marL="0" marR="0" rtl="0" algn="l">
              <a:lnSpc>
                <a:spcPct val="150000"/>
              </a:lnSpc>
              <a:spcBef>
                <a:spcPts val="0"/>
              </a:spcBef>
              <a:spcAft>
                <a:spcPts val="0"/>
              </a:spcAft>
              <a:buClr>
                <a:srgbClr val="F2F2F2"/>
              </a:buClr>
              <a:buSzPts val="2000"/>
              <a:buFont typeface="Arial"/>
              <a:buChar char="•"/>
            </a:pPr>
            <a:r>
              <a:rPr b="1" i="0" lang="en-US" sz="2000" u="none" cap="none" strike="noStrike">
                <a:solidFill>
                  <a:srgbClr val="F2F2F2"/>
                </a:solidFill>
                <a:latin typeface="Montserrat"/>
                <a:ea typeface="Montserrat"/>
                <a:cs typeface="Montserrat"/>
                <a:sym typeface="Montserrat"/>
              </a:rPr>
              <a:t> Cloud software OEMs and hardware ODMs are able to reduce R&amp;D expense when by building their solutions on top Open Wi-Fi’s robust, single codebase of common Wi-Fi “plumbing”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VTI">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Custom 35">
      <a:dk1>
        <a:srgbClr val="000000"/>
      </a:dk1>
      <a:lt1>
        <a:srgbClr val="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