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701" r:id="rId5"/>
  </p:sldMasterIdLst>
  <p:notesMasterIdLst>
    <p:notesMasterId r:id="rId11"/>
  </p:notesMasterIdLst>
  <p:handoutMasterIdLst>
    <p:handoutMasterId r:id="rId12"/>
  </p:handoutMasterIdLst>
  <p:sldIdLst>
    <p:sldId id="603" r:id="rId6"/>
    <p:sldId id="651" r:id="rId7"/>
    <p:sldId id="652" r:id="rId8"/>
    <p:sldId id="653" r:id="rId9"/>
    <p:sldId id="654" r:id="rId10"/>
  </p:sldIdLst>
  <p:sldSz cx="9144000" cy="5715000" type="screen16x10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91">
          <p15:clr>
            <a:srgbClr val="A4A3A4"/>
          </p15:clr>
        </p15:guide>
        <p15:guide id="2" orient="horz" pos="1444">
          <p15:clr>
            <a:srgbClr val="A4A3A4"/>
          </p15:clr>
        </p15:guide>
        <p15:guide id="3" orient="horz" pos="677">
          <p15:clr>
            <a:srgbClr val="A4A3A4"/>
          </p15:clr>
        </p15:guide>
        <p15:guide id="4" orient="horz" pos="1874">
          <p15:clr>
            <a:srgbClr val="A4A3A4"/>
          </p15:clr>
        </p15:guide>
        <p15:guide id="5" orient="horz" pos="3529">
          <p15:clr>
            <a:srgbClr val="A4A3A4"/>
          </p15:clr>
        </p15:guide>
        <p15:guide id="6" orient="horz" pos="1445">
          <p15:clr>
            <a:srgbClr val="A4A3A4"/>
          </p15:clr>
        </p15:guide>
        <p15:guide id="7" orient="horz" pos="2834">
          <p15:clr>
            <a:srgbClr val="A4A3A4"/>
          </p15:clr>
        </p15:guide>
        <p15:guide id="8" pos="163">
          <p15:clr>
            <a:srgbClr val="A4A3A4"/>
          </p15:clr>
        </p15:guide>
        <p15:guide id="9" pos="1632">
          <p15:clr>
            <a:srgbClr val="A4A3A4"/>
          </p15:clr>
        </p15:guide>
        <p15:guide id="10" orient="horz" pos="3326">
          <p15:clr>
            <a:srgbClr val="A4A3A4"/>
          </p15:clr>
        </p15:guide>
        <p15:guide id="11" orient="horz" pos="1203">
          <p15:clr>
            <a:srgbClr val="A4A3A4"/>
          </p15:clr>
        </p15:guide>
        <p15:guide id="12" orient="horz" pos="564">
          <p15:clr>
            <a:srgbClr val="A4A3A4"/>
          </p15:clr>
        </p15:guide>
        <p15:guide id="13" orient="horz" pos="1562">
          <p15:clr>
            <a:srgbClr val="A4A3A4"/>
          </p15:clr>
        </p15:guide>
        <p15:guide id="14" orient="horz" pos="2941">
          <p15:clr>
            <a:srgbClr val="A4A3A4"/>
          </p15:clr>
        </p15:guide>
        <p15:guide id="15" orient="horz" pos="1204">
          <p15:clr>
            <a:srgbClr val="A4A3A4"/>
          </p15:clr>
        </p15:guide>
        <p15:guide id="16" orient="horz" pos="23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, Cheng" initials="ZC" lastIdx="3" clrIdx="0">
    <p:extLst>
      <p:ext uri="{19B8F6BF-5375-455C-9EA6-DF929625EA0E}">
        <p15:presenceInfo xmlns:p15="http://schemas.microsoft.com/office/powerpoint/2012/main" userId="S-1-5-21-682003330-1275210071-1801674531-20031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A2B1"/>
    <a:srgbClr val="FF00FF"/>
    <a:srgbClr val="33CC33"/>
    <a:srgbClr val="CCCC00"/>
    <a:srgbClr val="FF0000"/>
    <a:srgbClr val="2A4E9F"/>
    <a:srgbClr val="DDDDDD"/>
    <a:srgbClr val="E7E7F1"/>
    <a:srgbClr val="E4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8" autoAdjust="0"/>
    <p:restoredTop sz="97449" autoAdjust="0"/>
  </p:normalViewPr>
  <p:slideViewPr>
    <p:cSldViewPr snapToGrid="0">
      <p:cViewPr varScale="1">
        <p:scale>
          <a:sx n="194" d="100"/>
          <a:sy n="194" d="100"/>
        </p:scale>
        <p:origin x="918" y="138"/>
      </p:cViewPr>
      <p:guideLst>
        <p:guide orient="horz" pos="3991"/>
        <p:guide orient="horz" pos="1444"/>
        <p:guide orient="horz" pos="677"/>
        <p:guide orient="horz" pos="1874"/>
        <p:guide orient="horz" pos="3529"/>
        <p:guide orient="horz" pos="1445"/>
        <p:guide orient="horz" pos="2834"/>
        <p:guide pos="163"/>
        <p:guide pos="1632"/>
        <p:guide orient="horz" pos="3326"/>
        <p:guide orient="horz" pos="1203"/>
        <p:guide orient="horz" pos="564"/>
        <p:guide orient="horz" pos="1562"/>
        <p:guide orient="horz" pos="2941"/>
        <p:guide orient="horz" pos="1204"/>
        <p:guide orient="horz" pos="2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2DD1A-5B52-4E53-A28A-CE0D2FB081C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8F5563-1790-4009-B4D6-80E09F17E65A}">
      <dgm:prSet phldrT="[Text]"/>
      <dgm:spPr/>
      <dgm:t>
        <a:bodyPr/>
        <a:lstStyle/>
        <a:p>
          <a:r>
            <a:rPr lang="en-US" dirty="0"/>
            <a:t>Scaling the magnitude of all the features </a:t>
          </a:r>
        </a:p>
      </dgm:t>
    </dgm:pt>
    <dgm:pt modelId="{8DC3C388-B7D8-4936-9640-1AE953BA920C}" type="parTrans" cxnId="{6853041B-F33B-49DA-B14B-7854B9411D00}">
      <dgm:prSet/>
      <dgm:spPr/>
      <dgm:t>
        <a:bodyPr/>
        <a:lstStyle/>
        <a:p>
          <a:endParaRPr lang="en-US"/>
        </a:p>
      </dgm:t>
    </dgm:pt>
    <dgm:pt modelId="{FE44FF52-5690-4960-8B96-F876E2B155FA}" type="sibTrans" cxnId="{6853041B-F33B-49DA-B14B-7854B9411D00}">
      <dgm:prSet/>
      <dgm:spPr/>
      <dgm:t>
        <a:bodyPr/>
        <a:lstStyle/>
        <a:p>
          <a:endParaRPr lang="en-US"/>
        </a:p>
      </dgm:t>
    </dgm:pt>
    <dgm:pt modelId="{2DFDCFBE-DC3C-418F-B253-DC3CB8AC77C7}">
      <dgm:prSet phldrT="[Text]"/>
      <dgm:spPr/>
      <dgm:t>
        <a:bodyPr/>
        <a:lstStyle/>
        <a:p>
          <a:r>
            <a:rPr lang="en-US" dirty="0"/>
            <a:t>Using an Imputer to fill the missing values</a:t>
          </a:r>
        </a:p>
      </dgm:t>
    </dgm:pt>
    <dgm:pt modelId="{5A770897-8511-4041-B281-97525ACDD0B4}" type="parTrans" cxnId="{BBC32479-C789-4266-8187-7F5C65815709}">
      <dgm:prSet/>
      <dgm:spPr/>
      <dgm:t>
        <a:bodyPr/>
        <a:lstStyle/>
        <a:p>
          <a:endParaRPr lang="en-US"/>
        </a:p>
      </dgm:t>
    </dgm:pt>
    <dgm:pt modelId="{7989F231-CD94-4E98-93A0-E2DC99BBA6AA}" type="sibTrans" cxnId="{BBC32479-C789-4266-8187-7F5C65815709}">
      <dgm:prSet/>
      <dgm:spPr/>
      <dgm:t>
        <a:bodyPr/>
        <a:lstStyle/>
        <a:p>
          <a:endParaRPr lang="en-US"/>
        </a:p>
      </dgm:t>
    </dgm:pt>
    <dgm:pt modelId="{1D925BD8-E7D5-476D-A6B0-217729F85D3A}">
      <dgm:prSet phldrT="[Text]"/>
      <dgm:spPr/>
      <dgm:t>
        <a:bodyPr/>
        <a:lstStyle/>
        <a:p>
          <a:r>
            <a:rPr lang="en-US" dirty="0"/>
            <a:t>ML Algorithm</a:t>
          </a:r>
        </a:p>
      </dgm:t>
    </dgm:pt>
    <dgm:pt modelId="{DBCAE9E4-F20B-474C-B249-6E610342BD17}" type="parTrans" cxnId="{CD5C865A-F186-4CC1-A186-7701A601F09F}">
      <dgm:prSet/>
      <dgm:spPr/>
      <dgm:t>
        <a:bodyPr/>
        <a:lstStyle/>
        <a:p>
          <a:endParaRPr lang="en-US"/>
        </a:p>
      </dgm:t>
    </dgm:pt>
    <dgm:pt modelId="{E63D87C6-0840-4DCE-A000-8C683545A9F3}" type="sibTrans" cxnId="{CD5C865A-F186-4CC1-A186-7701A601F09F}">
      <dgm:prSet/>
      <dgm:spPr/>
      <dgm:t>
        <a:bodyPr/>
        <a:lstStyle/>
        <a:p>
          <a:endParaRPr lang="en-US"/>
        </a:p>
      </dgm:t>
    </dgm:pt>
    <dgm:pt modelId="{05A7383A-5296-4DFD-9113-9E48BDCF0B77}" type="pres">
      <dgm:prSet presAssocID="{C7A2DD1A-5B52-4E53-A28A-CE0D2FB081C2}" presName="Name0" presStyleCnt="0">
        <dgm:presLayoutVars>
          <dgm:dir/>
          <dgm:resizeHandles val="exact"/>
        </dgm:presLayoutVars>
      </dgm:prSet>
      <dgm:spPr/>
    </dgm:pt>
    <dgm:pt modelId="{28EE50F2-9C6C-4C91-A3B5-093AF47DD75A}" type="pres">
      <dgm:prSet presAssocID="{328F5563-1790-4009-B4D6-80E09F17E65A}" presName="node" presStyleLbl="node1" presStyleIdx="0" presStyleCnt="3">
        <dgm:presLayoutVars>
          <dgm:bulletEnabled val="1"/>
        </dgm:presLayoutVars>
      </dgm:prSet>
      <dgm:spPr/>
    </dgm:pt>
    <dgm:pt modelId="{EA513997-EC88-4B46-A501-1CB6A10F9DC6}" type="pres">
      <dgm:prSet presAssocID="{FE44FF52-5690-4960-8B96-F876E2B155FA}" presName="sibTrans" presStyleLbl="sibTrans2D1" presStyleIdx="0" presStyleCnt="2"/>
      <dgm:spPr/>
    </dgm:pt>
    <dgm:pt modelId="{5457F3C3-AE8B-4EDF-BD88-7D0E5842569C}" type="pres">
      <dgm:prSet presAssocID="{FE44FF52-5690-4960-8B96-F876E2B155FA}" presName="connectorText" presStyleLbl="sibTrans2D1" presStyleIdx="0" presStyleCnt="2"/>
      <dgm:spPr/>
    </dgm:pt>
    <dgm:pt modelId="{E1AC2EBE-0371-49F5-B241-6CED0416835F}" type="pres">
      <dgm:prSet presAssocID="{2DFDCFBE-DC3C-418F-B253-DC3CB8AC77C7}" presName="node" presStyleLbl="node1" presStyleIdx="1" presStyleCnt="3">
        <dgm:presLayoutVars>
          <dgm:bulletEnabled val="1"/>
        </dgm:presLayoutVars>
      </dgm:prSet>
      <dgm:spPr/>
    </dgm:pt>
    <dgm:pt modelId="{695D60E9-A9B1-403D-A3EA-649E2113289F}" type="pres">
      <dgm:prSet presAssocID="{7989F231-CD94-4E98-93A0-E2DC99BBA6AA}" presName="sibTrans" presStyleLbl="sibTrans2D1" presStyleIdx="1" presStyleCnt="2"/>
      <dgm:spPr/>
    </dgm:pt>
    <dgm:pt modelId="{9013325B-F8AF-4D72-B552-74851D91060B}" type="pres">
      <dgm:prSet presAssocID="{7989F231-CD94-4E98-93A0-E2DC99BBA6AA}" presName="connectorText" presStyleLbl="sibTrans2D1" presStyleIdx="1" presStyleCnt="2"/>
      <dgm:spPr/>
    </dgm:pt>
    <dgm:pt modelId="{30C7E693-3808-486F-85B8-8F67DEC6138D}" type="pres">
      <dgm:prSet presAssocID="{1D925BD8-E7D5-476D-A6B0-217729F85D3A}" presName="node" presStyleLbl="node1" presStyleIdx="2" presStyleCnt="3" custLinFactNeighborX="2080">
        <dgm:presLayoutVars>
          <dgm:bulletEnabled val="1"/>
        </dgm:presLayoutVars>
      </dgm:prSet>
      <dgm:spPr/>
    </dgm:pt>
  </dgm:ptLst>
  <dgm:cxnLst>
    <dgm:cxn modelId="{6853041B-F33B-49DA-B14B-7854B9411D00}" srcId="{C7A2DD1A-5B52-4E53-A28A-CE0D2FB081C2}" destId="{328F5563-1790-4009-B4D6-80E09F17E65A}" srcOrd="0" destOrd="0" parTransId="{8DC3C388-B7D8-4936-9640-1AE953BA920C}" sibTransId="{FE44FF52-5690-4960-8B96-F876E2B155FA}"/>
    <dgm:cxn modelId="{31DFA21E-16AD-4B89-A63B-B6C0F16086E3}" type="presOf" srcId="{C7A2DD1A-5B52-4E53-A28A-CE0D2FB081C2}" destId="{05A7383A-5296-4DFD-9113-9E48BDCF0B77}" srcOrd="0" destOrd="0" presId="urn:microsoft.com/office/officeart/2005/8/layout/process1"/>
    <dgm:cxn modelId="{057C8D41-68CE-45D7-8822-9742C3BD6435}" type="presOf" srcId="{7989F231-CD94-4E98-93A0-E2DC99BBA6AA}" destId="{695D60E9-A9B1-403D-A3EA-649E2113289F}" srcOrd="0" destOrd="0" presId="urn:microsoft.com/office/officeart/2005/8/layout/process1"/>
    <dgm:cxn modelId="{40256764-4360-4E7A-9AC7-B7A1049B96FD}" type="presOf" srcId="{1D925BD8-E7D5-476D-A6B0-217729F85D3A}" destId="{30C7E693-3808-486F-85B8-8F67DEC6138D}" srcOrd="0" destOrd="0" presId="urn:microsoft.com/office/officeart/2005/8/layout/process1"/>
    <dgm:cxn modelId="{54B08071-B2CE-4D48-B383-5C4FD4DDC45F}" type="presOf" srcId="{FE44FF52-5690-4960-8B96-F876E2B155FA}" destId="{5457F3C3-AE8B-4EDF-BD88-7D0E5842569C}" srcOrd="1" destOrd="0" presId="urn:microsoft.com/office/officeart/2005/8/layout/process1"/>
    <dgm:cxn modelId="{BBC32479-C789-4266-8187-7F5C65815709}" srcId="{C7A2DD1A-5B52-4E53-A28A-CE0D2FB081C2}" destId="{2DFDCFBE-DC3C-418F-B253-DC3CB8AC77C7}" srcOrd="1" destOrd="0" parTransId="{5A770897-8511-4041-B281-97525ACDD0B4}" sibTransId="{7989F231-CD94-4E98-93A0-E2DC99BBA6AA}"/>
    <dgm:cxn modelId="{CD5C865A-F186-4CC1-A186-7701A601F09F}" srcId="{C7A2DD1A-5B52-4E53-A28A-CE0D2FB081C2}" destId="{1D925BD8-E7D5-476D-A6B0-217729F85D3A}" srcOrd="2" destOrd="0" parTransId="{DBCAE9E4-F20B-474C-B249-6E610342BD17}" sibTransId="{E63D87C6-0840-4DCE-A000-8C683545A9F3}"/>
    <dgm:cxn modelId="{374B8091-6C7E-4069-89DA-E7DA22DBFC06}" type="presOf" srcId="{2DFDCFBE-DC3C-418F-B253-DC3CB8AC77C7}" destId="{E1AC2EBE-0371-49F5-B241-6CED0416835F}" srcOrd="0" destOrd="0" presId="urn:microsoft.com/office/officeart/2005/8/layout/process1"/>
    <dgm:cxn modelId="{D1B7E4E5-0F60-42FA-8F09-0B4CEE136D4E}" type="presOf" srcId="{FE44FF52-5690-4960-8B96-F876E2B155FA}" destId="{EA513997-EC88-4B46-A501-1CB6A10F9DC6}" srcOrd="0" destOrd="0" presId="urn:microsoft.com/office/officeart/2005/8/layout/process1"/>
    <dgm:cxn modelId="{605424E7-D081-4DF1-ABEB-20BA3BFEDBDF}" type="presOf" srcId="{328F5563-1790-4009-B4D6-80E09F17E65A}" destId="{28EE50F2-9C6C-4C91-A3B5-093AF47DD75A}" srcOrd="0" destOrd="0" presId="urn:microsoft.com/office/officeart/2005/8/layout/process1"/>
    <dgm:cxn modelId="{D44500ED-AEEE-411E-9A60-7884D26FF0EE}" type="presOf" srcId="{7989F231-CD94-4E98-93A0-E2DC99BBA6AA}" destId="{9013325B-F8AF-4D72-B552-74851D91060B}" srcOrd="1" destOrd="0" presId="urn:microsoft.com/office/officeart/2005/8/layout/process1"/>
    <dgm:cxn modelId="{63653B53-B050-402B-9A70-86679BAB1639}" type="presParOf" srcId="{05A7383A-5296-4DFD-9113-9E48BDCF0B77}" destId="{28EE50F2-9C6C-4C91-A3B5-093AF47DD75A}" srcOrd="0" destOrd="0" presId="urn:microsoft.com/office/officeart/2005/8/layout/process1"/>
    <dgm:cxn modelId="{E6E25857-9F58-4287-ABF3-E6C773BB0122}" type="presParOf" srcId="{05A7383A-5296-4DFD-9113-9E48BDCF0B77}" destId="{EA513997-EC88-4B46-A501-1CB6A10F9DC6}" srcOrd="1" destOrd="0" presId="urn:microsoft.com/office/officeart/2005/8/layout/process1"/>
    <dgm:cxn modelId="{4261E5AB-FF5A-4C72-AF8E-A509EC5B9A44}" type="presParOf" srcId="{EA513997-EC88-4B46-A501-1CB6A10F9DC6}" destId="{5457F3C3-AE8B-4EDF-BD88-7D0E5842569C}" srcOrd="0" destOrd="0" presId="urn:microsoft.com/office/officeart/2005/8/layout/process1"/>
    <dgm:cxn modelId="{BA4A8CA2-FEBB-415F-8FE1-83E8F3DB1CE9}" type="presParOf" srcId="{05A7383A-5296-4DFD-9113-9E48BDCF0B77}" destId="{E1AC2EBE-0371-49F5-B241-6CED0416835F}" srcOrd="2" destOrd="0" presId="urn:microsoft.com/office/officeart/2005/8/layout/process1"/>
    <dgm:cxn modelId="{0C19D419-B5D7-4469-863B-437D1601F5A1}" type="presParOf" srcId="{05A7383A-5296-4DFD-9113-9E48BDCF0B77}" destId="{695D60E9-A9B1-403D-A3EA-649E2113289F}" srcOrd="3" destOrd="0" presId="urn:microsoft.com/office/officeart/2005/8/layout/process1"/>
    <dgm:cxn modelId="{74865639-0F0C-429C-AAFA-C48524EAE954}" type="presParOf" srcId="{695D60E9-A9B1-403D-A3EA-649E2113289F}" destId="{9013325B-F8AF-4D72-B552-74851D91060B}" srcOrd="0" destOrd="0" presId="urn:microsoft.com/office/officeart/2005/8/layout/process1"/>
    <dgm:cxn modelId="{DDC19562-6192-4F6D-BC7B-315939FA4D84}" type="presParOf" srcId="{05A7383A-5296-4DFD-9113-9E48BDCF0B77}" destId="{30C7E693-3808-486F-85B8-8F67DEC6138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E50F2-9C6C-4C91-A3B5-093AF47DD75A}">
      <dsp:nvSpPr>
        <dsp:cNvPr id="0" name=""/>
        <dsp:cNvSpPr/>
      </dsp:nvSpPr>
      <dsp:spPr>
        <a:xfrm>
          <a:off x="4044" y="3496"/>
          <a:ext cx="1208944" cy="895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Scaling the magnitude of all the features </a:t>
          </a:r>
        </a:p>
      </dsp:txBody>
      <dsp:txXfrm>
        <a:off x="30269" y="29721"/>
        <a:ext cx="1156494" cy="842924"/>
      </dsp:txXfrm>
    </dsp:sp>
    <dsp:sp modelId="{EA513997-EC88-4B46-A501-1CB6A10F9DC6}">
      <dsp:nvSpPr>
        <dsp:cNvPr id="0" name=""/>
        <dsp:cNvSpPr/>
      </dsp:nvSpPr>
      <dsp:spPr>
        <a:xfrm>
          <a:off x="1333883" y="301274"/>
          <a:ext cx="256296" cy="299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33883" y="361238"/>
        <a:ext cx="179407" cy="179890"/>
      </dsp:txXfrm>
    </dsp:sp>
    <dsp:sp modelId="{E1AC2EBE-0371-49F5-B241-6CED0416835F}">
      <dsp:nvSpPr>
        <dsp:cNvPr id="0" name=""/>
        <dsp:cNvSpPr/>
      </dsp:nvSpPr>
      <dsp:spPr>
        <a:xfrm>
          <a:off x="1696567" y="3496"/>
          <a:ext cx="1208944" cy="895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an Imputer to fill the missing values</a:t>
          </a:r>
        </a:p>
      </dsp:txBody>
      <dsp:txXfrm>
        <a:off x="1722792" y="29721"/>
        <a:ext cx="1156494" cy="842924"/>
      </dsp:txXfrm>
    </dsp:sp>
    <dsp:sp modelId="{695D60E9-A9B1-403D-A3EA-649E2113289F}">
      <dsp:nvSpPr>
        <dsp:cNvPr id="0" name=""/>
        <dsp:cNvSpPr/>
      </dsp:nvSpPr>
      <dsp:spPr>
        <a:xfrm>
          <a:off x="3027417" y="301274"/>
          <a:ext cx="258439" cy="2998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27417" y="361238"/>
        <a:ext cx="180907" cy="179890"/>
      </dsp:txXfrm>
    </dsp:sp>
    <dsp:sp modelId="{30C7E693-3808-486F-85B8-8F67DEC6138D}">
      <dsp:nvSpPr>
        <dsp:cNvPr id="0" name=""/>
        <dsp:cNvSpPr/>
      </dsp:nvSpPr>
      <dsp:spPr>
        <a:xfrm>
          <a:off x="3393134" y="3496"/>
          <a:ext cx="1208944" cy="895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ML Algorithm</a:t>
          </a:r>
        </a:p>
      </dsp:txBody>
      <dsp:txXfrm>
        <a:off x="3419359" y="29721"/>
        <a:ext cx="1156494" cy="84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59E16-7C0F-49FC-8805-A6D61A1C052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73EAE-FE38-44D8-9669-3036E8ECA9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84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BCA89120-ABE4-4486-A561-D5A11B8453BD}" type="datetimeFigureOut">
              <a:rPr lang="en-US"/>
              <a:pPr>
                <a:defRPr/>
              </a:pPr>
              <a:t>2/25/2021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5BD2BC62-3F2B-4FC7-B5F9-5A2B4A62870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117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1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5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1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1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9144000" cy="3757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36" name="Rectangle 4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76024" y="4014003"/>
            <a:ext cx="4713713" cy="789517"/>
          </a:xfrm>
        </p:spPr>
        <p:txBody>
          <a:bodyPr lIns="72000" tIns="72000" rIns="72000" bIns="72000" anchor="ctr"/>
          <a:lstStyle>
            <a:lvl1pPr marL="0" indent="0">
              <a:buFont typeface="Symbol" pitchFamily="18" charset="2"/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add Speaker Name</a:t>
            </a:r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442711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94524"/>
            <a:ext cx="9144000" cy="2700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27917">
                <a:schemeClr val="tx2"/>
              </a:gs>
              <a:gs pos="57000">
                <a:schemeClr val="tx2"/>
              </a:gs>
              <a:gs pos="72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015030"/>
            <a:ext cx="9144000" cy="1160318"/>
          </a:xfrm>
          <a:noFill/>
        </p:spPr>
        <p:txBody>
          <a:bodyPr lIns="91440" tIns="45720" rIns="91440" bIns="45720" anchor="ctr" anchorCtr="0"/>
          <a:lstStyle>
            <a:lvl1pPr algn="ctr">
              <a:lnSpc>
                <a:spcPct val="100000"/>
              </a:lnSpc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Q&amp;A</a:t>
            </a:r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169384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21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19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50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7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74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5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5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1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8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77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894524"/>
            <a:ext cx="9144000" cy="27001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gradFill flip="none" rotWithShape="1">
            <a:gsLst>
              <a:gs pos="27917">
                <a:schemeClr val="tx2"/>
              </a:gs>
              <a:gs pos="57000">
                <a:schemeClr val="tx2"/>
              </a:gs>
              <a:gs pos="72000">
                <a:schemeClr val="bg1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5552" y="1751369"/>
            <a:ext cx="8446677" cy="1160318"/>
          </a:xfrm>
          <a:noFill/>
        </p:spPr>
        <p:txBody>
          <a:bodyPr lIns="91440" tIns="45720" rIns="91440" bIns="45720" anchor="ctr" anchorCtr="0"/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698080" y="4249857"/>
            <a:ext cx="4713713" cy="789517"/>
          </a:xfrm>
        </p:spPr>
        <p:txBody>
          <a:bodyPr lIns="72000" tIns="72000" rIns="72000" bIns="72000" anchor="ctr"/>
          <a:lstStyle>
            <a:lvl1pPr marL="0" indent="0">
              <a:buFont typeface="Symbol" pitchFamily="18" charset="2"/>
              <a:buNone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169384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48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3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5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234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2151" y="938254"/>
            <a:ext cx="3474720" cy="40233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659464" y="2639833"/>
            <a:ext cx="3681454" cy="85079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0" bIns="0" rtlCol="0">
            <a:noAutofit/>
          </a:bodyPr>
          <a:lstStyle/>
          <a:p>
            <a:pPr algn="ctr" eaLnBrk="1" hangingPunct="1"/>
            <a:endParaRPr lang="en-US" sz="3600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9144000" cy="7937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368972" y="2493377"/>
            <a:ext cx="4262437" cy="774609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5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93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noFill/>
        </p:spPr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87257"/>
            <a:ext cx="9144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A4BBD8-14B2-47F4-9276-1FCCD0E3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768" y="883709"/>
            <a:ext cx="8640303" cy="4387833"/>
          </a:xfrm>
        </p:spPr>
        <p:txBody>
          <a:bodyPr/>
          <a:lstStyle>
            <a:lvl1pPr marL="187325" indent="-18732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768" y="883709"/>
            <a:ext cx="4262437" cy="4387833"/>
          </a:xfrm>
        </p:spPr>
        <p:txBody>
          <a:bodyPr/>
          <a:lstStyle>
            <a:lvl1pPr marL="187325" indent="-18732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4" y="883709"/>
            <a:ext cx="4333875" cy="4387833"/>
          </a:xfrm>
        </p:spPr>
        <p:txBody>
          <a:bodyPr/>
          <a:lstStyle>
            <a:lvl1pPr marL="187325" indent="-187325">
              <a:lnSpc>
                <a:spcPct val="100000"/>
              </a:lnSpc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85657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0"/>
            <a:ext cx="9143999" cy="75274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475" y="883711"/>
            <a:ext cx="4223296" cy="36247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68" y="1341157"/>
            <a:ext cx="4238625" cy="3938604"/>
          </a:xfrm>
        </p:spPr>
        <p:txBody>
          <a:bodyPr/>
          <a:lstStyle>
            <a:lvl1pPr marL="187325" indent="-18732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9506" y="883710"/>
            <a:ext cx="4337973" cy="35794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9625" y="1341157"/>
            <a:ext cx="4387850" cy="3938604"/>
          </a:xfrm>
        </p:spPr>
        <p:txBody>
          <a:bodyPr/>
          <a:lstStyle>
            <a:lvl1pPr marL="187325" indent="-18732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9263" indent="-187325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657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685657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793751"/>
          </a:xfrm>
          <a:prstGeom prst="rect">
            <a:avLst/>
          </a:prstGeom>
          <a:solidFill>
            <a:srgbClr val="184884"/>
          </a:solidFill>
          <a:ln w="9525">
            <a:noFill/>
            <a:miter lim="800000"/>
            <a:headEnd/>
            <a:tailEnd/>
          </a:ln>
        </p:spPr>
        <p:txBody>
          <a:bodyPr vert="horz" wrap="square" lIns="72000" tIns="36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638655" y="5279762"/>
            <a:ext cx="377008" cy="33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>
              <a:tabLst>
                <a:tab pos="228600" algn="l"/>
              </a:tabLst>
              <a:defRPr/>
            </a:pPr>
            <a:fld id="{B94B2776-54A1-4D5B-B853-29BAD1C28370}" type="slidenum">
              <a:rPr kumimoji="1" lang="en-GB" altLang="en-US" sz="120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tabLst>
                  <a:tab pos="228600" algn="l"/>
                </a:tabLst>
                <a:defRPr/>
              </a:pPr>
              <a:t>‹#›</a:t>
            </a:fld>
            <a:r>
              <a:rPr kumimoji="1" lang="en-GB" altLang="en-US" sz="1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029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125" y="844742"/>
            <a:ext cx="8667750" cy="426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cxnSp>
        <p:nvCxnSpPr>
          <p:cNvPr id="4" name="Straight Connector 3"/>
          <p:cNvCxnSpPr>
            <a:endCxn id="3" idx="3"/>
          </p:cNvCxnSpPr>
          <p:nvPr/>
        </p:nvCxnSpPr>
        <p:spPr>
          <a:xfrm flipH="1" flipV="1">
            <a:off x="782987" y="5453944"/>
            <a:ext cx="7876696" cy="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787257"/>
            <a:ext cx="9144000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" y="5112253"/>
            <a:ext cx="701344" cy="6833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700" r:id="rId3"/>
    <p:sldLayoutId id="2147483699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3" r:id="rId10"/>
  </p:sldLayoutIdLst>
  <p:txStyles>
    <p:titleStyle>
      <a:lvl1pPr marL="179388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187325" indent="-187325" algn="l" rtl="0" eaLnBrk="1" fontAlgn="base" hangingPunct="1">
        <a:lnSpc>
          <a:spcPct val="100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2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9263" indent="-269875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 Narrow" pitchFamily="34" charset="0"/>
        <a:buChar char="─"/>
        <a:defRPr sz="1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30238" indent="-180975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900113" marR="0" indent="-18097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Arial" pitchFamily="34" charset="0"/>
        <a:buChar char="–"/>
        <a:tabLst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079500" indent="-1793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DFFE-1F0C-48BE-8B34-622795BBA705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0E39E-D3E5-4446-9A9B-09857F0027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SPE GCS ML Challenge </a:t>
            </a:r>
            <a:b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Shear Sonic Log Prediction Using 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843" y="-7200"/>
            <a:ext cx="1848157" cy="141197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3298" y="4236412"/>
            <a:ext cx="8917404" cy="1279224"/>
          </a:xfrm>
          <a:prstGeom prst="rect">
            <a:avLst/>
          </a:prstGeom>
        </p:spPr>
        <p:txBody>
          <a:bodyPr/>
          <a:lstStyle>
            <a:lvl1pPr marL="187325" indent="-1873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9263" indent="-2698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 Narrow" pitchFamily="34" charset="0"/>
              <a:buChar char="─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0238" indent="-1809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00113" marR="0" indent="-18097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itchFamily="34" charset="0"/>
              <a:buChar char="–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95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Char char="-"/>
            </a:pPr>
            <a:r>
              <a:rPr lang="en-US" sz="1600" i="1" kern="0" dirty="0"/>
              <a:t>Sri Poludasu</a:t>
            </a:r>
          </a:p>
          <a:p>
            <a:pPr marL="0" indent="0">
              <a:buNone/>
            </a:pP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38865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4FE-E572-48AB-99CC-1F8EF15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CC0F3-153D-4AD4-A833-31112B668FB6}"/>
              </a:ext>
            </a:extLst>
          </p:cNvPr>
          <p:cNvSpPr txBox="1"/>
          <p:nvPr/>
        </p:nvSpPr>
        <p:spPr bwMode="auto">
          <a:xfrm>
            <a:off x="112906" y="1040732"/>
            <a:ext cx="4657615" cy="4060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txBody>
          <a:bodyPr wrap="square" lIns="36000" tIns="3600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Well logs for 234 wells were provided as part of the training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The wells are spatially located primarily in two clusters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We need to condition the dataset in order to answer the following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How many logs are available for most or all of the wells?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Are the log mnemonics consistent in all the wells?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Do we need to create a compound feature, combining multiple logs?</a:t>
            </a:r>
            <a:endParaRPr lang="en-US" sz="16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What percentage of the logs contain null values?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Are there any outliers in these logs?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F0A064-FAD0-4DA2-BFB1-79066514F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21" y="860773"/>
            <a:ext cx="1925053" cy="187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DF2342-7E1A-43E8-BBDD-884DE2C5E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27" y="858650"/>
            <a:ext cx="194903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F3BAF69-F713-4ECF-9701-1AAF1F056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74" y="2798070"/>
            <a:ext cx="4228719" cy="259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277EB3-D8AE-46F7-AB24-17588B1B79F2}"/>
              </a:ext>
            </a:extLst>
          </p:cNvPr>
          <p:cNvSpPr txBox="1"/>
          <p:nvPr/>
        </p:nvSpPr>
        <p:spPr bwMode="auto">
          <a:xfrm>
            <a:off x="5231602" y="2674666"/>
            <a:ext cx="1002890" cy="24256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800" dirty="0">
                <a:latin typeface="+mj-lt"/>
              </a:rPr>
              <a:t>Spatial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5DBB1-8D39-41E8-942A-0D5F02B6E4E9}"/>
              </a:ext>
            </a:extLst>
          </p:cNvPr>
          <p:cNvSpPr txBox="1"/>
          <p:nvPr/>
        </p:nvSpPr>
        <p:spPr bwMode="auto">
          <a:xfrm>
            <a:off x="7556931" y="2674665"/>
            <a:ext cx="1002890" cy="24256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800" dirty="0">
                <a:latin typeface="+mj-lt"/>
              </a:rPr>
              <a:t>Log Count Histogram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D86B9-BE1D-479C-B262-3A0CA0A33CC8}"/>
              </a:ext>
            </a:extLst>
          </p:cNvPr>
          <p:cNvSpPr txBox="1"/>
          <p:nvPr/>
        </p:nvSpPr>
        <p:spPr bwMode="auto">
          <a:xfrm>
            <a:off x="5914943" y="5225412"/>
            <a:ext cx="1322439" cy="24256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800" dirty="0">
                <a:latin typeface="+mj-lt"/>
              </a:rPr>
              <a:t>Log Count based on unit count</a:t>
            </a:r>
          </a:p>
        </p:txBody>
      </p:sp>
    </p:spTree>
    <p:extLst>
      <p:ext uri="{BB962C8B-B14F-4D97-AF65-F5344CB8AC3E}">
        <p14:creationId xmlns:p14="http://schemas.microsoft.com/office/powerpoint/2010/main" val="295214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4FE-E572-48AB-99CC-1F8EF15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FC1A2-7E53-4B3C-8210-ED8D957BB01D}"/>
              </a:ext>
            </a:extLst>
          </p:cNvPr>
          <p:cNvSpPr txBox="1"/>
          <p:nvPr/>
        </p:nvSpPr>
        <p:spPr bwMode="auto">
          <a:xfrm>
            <a:off x="354931" y="848227"/>
            <a:ext cx="4842711" cy="4211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txBody>
          <a:bodyPr wrap="square" lIns="36000" tIns="3600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Based on the Units and log availability, we can select the following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DEPT: Available for all the wells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LAT, LONG: Relative location to include spatial variation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DTSM: Target variable available for all wells, but nulls and negative values are eliminated from this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DTCO: Available for 223 Wells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RHOB: Available for 169 wells, density correction logs which had the same units are eliminated from this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PEF: Available for 160 wells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GR: Available for 230 wells, spectral gamma ray logs are eliminated from the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NPHI: Available for 199 wells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RES: Available for 181 wells based on the units, but the log mnemonics are not consistent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+mn-lt"/>
              </a:rPr>
              <a:t>CALI: Caliper logs are available for 187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Most of the wells have multiple logs with same units, probably the same log derived from different sources.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In order to simplify the feature selection, compound features can be created.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Compound features are created my taking the numerical mean off all the logs of the same unit at a certain depth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For the final model, 10 features are selected including 6 compound features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8E6FAD-F335-480B-9339-610B2A86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37" y="1143000"/>
            <a:ext cx="3392432" cy="376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B2983-128D-4F07-9717-CD2DCACCC35A}"/>
              </a:ext>
            </a:extLst>
          </p:cNvPr>
          <p:cNvSpPr txBox="1"/>
          <p:nvPr/>
        </p:nvSpPr>
        <p:spPr bwMode="auto">
          <a:xfrm>
            <a:off x="6431633" y="4937997"/>
            <a:ext cx="1866793" cy="24256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800" dirty="0">
                <a:latin typeface="+mj-lt"/>
              </a:rPr>
              <a:t>Null value check on the selected features</a:t>
            </a:r>
          </a:p>
        </p:txBody>
      </p:sp>
    </p:spTree>
    <p:extLst>
      <p:ext uri="{BB962C8B-B14F-4D97-AF65-F5344CB8AC3E}">
        <p14:creationId xmlns:p14="http://schemas.microsoft.com/office/powerpoint/2010/main" val="396817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4FE-E572-48AB-99CC-1F8EF15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B1919-F927-44FA-B7ED-E94D6DD7357D}"/>
              </a:ext>
            </a:extLst>
          </p:cNvPr>
          <p:cNvSpPr txBox="1"/>
          <p:nvPr/>
        </p:nvSpPr>
        <p:spPr bwMode="auto">
          <a:xfrm>
            <a:off x="144379" y="1004637"/>
            <a:ext cx="4884821" cy="4060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txBody>
          <a:bodyPr wrap="square" lIns="36000" tIns="36000" rIns="0" bIns="0" rtlCol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Even though most of the ML algorithms are advanced and have the innate capability to handle missing values and outliers, to keep things consistent a ML pipeline was built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Seven different ML algorithms were analyzed using cross-validation scores in order to remove training data bias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top performing ML algorithms in terms of accuracy and training time are Light GBM and </a:t>
            </a:r>
            <a:r>
              <a:rPr lang="en-US" sz="1400" dirty="0" err="1">
                <a:latin typeface="+mn-lt"/>
              </a:rPr>
              <a:t>XGBoost</a:t>
            </a:r>
            <a:endParaRPr lang="en-US" sz="1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Both of these models are tree-style gradient boosting models, Light GBM has very fast training time whereas </a:t>
            </a:r>
            <a:r>
              <a:rPr lang="en-US" sz="1400" dirty="0" err="1">
                <a:latin typeface="+mn-lt"/>
              </a:rPr>
              <a:t>XGBoost</a:t>
            </a:r>
            <a:r>
              <a:rPr lang="en-US" sz="1400" dirty="0">
                <a:latin typeface="+mn-lt"/>
              </a:rPr>
              <a:t> is known to have higher accuracy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This was confirmed based on the error scores on the leaderboard 2, Light GBM had an error score of 29.66 where as </a:t>
            </a:r>
            <a:r>
              <a:rPr lang="en-US" sz="1400" dirty="0" err="1">
                <a:latin typeface="+mn-lt"/>
              </a:rPr>
              <a:t>XGboost</a:t>
            </a:r>
            <a:r>
              <a:rPr lang="en-US" sz="1400" dirty="0">
                <a:latin typeface="+mn-lt"/>
              </a:rPr>
              <a:t> had 29.49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XGBoost</a:t>
            </a:r>
            <a:r>
              <a:rPr lang="en-US" sz="1400" dirty="0">
                <a:latin typeface="+mn-lt"/>
              </a:rPr>
              <a:t> will be used for final predictions based on the error scores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53113-ADE8-4D23-BD13-D2896768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77" y="855915"/>
            <a:ext cx="3464464" cy="201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051A3D-D389-470A-8BC8-6AA02F398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77" y="3142367"/>
            <a:ext cx="3459155" cy="2019182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E94EBAF-135E-43F8-AC0E-31ABB9508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524891"/>
              </p:ext>
            </p:extLst>
          </p:nvPr>
        </p:nvGraphicFramePr>
        <p:xfrm>
          <a:off x="330869" y="1762627"/>
          <a:ext cx="4602079" cy="90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8D2191-EC5A-4A49-84E1-41AB9F37591F}"/>
              </a:ext>
            </a:extLst>
          </p:cNvPr>
          <p:cNvSpPr txBox="1"/>
          <p:nvPr/>
        </p:nvSpPr>
        <p:spPr bwMode="auto">
          <a:xfrm>
            <a:off x="6042762" y="2875097"/>
            <a:ext cx="2019690" cy="24256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800" dirty="0">
                <a:latin typeface="+mj-lt"/>
              </a:rPr>
              <a:t>Cross-validation scores of different ML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37B44-6179-43AD-90C1-9B1700998056}"/>
              </a:ext>
            </a:extLst>
          </p:cNvPr>
          <p:cNvSpPr txBox="1"/>
          <p:nvPr/>
        </p:nvSpPr>
        <p:spPr bwMode="auto">
          <a:xfrm>
            <a:off x="6042762" y="5161549"/>
            <a:ext cx="2019690" cy="24256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800" dirty="0">
                <a:latin typeface="+mj-lt"/>
              </a:rPr>
              <a:t>Training time of different ML algorithms</a:t>
            </a:r>
          </a:p>
        </p:txBody>
      </p:sp>
    </p:spTree>
    <p:extLst>
      <p:ext uri="{BB962C8B-B14F-4D97-AF65-F5344CB8AC3E}">
        <p14:creationId xmlns:p14="http://schemas.microsoft.com/office/powerpoint/2010/main" val="345329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4FE-E572-48AB-99CC-1F8EF15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Final Prediction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22FE10-7ED0-4D87-A0A6-BD5AC383E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33" y="1323474"/>
            <a:ext cx="3858288" cy="334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01013-5A2A-4898-8C32-170A0A5F3E04}"/>
              </a:ext>
            </a:extLst>
          </p:cNvPr>
          <p:cNvSpPr txBox="1"/>
          <p:nvPr/>
        </p:nvSpPr>
        <p:spPr bwMode="auto">
          <a:xfrm>
            <a:off x="144379" y="1004637"/>
            <a:ext cx="4884821" cy="4060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txBody>
          <a:bodyPr wrap="square" lIns="36000" tIns="36000" rIns="0" bIns="0" rtlCol="0">
            <a:no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In order to further increase the prediction accuracy, we can tune the following hyperparameters of the </a:t>
            </a:r>
            <a:r>
              <a:rPr lang="en-US" sz="1400" dirty="0" err="1">
                <a:latin typeface="+mn-lt"/>
              </a:rPr>
              <a:t>XGBoost</a:t>
            </a:r>
            <a:r>
              <a:rPr lang="en-US" sz="1400" dirty="0">
                <a:latin typeface="+mn-lt"/>
              </a:rPr>
              <a:t>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learning_rate</a:t>
            </a:r>
            <a:r>
              <a:rPr lang="en-US" sz="1400" dirty="0">
                <a:latin typeface="+mn-lt"/>
              </a:rPr>
              <a:t> tuned between 0.05 and 0.15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n_estimators</a:t>
            </a:r>
            <a:r>
              <a:rPr lang="en-US" sz="1400" dirty="0">
                <a:latin typeface="+mn-lt"/>
              </a:rPr>
              <a:t> tuned between 500 and 1500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max_depth</a:t>
            </a:r>
            <a:r>
              <a:rPr lang="en-US" sz="1400" dirty="0">
                <a:latin typeface="+mn-lt"/>
              </a:rPr>
              <a:t> tuned between 5 and 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min_child_weight</a:t>
            </a:r>
            <a:r>
              <a:rPr lang="en-US" sz="1400" dirty="0">
                <a:latin typeface="+mn-lt"/>
              </a:rPr>
              <a:t> tuned between 5 and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hyperparameter tuning has improved the cross validation scores from 23.16 to 21.53 suggesting a robust and accurate model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We can also plot feature importance and we can see that DTCO is the most significant feature followed by spatial location with respect to other wells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We can maybe further improve the prediction accuracy if we can divide the wells into clusters based on geolocation and train two different models based on this clusters.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6B19B-6668-4ACD-BB97-C51461009649}"/>
              </a:ext>
            </a:extLst>
          </p:cNvPr>
          <p:cNvSpPr txBox="1"/>
          <p:nvPr/>
        </p:nvSpPr>
        <p:spPr bwMode="auto">
          <a:xfrm>
            <a:off x="6008349" y="4738310"/>
            <a:ext cx="2535884" cy="24256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0" bIns="0" rtlCol="0">
            <a:noAutofit/>
          </a:bodyPr>
          <a:lstStyle/>
          <a:p>
            <a:pPr algn="ctr" eaLnBrk="1" hangingPunct="1"/>
            <a:r>
              <a:rPr lang="en-US" sz="800" dirty="0">
                <a:latin typeface="+mj-lt"/>
              </a:rPr>
              <a:t>Feature importance of Final hyperparameter tuned </a:t>
            </a:r>
            <a:r>
              <a:rPr lang="en-US" sz="800" dirty="0" err="1">
                <a:latin typeface="+mj-lt"/>
              </a:rPr>
              <a:t>XGBoost</a:t>
            </a:r>
            <a:r>
              <a:rPr lang="en-US" sz="800" dirty="0">
                <a:latin typeface="+mj-lt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32987808"/>
      </p:ext>
    </p:extLst>
  </p:cSld>
  <p:clrMapOvr>
    <a:masterClrMapping/>
  </p:clrMapOvr>
</p:sld>
</file>

<file path=ppt/theme/theme1.xml><?xml version="1.0" encoding="utf-8"?>
<a:theme xmlns:a="http://schemas.openxmlformats.org/drawingml/2006/main" name="2014 SPE Board PP Slide Template (2)">
  <a:themeElements>
    <a:clrScheme name="Dunlop_SPE">
      <a:dk1>
        <a:sysClr val="windowText" lastClr="000000"/>
      </a:dk1>
      <a:lt1>
        <a:srgbClr val="FFFFFF"/>
      </a:lt1>
      <a:dk2>
        <a:srgbClr val="184884"/>
      </a:dk2>
      <a:lt2>
        <a:srgbClr val="FFFFFF"/>
      </a:lt2>
      <a:accent1>
        <a:srgbClr val="3366CC"/>
      </a:accent1>
      <a:accent2>
        <a:srgbClr val="D60000"/>
      </a:accent2>
      <a:accent3>
        <a:srgbClr val="009900"/>
      </a:accent3>
      <a:accent4>
        <a:srgbClr val="FFCC00"/>
      </a:accent4>
      <a:accent5>
        <a:srgbClr val="969696"/>
      </a:accent5>
      <a:accent6>
        <a:srgbClr val="0072BF"/>
      </a:accent6>
      <a:hlink>
        <a:srgbClr val="0072BF"/>
      </a:hlink>
      <a:folHlink>
        <a:srgbClr val="969696"/>
      </a:folHlink>
    </a:clrScheme>
    <a:fontScheme name="SP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spcFirstLastPara="0" vert="horz" wrap="square" lIns="6985" tIns="6985" rIns="6985" bIns="6985" numCol="1" spcCol="1270" anchor="ctr" anchorCtr="0">
        <a:noAutofit/>
      </a:bodyPr>
      <a:lstStyle>
        <a:defPPr algn="ctr" defTabSz="488950">
          <a:lnSpc>
            <a:spcPct val="90000"/>
          </a:lnSpc>
          <a:spcBef>
            <a:spcPct val="0"/>
          </a:spcBef>
          <a:spcAft>
            <a:spcPct val="35000"/>
          </a:spcAft>
          <a:defRPr sz="2000" kern="1200" dirty="0" smtClean="0">
            <a:solidFill>
              <a:schemeClr val="tx1"/>
            </a:solidFill>
          </a:defRPr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txDef>
      <a:spPr bwMode="auto">
        <a:solidFill>
          <a:schemeClr val="accent1">
            <a:lumMod val="20000"/>
            <a:lumOff val="80000"/>
          </a:schemeClr>
        </a:solidFill>
        <a:ln w="3175">
          <a:solidFill>
            <a:schemeClr val="accent1"/>
          </a:solidFill>
        </a:ln>
      </a:spPr>
      <a:bodyPr wrap="square" lIns="36000" tIns="36000" rIns="0" bIns="0">
        <a:noAutofit/>
      </a:bodyPr>
      <a:lstStyle>
        <a:defPPr algn="ctr" eaLnBrk="1" hangingPunct="1">
          <a:defRPr sz="160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9_SPE-GCS-Data_Science_Convention_Template_v1.potx" id="{1CAD80DD-A133-4B3C-ACA6-40E8D9BF66AB}" vid="{6FEBA8FF-5325-48B8-ACE4-3C0CBA48A41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041824B5F89142A42E3A413FC501B8" ma:contentTypeVersion="13" ma:contentTypeDescription="Create a new document." ma:contentTypeScope="" ma:versionID="f717c72dd04be8369f13d9549a02f47e">
  <xsd:schema xmlns:xsd="http://www.w3.org/2001/XMLSchema" xmlns:xs="http://www.w3.org/2001/XMLSchema" xmlns:p="http://schemas.microsoft.com/office/2006/metadata/properties" xmlns:ns3="c8e1b1d9-9984-4a27-987e-3204f99e7773" xmlns:ns4="52dfb523-c500-4da2-bda7-53af1c9b0a48" targetNamespace="http://schemas.microsoft.com/office/2006/metadata/properties" ma:root="true" ma:fieldsID="d76d76da8fb9d18f865b6db0a6432ada" ns3:_="" ns4:_="">
    <xsd:import namespace="c8e1b1d9-9984-4a27-987e-3204f99e7773"/>
    <xsd:import namespace="52dfb523-c500-4da2-bda7-53af1c9b0a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1b1d9-9984-4a27-987e-3204f99e77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fb523-c500-4da2-bda7-53af1c9b0a4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34F38C-5EF8-4213-AAB4-62AA8492601F}">
  <ds:schemaRefs>
    <ds:schemaRef ds:uri="52dfb523-c500-4da2-bda7-53af1c9b0a48"/>
    <ds:schemaRef ds:uri="c8e1b1d9-9984-4a27-987e-3204f99e77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24CA1F-9780-4A64-AD92-383C11DBE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247EF-EBD3-4BE1-B24E-6BF5036BEAE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2019_SPE-GCS-Data_Science_Convention_Template_v1</Template>
  <TotalTime>650</TotalTime>
  <Words>621</Words>
  <Application>Microsoft Office PowerPoint</Application>
  <PresentationFormat>On-screen Show (16:10)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Slack-Lato</vt:lpstr>
      <vt:lpstr>Symbol</vt:lpstr>
      <vt:lpstr>2014 SPE Board PP Slide Template (2)</vt:lpstr>
      <vt:lpstr>Custom Design</vt:lpstr>
      <vt:lpstr>SPE GCS ML Challenge  Shear Sonic Log Prediction Using Machine Learning</vt:lpstr>
      <vt:lpstr>Exploratory Data Analysis</vt:lpstr>
      <vt:lpstr>Feature Engineering </vt:lpstr>
      <vt:lpstr>ML Model Selection</vt:lpstr>
      <vt:lpstr>Hyperparameter Tuning and Final Prediction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Manisha Bhardwaj</dc:creator>
  <cp:lastModifiedBy>Srichand Poludasu</cp:lastModifiedBy>
  <cp:revision>71</cp:revision>
  <cp:lastPrinted>2014-01-24T08:35:58Z</cp:lastPrinted>
  <dcterms:created xsi:type="dcterms:W3CDTF">2019-03-01T19:24:02Z</dcterms:created>
  <dcterms:modified xsi:type="dcterms:W3CDTF">2021-02-25T20:47:45Z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0x010100F1041824B5F89142A42E3A413FC501B8</vt:lpwstr>
  </property>
  <property fmtid="{D5CDD505-2E9C-101B-9397-08002B2CF9AE}" pid="4" name="MSIP_Label_6e4db608-ddec-4a44-8ad7-7d5a79b7448e_Enabled">
    <vt:lpwstr>true</vt:lpwstr>
  </property>
  <property fmtid="{D5CDD505-2E9C-101B-9397-08002B2CF9AE}" pid="5" name="MSIP_Label_6e4db608-ddec-4a44-8ad7-7d5a79b7448e_SetDate">
    <vt:lpwstr>2021-01-13T23:07:03Z</vt:lpwstr>
  </property>
  <property fmtid="{D5CDD505-2E9C-101B-9397-08002B2CF9AE}" pid="6" name="MSIP_Label_6e4db608-ddec-4a44-8ad7-7d5a79b7448e_Method">
    <vt:lpwstr>Standard</vt:lpwstr>
  </property>
  <property fmtid="{D5CDD505-2E9C-101B-9397-08002B2CF9AE}" pid="7" name="MSIP_Label_6e4db608-ddec-4a44-8ad7-7d5a79b7448e_Name">
    <vt:lpwstr>Internal</vt:lpwstr>
  </property>
  <property fmtid="{D5CDD505-2E9C-101B-9397-08002B2CF9AE}" pid="8" name="MSIP_Label_6e4db608-ddec-4a44-8ad7-7d5a79b7448e_SiteId">
    <vt:lpwstr>fd799da1-bfc1-4234-a91c-72b3a1cb9e26</vt:lpwstr>
  </property>
  <property fmtid="{D5CDD505-2E9C-101B-9397-08002B2CF9AE}" pid="9" name="MSIP_Label_6e4db608-ddec-4a44-8ad7-7d5a79b7448e_ActionId">
    <vt:lpwstr>61a4f40e-d447-40df-a4da-95969b35331d</vt:lpwstr>
  </property>
  <property fmtid="{D5CDD505-2E9C-101B-9397-08002B2CF9AE}" pid="10" name="MSIP_Label_6e4db608-ddec-4a44-8ad7-7d5a79b7448e_ContentBits">
    <vt:lpwstr>0</vt:lpwstr>
  </property>
</Properties>
</file>