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3" r:id="rId10"/>
    <p:sldId id="264" r:id="rId11"/>
    <p:sldId id="269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47BC82-88A2-4490-A829-DAB95B37BE91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08BA17-9268-4A07-A579-F6001D80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78D3-6DB4-0CB5-0698-12976CF42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WildCatter</a:t>
            </a:r>
            <a:r>
              <a:rPr lang="en-US" dirty="0"/>
              <a:t> - GITC 2022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6F2E8-D650-08DF-6011-0420551A2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Cumulus</a:t>
            </a:r>
          </a:p>
          <a:p>
            <a:r>
              <a:rPr lang="en-US" dirty="0"/>
              <a:t>Sri – Jnana – </a:t>
            </a:r>
            <a:r>
              <a:rPr lang="en-US" dirty="0" err="1"/>
              <a:t>Babita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8779-1F52-0158-40F1-79C5174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08" y="560197"/>
            <a:ext cx="10988040" cy="1325563"/>
          </a:xfrm>
        </p:spPr>
        <p:txBody>
          <a:bodyPr/>
          <a:lstStyle/>
          <a:p>
            <a:r>
              <a:rPr lang="en-US" sz="3200" dirty="0"/>
              <a:t>Testing the agent with 100 Episode and 3 Wells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03D5F1-A4FD-A132-9C2B-9282031BC3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059" y="2603500"/>
            <a:ext cx="66701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357E-2352-E69F-1A45-8A6BC4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84581"/>
            <a:ext cx="11338560" cy="1353947"/>
          </a:xfrm>
        </p:spPr>
        <p:txBody>
          <a:bodyPr/>
          <a:lstStyle/>
          <a:p>
            <a:r>
              <a:rPr lang="en-US" sz="3200" dirty="0"/>
              <a:t>Create an agent with the ability to drill horizontal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0AD-9DBD-D14B-8A57-D81E1F9C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2340864"/>
            <a:ext cx="11167872" cy="4315967"/>
          </a:xfrm>
        </p:spPr>
        <p:txBody>
          <a:bodyPr>
            <a:normAutofit/>
          </a:bodyPr>
          <a:lstStyle/>
          <a:p>
            <a:r>
              <a:rPr lang="en-US" dirty="0"/>
              <a:t>We thought of horizontal well drilling as a version of maze solving or shortest path problem </a:t>
            </a:r>
          </a:p>
          <a:p>
            <a:r>
              <a:rPr lang="en-US" dirty="0"/>
              <a:t>Using Q learning and training the agent to create a reward table of all the possible states and moves will give the agent the ability to identify the best route to maximize the reward</a:t>
            </a:r>
          </a:p>
          <a:p>
            <a:r>
              <a:rPr lang="en-US" dirty="0"/>
              <a:t> For Q training, the following system was used</a:t>
            </a:r>
          </a:p>
          <a:p>
            <a:pPr lvl="1"/>
            <a:r>
              <a:rPr lang="en-US" dirty="0"/>
              <a:t>Get the surface location randomly</a:t>
            </a:r>
          </a:p>
          <a:p>
            <a:pPr lvl="1"/>
            <a:r>
              <a:rPr lang="en-US" dirty="0"/>
              <a:t>Get the possible valid actions at current location abiding the following conditions. </a:t>
            </a:r>
          </a:p>
          <a:p>
            <a:pPr lvl="2"/>
            <a:r>
              <a:rPr lang="en-US" dirty="0"/>
              <a:t>Avoid the well to turn back on itself</a:t>
            </a:r>
          </a:p>
          <a:p>
            <a:pPr lvl="2"/>
            <a:r>
              <a:rPr lang="en-US" dirty="0"/>
              <a:t>Remove the actions that will take the agent out of bounds</a:t>
            </a:r>
          </a:p>
          <a:p>
            <a:pPr lvl="2"/>
            <a:r>
              <a:rPr lang="en-US" dirty="0"/>
              <a:t>Force the well to go down from surface as the first move</a:t>
            </a:r>
          </a:p>
          <a:p>
            <a:pPr lvl="2"/>
            <a:r>
              <a:rPr lang="en-US" dirty="0"/>
              <a:t>Avoid “up” action, if it is going to hit the surface</a:t>
            </a:r>
          </a:p>
          <a:p>
            <a:pPr lvl="1"/>
            <a:r>
              <a:rPr lang="en-US" dirty="0"/>
              <a:t>Get Next action using Epsilon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110888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0011-30A8-1CFF-8F9C-696FF5C8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65" y="2633472"/>
            <a:ext cx="6407635" cy="3279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8357E-2352-E69F-1A45-8A6BC4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84581"/>
            <a:ext cx="11338560" cy="1353947"/>
          </a:xfrm>
        </p:spPr>
        <p:txBody>
          <a:bodyPr/>
          <a:lstStyle/>
          <a:p>
            <a:r>
              <a:rPr lang="en-US" sz="3200" dirty="0"/>
              <a:t>Create an agent with the ability to drill horizontal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0AD-9DBD-D14B-8A57-D81E1F9C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5" y="2316480"/>
            <a:ext cx="5364480" cy="4315967"/>
          </a:xfrm>
        </p:spPr>
        <p:txBody>
          <a:bodyPr>
            <a:normAutofit/>
          </a:bodyPr>
          <a:lstStyle/>
          <a:p>
            <a:r>
              <a:rPr lang="en-US" dirty="0"/>
              <a:t>Q training Continued</a:t>
            </a:r>
          </a:p>
          <a:p>
            <a:pPr lvl="1"/>
            <a:r>
              <a:rPr lang="en-US" dirty="0"/>
              <a:t>Get the reward</a:t>
            </a:r>
          </a:p>
          <a:p>
            <a:pPr lvl="2"/>
            <a:r>
              <a:rPr lang="en-US" dirty="0"/>
              <a:t>Reward from the model</a:t>
            </a:r>
          </a:p>
          <a:p>
            <a:pPr lvl="2"/>
            <a:r>
              <a:rPr lang="en-US" dirty="0"/>
              <a:t>Negative reward to maintain the shortest path</a:t>
            </a:r>
          </a:p>
          <a:p>
            <a:pPr lvl="2"/>
            <a:r>
              <a:rPr lang="en-US" dirty="0"/>
              <a:t>Positive reward based on the lateral distance from surface location to encourage horizontal movement</a:t>
            </a:r>
          </a:p>
          <a:p>
            <a:pPr lvl="2"/>
            <a:r>
              <a:rPr lang="en-US" dirty="0"/>
              <a:t>Negative rewards based on the amount of pipes left in the inventory</a:t>
            </a:r>
          </a:p>
          <a:p>
            <a:pPr lvl="2"/>
            <a:r>
              <a:rPr lang="en-US" dirty="0"/>
              <a:t>High negative reward to encourage the agent to visit unique rows and columns (This condition penalizes for looping in on itself as seen in the image)</a:t>
            </a:r>
          </a:p>
          <a:p>
            <a:pPr lvl="1"/>
            <a:r>
              <a:rPr lang="en-US" dirty="0"/>
              <a:t>Populate Q table and use it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35125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B113832-97C2-C276-4BC9-6F04115DC21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2" y="3429000"/>
            <a:ext cx="5890601" cy="301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514B9A-C217-1522-FDEE-5CB0C814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07" y="411988"/>
            <a:ext cx="5890601" cy="30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20AC70F-A844-9F6C-77BE-F1A2557A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9" y="411988"/>
            <a:ext cx="5890601" cy="30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3D7210D-B0E3-89D6-2DAD-BB7E3022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29" y="3428499"/>
            <a:ext cx="5891579" cy="301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EFF-3D57-C5B1-58A1-F34397D0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72389"/>
            <a:ext cx="11692128" cy="1325563"/>
          </a:xfrm>
        </p:spPr>
        <p:txBody>
          <a:bodyPr/>
          <a:lstStyle/>
          <a:p>
            <a:r>
              <a:rPr lang="en-US" sz="3200" dirty="0"/>
              <a:t>Results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4B4C-DFCE-CB6F-1FC1-47BA5725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Reinforced Learning was used to </a:t>
            </a:r>
          </a:p>
          <a:p>
            <a:pPr lvl="1"/>
            <a:r>
              <a:rPr lang="en-US" dirty="0"/>
              <a:t>Drill multiple wells which can avoid faults and direct away from preexisting wells</a:t>
            </a:r>
          </a:p>
          <a:p>
            <a:pPr lvl="1"/>
            <a:r>
              <a:rPr lang="en-US" dirty="0"/>
              <a:t>Place horizontal wells  to maximize reward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Everything from the wish list (like adding production/UCS for a more complex interactions)</a:t>
            </a:r>
          </a:p>
          <a:p>
            <a:pPr lvl="1"/>
            <a:r>
              <a:rPr lang="en-US" dirty="0"/>
              <a:t>Use Deep Q learning to create a better agent that places the lateral by identifying the underlying higher reward area and avoid spending time looping onto 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627BE-B2D8-6842-0183-4BC4BE52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E2417-B74B-B232-ACC8-D30E2BC4C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 very informative and fun challenge to dip your feet in to RL.</a:t>
            </a:r>
          </a:p>
          <a:p>
            <a:r>
              <a:rPr lang="en-US" dirty="0"/>
              <a:t> - Team Cumulus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4292-D7FA-026C-C0D9-C1E71F00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619F-8DC4-3DB5-7FC2-A246CF11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Reinforcement Learning Agent to automatically place the wells to maximize the value and avoid faults/other structures.</a:t>
            </a:r>
          </a:p>
        </p:txBody>
      </p:sp>
    </p:spTree>
    <p:extLst>
      <p:ext uri="{BB962C8B-B14F-4D97-AF65-F5344CB8AC3E}">
        <p14:creationId xmlns:p14="http://schemas.microsoft.com/office/powerpoint/2010/main" val="19994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CE0-EA2A-92AF-2116-916740BE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 for this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D75E-3416-3309-7103-D87673FF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2194560"/>
            <a:ext cx="11082528" cy="4401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Drill multiple wells, one after the other and not to update the environment after every simulation.</a:t>
            </a:r>
          </a:p>
          <a:p>
            <a:pPr lvl="1"/>
            <a:r>
              <a:rPr lang="en-US" dirty="0"/>
              <a:t>Make sure well/wells </a:t>
            </a:r>
            <a:r>
              <a:rPr lang="en-US" dirty="0" err="1"/>
              <a:t>dont</a:t>
            </a:r>
            <a:r>
              <a:rPr lang="en-US" dirty="0"/>
              <a:t> crash into each other/itself or any faults/artifacts</a:t>
            </a:r>
          </a:p>
          <a:p>
            <a:pPr lvl="1"/>
            <a:r>
              <a:rPr lang="en-US" dirty="0"/>
              <a:t>Avoid 180 degree turns</a:t>
            </a:r>
          </a:p>
          <a:p>
            <a:pPr lvl="1"/>
            <a:r>
              <a:rPr lang="en-US" dirty="0"/>
              <a:t>Have a target zone where the well eventually want to make it to and get higher reward</a:t>
            </a:r>
          </a:p>
          <a:p>
            <a:pPr lvl="1"/>
            <a:r>
              <a:rPr lang="en-US" dirty="0"/>
              <a:t>Use a metric like MSE/UCS to get an estimate on the amount of energy required to drill and optimizing it to have lowest energy usage (also tie in the economic constraints)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Surface Location ?? Pick it randomly or intentionally?</a:t>
            </a:r>
          </a:p>
          <a:p>
            <a:pPr lvl="1"/>
            <a:r>
              <a:rPr lang="en-US" dirty="0"/>
              <a:t>Number of wells to drill</a:t>
            </a:r>
          </a:p>
          <a:p>
            <a:pPr lvl="1"/>
            <a:r>
              <a:rPr lang="en-US" dirty="0"/>
              <a:t>Bit Movement</a:t>
            </a:r>
          </a:p>
          <a:p>
            <a:pPr lvl="1"/>
            <a:r>
              <a:rPr lang="en-US" dirty="0"/>
              <a:t>Up/Down/Left/Right</a:t>
            </a:r>
          </a:p>
          <a:p>
            <a:pPr lvl="1"/>
            <a:r>
              <a:rPr lang="en-US" dirty="0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39214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CE0-EA2A-92AF-2116-916740BE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 for this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D75E-3416-3309-7103-D87673FF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2304288"/>
            <a:ext cx="11241024" cy="4303776"/>
          </a:xfrm>
        </p:spPr>
        <p:txBody>
          <a:bodyPr>
            <a:normAutofit/>
          </a:bodyPr>
          <a:lstStyle/>
          <a:p>
            <a:r>
              <a:rPr lang="en-US" dirty="0"/>
              <a:t>Possible Rewards</a:t>
            </a:r>
          </a:p>
          <a:p>
            <a:pPr lvl="1"/>
            <a:r>
              <a:rPr lang="en-US" dirty="0"/>
              <a:t>While Drilling</a:t>
            </a:r>
          </a:p>
          <a:p>
            <a:pPr lvl="2"/>
            <a:r>
              <a:rPr lang="en-US" dirty="0"/>
              <a:t>Proximity to Reservoir (based on the percentage of Normalized TOC?) - *Positive Reward*</a:t>
            </a:r>
          </a:p>
          <a:p>
            <a:pPr lvl="2"/>
            <a:r>
              <a:rPr lang="en-US" dirty="0"/>
              <a:t>Proximity to Fault - *VERY HIGH Negative Reward*</a:t>
            </a:r>
          </a:p>
          <a:p>
            <a:pPr lvl="2"/>
            <a:r>
              <a:rPr lang="en-US" dirty="0"/>
              <a:t>Proximity to itself or other wells - *VERY HIGH Negative Reward*</a:t>
            </a:r>
          </a:p>
          <a:p>
            <a:pPr lvl="2"/>
            <a:r>
              <a:rPr lang="en-US" dirty="0"/>
              <a:t>Proximity to the possible depletion zone of an existing well - *VERY HIGH Negative Reward*</a:t>
            </a:r>
          </a:p>
          <a:p>
            <a:pPr lvl="2"/>
            <a:r>
              <a:rPr lang="en-US" dirty="0"/>
              <a:t>Remaining oil in the zone of the well - *High Positive Reward*</a:t>
            </a:r>
          </a:p>
          <a:p>
            <a:pPr lvl="1"/>
            <a:r>
              <a:rPr lang="en-US" dirty="0"/>
              <a:t>After Drilling</a:t>
            </a:r>
          </a:p>
          <a:p>
            <a:pPr lvl="2"/>
            <a:r>
              <a:rPr lang="en-US" dirty="0"/>
              <a:t>Total UCS/MSE it was drilled through - *Negative Reward based on the UCS total, can also relate it to a USD amount*    </a:t>
            </a:r>
          </a:p>
          <a:p>
            <a:pPr lvl="2"/>
            <a:r>
              <a:rPr lang="en-US" dirty="0"/>
              <a:t>Total Well Length - *Negative Reward based on the pipe count, can also relate it to a USD amount* </a:t>
            </a:r>
          </a:p>
        </p:txBody>
      </p:sp>
    </p:spTree>
    <p:extLst>
      <p:ext uri="{BB962C8B-B14F-4D97-AF65-F5344CB8AC3E}">
        <p14:creationId xmlns:p14="http://schemas.microsoft.com/office/powerpoint/2010/main" val="58674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357E-2352-E69F-1A45-8A6BC4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523621"/>
            <a:ext cx="11338560" cy="1325563"/>
          </a:xfrm>
        </p:spPr>
        <p:txBody>
          <a:bodyPr/>
          <a:lstStyle/>
          <a:p>
            <a:r>
              <a:rPr lang="en-US" sz="3200" dirty="0"/>
              <a:t>Create an agent with ability to drill multiple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0AD-9DBD-D14B-8A57-D81E1F9C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4431"/>
            <a:ext cx="10744200" cy="3482531"/>
          </a:xfrm>
        </p:spPr>
        <p:txBody>
          <a:bodyPr>
            <a:normAutofit/>
          </a:bodyPr>
          <a:lstStyle/>
          <a:p>
            <a:r>
              <a:rPr lang="en-US" dirty="0"/>
              <a:t>Create an environment which takes in the number of wells as part of the training with the same reward mechanics as the </a:t>
            </a:r>
            <a:r>
              <a:rPr lang="en-US" dirty="0" err="1"/>
              <a:t>SimpleDriller</a:t>
            </a:r>
            <a:r>
              <a:rPr lang="en-US" dirty="0"/>
              <a:t> environment</a:t>
            </a:r>
          </a:p>
          <a:p>
            <a:r>
              <a:rPr lang="en-US" dirty="0"/>
              <a:t>Added a soft reset whenever one of the well is completed</a:t>
            </a:r>
          </a:p>
          <a:p>
            <a:r>
              <a:rPr lang="en-US" dirty="0"/>
              <a:t>The agent gets an reward based on its individual action, it gets the incremental reward gained over the life of the agent when a well is finished</a:t>
            </a:r>
          </a:p>
          <a:p>
            <a:r>
              <a:rPr lang="en-US" dirty="0"/>
              <a:t>Surface location is randomly selected, with a simple logic to avoid repeating the same location within the episode</a:t>
            </a:r>
          </a:p>
          <a:p>
            <a:r>
              <a:rPr lang="en-US" dirty="0"/>
              <a:t>Trajectory is appended to a list after the well is drilled and this list is also checked to avoid crashing into pre-existing wells</a:t>
            </a:r>
          </a:p>
        </p:txBody>
      </p:sp>
    </p:spTree>
    <p:extLst>
      <p:ext uri="{BB962C8B-B14F-4D97-AF65-F5344CB8AC3E}">
        <p14:creationId xmlns:p14="http://schemas.microsoft.com/office/powerpoint/2010/main" val="332911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8779-1F52-0158-40F1-79C5174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232630" cy="706964"/>
          </a:xfrm>
        </p:spPr>
        <p:txBody>
          <a:bodyPr/>
          <a:lstStyle/>
          <a:p>
            <a:r>
              <a:rPr lang="en-US" sz="3200" dirty="0"/>
              <a:t>Testing the agent with 1 Episode and 3 Wells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900FE-D785-308E-AC61-951A9E779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059" y="2603500"/>
            <a:ext cx="66701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8779-1F52-0158-40F1-79C5174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548005"/>
            <a:ext cx="10988040" cy="1325563"/>
          </a:xfrm>
        </p:spPr>
        <p:txBody>
          <a:bodyPr/>
          <a:lstStyle/>
          <a:p>
            <a:r>
              <a:rPr lang="en-US" sz="3200" dirty="0"/>
              <a:t>Testing the agent with 100 Episode and 3 Wells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30EF52-49CD-A69B-29A3-45C81529B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059" y="2603500"/>
            <a:ext cx="66701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CEFF-3D57-C5B1-58A1-F34397D0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645541"/>
            <a:ext cx="11692128" cy="1325563"/>
          </a:xfrm>
        </p:spPr>
        <p:txBody>
          <a:bodyPr/>
          <a:lstStyle/>
          <a:p>
            <a:r>
              <a:rPr lang="en-US" sz="3200" dirty="0"/>
              <a:t>Additional reward conditions to improve the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4B4C-DFCE-CB6F-1FC1-47BA5725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a condition to stop the well from crashing into faults</a:t>
            </a:r>
          </a:p>
          <a:p>
            <a:r>
              <a:rPr lang="en-US" dirty="0"/>
              <a:t>Added a condition to stop the wells to go along the surface horizontally</a:t>
            </a:r>
          </a:p>
          <a:p>
            <a:r>
              <a:rPr lang="en-US" dirty="0"/>
              <a:t>A small negative award based on the number of pipes to encourage the agent to take a short and efficient path while drilling</a:t>
            </a:r>
          </a:p>
          <a:p>
            <a:r>
              <a:rPr lang="en-US" dirty="0"/>
              <a:t>A negative reward for consecutive opposite actions (like left and then right)</a:t>
            </a:r>
          </a:p>
          <a:p>
            <a:r>
              <a:rPr lang="en-US" dirty="0"/>
              <a:t>Added a condition to only to finish the wells until a minimum number of pipes are reached (Also added a threshold to avoid infinite loop because of this minimum length condition)</a:t>
            </a:r>
          </a:p>
        </p:txBody>
      </p:sp>
    </p:spTree>
    <p:extLst>
      <p:ext uri="{BB962C8B-B14F-4D97-AF65-F5344CB8AC3E}">
        <p14:creationId xmlns:p14="http://schemas.microsoft.com/office/powerpoint/2010/main" val="21830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7AA3-CD25-BF6C-A726-6198015A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46" y="937092"/>
            <a:ext cx="9647158" cy="706964"/>
          </a:xfrm>
        </p:spPr>
        <p:txBody>
          <a:bodyPr/>
          <a:lstStyle/>
          <a:p>
            <a:r>
              <a:rPr lang="en-US" sz="3200" dirty="0"/>
              <a:t>Testing the agent with 1 Episode and 3 Wells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172AE2A-8646-46CC-894A-867619310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059" y="2603500"/>
            <a:ext cx="66701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06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92</TotalTime>
  <Words>864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WildCatter - GITC 2022 </vt:lpstr>
      <vt:lpstr>Objective</vt:lpstr>
      <vt:lpstr>Wish list for this competition</vt:lpstr>
      <vt:lpstr>Wish list for this competition</vt:lpstr>
      <vt:lpstr>Create an agent with ability to drill multiple wells</vt:lpstr>
      <vt:lpstr>Testing the agent with 1 Episode and 3 Wells</vt:lpstr>
      <vt:lpstr>Testing the agent with 100 Episode and 3 Wells</vt:lpstr>
      <vt:lpstr>Additional reward conditions to improve the agent</vt:lpstr>
      <vt:lpstr>Testing the agent with 1 Episode and 3 Wells</vt:lpstr>
      <vt:lpstr>Testing the agent with 100 Episode and 3 Wells</vt:lpstr>
      <vt:lpstr>Create an agent with the ability to drill horizontal well</vt:lpstr>
      <vt:lpstr>Create an agent with the ability to drill horizontal well</vt:lpstr>
      <vt:lpstr>PowerPoint Presentation</vt:lpstr>
      <vt:lpstr>Results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WildCatter - GITC 2022 </dc:title>
  <dc:creator>Srichand Poludasu</dc:creator>
  <cp:lastModifiedBy>Srichand Poludasu</cp:lastModifiedBy>
  <cp:revision>2</cp:revision>
  <dcterms:created xsi:type="dcterms:W3CDTF">2022-09-04T16:16:34Z</dcterms:created>
  <dcterms:modified xsi:type="dcterms:W3CDTF">2022-09-04T17:49:26Z</dcterms:modified>
</cp:coreProperties>
</file>