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6" r:id="rId6"/>
    <p:sldId id="257" r:id="rId7"/>
    <p:sldId id="259" r:id="rId8"/>
    <p:sldId id="260" r:id="rId9"/>
    <p:sldId id="262" r:id="rId10"/>
    <p:sldId id="263" r:id="rId11"/>
    <p:sldId id="261" r:id="rId12"/>
    <p:sldId id="267" r:id="rId13"/>
    <p:sldId id="265" r:id="rId14"/>
    <p:sldId id="269" r:id="rId15"/>
    <p:sldId id="268" r:id="rId16"/>
    <p:sldId id="266" r:id="rId17"/>
    <p:sldId id="271" r:id="rId18"/>
    <p:sldId id="270" r:id="rId19"/>
    <p:sldId id="26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88329"/>
  </p:normalViewPr>
  <p:slideViewPr>
    <p:cSldViewPr snapToGrid="0" snapToObjects="1">
      <p:cViewPr varScale="1">
        <p:scale>
          <a:sx n="95" d="100"/>
          <a:sy n="95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6A247-3856-40D5-AA28-EDBC9B8BEBC6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s-ES"/>
        </a:p>
      </dgm:t>
    </dgm:pt>
    <dgm:pt modelId="{B38FE9CE-C379-438D-AD20-37A345C83FFC}">
      <dgm:prSet/>
      <dgm:spPr/>
      <dgm:t>
        <a:bodyPr/>
        <a:lstStyle/>
        <a:p>
          <a:pPr rtl="0"/>
          <a:r>
            <a:rPr lang="es-ES" b="1" dirty="0" smtClean="0"/>
            <a:t>Repositorio/SQL/EF/EF Core</a:t>
          </a:r>
          <a:endParaRPr lang="es-ES" dirty="0"/>
        </a:p>
      </dgm:t>
    </dgm:pt>
    <dgm:pt modelId="{8C8B54FA-3F17-4D1C-BB42-0593D635F160}" type="parTrans" cxnId="{D34B443D-A53B-47F7-9E6D-8EC2DF096D1B}">
      <dgm:prSet/>
      <dgm:spPr/>
      <dgm:t>
        <a:bodyPr/>
        <a:lstStyle/>
        <a:p>
          <a:endParaRPr lang="es-ES"/>
        </a:p>
      </dgm:t>
    </dgm:pt>
    <dgm:pt modelId="{BC92C4D2-2ED2-4C56-BA2D-95C54D73A65C}" type="sibTrans" cxnId="{D34B443D-A53B-47F7-9E6D-8EC2DF096D1B}">
      <dgm:prSet/>
      <dgm:spPr/>
      <dgm:t>
        <a:bodyPr/>
        <a:lstStyle/>
        <a:p>
          <a:endParaRPr lang="es-ES"/>
        </a:p>
      </dgm:t>
    </dgm:pt>
    <dgm:pt modelId="{A50FC2D5-81A2-4401-A150-E649A1F6A098}">
      <dgm:prSet/>
      <dgm:spPr/>
      <dgm:t>
        <a:bodyPr/>
        <a:lstStyle/>
        <a:p>
          <a:pPr rtl="0"/>
          <a:r>
            <a:rPr lang="es-ES" b="1" smtClean="0"/>
            <a:t>.NET Core Web Api + Swagger / OpenApi</a:t>
          </a:r>
          <a:endParaRPr lang="es-ES"/>
        </a:p>
      </dgm:t>
    </dgm:pt>
    <dgm:pt modelId="{BBB68B44-9BBB-4FE9-911C-F7720E5CA7E8}" type="parTrans" cxnId="{D652BEAF-BBF4-43C3-9FED-FD431D6EA354}">
      <dgm:prSet/>
      <dgm:spPr/>
      <dgm:t>
        <a:bodyPr/>
        <a:lstStyle/>
        <a:p>
          <a:endParaRPr lang="es-ES"/>
        </a:p>
      </dgm:t>
    </dgm:pt>
    <dgm:pt modelId="{195DAC98-79E8-46FF-A1BB-03B03E05F557}" type="sibTrans" cxnId="{D652BEAF-BBF4-43C3-9FED-FD431D6EA354}">
      <dgm:prSet/>
      <dgm:spPr/>
      <dgm:t>
        <a:bodyPr/>
        <a:lstStyle/>
        <a:p>
          <a:endParaRPr lang="es-ES"/>
        </a:p>
      </dgm:t>
    </dgm:pt>
    <dgm:pt modelId="{63F42348-4B0F-4AB9-89EE-9A291B13B30F}">
      <dgm:prSet/>
      <dgm:spPr/>
      <dgm:t>
        <a:bodyPr/>
        <a:lstStyle/>
        <a:p>
          <a:pPr rtl="0"/>
          <a:r>
            <a:rPr lang="es-ES" b="1" smtClean="0"/>
            <a:t>Deploy: Azure / Docker</a:t>
          </a:r>
          <a:endParaRPr lang="es-ES"/>
        </a:p>
      </dgm:t>
    </dgm:pt>
    <dgm:pt modelId="{33855CDB-5DAF-4963-B0E7-0356A4C0342C}" type="parTrans" cxnId="{6AF6F352-9401-4DE9-B3B3-B81DAF3D9B71}">
      <dgm:prSet/>
      <dgm:spPr/>
      <dgm:t>
        <a:bodyPr/>
        <a:lstStyle/>
        <a:p>
          <a:endParaRPr lang="es-ES"/>
        </a:p>
      </dgm:t>
    </dgm:pt>
    <dgm:pt modelId="{32BF7059-6E98-490C-BD13-1BC498E47BE3}" type="sibTrans" cxnId="{6AF6F352-9401-4DE9-B3B3-B81DAF3D9B71}">
      <dgm:prSet/>
      <dgm:spPr/>
      <dgm:t>
        <a:bodyPr/>
        <a:lstStyle/>
        <a:p>
          <a:endParaRPr lang="es-ES"/>
        </a:p>
      </dgm:t>
    </dgm:pt>
    <dgm:pt modelId="{E79F2CDF-C1D1-449B-9EB3-871A9ED69E11}">
      <dgm:prSet/>
      <dgm:spPr/>
      <dgm:t>
        <a:bodyPr/>
        <a:lstStyle/>
        <a:p>
          <a:pPr rtl="0"/>
          <a:r>
            <a:rPr lang="es-ES" b="1" smtClean="0"/>
            <a:t>xUnit / Sonar / StyleCop  + Builds e Integración continua</a:t>
          </a:r>
          <a:endParaRPr lang="es-ES"/>
        </a:p>
      </dgm:t>
    </dgm:pt>
    <dgm:pt modelId="{209752CE-3C84-48AF-B421-6E773F098448}" type="parTrans" cxnId="{7E6C7312-FE86-4419-846E-B47C8C7A2C35}">
      <dgm:prSet/>
      <dgm:spPr/>
      <dgm:t>
        <a:bodyPr/>
        <a:lstStyle/>
        <a:p>
          <a:endParaRPr lang="es-ES"/>
        </a:p>
      </dgm:t>
    </dgm:pt>
    <dgm:pt modelId="{7E0ED4B7-4CA8-48BD-8E6B-BB6042680E52}" type="sibTrans" cxnId="{7E6C7312-FE86-4419-846E-B47C8C7A2C35}">
      <dgm:prSet/>
      <dgm:spPr/>
      <dgm:t>
        <a:bodyPr/>
        <a:lstStyle/>
        <a:p>
          <a:endParaRPr lang="es-ES"/>
        </a:p>
      </dgm:t>
    </dgm:pt>
    <dgm:pt modelId="{B749AFAB-8048-4BD0-9B60-28E23B2CB098}">
      <dgm:prSet/>
      <dgm:spPr/>
      <dgm:t>
        <a:bodyPr/>
        <a:lstStyle/>
        <a:p>
          <a:pPr rtl="0"/>
          <a:r>
            <a:rPr lang="es-ES" b="1" smtClean="0"/>
            <a:t>ASP.NET Core +/&amp; Angular</a:t>
          </a:r>
          <a:endParaRPr lang="es-ES"/>
        </a:p>
      </dgm:t>
    </dgm:pt>
    <dgm:pt modelId="{B5952422-45DC-4E51-8CE8-70D52CAB7879}" type="parTrans" cxnId="{DD8EBC76-2586-40C0-9ECE-62A4D34E6FAB}">
      <dgm:prSet/>
      <dgm:spPr/>
      <dgm:t>
        <a:bodyPr/>
        <a:lstStyle/>
        <a:p>
          <a:endParaRPr lang="es-ES"/>
        </a:p>
      </dgm:t>
    </dgm:pt>
    <dgm:pt modelId="{F01C0A39-429A-4F16-97A6-1EB5FA2BDA5C}" type="sibTrans" cxnId="{DD8EBC76-2586-40C0-9ECE-62A4D34E6FAB}">
      <dgm:prSet/>
      <dgm:spPr/>
      <dgm:t>
        <a:bodyPr/>
        <a:lstStyle/>
        <a:p>
          <a:endParaRPr lang="es-ES"/>
        </a:p>
      </dgm:t>
    </dgm:pt>
    <dgm:pt modelId="{1CC86A65-BFBE-4061-B805-16C09065A76D}">
      <dgm:prSet/>
      <dgm:spPr/>
      <dgm:t>
        <a:bodyPr/>
        <a:lstStyle/>
        <a:p>
          <a:pPr rtl="0"/>
          <a:r>
            <a:rPr lang="es-ES" b="1" smtClean="0"/>
            <a:t>Xamarin</a:t>
          </a:r>
          <a:endParaRPr lang="es-ES"/>
        </a:p>
      </dgm:t>
    </dgm:pt>
    <dgm:pt modelId="{758E934D-5A50-42C5-8CB9-5B2AD3AB1DFA}" type="parTrans" cxnId="{1D626DE4-35C0-487D-8B26-2D87CA5440DF}">
      <dgm:prSet/>
      <dgm:spPr/>
      <dgm:t>
        <a:bodyPr/>
        <a:lstStyle/>
        <a:p>
          <a:endParaRPr lang="es-ES"/>
        </a:p>
      </dgm:t>
    </dgm:pt>
    <dgm:pt modelId="{74FD6594-EB87-4ACB-92B4-25CA1E99B951}" type="sibTrans" cxnId="{1D626DE4-35C0-487D-8B26-2D87CA5440DF}">
      <dgm:prSet/>
      <dgm:spPr/>
      <dgm:t>
        <a:bodyPr/>
        <a:lstStyle/>
        <a:p>
          <a:endParaRPr lang="es-ES"/>
        </a:p>
      </dgm:t>
    </dgm:pt>
    <dgm:pt modelId="{95AD372F-C4D6-44CF-AB97-9AC139C89CD5}" type="pres">
      <dgm:prSet presAssocID="{E7C6A247-3856-40D5-AA28-EDBC9B8BEB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503B885-14BB-42C4-9041-BE883B85B9C3}" type="pres">
      <dgm:prSet presAssocID="{B38FE9CE-C379-438D-AD20-37A345C83FF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76887F-140C-40A1-B289-1CC31F9E7D6B}" type="pres">
      <dgm:prSet presAssocID="{BC92C4D2-2ED2-4C56-BA2D-95C54D73A65C}" presName="spacer" presStyleCnt="0"/>
      <dgm:spPr/>
    </dgm:pt>
    <dgm:pt modelId="{4891D9D9-69E1-4E81-A89D-8A25002B12DB}" type="pres">
      <dgm:prSet presAssocID="{A50FC2D5-81A2-4401-A150-E649A1F6A09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FFD788-1EBF-401A-8542-C249ED131550}" type="pres">
      <dgm:prSet presAssocID="{195DAC98-79E8-46FF-A1BB-03B03E05F557}" presName="spacer" presStyleCnt="0"/>
      <dgm:spPr/>
    </dgm:pt>
    <dgm:pt modelId="{FEA6E35C-C67D-48D4-9CF3-0325915CB15E}" type="pres">
      <dgm:prSet presAssocID="{63F42348-4B0F-4AB9-89EE-9A291B13B30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4CBE9A-4220-40FE-9457-25B30D96D457}" type="pres">
      <dgm:prSet presAssocID="{32BF7059-6E98-490C-BD13-1BC498E47BE3}" presName="spacer" presStyleCnt="0"/>
      <dgm:spPr/>
    </dgm:pt>
    <dgm:pt modelId="{A06F3839-947E-4C26-B9C1-5AD26FAA434B}" type="pres">
      <dgm:prSet presAssocID="{E79F2CDF-C1D1-449B-9EB3-871A9ED69E1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716F54-6E36-4936-B900-378A6BA09EFC}" type="pres">
      <dgm:prSet presAssocID="{7E0ED4B7-4CA8-48BD-8E6B-BB6042680E52}" presName="spacer" presStyleCnt="0"/>
      <dgm:spPr/>
    </dgm:pt>
    <dgm:pt modelId="{08C81DF7-3D8B-4767-9213-1964106507DB}" type="pres">
      <dgm:prSet presAssocID="{B749AFAB-8048-4BD0-9B60-28E23B2CB09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AB21FC-FB6D-497C-9BB7-F22EFA113464}" type="pres">
      <dgm:prSet presAssocID="{F01C0A39-429A-4F16-97A6-1EB5FA2BDA5C}" presName="spacer" presStyleCnt="0"/>
      <dgm:spPr/>
    </dgm:pt>
    <dgm:pt modelId="{3EA05F00-4105-4228-A4A0-971B938BD0AF}" type="pres">
      <dgm:prSet presAssocID="{1CC86A65-BFBE-4061-B805-16C09065A76D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652BEAF-BBF4-43C3-9FED-FD431D6EA354}" srcId="{E7C6A247-3856-40D5-AA28-EDBC9B8BEBC6}" destId="{A50FC2D5-81A2-4401-A150-E649A1F6A098}" srcOrd="1" destOrd="0" parTransId="{BBB68B44-9BBB-4FE9-911C-F7720E5CA7E8}" sibTransId="{195DAC98-79E8-46FF-A1BB-03B03E05F557}"/>
    <dgm:cxn modelId="{DD8EBC76-2586-40C0-9ECE-62A4D34E6FAB}" srcId="{E7C6A247-3856-40D5-AA28-EDBC9B8BEBC6}" destId="{B749AFAB-8048-4BD0-9B60-28E23B2CB098}" srcOrd="4" destOrd="0" parTransId="{B5952422-45DC-4E51-8CE8-70D52CAB7879}" sibTransId="{F01C0A39-429A-4F16-97A6-1EB5FA2BDA5C}"/>
    <dgm:cxn modelId="{20A66EF7-2FA0-4581-B2B3-1003D53EC83E}" type="presOf" srcId="{B38FE9CE-C379-438D-AD20-37A345C83FFC}" destId="{9503B885-14BB-42C4-9041-BE883B85B9C3}" srcOrd="0" destOrd="0" presId="urn:microsoft.com/office/officeart/2005/8/layout/vList2"/>
    <dgm:cxn modelId="{65727552-3717-464F-AA7C-AE682DBB76ED}" type="presOf" srcId="{E7C6A247-3856-40D5-AA28-EDBC9B8BEBC6}" destId="{95AD372F-C4D6-44CF-AB97-9AC139C89CD5}" srcOrd="0" destOrd="0" presId="urn:microsoft.com/office/officeart/2005/8/layout/vList2"/>
    <dgm:cxn modelId="{CD64CA99-2927-40C6-9A7F-08A64A00DF3A}" type="presOf" srcId="{63F42348-4B0F-4AB9-89EE-9A291B13B30F}" destId="{FEA6E35C-C67D-48D4-9CF3-0325915CB15E}" srcOrd="0" destOrd="0" presId="urn:microsoft.com/office/officeart/2005/8/layout/vList2"/>
    <dgm:cxn modelId="{CC5BFBC4-E954-4A1D-8142-0CF0E31523C4}" type="presOf" srcId="{E79F2CDF-C1D1-449B-9EB3-871A9ED69E11}" destId="{A06F3839-947E-4C26-B9C1-5AD26FAA434B}" srcOrd="0" destOrd="0" presId="urn:microsoft.com/office/officeart/2005/8/layout/vList2"/>
    <dgm:cxn modelId="{7E6C7312-FE86-4419-846E-B47C8C7A2C35}" srcId="{E7C6A247-3856-40D5-AA28-EDBC9B8BEBC6}" destId="{E79F2CDF-C1D1-449B-9EB3-871A9ED69E11}" srcOrd="3" destOrd="0" parTransId="{209752CE-3C84-48AF-B421-6E773F098448}" sibTransId="{7E0ED4B7-4CA8-48BD-8E6B-BB6042680E52}"/>
    <dgm:cxn modelId="{F5B0A7F5-514A-4DE4-A507-E6E473F3A653}" type="presOf" srcId="{A50FC2D5-81A2-4401-A150-E649A1F6A098}" destId="{4891D9D9-69E1-4E81-A89D-8A25002B12DB}" srcOrd="0" destOrd="0" presId="urn:microsoft.com/office/officeart/2005/8/layout/vList2"/>
    <dgm:cxn modelId="{6AF6F352-9401-4DE9-B3B3-B81DAF3D9B71}" srcId="{E7C6A247-3856-40D5-AA28-EDBC9B8BEBC6}" destId="{63F42348-4B0F-4AB9-89EE-9A291B13B30F}" srcOrd="2" destOrd="0" parTransId="{33855CDB-5DAF-4963-B0E7-0356A4C0342C}" sibTransId="{32BF7059-6E98-490C-BD13-1BC498E47BE3}"/>
    <dgm:cxn modelId="{23CF0638-F00A-4EB1-BD5A-268DD127FF64}" type="presOf" srcId="{B749AFAB-8048-4BD0-9B60-28E23B2CB098}" destId="{08C81DF7-3D8B-4767-9213-1964106507DB}" srcOrd="0" destOrd="0" presId="urn:microsoft.com/office/officeart/2005/8/layout/vList2"/>
    <dgm:cxn modelId="{CE5A9C03-D335-46D4-BE1A-1B03C97D4CB0}" type="presOf" srcId="{1CC86A65-BFBE-4061-B805-16C09065A76D}" destId="{3EA05F00-4105-4228-A4A0-971B938BD0AF}" srcOrd="0" destOrd="0" presId="urn:microsoft.com/office/officeart/2005/8/layout/vList2"/>
    <dgm:cxn modelId="{1D626DE4-35C0-487D-8B26-2D87CA5440DF}" srcId="{E7C6A247-3856-40D5-AA28-EDBC9B8BEBC6}" destId="{1CC86A65-BFBE-4061-B805-16C09065A76D}" srcOrd="5" destOrd="0" parTransId="{758E934D-5A50-42C5-8CB9-5B2AD3AB1DFA}" sibTransId="{74FD6594-EB87-4ACB-92B4-25CA1E99B951}"/>
    <dgm:cxn modelId="{D34B443D-A53B-47F7-9E6D-8EC2DF096D1B}" srcId="{E7C6A247-3856-40D5-AA28-EDBC9B8BEBC6}" destId="{B38FE9CE-C379-438D-AD20-37A345C83FFC}" srcOrd="0" destOrd="0" parTransId="{8C8B54FA-3F17-4D1C-BB42-0593D635F160}" sibTransId="{BC92C4D2-2ED2-4C56-BA2D-95C54D73A65C}"/>
    <dgm:cxn modelId="{942B70C3-1BAF-444E-BD99-1E6E42C81D78}" type="presParOf" srcId="{95AD372F-C4D6-44CF-AB97-9AC139C89CD5}" destId="{9503B885-14BB-42C4-9041-BE883B85B9C3}" srcOrd="0" destOrd="0" presId="urn:microsoft.com/office/officeart/2005/8/layout/vList2"/>
    <dgm:cxn modelId="{AF471BEB-A152-49DB-97B8-AC900B58EEC0}" type="presParOf" srcId="{95AD372F-C4D6-44CF-AB97-9AC139C89CD5}" destId="{6776887F-140C-40A1-B289-1CC31F9E7D6B}" srcOrd="1" destOrd="0" presId="urn:microsoft.com/office/officeart/2005/8/layout/vList2"/>
    <dgm:cxn modelId="{BFCD144C-E308-4712-B901-A2E44E606FCE}" type="presParOf" srcId="{95AD372F-C4D6-44CF-AB97-9AC139C89CD5}" destId="{4891D9D9-69E1-4E81-A89D-8A25002B12DB}" srcOrd="2" destOrd="0" presId="urn:microsoft.com/office/officeart/2005/8/layout/vList2"/>
    <dgm:cxn modelId="{6BE71110-D43A-49E0-99F0-F25CE65C9171}" type="presParOf" srcId="{95AD372F-C4D6-44CF-AB97-9AC139C89CD5}" destId="{C8FFD788-1EBF-401A-8542-C249ED131550}" srcOrd="3" destOrd="0" presId="urn:microsoft.com/office/officeart/2005/8/layout/vList2"/>
    <dgm:cxn modelId="{B617B761-568E-4093-88D4-6ABD81BF4B70}" type="presParOf" srcId="{95AD372F-C4D6-44CF-AB97-9AC139C89CD5}" destId="{FEA6E35C-C67D-48D4-9CF3-0325915CB15E}" srcOrd="4" destOrd="0" presId="urn:microsoft.com/office/officeart/2005/8/layout/vList2"/>
    <dgm:cxn modelId="{5DF26F5C-8306-4874-81C8-F065FD3C830B}" type="presParOf" srcId="{95AD372F-C4D6-44CF-AB97-9AC139C89CD5}" destId="{3C4CBE9A-4220-40FE-9457-25B30D96D457}" srcOrd="5" destOrd="0" presId="urn:microsoft.com/office/officeart/2005/8/layout/vList2"/>
    <dgm:cxn modelId="{54172E6C-24A3-46F2-B84D-8DABEDE66A5D}" type="presParOf" srcId="{95AD372F-C4D6-44CF-AB97-9AC139C89CD5}" destId="{A06F3839-947E-4C26-B9C1-5AD26FAA434B}" srcOrd="6" destOrd="0" presId="urn:microsoft.com/office/officeart/2005/8/layout/vList2"/>
    <dgm:cxn modelId="{0420580D-6F30-4D9F-A7B9-AD42C4D6B438}" type="presParOf" srcId="{95AD372F-C4D6-44CF-AB97-9AC139C89CD5}" destId="{79716F54-6E36-4936-B900-378A6BA09EFC}" srcOrd="7" destOrd="0" presId="urn:microsoft.com/office/officeart/2005/8/layout/vList2"/>
    <dgm:cxn modelId="{09ADD771-B923-4719-BD8C-EBBBA591261E}" type="presParOf" srcId="{95AD372F-C4D6-44CF-AB97-9AC139C89CD5}" destId="{08C81DF7-3D8B-4767-9213-1964106507DB}" srcOrd="8" destOrd="0" presId="urn:microsoft.com/office/officeart/2005/8/layout/vList2"/>
    <dgm:cxn modelId="{D061E191-070D-48A1-B3F7-919AF5388932}" type="presParOf" srcId="{95AD372F-C4D6-44CF-AB97-9AC139C89CD5}" destId="{4EAB21FC-FB6D-497C-9BB7-F22EFA113464}" srcOrd="9" destOrd="0" presId="urn:microsoft.com/office/officeart/2005/8/layout/vList2"/>
    <dgm:cxn modelId="{5619ED7D-B778-416B-A547-6719B35252C6}" type="presParOf" srcId="{95AD372F-C4D6-44CF-AB97-9AC139C89CD5}" destId="{3EA05F00-4105-4228-A4A0-971B938BD0A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030D4-395D-2B41-9E1C-0D498A303096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8153A-22BF-9347-9F83-EACA407F2FA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452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00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Por convención: primero</a:t>
            </a:r>
            <a:r>
              <a:rPr lang="es-ES_tradnl" baseline="0" dirty="0"/>
              <a:t> el nombre del </a:t>
            </a:r>
            <a:r>
              <a:rPr lang="es-ES_tradnl" baseline="0" dirty="0" err="1"/>
              <a:t>DbSet</a:t>
            </a:r>
            <a:r>
              <a:rPr lang="es-ES_tradnl" baseline="0" dirty="0"/>
              <a:t>, sino el nombre de la clase.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854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4861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6415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8566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42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Shadow: No definidas en la entidad pero si definidas por EF Core. Nombre</a:t>
            </a:r>
            <a:r>
              <a:rPr lang="es-ES_tradnl" baseline="0" dirty="0"/>
              <a:t> será: la Id de la entidad dependiente y se introduce en la independiente. Es decir: Blog -&gt; N Post. Post tiene referencia a Blog pero no </a:t>
            </a:r>
            <a:r>
              <a:rPr lang="es-ES_tradnl" baseline="0" dirty="0" err="1"/>
              <a:t>BlogID</a:t>
            </a:r>
            <a:r>
              <a:rPr lang="es-ES_tradnl" baseline="0" dirty="0"/>
              <a:t>. Pues EF Core creará una </a:t>
            </a:r>
            <a:r>
              <a:rPr lang="es-ES_tradnl" baseline="0" dirty="0" err="1"/>
              <a:t>shadow</a:t>
            </a:r>
            <a:r>
              <a:rPr lang="es-ES_tradnl" baseline="0" dirty="0"/>
              <a:t> en Post con nombre </a:t>
            </a:r>
            <a:r>
              <a:rPr lang="es-ES_tradnl" baseline="0" dirty="0" err="1"/>
              <a:t>BlogId</a:t>
            </a:r>
            <a:endParaRPr lang="es-ES_tradnl" dirty="0"/>
          </a:p>
          <a:p>
            <a:endParaRPr lang="es-ES_tradnl" baseline="0" dirty="0"/>
          </a:p>
          <a:p>
            <a:endParaRPr lang="es-ES_tradnl" baseline="0" dirty="0"/>
          </a:p>
          <a:p>
            <a:r>
              <a:rPr lang="es-ES_tradnl" baseline="0" dirty="0"/>
              <a:t>NO hechas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/>
              <a:t>Linq</a:t>
            </a:r>
            <a:r>
              <a:rPr lang="es-ES_tradnl" baseline="0" dirty="0"/>
              <a:t> SQL </a:t>
            </a:r>
            <a:r>
              <a:rPr lang="es-ES_tradnl" baseline="0" dirty="0" err="1"/>
              <a:t>GroupBy</a:t>
            </a:r>
            <a:r>
              <a:rPr lang="es-ES_tradnl" baseline="0" dirty="0"/>
              <a:t> aun NO traduce eso a SQL sino que se trae todo y lo ejecuta en memoria :S :S :S (estará en EF Core 2.1)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/>
              <a:t>No a los </a:t>
            </a:r>
            <a:r>
              <a:rPr lang="es-ES_tradnl" baseline="0" dirty="0" err="1"/>
              <a:t>Stored</a:t>
            </a:r>
            <a:r>
              <a:rPr lang="es-ES_tradnl" baseline="0" dirty="0"/>
              <a:t> </a:t>
            </a:r>
            <a:r>
              <a:rPr lang="es-ES_tradnl" baseline="0" dirty="0" err="1"/>
              <a:t>Procedures</a:t>
            </a:r>
            <a:endParaRPr lang="es-ES_tradnl" baseline="0" dirty="0"/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/>
              <a:t>Lazy</a:t>
            </a:r>
            <a:r>
              <a:rPr lang="es-ES_tradnl" baseline="0" dirty="0"/>
              <a:t> </a:t>
            </a:r>
            <a:r>
              <a:rPr lang="es-ES_tradnl" baseline="0" dirty="0" err="1"/>
              <a:t>Loading</a:t>
            </a:r>
            <a:endParaRPr lang="es-ES_tradnl" baseline="0" dirty="0"/>
          </a:p>
          <a:p>
            <a:pPr marL="171450" indent="-171450">
              <a:buFont typeface="Arial" charset="0"/>
              <a:buChar char="•"/>
            </a:pPr>
            <a:r>
              <a:rPr lang="es-ES_tradnl" baseline="0" dirty="0" err="1"/>
              <a:t>Spatial</a:t>
            </a:r>
            <a:r>
              <a:rPr lang="es-ES_tradnl" baseline="0" dirty="0"/>
              <a:t> </a:t>
            </a:r>
            <a:r>
              <a:rPr lang="es-ES_tradnl" baseline="0" dirty="0" err="1"/>
              <a:t>types</a:t>
            </a:r>
            <a:r>
              <a:rPr lang="es-ES_tradnl" baseline="0" dirty="0"/>
              <a:t> (</a:t>
            </a:r>
            <a:r>
              <a:rPr lang="es-ES_tradnl" baseline="0" dirty="0" err="1"/>
              <a:t>geography</a:t>
            </a:r>
            <a:r>
              <a:rPr lang="es-ES_tradnl" baseline="0" dirty="0"/>
              <a:t>, </a:t>
            </a:r>
            <a:r>
              <a:rPr lang="es-ES_tradnl" baseline="0" dirty="0" err="1"/>
              <a:t>geometry</a:t>
            </a:r>
            <a:r>
              <a:rPr lang="es-ES_tradnl" baseline="0" dirty="0"/>
              <a:t>, </a:t>
            </a:r>
            <a:r>
              <a:rPr lang="mr-IN" baseline="0" dirty="0"/>
              <a:t>…</a:t>
            </a:r>
            <a:r>
              <a:rPr lang="es-ES" baseline="0" dirty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s-ES" baseline="0" dirty="0"/>
              <a:t>Bases de datos no relacionales</a:t>
            </a:r>
            <a:endParaRPr lang="es-ES_tradnl" baseline="0" dirty="0"/>
          </a:p>
          <a:p>
            <a:pPr marL="171450" indent="-171450">
              <a:buFont typeface="Arial" charset="0"/>
              <a:buChar char="•"/>
            </a:pPr>
            <a:endParaRPr lang="es-ES_tradnl" dirty="0"/>
          </a:p>
          <a:p>
            <a:pPr marL="0" indent="0">
              <a:buFont typeface="Arial" charset="0"/>
              <a:buNone/>
            </a:pPr>
            <a:r>
              <a:rPr lang="es-ES_tradnl" dirty="0"/>
              <a:t>Hechas:</a:t>
            </a:r>
          </a:p>
          <a:p>
            <a:pPr marL="171450" indent="-171450">
              <a:buFont typeface="Arial" charset="0"/>
              <a:buChar char="•"/>
            </a:pPr>
            <a:r>
              <a:rPr lang="es-ES_tradnl" dirty="0"/>
              <a:t>Global </a:t>
            </a:r>
            <a:r>
              <a:rPr lang="es-ES_tradnl" dirty="0" err="1"/>
              <a:t>queries</a:t>
            </a:r>
            <a:endParaRPr lang="es-ES_tradnl" dirty="0"/>
          </a:p>
          <a:p>
            <a:pPr marL="171450" indent="-171450">
              <a:buFont typeface="Arial" charset="0"/>
              <a:buChar char="•"/>
            </a:pPr>
            <a:r>
              <a:rPr lang="es-ES_tradnl" dirty="0" err="1"/>
              <a:t>Linq.Functions.Like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08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Evaluacion</a:t>
            </a:r>
            <a:r>
              <a:rPr lang="es-ES_tradnl" dirty="0"/>
              <a:t> mixta:</a:t>
            </a:r>
            <a:r>
              <a:rPr lang="es-ES_tradnl" baseline="0" dirty="0"/>
              <a:t> ahora EF detecta que hacer en servidor y que en cliente permitiendo/optimizando el uso de funciones de </a:t>
            </a:r>
            <a:r>
              <a:rPr lang="es-ES_tradnl" baseline="0" dirty="0" err="1"/>
              <a:t>c#</a:t>
            </a:r>
            <a:endParaRPr lang="es-ES_tradnl" baseline="0" dirty="0"/>
          </a:p>
          <a:p>
            <a:r>
              <a:rPr lang="es-ES_tradnl" baseline="0" dirty="0"/>
              <a:t>Hay que tener cuidado en este sitio de situaciones y por ello hay que tener especial cuidado (lanzara un </a:t>
            </a:r>
            <a:r>
              <a:rPr lang="es-ES_tradnl" baseline="0" dirty="0" err="1"/>
              <a:t>warning</a:t>
            </a:r>
            <a:r>
              <a:rPr lang="es-ES_tradnl" baseline="0" dirty="0"/>
              <a:t> al log si el rendimiento decae)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602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¿dónde</a:t>
            </a:r>
            <a:r>
              <a:rPr lang="es-ES_tradnl" baseline="0" dirty="0"/>
              <a:t> están las BD no relacionales? 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03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Shadow: No definidas en la entidad pero si definidas por EF Core. Nombre</a:t>
            </a:r>
            <a:r>
              <a:rPr lang="es-ES_tradnl" baseline="0" dirty="0"/>
              <a:t> será: la Id de la entidad dependiente y se introduce en la independiente. Es decir: Blog -&gt; N Post. Post tiene referencia a Blog pero no </a:t>
            </a:r>
            <a:r>
              <a:rPr lang="es-ES_tradnl" baseline="0" dirty="0" err="1"/>
              <a:t>BlogID</a:t>
            </a:r>
            <a:r>
              <a:rPr lang="es-ES_tradnl" baseline="0" dirty="0"/>
              <a:t>. Pues EF Core creará una </a:t>
            </a:r>
            <a:r>
              <a:rPr lang="es-ES_tradnl" baseline="0" dirty="0" err="1"/>
              <a:t>shadow</a:t>
            </a:r>
            <a:r>
              <a:rPr lang="es-ES_tradnl" baseline="0" dirty="0"/>
              <a:t> en Post con nombre </a:t>
            </a:r>
            <a:r>
              <a:rPr lang="es-ES_tradnl" baseline="0" dirty="0" err="1"/>
              <a:t>BlogId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55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115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Propiedad</a:t>
            </a:r>
            <a:r>
              <a:rPr lang="es-ES_tradnl" baseline="0" dirty="0"/>
              <a:t> de navegación: propiedad definida que es una referencia a otra entidad.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3899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Propiedad</a:t>
            </a:r>
            <a:r>
              <a:rPr lang="es-ES_tradnl" baseline="0" dirty="0"/>
              <a:t> de navegación: propiedad definida que es </a:t>
            </a:r>
            <a:r>
              <a:rPr lang="es-ES_tradnl" baseline="0"/>
              <a:t>una referencia a otra entidad.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127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8153A-22BF-9347-9F83-EACA407F2FA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075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696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53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363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339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95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25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236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197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15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692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2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67D4-79CA-FF45-B870-2BA5778AA50A}" type="datetimeFigureOut">
              <a:rPr lang="es-ES_tradnl" smtClean="0"/>
              <a:t>17/10/2017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D7FD-3C44-F745-BC46-478305A0E4A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331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spnet/EntityFrameworkCore/wiki/Roadmap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github.i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r="17756"/>
          <a:stretch/>
        </p:blipFill>
        <p:spPr>
          <a:xfrm>
            <a:off x="-4462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016" y="5120640"/>
            <a:ext cx="9144000" cy="1508600"/>
          </a:xfrm>
          <a:prstGeom prst="rect">
            <a:avLst/>
          </a:prstGeom>
          <a:solidFill>
            <a:srgbClr val="7030A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209659"/>
            <a:ext cx="1367138" cy="13671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34065" y="5539285"/>
            <a:ext cx="7161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err="1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Entity</a:t>
            </a:r>
            <a:r>
              <a:rPr lang="es-ES_tradnl" sz="4000" b="1" dirty="0">
                <a:solidFill>
                  <a:schemeClr val="bg1"/>
                </a:solidFill>
                <a:latin typeface="Al Bayan Plain" charset="-78"/>
                <a:ea typeface="Al Bayan Plain" charset="-78"/>
                <a:cs typeface="Al Bayan Plain" charset="-78"/>
              </a:rPr>
              <a:t> Framework Core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66825" y="6127777"/>
            <a:ext cx="356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400" dirty="0" smtClean="0">
                <a:solidFill>
                  <a:schemeClr val="bg1"/>
                </a:solidFill>
              </a:rPr>
              <a:t>Jose </a:t>
            </a:r>
            <a:r>
              <a:rPr lang="es-ES" sz="2400" dirty="0" err="1" smtClean="0">
                <a:solidFill>
                  <a:schemeClr val="bg1"/>
                </a:solidFill>
              </a:rPr>
              <a:t>Ant</a:t>
            </a:r>
            <a:r>
              <a:rPr lang="es-ES" sz="2400" dirty="0" smtClean="0">
                <a:solidFill>
                  <a:schemeClr val="bg1"/>
                </a:solidFill>
              </a:rPr>
              <a:t>. Beltrán @</a:t>
            </a:r>
            <a:r>
              <a:rPr lang="es-ES" sz="2400" dirty="0" err="1" smtClean="0">
                <a:solidFill>
                  <a:schemeClr val="bg1"/>
                </a:solidFill>
              </a:rPr>
              <a:t>bjabinn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44" y="122085"/>
            <a:ext cx="1312782" cy="1312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8348" y="778476"/>
            <a:ext cx="8654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Diferencias EF 6.x y EF Core 2.0 </a:t>
            </a:r>
            <a:r>
              <a:rPr lang="es-ES_tradnl" sz="28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(3/3)</a:t>
            </a:r>
          </a:p>
          <a:p>
            <a:endParaRPr lang="es-ES_tradnl" dirty="0"/>
          </a:p>
        </p:txBody>
      </p:sp>
      <p:sp>
        <p:nvSpPr>
          <p:cNvPr id="8" name="TextBox 7"/>
          <p:cNvSpPr txBox="1"/>
          <p:nvPr/>
        </p:nvSpPr>
        <p:spPr>
          <a:xfrm>
            <a:off x="432486" y="1519881"/>
            <a:ext cx="9724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09263"/>
              </p:ext>
            </p:extLst>
          </p:nvPr>
        </p:nvGraphicFramePr>
        <p:xfrm>
          <a:off x="1230869" y="1637719"/>
          <a:ext cx="9704861" cy="33375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56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7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48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63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_tradnl" dirty="0"/>
                        <a:t>Proveedores</a:t>
                      </a:r>
                      <a:r>
                        <a:rPr lang="es-ES_tradnl" baseline="0" dirty="0"/>
                        <a:t> de datos</a:t>
                      </a:r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EF 6.x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EF Core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MySQL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PostgreSQL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De 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SQLite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SQL Compact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DB2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In-</a:t>
                      </a:r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memory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s-ES_tradnl" baseline="0" dirty="0" err="1">
                          <a:solidFill>
                            <a:schemeClr val="bg1"/>
                          </a:solidFill>
                        </a:rPr>
                        <a:t>testing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30869" y="6428332"/>
            <a:ext cx="817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1"/>
                </a:solidFill>
              </a:rPr>
              <a:t>Roadmap</a:t>
            </a:r>
            <a:r>
              <a:rPr lang="es-ES_tradnl" dirty="0">
                <a:solidFill>
                  <a:schemeClr val="bg1"/>
                </a:solidFill>
              </a:rPr>
              <a:t> oficial en: </a:t>
            </a:r>
            <a:r>
              <a:rPr lang="es-ES_tradnl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s-ES_tradnl" dirty="0" err="1">
                <a:solidFill>
                  <a:schemeClr val="bg1"/>
                </a:solidFill>
                <a:hlinkClick r:id="rId5"/>
              </a:rPr>
              <a:t>github.com</a:t>
            </a:r>
            <a:r>
              <a:rPr lang="es-ES_tradnl" dirty="0">
                <a:solidFill>
                  <a:schemeClr val="bg1"/>
                </a:solidFill>
                <a:hlinkClick r:id="rId5"/>
              </a:rPr>
              <a:t>/</a:t>
            </a:r>
            <a:r>
              <a:rPr lang="es-ES_tradnl" dirty="0" err="1">
                <a:solidFill>
                  <a:schemeClr val="bg1"/>
                </a:solidFill>
                <a:hlinkClick r:id="rId5"/>
              </a:rPr>
              <a:t>aspnet</a:t>
            </a:r>
            <a:r>
              <a:rPr lang="es-ES_tradnl" dirty="0">
                <a:solidFill>
                  <a:schemeClr val="bg1"/>
                </a:solidFill>
                <a:hlinkClick r:id="rId5"/>
              </a:rPr>
              <a:t>/</a:t>
            </a:r>
            <a:r>
              <a:rPr lang="es-ES_tradnl" dirty="0" err="1">
                <a:solidFill>
                  <a:schemeClr val="bg1"/>
                </a:solidFill>
                <a:hlinkClick r:id="rId5"/>
              </a:rPr>
              <a:t>EntityFrameworkCore</a:t>
            </a:r>
            <a:r>
              <a:rPr lang="es-ES_tradnl" dirty="0">
                <a:solidFill>
                  <a:schemeClr val="bg1"/>
                </a:solidFill>
                <a:hlinkClick r:id="rId5"/>
              </a:rPr>
              <a:t>/wiki/</a:t>
            </a:r>
            <a:r>
              <a:rPr lang="es-ES_tradnl" dirty="0" err="1">
                <a:solidFill>
                  <a:schemeClr val="bg1"/>
                </a:solidFill>
                <a:hlinkClick r:id="rId5"/>
              </a:rPr>
              <a:t>Roadmap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11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76" y="5313404"/>
            <a:ext cx="1325139" cy="1325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259" y="805421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Creando un modelo </a:t>
            </a:r>
            <a:r>
              <a:rPr lang="es-ES_tradnl" sz="28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(1/2)</a:t>
            </a:r>
            <a:endParaRPr lang="es-ES_tradnl" sz="3600" b="1" u="sng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15872"/>
              </p:ext>
            </p:extLst>
          </p:nvPr>
        </p:nvGraphicFramePr>
        <p:xfrm>
          <a:off x="939113" y="1550095"/>
          <a:ext cx="9574180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93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3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935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Convención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Anotación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Fluent</a:t>
                      </a:r>
                      <a:r>
                        <a:rPr lang="es-ES_tradnl" baseline="0" dirty="0"/>
                        <a:t> API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Tipos incluidos / Excluidos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/>
                        <a:t>Declarado en contexto,</a:t>
                      </a:r>
                      <a:r>
                        <a:rPr lang="es-ES_tradnl" sz="1200" baseline="0" dirty="0"/>
                        <a:t> </a:t>
                      </a:r>
                      <a:r>
                        <a:rPr lang="es-ES_tradnl" sz="1200" dirty="0"/>
                        <a:t> descubierto por relaciones o usado</a:t>
                      </a:r>
                      <a:r>
                        <a:rPr lang="es-ES_tradnl" sz="1200" baseline="0" dirty="0"/>
                        <a:t> en </a:t>
                      </a:r>
                      <a:r>
                        <a:rPr lang="es-ES_tradnl" sz="1200" baseline="0" dirty="0" err="1"/>
                        <a:t>OnModelCreating</a:t>
                      </a:r>
                      <a:r>
                        <a:rPr lang="es-ES_trad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[</a:t>
                      </a:r>
                      <a:r>
                        <a:rPr lang="es-ES_tradnl" dirty="0" err="1"/>
                        <a:t>NotMapped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.Ignore&lt;</a:t>
                      </a:r>
                      <a:r>
                        <a:rPr lang="es-ES_tradnl" i="1" dirty="0" err="1"/>
                        <a:t>class</a:t>
                      </a:r>
                      <a:r>
                        <a:rPr lang="es-ES_tradnl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Clave primaria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Id </a:t>
                      </a:r>
                      <a:r>
                        <a:rPr lang="es-ES_tradnl" dirty="0" err="1"/>
                        <a:t>or</a:t>
                      </a:r>
                      <a:r>
                        <a:rPr lang="es-ES_tradnl" dirty="0"/>
                        <a:t> &lt;</a:t>
                      </a:r>
                      <a:r>
                        <a:rPr lang="es-ES_tradnl" i="1" dirty="0"/>
                        <a:t>nombre</a:t>
                      </a:r>
                      <a:r>
                        <a:rPr lang="es-ES_tradnl" dirty="0"/>
                        <a:t>&gt;Id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[Key]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.</a:t>
                      </a:r>
                      <a:r>
                        <a:rPr lang="es-ES_tradnl" dirty="0" err="1"/>
                        <a:t>HasKey</a:t>
                      </a:r>
                      <a:r>
                        <a:rPr lang="es-ES_tradnl" dirty="0"/>
                        <a:t>(x</a:t>
                      </a:r>
                      <a:r>
                        <a:rPr lang="es-ES_tradnl" baseline="0" dirty="0"/>
                        <a:t> =&gt; </a:t>
                      </a:r>
                      <a:r>
                        <a:rPr lang="es-ES_tradnl" baseline="0" dirty="0" err="1"/>
                        <a:t>x.Id</a:t>
                      </a:r>
                      <a:r>
                        <a:rPr lang="es-ES_tradnl" baseline="0" dirty="0"/>
                        <a:t>);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Campo</a:t>
                      </a:r>
                      <a:r>
                        <a:rPr lang="es-ES_tradnl" baseline="0" dirty="0"/>
                        <a:t> requerido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[</a:t>
                      </a:r>
                      <a:r>
                        <a:rPr lang="es-ES_tradnl" dirty="0" err="1"/>
                        <a:t>Requiered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.</a:t>
                      </a:r>
                      <a:r>
                        <a:rPr lang="es-ES_tradnl" dirty="0" err="1"/>
                        <a:t>IsRequired</a:t>
                      </a:r>
                      <a:r>
                        <a:rPr lang="es-ES_tradnl" dirty="0"/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Valores</a:t>
                      </a:r>
                      <a:r>
                        <a:rPr lang="es-ES_tradnl" baseline="0" dirty="0"/>
                        <a:t> generados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PK </a:t>
                      </a:r>
                      <a:r>
                        <a:rPr lang="es-ES_tradnl" dirty="0" err="1"/>
                        <a:t>or</a:t>
                      </a:r>
                      <a:r>
                        <a:rPr lang="es-ES_tradnl" dirty="0"/>
                        <a:t> 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[</a:t>
                      </a:r>
                      <a:r>
                        <a:rPr lang="es-ES_tradnl" dirty="0" err="1"/>
                        <a:t>DatabaseGenerated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.</a:t>
                      </a:r>
                      <a:r>
                        <a:rPr lang="es-ES_tradnl" dirty="0" err="1"/>
                        <a:t>ValueGenerated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Longitud máxima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Cedido</a:t>
                      </a:r>
                      <a:r>
                        <a:rPr lang="es-ES_tradnl" baseline="0" dirty="0"/>
                        <a:t> a BD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[</a:t>
                      </a:r>
                      <a:r>
                        <a:rPr lang="es-ES_tradnl" dirty="0" err="1"/>
                        <a:t>MaxLength</a:t>
                      </a:r>
                      <a:r>
                        <a:rPr lang="es-ES_tradnl" dirty="0"/>
                        <a:t>(xxx)]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.</a:t>
                      </a:r>
                      <a:r>
                        <a:rPr lang="es-ES_tradnl" dirty="0" err="1"/>
                        <a:t>HasMaxLength</a:t>
                      </a:r>
                      <a:r>
                        <a:rPr lang="es-ES_tradnl" dirty="0"/>
                        <a:t>(xxx)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Timestamp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Nunca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[</a:t>
                      </a:r>
                      <a:r>
                        <a:rPr lang="es-ES_tradnl" dirty="0" err="1"/>
                        <a:t>Timestamp</a:t>
                      </a:r>
                      <a:r>
                        <a:rPr lang="es-ES_tradnl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.</a:t>
                      </a:r>
                      <a:r>
                        <a:rPr lang="es-ES_tradnl" dirty="0" err="1"/>
                        <a:t>IsConcurrenceToken</a:t>
                      </a:r>
                      <a:r>
                        <a:rPr lang="es-ES_tradnl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Propiedades 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Relación sin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i="1" dirty="0"/>
                        <a:t>No se puede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Índices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i="1" dirty="0"/>
                        <a:t>No se puede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.</a:t>
                      </a:r>
                      <a:r>
                        <a:rPr lang="es-ES_tradnl" dirty="0" err="1"/>
                        <a:t>HasIndex</a:t>
                      </a:r>
                      <a:r>
                        <a:rPr lang="es-ES_tradnl" dirty="0"/>
                        <a:t>(b=&gt;</a:t>
                      </a:r>
                      <a:r>
                        <a:rPr lang="es-ES_tradnl" dirty="0" err="1"/>
                        <a:t>b.xxx</a:t>
                      </a:r>
                      <a:r>
                        <a:rPr lang="es-ES_tradnl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Clave</a:t>
                      </a:r>
                      <a:r>
                        <a:rPr lang="es-ES_tradnl" baseline="0" dirty="0"/>
                        <a:t> Primaria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Nombradas </a:t>
                      </a:r>
                      <a:r>
                        <a:rPr lang="es-ES_tradnl" dirty="0" err="1"/>
                        <a:t>PK_tipo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i="1" dirty="0"/>
                        <a:t>No se puede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.</a:t>
                      </a:r>
                      <a:r>
                        <a:rPr lang="es-ES_tradnl" dirty="0" err="1"/>
                        <a:t>HasKey</a:t>
                      </a:r>
                      <a:r>
                        <a:rPr lang="es-ES_tradnl" dirty="0"/>
                        <a:t>().</a:t>
                      </a:r>
                      <a:r>
                        <a:rPr lang="es-ES_tradnl" dirty="0" err="1"/>
                        <a:t>HasName</a:t>
                      </a:r>
                      <a:r>
                        <a:rPr lang="es-ES_tradnl" dirty="0"/>
                        <a:t>(””)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Esquema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dbo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i="1" dirty="0"/>
                        <a:t>No</a:t>
                      </a:r>
                      <a:r>
                        <a:rPr lang="es-ES_tradnl" sz="1600" i="1" baseline="0" dirty="0"/>
                        <a:t> se puede</a:t>
                      </a:r>
                      <a:endParaRPr lang="es-ES_tradnl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.</a:t>
                      </a:r>
                      <a:r>
                        <a:rPr lang="es-ES_tradnl" dirty="0" err="1"/>
                        <a:t>HasDefaultSchema</a:t>
                      </a:r>
                      <a:r>
                        <a:rPr lang="es-ES_tradnl" dirty="0"/>
                        <a:t>(“”)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Columnas calculadas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No procede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i="1" dirty="0"/>
                        <a:t>No se puede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.</a:t>
                      </a:r>
                      <a:r>
                        <a:rPr lang="es-ES_tradnl" dirty="0" err="1"/>
                        <a:t>HasComputedColumns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8421129" y="345989"/>
            <a:ext cx="3391930" cy="9188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OnModelCreating</a:t>
            </a:r>
            <a:r>
              <a:rPr lang="es-ES_tradnl" dirty="0"/>
              <a:t>(</a:t>
            </a:r>
            <a:r>
              <a:rPr lang="mr-IN" dirty="0"/>
              <a:t>…</a:t>
            </a:r>
            <a:r>
              <a:rPr lang="es-ES" dirty="0"/>
              <a:t>)</a:t>
            </a:r>
            <a:endParaRPr lang="es-ES_tradnl" dirty="0"/>
          </a:p>
        </p:txBody>
      </p:sp>
      <p:cxnSp>
        <p:nvCxnSpPr>
          <p:cNvPr id="14" name="Straight Arrow Connector 13"/>
          <p:cNvCxnSpPr>
            <a:endCxn id="15" idx="3"/>
          </p:cNvCxnSpPr>
          <p:nvPr/>
        </p:nvCxnSpPr>
        <p:spPr>
          <a:xfrm flipV="1">
            <a:off x="8377880" y="1130289"/>
            <a:ext cx="720000" cy="59623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11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76" y="5313404"/>
            <a:ext cx="1325139" cy="1325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738" y="803189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Creando un modelo </a:t>
            </a:r>
            <a:r>
              <a:rPr lang="es-ES_tradnl" sz="28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(2/2)</a:t>
            </a:r>
            <a:endParaRPr lang="es-ES_tradnl" sz="3600" b="1" u="sng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357"/>
              </p:ext>
            </p:extLst>
          </p:nvPr>
        </p:nvGraphicFramePr>
        <p:xfrm>
          <a:off x="939113" y="1550095"/>
          <a:ext cx="957418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5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93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3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935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Convención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Anotación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Fluent</a:t>
                      </a:r>
                      <a:r>
                        <a:rPr lang="es-ES_tradnl" baseline="0" dirty="0"/>
                        <a:t> API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Valor por defecto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No configurado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i="1" dirty="0"/>
                        <a:t>No se puede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.</a:t>
                      </a:r>
                      <a:r>
                        <a:rPr lang="es-ES_tradnl" dirty="0" err="1"/>
                        <a:t>HasDefaultValue</a:t>
                      </a:r>
                      <a:r>
                        <a:rPr lang="es-ES_tradnl" dirty="0"/>
                        <a:t>(v);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Clave foránea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FK_depen_princ_name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i="1" dirty="0"/>
                        <a:t>No se puede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600" dirty="0"/>
                        <a:t>.</a:t>
                      </a:r>
                      <a:r>
                        <a:rPr lang="es-ES_tradnl" sz="1600" dirty="0" err="1"/>
                        <a:t>HasForeign</a:t>
                      </a:r>
                      <a:r>
                        <a:rPr lang="es-ES_tradnl" sz="1600" dirty="0"/>
                        <a:t>(p=&gt;</a:t>
                      </a:r>
                      <a:r>
                        <a:rPr lang="es-ES_tradnl" sz="1600" dirty="0" err="1"/>
                        <a:t>p.Field</a:t>
                      </a:r>
                      <a:r>
                        <a:rPr lang="es-ES_tradnl" sz="1600" dirty="0"/>
                        <a:t>)     .</a:t>
                      </a:r>
                      <a:r>
                        <a:rPr lang="es-ES_tradnl" sz="1600" dirty="0" err="1"/>
                        <a:t>HasConstraintName</a:t>
                      </a:r>
                      <a:r>
                        <a:rPr lang="es-ES_tradnl" sz="1600" dirty="0"/>
                        <a:t>(“”)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4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11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269" y="326628"/>
            <a:ext cx="1325139" cy="1325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2897" y="803189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Relaciones </a:t>
            </a:r>
            <a:r>
              <a:rPr lang="es-ES_tradnl" sz="28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(1/2)</a:t>
            </a:r>
            <a:endParaRPr lang="es-ES_tradnl" sz="3600" b="1" u="sng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dirty="0"/>
          </a:p>
        </p:txBody>
      </p:sp>
      <p:sp>
        <p:nvSpPr>
          <p:cNvPr id="8" name="TextBox 7"/>
          <p:cNvSpPr txBox="1"/>
          <p:nvPr/>
        </p:nvSpPr>
        <p:spPr>
          <a:xfrm>
            <a:off x="1260330" y="1458783"/>
            <a:ext cx="92305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Por convención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Si existen propiedades de navegación entre 2 tipos -&gt; navegación inversa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Si una entidad dependiente contiene una PK de otra entidad, es una FK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Si entidad dependiente posee 1 </a:t>
            </a:r>
            <a:r>
              <a:rPr lang="es-ES_tradnl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var</a:t>
            </a: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de la independiente, EF creará una </a:t>
            </a:r>
            <a:r>
              <a:rPr lang="es-ES_tradnl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shadow</a:t>
            </a:r>
            <a:endParaRPr lang="es-ES_tradnl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Navegación en un sentido:</a:t>
            </a:r>
          </a:p>
          <a:p>
            <a:pPr marL="1200150" lvl="2" indent="-285750">
              <a:buFont typeface="Arial" charset="0"/>
              <a:buChar char="•"/>
            </a:pP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 colocará una lista de objetos en la entidad independiente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Anotaciones: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[</a:t>
            </a:r>
            <a:r>
              <a:rPr lang="es-ES_tradnl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ForeignKey</a:t>
            </a: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], [</a:t>
            </a:r>
            <a:r>
              <a:rPr lang="es-ES_tradnl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InverseProperty</a:t>
            </a: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(“”), 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28" y="3367393"/>
            <a:ext cx="4985995" cy="22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3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11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351" y="5381153"/>
            <a:ext cx="1325139" cy="1325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2897" y="803189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Relaciones </a:t>
            </a:r>
            <a:r>
              <a:rPr lang="es-ES_tradnl" sz="28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(2/2)</a:t>
            </a:r>
            <a:endParaRPr lang="es-ES_tradnl" sz="3600" b="1" u="sng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dirty="0"/>
          </a:p>
        </p:txBody>
      </p:sp>
      <p:sp>
        <p:nvSpPr>
          <p:cNvPr id="8" name="TextBox 7"/>
          <p:cNvSpPr txBox="1"/>
          <p:nvPr/>
        </p:nvSpPr>
        <p:spPr>
          <a:xfrm>
            <a:off x="1260330" y="1458783"/>
            <a:ext cx="92305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Fluent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API</a:t>
            </a:r>
          </a:p>
          <a:p>
            <a:pPr marL="742950" lvl="1" indent="-285750">
              <a:buFont typeface="Arial" charset="0"/>
              <a:buChar char="•"/>
            </a:pP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Identificar las propiedades de navegación con </a:t>
            </a:r>
            <a:r>
              <a:rPr lang="es-ES_tradnl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HasOne</a:t>
            </a: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, </a:t>
            </a:r>
            <a:r>
              <a:rPr lang="es-ES_tradnl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HasMany</a:t>
            </a:r>
            <a:endParaRPr lang="es-ES_tradnl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Seguir con una llamada a </a:t>
            </a:r>
            <a:r>
              <a:rPr lang="es-ES_tradnl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WithOne</a:t>
            </a: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, </a:t>
            </a:r>
            <a:r>
              <a:rPr lang="es-ES_tradnl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WithMany</a:t>
            </a: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. </a:t>
            </a:r>
            <a:endParaRPr lang="es-ES_trad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27" y="2630579"/>
            <a:ext cx="5396371" cy="38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135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2" y="5362831"/>
            <a:ext cx="1325139" cy="1325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2897" y="803189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Cargando datos</a:t>
            </a:r>
          </a:p>
          <a:p>
            <a:endParaRPr lang="es-ES_tradnl" dirty="0"/>
          </a:p>
        </p:txBody>
      </p:sp>
      <p:sp>
        <p:nvSpPr>
          <p:cNvPr id="7" name="TextBox 6"/>
          <p:cNvSpPr txBox="1"/>
          <p:nvPr/>
        </p:nvSpPr>
        <p:spPr>
          <a:xfrm>
            <a:off x="1260330" y="1458783"/>
            <a:ext cx="92305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Eager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: datos cargados como parte de la consulta inicial </a:t>
            </a:r>
          </a:p>
          <a:p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var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blog = 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context.Blogs.Include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(blog =&gt;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blog.Post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).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ThenInclude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(post =&gt;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post.Author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).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ToList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();</a:t>
            </a: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Explicita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: los datos se cargan “en un momento” posterior (&gt; EF 1.1)</a:t>
            </a:r>
          </a:p>
          <a:p>
            <a:r>
              <a:rPr lang="es-ES_tradnl" sz="3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var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blog = 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context.Blogs.Include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(blog =&gt;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blog.Post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).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ThenInclude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(post =&gt;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post.Author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).</a:t>
            </a:r>
            <a:r>
              <a:rPr lang="es-ES_tradnl" sz="16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ToList</a:t>
            </a:r>
            <a:r>
              <a:rPr lang="es-ES_tradnl" sz="16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();</a:t>
            </a:r>
          </a:p>
          <a:p>
            <a:endParaRPr lang="es-ES_tradnl" sz="16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sz="16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sz="16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Lazy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: datos cargados cuando se accede a ello por las propiedades de navegación (no presente en EF Core)</a:t>
            </a: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53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chemeClr val="accent2">
                <a:lumMod val="0"/>
                <a:lumOff val="100000"/>
              </a:schemeClr>
            </a:gs>
            <a:gs pos="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70"/>
            <a:ext cx="12192000" cy="6858000"/>
          </a:xfrm>
          <a:prstGeom prst="rect">
            <a:avLst/>
          </a:prstGeom>
          <a:gradFill flip="none" rotWithShape="1">
            <a:gsLst>
              <a:gs pos="11000">
                <a:schemeClr val="accent2">
                  <a:lumMod val="0"/>
                  <a:lumOff val="100000"/>
                </a:schemeClr>
              </a:gs>
              <a:gs pos="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362" y="5569086"/>
            <a:ext cx="1325139" cy="1325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927" y="803189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Mapeos de tablas a base de datos</a:t>
            </a:r>
          </a:p>
          <a:p>
            <a:endParaRPr lang="es-ES_tradnl" dirty="0"/>
          </a:p>
        </p:txBody>
      </p:sp>
      <p:sp>
        <p:nvSpPr>
          <p:cNvPr id="2" name="Can 1"/>
          <p:cNvSpPr/>
          <p:nvPr/>
        </p:nvSpPr>
        <p:spPr>
          <a:xfrm>
            <a:off x="8928415" y="3827843"/>
            <a:ext cx="1149178" cy="87733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Tablas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22973" y="1726519"/>
            <a:ext cx="1062681" cy="46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Clase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971664" y="1726518"/>
            <a:ext cx="1062681" cy="46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Clase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20355" y="1726517"/>
            <a:ext cx="1062681" cy="46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Clase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22973" y="2706130"/>
            <a:ext cx="3560063" cy="58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Entity</a:t>
            </a:r>
            <a:r>
              <a:rPr lang="es-ES_tradnl" dirty="0"/>
              <a:t> Framework Core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149200" y="2187144"/>
            <a:ext cx="237332" cy="518986"/>
          </a:xfrm>
          <a:prstGeom prst="downArrow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Down Arrow 12"/>
          <p:cNvSpPr/>
          <p:nvPr/>
        </p:nvSpPr>
        <p:spPr>
          <a:xfrm>
            <a:off x="10627696" y="2165184"/>
            <a:ext cx="237332" cy="518986"/>
          </a:xfrm>
          <a:prstGeom prst="downArrow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Down Arrow 11"/>
          <p:cNvSpPr/>
          <p:nvPr/>
        </p:nvSpPr>
        <p:spPr>
          <a:xfrm>
            <a:off x="9384338" y="2159677"/>
            <a:ext cx="237332" cy="518986"/>
          </a:xfrm>
          <a:prstGeom prst="downArrow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Down Arrow 13"/>
          <p:cNvSpPr/>
          <p:nvPr/>
        </p:nvSpPr>
        <p:spPr>
          <a:xfrm>
            <a:off x="9060730" y="3303040"/>
            <a:ext cx="884547" cy="542661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extBox 14"/>
          <p:cNvSpPr txBox="1"/>
          <p:nvPr/>
        </p:nvSpPr>
        <p:spPr>
          <a:xfrm>
            <a:off x="623927" y="1515899"/>
            <a:ext cx="805106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Por convención: 1 entidad -&gt; 1 tabla, mismo nombre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Anotación: [</a:t>
            </a: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Table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(“</a:t>
            </a:r>
            <a:r>
              <a:rPr lang="es-ES_tradnl" sz="2400" i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nombre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”[, </a:t>
            </a: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Schema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=“</a:t>
            </a:r>
            <a:r>
              <a:rPr lang="es-ES_tradnl" sz="2400" i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nombre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”]]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Fluent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API: .</a:t>
            </a: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ToTable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(“</a:t>
            </a:r>
            <a:r>
              <a:rPr lang="es-ES_tradnl" sz="2400" i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nombre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”, </a:t>
            </a: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schema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:”</a:t>
            </a:r>
            <a:r>
              <a:rPr lang="es-ES_tradnl" sz="2400" i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nombre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”)</a:t>
            </a: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  <p:sp>
        <p:nvSpPr>
          <p:cNvPr id="17" name="TextBox 16"/>
          <p:cNvSpPr txBox="1"/>
          <p:nvPr/>
        </p:nvSpPr>
        <p:spPr>
          <a:xfrm>
            <a:off x="631391" y="3574370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Mapeo de columnas</a:t>
            </a:r>
          </a:p>
          <a:p>
            <a:endParaRPr lang="es-ES_tradnl" dirty="0"/>
          </a:p>
        </p:txBody>
      </p:sp>
      <p:sp>
        <p:nvSpPr>
          <p:cNvPr id="18" name="TextBox 17"/>
          <p:cNvSpPr txBox="1"/>
          <p:nvPr/>
        </p:nvSpPr>
        <p:spPr>
          <a:xfrm>
            <a:off x="631391" y="4241461"/>
            <a:ext cx="88172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Por convención: 1 propiedad -&gt;1 columna, mismo nombre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Anotación: [</a:t>
            </a: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Column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(“</a:t>
            </a:r>
            <a:r>
              <a:rPr lang="es-ES_tradnl" sz="2400" i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nombre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”]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Fluent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API: .</a:t>
            </a: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HasColumnName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(“</a:t>
            </a:r>
            <a:r>
              <a:rPr lang="es-ES_tradnl" sz="2400" i="1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nombre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”)</a:t>
            </a: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960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76" y="5313404"/>
            <a:ext cx="1325139" cy="1325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4680" y="803189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Métodos</a:t>
            </a:r>
          </a:p>
          <a:p>
            <a:endParaRPr lang="es-ES_tradnl" dirty="0"/>
          </a:p>
        </p:txBody>
      </p:sp>
      <p:sp>
        <p:nvSpPr>
          <p:cNvPr id="2" name="Rectangle 1"/>
          <p:cNvSpPr/>
          <p:nvPr/>
        </p:nvSpPr>
        <p:spPr>
          <a:xfrm>
            <a:off x="1364679" y="1500765"/>
            <a:ext cx="90011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b="1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OnConfiguring</a:t>
            </a:r>
            <a:endParaRPr lang="es-ES_tradnl" sz="2400" b="1" u="sng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68288" indent="-268288"/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Es lanzado previamente a la generación del contexto. </a:t>
            </a:r>
          </a:p>
          <a:p>
            <a:pPr marL="317500" indent="-317500"/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Se utiliza normalmente para establecer la cadena de conexión.</a:t>
            </a:r>
          </a:p>
          <a:p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b="1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OnModelCreating</a:t>
            </a:r>
            <a:endParaRPr lang="es-ES_tradnl" sz="2400" b="1" u="sng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63525" indent="-263525"/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Se lanza después de que el contexto haya sido inicializado y antes de   la definición del contexto. </a:t>
            </a:r>
          </a:p>
          <a:p>
            <a:pPr marL="268288" indent="-268288"/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En ella se definen relaciones, atributos no declarados en Anotaciones, filtros del modelo, etc.</a:t>
            </a:r>
          </a:p>
          <a:p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76" y="5313404"/>
            <a:ext cx="1325139" cy="1325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4680" y="803189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Code</a:t>
            </a:r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s-ES_tradnl" sz="3600" b="1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First</a:t>
            </a:r>
            <a:endParaRPr lang="es-ES_tradnl" sz="3600" b="1" u="sng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979631" y="1656298"/>
            <a:ext cx="9926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https://github.com/bjabinn/EBooksShop/tree/develop/EF%20Core%202.0</a:t>
            </a:r>
            <a:endParaRPr lang="es-ES_tradnl" sz="2400" dirty="0">
              <a:solidFill>
                <a:schemeClr val="bg1"/>
              </a:solidFill>
              <a:latin typeface="+mj-lt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135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76" y="5313404"/>
            <a:ext cx="1325139" cy="1325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4680" y="803189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Database</a:t>
            </a:r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s-ES_tradnl" sz="3600" b="1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First</a:t>
            </a:r>
            <a:endParaRPr lang="es-ES_tradnl" sz="3600" b="1" u="sng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s-ES_trad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22" y="565093"/>
            <a:ext cx="3866623" cy="1804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907" y="2282573"/>
            <a:ext cx="1023273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1.- En Visual Studio y crea un </a:t>
            </a:r>
            <a:r>
              <a:rPr lang="es-ES_tradnl" sz="3600" dirty="0" err="1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projecto</a:t>
            </a:r>
            <a:r>
              <a:rPr lang="es-ES_tradnl" sz="3600" dirty="0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 .NET </a:t>
            </a:r>
            <a:r>
              <a:rPr lang="es-ES_tradnl" sz="3600" dirty="0" err="1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Core</a:t>
            </a:r>
            <a:r>
              <a:rPr lang="es-ES_tradnl" sz="3600" dirty="0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 2.0</a:t>
            </a:r>
          </a:p>
          <a:p>
            <a:r>
              <a:rPr lang="es-ES_tradnl" sz="3600" dirty="0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2.- Abre la Consola Administradora de paquetes </a:t>
            </a:r>
            <a:r>
              <a:rPr lang="es-ES_tradnl" sz="3600" dirty="0" err="1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Nuget</a:t>
            </a:r>
            <a:endParaRPr lang="es-ES_tradnl" sz="3600" dirty="0" smtClean="0">
              <a:solidFill>
                <a:schemeClr val="bg1"/>
              </a:solidFill>
              <a:latin typeface="+mj-lt"/>
              <a:ea typeface="Abadi MT Condensed Extra Bold" charset="0"/>
              <a:cs typeface="Abadi MT Condensed Extra Bold" charset="0"/>
            </a:endParaRPr>
          </a:p>
          <a:p>
            <a:r>
              <a:rPr lang="es-ES_tradnl" sz="3600" dirty="0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3.- Escribe:</a:t>
            </a:r>
          </a:p>
          <a:p>
            <a:r>
              <a:rPr lang="es-ES" sz="1400" dirty="0" err="1" smtClean="0">
                <a:solidFill>
                  <a:schemeClr val="bg1"/>
                </a:solidFill>
              </a:rPr>
              <a:t>Scaffold-DbContext</a:t>
            </a:r>
            <a:r>
              <a:rPr lang="es-ES" sz="1400" dirty="0" smtClean="0">
                <a:solidFill>
                  <a:schemeClr val="bg1"/>
                </a:solidFill>
              </a:rPr>
              <a:t> </a:t>
            </a:r>
            <a:r>
              <a:rPr lang="es-ES" sz="1400" dirty="0">
                <a:solidFill>
                  <a:schemeClr val="bg1"/>
                </a:solidFill>
              </a:rPr>
              <a:t>"Server=7.125.102.122\</a:t>
            </a:r>
            <a:r>
              <a:rPr lang="es-ES" sz="1400" dirty="0" err="1">
                <a:solidFill>
                  <a:schemeClr val="bg1"/>
                </a:solidFill>
              </a:rPr>
              <a:t>SQLEXPRESS;Database</a:t>
            </a:r>
            <a:r>
              <a:rPr lang="es-ES" sz="1400" dirty="0">
                <a:solidFill>
                  <a:schemeClr val="bg1"/>
                </a:solidFill>
              </a:rPr>
              <a:t>=</a:t>
            </a:r>
            <a:r>
              <a:rPr lang="es-ES" sz="1400" dirty="0" err="1">
                <a:solidFill>
                  <a:schemeClr val="bg1"/>
                </a:solidFill>
              </a:rPr>
              <a:t>EF_CorePresentationCodeFirst;User</a:t>
            </a:r>
            <a:r>
              <a:rPr lang="es-ES" sz="1400" dirty="0">
                <a:solidFill>
                  <a:schemeClr val="bg1"/>
                </a:solidFill>
              </a:rPr>
              <a:t> Id=</a:t>
            </a:r>
            <a:r>
              <a:rPr lang="es-ES" sz="1400" dirty="0" err="1">
                <a:solidFill>
                  <a:schemeClr val="bg1"/>
                </a:solidFill>
              </a:rPr>
              <a:t>sa;Password</a:t>
            </a:r>
            <a:r>
              <a:rPr lang="es-ES" sz="1400" dirty="0">
                <a:solidFill>
                  <a:schemeClr val="bg1"/>
                </a:solidFill>
              </a:rPr>
              <a:t>=Everis2016</a:t>
            </a:r>
            <a:r>
              <a:rPr lang="es-ES" sz="1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smtClean="0">
                <a:solidFill>
                  <a:schemeClr val="bg1"/>
                </a:solidFill>
              </a:rPr>
              <a:t>                                     </a:t>
            </a:r>
            <a:r>
              <a:rPr lang="es-ES" sz="1400" dirty="0" err="1" smtClean="0">
                <a:solidFill>
                  <a:schemeClr val="bg1"/>
                </a:solidFill>
              </a:rPr>
              <a:t>MultipleActiveResultSets</a:t>
            </a:r>
            <a:r>
              <a:rPr lang="es-ES" sz="1400" dirty="0" smtClean="0">
                <a:solidFill>
                  <a:schemeClr val="bg1"/>
                </a:solidFill>
              </a:rPr>
              <a:t>=True</a:t>
            </a:r>
            <a:r>
              <a:rPr lang="es-ES" sz="1400" dirty="0">
                <a:solidFill>
                  <a:schemeClr val="bg1"/>
                </a:solidFill>
              </a:rPr>
              <a:t>;" -Output "</a:t>
            </a:r>
            <a:r>
              <a:rPr lang="es-ES" sz="1400" dirty="0" err="1" smtClean="0">
                <a:solidFill>
                  <a:schemeClr val="bg1"/>
                </a:solidFill>
              </a:rPr>
              <a:t>Models</a:t>
            </a:r>
            <a:r>
              <a:rPr lang="es-ES" sz="1400" dirty="0" smtClean="0">
                <a:solidFill>
                  <a:schemeClr val="bg1"/>
                </a:solidFill>
              </a:rPr>
              <a:t>“ (</a:t>
            </a:r>
            <a:r>
              <a:rPr lang="es-ES" sz="1400" dirty="0" err="1" smtClean="0">
                <a:solidFill>
                  <a:schemeClr val="bg1"/>
                </a:solidFill>
              </a:rPr>
              <a:t>Enter</a:t>
            </a:r>
            <a:r>
              <a:rPr lang="es-ES" sz="1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ES" sz="3600" dirty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4.- Pulsa </a:t>
            </a:r>
            <a:r>
              <a:rPr lang="es-ES" sz="3600" dirty="0" err="1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Enter</a:t>
            </a:r>
            <a:endParaRPr lang="es-ES" sz="3600" dirty="0">
              <a:solidFill>
                <a:schemeClr val="bg1"/>
              </a:solidFill>
              <a:latin typeface="+mj-lt"/>
              <a:ea typeface="Abadi MT Condensed Extra Bold" charset="0"/>
              <a:cs typeface="Abadi MT Condensed Extra Bold" charset="0"/>
            </a:endParaRPr>
          </a:p>
          <a:p>
            <a:r>
              <a:rPr lang="es-ES" sz="3600" dirty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5.- En </a:t>
            </a:r>
            <a:r>
              <a:rPr lang="es-ES" sz="3600" dirty="0" err="1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Provider</a:t>
            </a:r>
            <a:r>
              <a:rPr lang="es-ES" sz="3600" dirty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, escribe: </a:t>
            </a:r>
            <a:endParaRPr lang="es-ES" sz="3600" dirty="0" smtClean="0">
              <a:solidFill>
                <a:schemeClr val="bg1"/>
              </a:solidFill>
              <a:latin typeface="+mj-lt"/>
              <a:ea typeface="Abadi MT Condensed Extra Bold" charset="0"/>
              <a:cs typeface="Abadi MT Condensed Extra Bold" charset="0"/>
            </a:endParaRPr>
          </a:p>
          <a:p>
            <a:r>
              <a:rPr lang="es-ES" sz="1400" dirty="0" err="1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Microsoft.EntityFrameworkCore.SqlServer</a:t>
            </a:r>
            <a:r>
              <a:rPr lang="es-ES" sz="1400" dirty="0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 (</a:t>
            </a:r>
            <a:r>
              <a:rPr lang="es-ES" sz="1400" dirty="0" err="1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Enter</a:t>
            </a:r>
            <a:r>
              <a:rPr lang="es-ES" sz="1400" dirty="0" smtClean="0">
                <a:solidFill>
                  <a:schemeClr val="bg1"/>
                </a:solidFill>
                <a:latin typeface="+mj-lt"/>
                <a:ea typeface="Abadi MT Condensed Extra Bold" charset="0"/>
                <a:cs typeface="Abadi MT Condensed Extra Bold" charset="0"/>
              </a:rPr>
              <a:t>)</a:t>
            </a:r>
            <a:endParaRPr lang="es-ES_tradnl" sz="1400" dirty="0" smtClean="0">
              <a:solidFill>
                <a:schemeClr val="bg1"/>
              </a:solidFill>
              <a:latin typeface="+mj-lt"/>
              <a:ea typeface="Abadi MT Condensed Extra Bold" charset="0"/>
              <a:cs typeface="Abadi MT Condensed Extra Bold" charset="0"/>
            </a:endParaRPr>
          </a:p>
          <a:p>
            <a:endParaRPr lang="es-ES_tradnl" sz="3600" dirty="0">
              <a:solidFill>
                <a:schemeClr val="bg1"/>
              </a:solidFill>
              <a:latin typeface="+mj-lt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Nuestro </a:t>
            </a:r>
            <a:r>
              <a:rPr lang="es-ES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r>
              <a:rPr lang="es-E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Inicial !</a:t>
            </a:r>
            <a:endParaRPr lang="es-E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>
            <a:off x="0" y="1828801"/>
            <a:ext cx="8324491" cy="5098211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969" y="365125"/>
            <a:ext cx="2025051" cy="2025051"/>
          </a:xfrm>
          <a:prstGeom prst="rect">
            <a:avLst/>
          </a:prstGeom>
        </p:spPr>
      </p:pic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/>
          </p:nvPr>
        </p:nvGraphicFramePr>
        <p:xfrm>
          <a:off x="552090" y="3252069"/>
          <a:ext cx="6504318" cy="31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67" y="5546785"/>
            <a:ext cx="1191882" cy="11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135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076" y="5313404"/>
            <a:ext cx="1325139" cy="1325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490" y="484821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Example</a:t>
            </a:r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of new </a:t>
            </a:r>
            <a:r>
              <a:rPr lang="es-ES_tradnl" sz="3600" b="1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things</a:t>
            </a:r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in EF 2.0</a:t>
            </a:r>
          </a:p>
          <a:p>
            <a:endParaRPr lang="es-ES_tradnl" dirty="0"/>
          </a:p>
        </p:txBody>
      </p:sp>
      <p:sp>
        <p:nvSpPr>
          <p:cNvPr id="2" name="Rectangle 1"/>
          <p:cNvSpPr/>
          <p:nvPr/>
        </p:nvSpPr>
        <p:spPr>
          <a:xfrm>
            <a:off x="561490" y="1223485"/>
            <a:ext cx="279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u="sng" dirty="0">
                <a:solidFill>
                  <a:schemeClr val="bg1"/>
                </a:solidFill>
                <a:effectLst/>
                <a:latin typeface="Abadi MT Condensed Light" charset="0"/>
                <a:ea typeface="Abadi MT Condensed Light" charset="0"/>
                <a:cs typeface="Abadi MT Condensed Light" charset="0"/>
              </a:rPr>
              <a:t>Owned entities and Table Splitting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" y="1661994"/>
            <a:ext cx="4720624" cy="969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1490" y="2700813"/>
            <a:ext cx="281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sng" dirty="0">
                <a:solidFill>
                  <a:schemeClr val="bg1"/>
                </a:solidFill>
                <a:effectLst/>
                <a:latin typeface="Abadi MT Condensed Light" charset="0"/>
                <a:ea typeface="Abadi MT Condensed Light" charset="0"/>
                <a:cs typeface="Abadi MT Condensed Light" charset="0"/>
              </a:rPr>
              <a:t>Database scalar function mapping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" y="3139322"/>
            <a:ext cx="3805881" cy="15205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" y="4807573"/>
            <a:ext cx="4114800" cy="8763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13193" y="1223485"/>
            <a:ext cx="241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sng" dirty="0" err="1">
                <a:solidFill>
                  <a:schemeClr val="bg1"/>
                </a:solidFill>
                <a:effectLst/>
                <a:latin typeface="Abadi MT Condensed Light" charset="0"/>
                <a:ea typeface="Abadi MT Condensed Light" charset="0"/>
                <a:cs typeface="Abadi MT Condensed Light" charset="0"/>
              </a:rPr>
              <a:t>DbContext</a:t>
            </a:r>
            <a:r>
              <a:rPr lang="en-US" b="0" i="0" u="sng" dirty="0">
                <a:solidFill>
                  <a:schemeClr val="bg1"/>
                </a:solidFill>
                <a:effectLst/>
                <a:latin typeface="Abadi MT Condensed Light" charset="0"/>
                <a:ea typeface="Abadi MT Condensed Light" charset="0"/>
                <a:cs typeface="Abadi MT Condensed Light" charset="0"/>
              </a:rPr>
              <a:t> pooling (ASP.NET)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694420"/>
            <a:ext cx="4944076" cy="5681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01125" y="2379560"/>
            <a:ext cx="4540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String interpolation in </a:t>
            </a:r>
            <a:r>
              <a:rPr lang="en-US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FromSql</a:t>
            </a:r>
            <a:r>
              <a:rPr lang="en-US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and </a:t>
            </a:r>
            <a:r>
              <a:rPr lang="en-US" u="sng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ExecuteSqlCommand</a:t>
            </a:r>
            <a:endParaRPr lang="en-US" u="sng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63" y="2806233"/>
            <a:ext cx="4088027" cy="229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131" y="0"/>
            <a:ext cx="13795131" cy="68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4" y="1548352"/>
            <a:ext cx="10765253" cy="447288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79938" y="773577"/>
            <a:ext cx="336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hlinkClick r:id="rId3"/>
              </a:rPr>
              <a:t>https://dotnet.github.io/</a:t>
            </a:r>
            <a:r>
              <a:rPr lang="es-ES" sz="2400" dirty="0" smtClean="0"/>
              <a:t>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305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590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63" y="3114829"/>
            <a:ext cx="3997625" cy="17464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947" y="3127982"/>
            <a:ext cx="5698128" cy="35723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52" y="5279364"/>
            <a:ext cx="3715648" cy="13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7221" y="970508"/>
            <a:ext cx="60518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1925" indent="-271463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Presentación del evento</a:t>
            </a:r>
          </a:p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431925" indent="-271463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Diferencias EF 6.0 y EF Core 2.0           </a:t>
            </a: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(data </a:t>
            </a:r>
            <a:r>
              <a:rPr lang="es-ES_tradnl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providers</a:t>
            </a:r>
            <a:r>
              <a:rPr lang="es-ES_tradnl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)</a:t>
            </a: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431925" indent="-271463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Creando un modelo</a:t>
            </a:r>
          </a:p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431925" indent="-271463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Relaciones y Mapeos</a:t>
            </a:r>
          </a:p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431925" indent="-271463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DB </a:t>
            </a: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First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, </a:t>
            </a: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Code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First</a:t>
            </a: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431925" indent="-271463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Métodos </a:t>
            </a:r>
          </a:p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236" y="156972"/>
            <a:ext cx="1781556" cy="1781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3" t="-10380" r="-7719" b="-1576"/>
          <a:stretch/>
        </p:blipFill>
        <p:spPr>
          <a:xfrm>
            <a:off x="840332" y="3232470"/>
            <a:ext cx="3631808" cy="21797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1207035" y="572219"/>
            <a:ext cx="296850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Nuestro</a:t>
            </a:r>
          </a:p>
          <a:p>
            <a:pPr algn="ctr"/>
            <a:r>
              <a:rPr lang="es-ES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Roadmap</a:t>
            </a:r>
            <a:endParaRPr lang="es-E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s-E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hoy</a:t>
            </a:r>
          </a:p>
        </p:txBody>
      </p:sp>
    </p:spTree>
    <p:extLst>
      <p:ext uri="{BB962C8B-B14F-4D97-AF65-F5344CB8AC3E}">
        <p14:creationId xmlns:p14="http://schemas.microsoft.com/office/powerpoint/2010/main" val="23376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4680" y="2102132"/>
            <a:ext cx="81015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¿Qué es </a:t>
            </a: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Entity</a:t>
            </a: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Framework?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¿Por qué EF Core?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Diferencias EF &amp; EF Core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400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EF Core </a:t>
            </a:r>
            <a:r>
              <a:rPr lang="es-ES_tradnl" sz="2400" dirty="0" err="1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Roadmap</a:t>
            </a: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285750" indent="-285750">
              <a:buFont typeface="Arial" charset="0"/>
              <a:buChar char="•"/>
            </a:pPr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60" y="4856988"/>
            <a:ext cx="1781556" cy="17815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4680" y="803189"/>
            <a:ext cx="763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Presentación del evento</a:t>
            </a:r>
          </a:p>
          <a:p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79" y="2102132"/>
            <a:ext cx="4979272" cy="20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85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44" y="122085"/>
            <a:ext cx="1312782" cy="1312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0705" y="778476"/>
            <a:ext cx="958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Diferencias EF 6.x y EF Core 2.0 </a:t>
            </a:r>
            <a:r>
              <a:rPr lang="es-ES_tradnl" sz="28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(1/3)</a:t>
            </a:r>
          </a:p>
          <a:p>
            <a:endParaRPr lang="es-ES_tradnl" dirty="0"/>
          </a:p>
        </p:txBody>
      </p:sp>
      <p:sp>
        <p:nvSpPr>
          <p:cNvPr id="8" name="TextBox 7"/>
          <p:cNvSpPr txBox="1"/>
          <p:nvPr/>
        </p:nvSpPr>
        <p:spPr>
          <a:xfrm>
            <a:off x="432486" y="1519881"/>
            <a:ext cx="9724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88868"/>
              </p:ext>
            </p:extLst>
          </p:nvPr>
        </p:nvGraphicFramePr>
        <p:xfrm>
          <a:off x="1230869" y="1637719"/>
          <a:ext cx="9704861" cy="4820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156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7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48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63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Model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EF 6.x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EF Core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Propiedades “</a:t>
                      </a:r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shadow</a:t>
                      </a:r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Many</a:t>
                      </a:r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-to-</a:t>
                      </a:r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many</a:t>
                      </a:r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_tradnl" baseline="0" dirty="0" err="1">
                          <a:solidFill>
                            <a:schemeClr val="bg1"/>
                          </a:solidFill>
                        </a:rPr>
                        <a:t>With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_tradnl" baseline="0" dirty="0" err="1">
                          <a:solidFill>
                            <a:schemeClr val="bg1"/>
                          </a:solidFill>
                        </a:rPr>
                        <a:t>join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Many</a:t>
                      </a:r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-to-</a:t>
                      </a:r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many</a:t>
                      </a:r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: sin </a:t>
                      </a:r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joins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Mapeo de funciones escalares de 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(2.0)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Datos Espaciales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Visualizar/Editar modelo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(gráficamente)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Ingeniería inversa de 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(</a:t>
                      </a:r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Wizard</a:t>
                      </a:r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(CLI)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Update</a:t>
                      </a:r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 incremental desde base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Parcialmente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Separación de tablas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(2.0)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DbContext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ES_tradnl" baseline="0" dirty="0" err="1">
                          <a:solidFill>
                            <a:schemeClr val="bg1"/>
                          </a:solidFill>
                        </a:rPr>
                        <a:t>Pooling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(2.0)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Procesamiento de operaciones a BD (por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lotes)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(2.0)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Filtrado a nivel de 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Si(2.0)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6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11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4" y="5398420"/>
            <a:ext cx="1312782" cy="1312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9838" y="714389"/>
            <a:ext cx="957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Diferencias EF 6.x y EF Core 2.0 </a:t>
            </a:r>
            <a:r>
              <a:rPr lang="es-ES_tradnl" sz="2800" b="1" u="sng" dirty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(2/3)</a:t>
            </a:r>
          </a:p>
          <a:p>
            <a:endParaRPr lang="es-ES_tradnl" dirty="0"/>
          </a:p>
        </p:txBody>
      </p:sp>
      <p:sp>
        <p:nvSpPr>
          <p:cNvPr id="8" name="TextBox 7"/>
          <p:cNvSpPr txBox="1"/>
          <p:nvPr/>
        </p:nvSpPr>
        <p:spPr>
          <a:xfrm>
            <a:off x="432486" y="1519881"/>
            <a:ext cx="9724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1431925" indent="-271463">
              <a:buFont typeface="Arial" charset="0"/>
              <a:buChar char="•"/>
            </a:pPr>
            <a:endParaRPr lang="es-ES_tradnl" sz="2400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350537"/>
              </p:ext>
            </p:extLst>
          </p:nvPr>
        </p:nvGraphicFramePr>
        <p:xfrm>
          <a:off x="1230869" y="1637719"/>
          <a:ext cx="9704861" cy="2966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6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71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48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63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err="1"/>
                        <a:t>Query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EF 6.x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EF Core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LINQ (*más funciones son delegadas a BD) y 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Si* (2.0)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Evaluación mixta cliente /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(2.0)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Carga de datos </a:t>
                      </a:r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Eager</a:t>
                      </a:r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es-ES_tradnl" dirty="0" err="1">
                          <a:solidFill>
                            <a:schemeClr val="bg1"/>
                          </a:solidFill>
                        </a:rPr>
                        <a:t>Lazy</a:t>
                      </a:r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 / Explicita(1.1)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/ Si / Si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/ No / 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Consultas SQL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directas (Tipos definidos / No Definidos)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/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/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Consultas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SQL directas por composición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(2.0)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Procedimientos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almacenados</a:t>
                      </a:r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Compilación de consultas (a cache)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 (2.0)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1173</Words>
  <Application>Microsoft Office PowerPoint</Application>
  <PresentationFormat>Widescreen</PresentationFormat>
  <Paragraphs>280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Abadi MT Condensed Extra Bold</vt:lpstr>
      <vt:lpstr>Abadi MT Condensed Light</vt:lpstr>
      <vt:lpstr>Al Bayan Plain</vt:lpstr>
      <vt:lpstr>Arial</vt:lpstr>
      <vt:lpstr>Calibri</vt:lpstr>
      <vt:lpstr>Calibri Light</vt:lpstr>
      <vt:lpstr>Mangal</vt:lpstr>
      <vt:lpstr>Segoe UI</vt:lpstr>
      <vt:lpstr>Office Theme</vt:lpstr>
      <vt:lpstr>PowerPoint Presentation</vt:lpstr>
      <vt:lpstr>Nuestro Roadmap Inicial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Antonio Beltran Marquez</dc:creator>
  <cp:lastModifiedBy>Jose Antonio Beltran Marquez</cp:lastModifiedBy>
  <cp:revision>76</cp:revision>
  <dcterms:created xsi:type="dcterms:W3CDTF">2017-10-01T08:16:37Z</dcterms:created>
  <dcterms:modified xsi:type="dcterms:W3CDTF">2017-10-17T05:36:03Z</dcterms:modified>
</cp:coreProperties>
</file>