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0859" autoAdjust="0"/>
  </p:normalViewPr>
  <p:slideViewPr>
    <p:cSldViewPr snapToGrid="0">
      <p:cViewPr varScale="1">
        <p:scale>
          <a:sx n="103" d="100"/>
          <a:sy n="103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Beltran Marquez" userId="S::jbeltrma@everis.com::598bee85-4325-4dd9-8aed-d035072ee6f6" providerId="AD" clId="Web-{9DEA2161-30D8-491C-ACB5-10FAD1D29772}"/>
    <pc:docChg chg="modSld">
      <pc:chgData name="Jose Antonio Beltran Marquez" userId="S::jbeltrma@everis.com::598bee85-4325-4dd9-8aed-d035072ee6f6" providerId="AD" clId="Web-{9DEA2161-30D8-491C-ACB5-10FAD1D29772}" dt="2018-10-09T17:44:46.914" v="4" actId="20577"/>
      <pc:docMkLst>
        <pc:docMk/>
      </pc:docMkLst>
      <pc:sldChg chg="modSp">
        <pc:chgData name="Jose Antonio Beltran Marquez" userId="S::jbeltrma@everis.com::598bee85-4325-4dd9-8aed-d035072ee6f6" providerId="AD" clId="Web-{9DEA2161-30D8-491C-ACB5-10FAD1D29772}" dt="2018-10-09T17:44:46.898" v="3" actId="20577"/>
        <pc:sldMkLst>
          <pc:docMk/>
          <pc:sldMk cId="4086376099" sldId="260"/>
        </pc:sldMkLst>
        <pc:spChg chg="mod">
          <ac:chgData name="Jose Antonio Beltran Marquez" userId="S::jbeltrma@everis.com::598bee85-4325-4dd9-8aed-d035072ee6f6" providerId="AD" clId="Web-{9DEA2161-30D8-491C-ACB5-10FAD1D29772}" dt="2018-10-09T17:44:46.898" v="3" actId="20577"/>
          <ac:spMkLst>
            <pc:docMk/>
            <pc:sldMk cId="4086376099" sldId="260"/>
            <ac:spMk id="5" creationId="{00000000-0000-0000-0000-000000000000}"/>
          </ac:spMkLst>
        </pc:spChg>
        <pc:picChg chg="ord">
          <ac:chgData name="Jose Antonio Beltran Marquez" userId="S::jbeltrma@everis.com::598bee85-4325-4dd9-8aed-d035072ee6f6" providerId="AD" clId="Web-{9DEA2161-30D8-491C-ACB5-10FAD1D29772}" dt="2018-10-09T17:44:41.648" v="0"/>
          <ac:picMkLst>
            <pc:docMk/>
            <pc:sldMk cId="4086376099" sldId="260"/>
            <ac:picMk id="2" creationId="{00000000-0000-0000-0000-000000000000}"/>
          </ac:picMkLst>
        </pc:picChg>
      </pc:sldChg>
    </pc:docChg>
  </pc:docChgLst>
  <pc:docChgLst>
    <pc:chgData name="Jose Antonio Beltran Marquez" userId="S::jbeltrma@everis.com::598bee85-4325-4dd9-8aed-d035072ee6f6" providerId="AD" clId="Web-{452BF495-BFFB-1375-4050-60DAAE61776E}"/>
    <pc:docChg chg="modSld">
      <pc:chgData name="Jose Antonio Beltran Marquez" userId="S::jbeltrma@everis.com::598bee85-4325-4dd9-8aed-d035072ee6f6" providerId="AD" clId="Web-{452BF495-BFFB-1375-4050-60DAAE61776E}" dt="2018-10-09T20:48:27.240" v="33" actId="1076"/>
      <pc:docMkLst>
        <pc:docMk/>
      </pc:docMkLst>
      <pc:sldChg chg="modSp">
        <pc:chgData name="Jose Antonio Beltran Marquez" userId="S::jbeltrma@everis.com::598bee85-4325-4dd9-8aed-d035072ee6f6" providerId="AD" clId="Web-{452BF495-BFFB-1375-4050-60DAAE61776E}" dt="2018-10-09T20:46:38.489" v="6" actId="14100"/>
        <pc:sldMkLst>
          <pc:docMk/>
          <pc:sldMk cId="2108773431" sldId="257"/>
        </pc:sldMkLst>
        <pc:spChg chg="mod">
          <ac:chgData name="Jose Antonio Beltran Marquez" userId="S::jbeltrma@everis.com::598bee85-4325-4dd9-8aed-d035072ee6f6" providerId="AD" clId="Web-{452BF495-BFFB-1375-4050-60DAAE61776E}" dt="2018-10-09T20:46:38.489" v="6" actId="14100"/>
          <ac:spMkLst>
            <pc:docMk/>
            <pc:sldMk cId="2108773431" sldId="257"/>
            <ac:spMk id="5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452BF495-BFFB-1375-4050-60DAAE61776E}" dt="2018-10-09T20:46:18.051" v="3" actId="20577"/>
          <ac:spMkLst>
            <pc:docMk/>
            <pc:sldMk cId="2108773431" sldId="257"/>
            <ac:spMk id="8" creationId="{00000000-0000-0000-0000-000000000000}"/>
          </ac:spMkLst>
        </pc:spChg>
      </pc:sldChg>
      <pc:sldChg chg="modSp">
        <pc:chgData name="Jose Antonio Beltran Marquez" userId="S::jbeltrma@everis.com::598bee85-4325-4dd9-8aed-d035072ee6f6" providerId="AD" clId="Web-{452BF495-BFFB-1375-4050-60DAAE61776E}" dt="2018-10-09T20:48:19.365" v="31" actId="20577"/>
        <pc:sldMkLst>
          <pc:docMk/>
          <pc:sldMk cId="2814839362" sldId="259"/>
        </pc:sldMkLst>
        <pc:spChg chg="mod">
          <ac:chgData name="Jose Antonio Beltran Marquez" userId="S::jbeltrma@everis.com::598bee85-4325-4dd9-8aed-d035072ee6f6" providerId="AD" clId="Web-{452BF495-BFFB-1375-4050-60DAAE61776E}" dt="2018-10-09T20:48:19.365" v="31" actId="20577"/>
          <ac:spMkLst>
            <pc:docMk/>
            <pc:sldMk cId="2814839362" sldId="259"/>
            <ac:spMk id="5" creationId="{00000000-0000-0000-0000-000000000000}"/>
          </ac:spMkLst>
        </pc:spChg>
        <pc:picChg chg="mod ord">
          <ac:chgData name="Jose Antonio Beltran Marquez" userId="S::jbeltrma@everis.com::598bee85-4325-4dd9-8aed-d035072ee6f6" providerId="AD" clId="Web-{452BF495-BFFB-1375-4050-60DAAE61776E}" dt="2018-10-09T20:47:22.177" v="16" actId="1076"/>
          <ac:picMkLst>
            <pc:docMk/>
            <pc:sldMk cId="2814839362" sldId="259"/>
            <ac:picMk id="8" creationId="{00000000-0000-0000-0000-000000000000}"/>
          </ac:picMkLst>
        </pc:picChg>
      </pc:sldChg>
      <pc:sldChg chg="modSp">
        <pc:chgData name="Jose Antonio Beltran Marquez" userId="S::jbeltrma@everis.com::598bee85-4325-4dd9-8aed-d035072ee6f6" providerId="AD" clId="Web-{452BF495-BFFB-1375-4050-60DAAE61776E}" dt="2018-10-09T20:48:27.240" v="33" actId="1076"/>
        <pc:sldMkLst>
          <pc:docMk/>
          <pc:sldMk cId="4086376099" sldId="260"/>
        </pc:sldMkLst>
        <pc:picChg chg="mod">
          <ac:chgData name="Jose Antonio Beltran Marquez" userId="S::jbeltrma@everis.com::598bee85-4325-4dd9-8aed-d035072ee6f6" providerId="AD" clId="Web-{452BF495-BFFB-1375-4050-60DAAE61776E}" dt="2018-10-09T20:48:27.240" v="33" actId="1076"/>
          <ac:picMkLst>
            <pc:docMk/>
            <pc:sldMk cId="4086376099" sldId="260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A1339-8022-467B-8B78-E3A95EB90B97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31394-4DA0-42C0-BB43-362FF1F10B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88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https://www.campusmvp.es/recursos/post/ya-esta-disponible-net-core-2-1.aspx</a:t>
            </a:r>
          </a:p>
          <a:p>
            <a:r>
              <a:rPr lang="es-ES" dirty="0"/>
              <a:t>https://www.variablenotfound.com/2018/06/novedades-de-aspnet-core-21.html</a:t>
            </a:r>
          </a:p>
          <a:p>
            <a:r>
              <a:rPr lang="es-ES" dirty="0"/>
              <a:t>https://github.com/dotnet/core/blob/master/release-notes/2.1/2.1.0.md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1394-4DA0-42C0-BB43-362FF1F10B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https://stackify.com/new-in-net-core-2-1/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1394-4DA0-42C0-BB43-362FF1F10B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2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1394-4DA0-42C0-BB43-362FF1F10B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89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https://www.learnentityframeworkcore.com/query-types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1394-4DA0-42C0-BB43-362FF1F10B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5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https://gavilanch.wordpress.com/2018/08/03/entity-framework-core-2-1-transacciones-de-ambiente-nuevo/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1394-4DA0-42C0-BB43-362FF1F10B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9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6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8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8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5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2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2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5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2A76-124C-4C86-B9C7-715679FB6175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3333-3142-4294-816E-4953CCCB69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7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igration/20_21?view=aspnetcore-2.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r="17756"/>
          <a:stretch/>
        </p:blipFill>
        <p:spPr>
          <a:xfrm>
            <a:off x="-4462" y="0"/>
            <a:ext cx="12192000" cy="6858000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128016" y="5120640"/>
            <a:ext cx="9821742" cy="1508600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209659"/>
            <a:ext cx="1367138" cy="1367138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1934065" y="5539285"/>
            <a:ext cx="755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New in </a:t>
            </a:r>
            <a:r>
              <a:rPr lang="es-ES_tradnl" sz="4000" b="1" dirty="0" err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.Net</a:t>
            </a:r>
            <a:r>
              <a:rPr lang="es-ES_tradnl" sz="40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Core 2.1 &amp; EF 2.1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46650" y="6127777"/>
            <a:ext cx="356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Jose </a:t>
            </a:r>
            <a:r>
              <a:rPr lang="es-ES" sz="2400" dirty="0" err="1">
                <a:solidFill>
                  <a:schemeClr val="bg1"/>
                </a:solidFill>
              </a:rPr>
              <a:t>Ant</a:t>
            </a:r>
            <a:r>
              <a:rPr lang="es-ES" sz="2400" dirty="0">
                <a:solidFill>
                  <a:schemeClr val="bg1"/>
                </a:solidFill>
              </a:rPr>
              <a:t>. Beltrán @</a:t>
            </a:r>
            <a:r>
              <a:rPr lang="es-ES" sz="2400" dirty="0" err="1">
                <a:solidFill>
                  <a:schemeClr val="bg1"/>
                </a:solidFill>
              </a:rPr>
              <a:t>bjabinn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9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B5344B-AC8A-DE40-A432-39D7F7B2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2023" y="3157542"/>
            <a:ext cx="7839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0462"/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0.  Presentación del evento</a:t>
            </a:r>
          </a:p>
          <a:p>
            <a:pPr marL="1431925" indent="-271463">
              <a:buFont typeface="Arial" charset="0"/>
              <a:buChar char="•"/>
            </a:pPr>
            <a:endParaRPr lang="es-ES_tradnl" sz="3200" b="1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617662" indent="-457200">
              <a:buFont typeface="+mj-lt"/>
              <a:buAutoNum type="arabicPeriod"/>
            </a:pP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Novedades </a:t>
            </a:r>
            <a:r>
              <a:rPr lang="es-ES_tradnl" sz="3200" b="1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.Net</a:t>
            </a: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200" b="1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Core</a:t>
            </a: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2.1</a:t>
            </a:r>
          </a:p>
          <a:p>
            <a:pPr marL="1617662" indent="-457200">
              <a:buFont typeface="+mj-lt"/>
              <a:buAutoNum type="arabicPeriod"/>
            </a:pPr>
            <a:endParaRPr lang="es-ES_tradnl" sz="3200" b="1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617662" indent="-457200">
              <a:buFont typeface="+mj-lt"/>
              <a:buAutoNum type="arabicPeriod"/>
            </a:pP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Novedades EF 2.1</a:t>
            </a:r>
          </a:p>
          <a:p>
            <a:pPr marL="1617662" indent="-457200">
              <a:buFont typeface="+mj-lt"/>
              <a:buAutoNum type="arabicPeriod"/>
            </a:pPr>
            <a:endParaRPr lang="es-ES_tradnl" sz="3200" b="1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617662" indent="-457200">
              <a:buFont typeface="+mj-lt"/>
              <a:buAutoNum type="arabicPeriod"/>
            </a:pPr>
            <a:r>
              <a:rPr lang="es-ES_tradnl" sz="3200" b="1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.Net</a:t>
            </a: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200" b="1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Core</a:t>
            </a:r>
            <a:r>
              <a:rPr lang="es-ES_tradnl" sz="3200" b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API and </a:t>
            </a:r>
            <a:r>
              <a:rPr lang="es-ES_tradnl" sz="3200" b="1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React</a:t>
            </a:r>
            <a:endParaRPr lang="es-ES_tradnl" sz="3200" b="1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160462"/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332" y="863377"/>
            <a:ext cx="9005797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6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Our</a:t>
            </a:r>
            <a:r>
              <a:rPr lang="es-E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Roadmap</a:t>
            </a:r>
            <a:r>
              <a:rPr lang="es-E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today</a:t>
            </a:r>
            <a:endParaRPr lang="es-ES" sz="6600" b="1" cap="none" spc="50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3" t="-10380" r="-7719" b="-1576"/>
          <a:stretch/>
        </p:blipFill>
        <p:spPr>
          <a:xfrm>
            <a:off x="1711422" y="3232470"/>
            <a:ext cx="3631808" cy="21797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36" y="156972"/>
            <a:ext cx="1781556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763A9C-ED3B-DC4C-A601-34139AC0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44626" y="324158"/>
            <a:ext cx="338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.Net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Core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2.1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8722" y="1294646"/>
            <a:ext cx="612919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Global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sz="1400" dirty="0" err="1"/>
              <a:t>Before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to </a:t>
            </a:r>
            <a:r>
              <a:rPr lang="es-ES" sz="1400" dirty="0" err="1"/>
              <a:t>install</a:t>
            </a:r>
            <a:r>
              <a:rPr lang="es-ES" sz="1400" dirty="0"/>
              <a:t> </a:t>
            </a:r>
            <a:r>
              <a:rPr lang="es-ES" sz="1400" dirty="0" err="1"/>
              <a:t>every</a:t>
            </a:r>
            <a:r>
              <a:rPr lang="es-ES" sz="1400" dirty="0"/>
              <a:t> </a:t>
            </a:r>
            <a:r>
              <a:rPr lang="es-ES" sz="1400" dirty="0" err="1"/>
              <a:t>external</a:t>
            </a:r>
            <a:r>
              <a:rPr lang="es-ES" sz="1400" dirty="0"/>
              <a:t> </a:t>
            </a:r>
            <a:r>
              <a:rPr lang="es-ES" sz="1400" dirty="0" err="1"/>
              <a:t>tools</a:t>
            </a:r>
            <a:r>
              <a:rPr lang="es-ES" sz="1400" dirty="0"/>
              <a:t>, </a:t>
            </a:r>
            <a:r>
              <a:rPr lang="es-ES" sz="1400" dirty="0" err="1"/>
              <a:t>now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can </a:t>
            </a:r>
            <a:r>
              <a:rPr lang="es-ES" sz="1400" dirty="0" err="1"/>
              <a:t>install</a:t>
            </a:r>
            <a:r>
              <a:rPr lang="es-ES" sz="1400" dirty="0"/>
              <a:t> </a:t>
            </a:r>
            <a:r>
              <a:rPr lang="es-ES" sz="1400" dirty="0" err="1"/>
              <a:t>globally</a:t>
            </a:r>
            <a:r>
              <a:rPr lang="es-ES" sz="1400" dirty="0"/>
              <a:t> </a:t>
            </a:r>
          </a:p>
          <a:p>
            <a:pPr lvl="2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dotnet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–g</a:t>
            </a:r>
            <a:r>
              <a:rPr lang="es-ES" sz="1200" dirty="0"/>
              <a:t> </a:t>
            </a:r>
            <a:r>
              <a:rPr lang="es-ES" sz="1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SomeTool</a:t>
            </a:r>
            <a:endParaRPr lang="es-ES" sz="1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42913" lvl="2"/>
            <a:r>
              <a:rPr lang="es-ES" sz="1400" dirty="0"/>
              <a:t>So </a:t>
            </a:r>
            <a:r>
              <a:rPr lang="es-ES" sz="1400" dirty="0" err="1"/>
              <a:t>you</a:t>
            </a:r>
            <a:r>
              <a:rPr lang="es-ES" sz="1400" dirty="0"/>
              <a:t> </a:t>
            </a:r>
            <a:r>
              <a:rPr lang="es-ES" sz="1400" dirty="0" err="1"/>
              <a:t>will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longer</a:t>
            </a:r>
            <a:r>
              <a:rPr lang="es-ES" sz="1400" dirty="0"/>
              <a:t> </a:t>
            </a:r>
            <a:r>
              <a:rPr lang="es-ES" sz="1400" dirty="0" err="1"/>
              <a:t>need</a:t>
            </a:r>
            <a:r>
              <a:rPr lang="es-ES" sz="1400" dirty="0"/>
              <a:t> to </a:t>
            </a:r>
            <a:r>
              <a:rPr lang="es-ES" sz="1400" dirty="0" err="1"/>
              <a:t>used</a:t>
            </a:r>
            <a:r>
              <a:rPr lang="es-ES" sz="1400" dirty="0"/>
              <a:t> </a:t>
            </a:r>
            <a:r>
              <a:rPr lang="es-ES" sz="1400" dirty="0" err="1"/>
              <a:t>DotNetCliReferenceTool</a:t>
            </a:r>
            <a:r>
              <a:rPr lang="es-ES" sz="1400" dirty="0"/>
              <a:t> in .</a:t>
            </a:r>
            <a:r>
              <a:rPr lang="es-ES" sz="1400" dirty="0" err="1"/>
              <a:t>csproj</a:t>
            </a:r>
            <a:r>
              <a:rPr lang="es-ES" sz="1400" dirty="0"/>
              <a:t> file</a:t>
            </a:r>
          </a:p>
          <a:p>
            <a:pPr marL="442913" lvl="2"/>
            <a:endParaRPr lang="es-ES" sz="1400" dirty="0"/>
          </a:p>
          <a:p>
            <a:pPr marL="442913" lvl="2"/>
            <a:endParaRPr lang="es-ES" sz="1400" dirty="0"/>
          </a:p>
          <a:p>
            <a:pPr marL="442913" lvl="2"/>
            <a:endParaRPr lang="es-ES" sz="1400" dirty="0"/>
          </a:p>
          <a:p>
            <a:pPr marL="442913" lvl="2"/>
            <a:endParaRPr lang="es-ES" sz="1400" dirty="0"/>
          </a:p>
          <a:p>
            <a:pPr marL="285750" lvl="1" indent="-285750">
              <a:buFontTx/>
              <a:buChar char="-"/>
            </a:pPr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2.1 </a:t>
            </a:r>
            <a:r>
              <a:rPr lang="es-ES" dirty="0" err="1"/>
              <a:t>Perfomance</a:t>
            </a:r>
            <a:endParaRPr lang="es-ES" dirty="0"/>
          </a:p>
          <a:p>
            <a:pPr marL="0" lvl="1" indent="442913"/>
            <a:r>
              <a:rPr lang="es-ES" sz="1400" dirty="0" err="1"/>
              <a:t>One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biggest</a:t>
            </a:r>
            <a:r>
              <a:rPr lang="es-ES" sz="1400" dirty="0"/>
              <a:t> </a:t>
            </a:r>
            <a:r>
              <a:rPr lang="es-ES" sz="1400" dirty="0" err="1"/>
              <a:t>highlights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perfomance</a:t>
            </a:r>
            <a:r>
              <a:rPr lang="es-ES" sz="1400" dirty="0"/>
              <a:t>: </a:t>
            </a:r>
            <a:r>
              <a:rPr lang="es-ES" sz="1400" dirty="0" err="1"/>
              <a:t>build</a:t>
            </a:r>
            <a:r>
              <a:rPr lang="es-ES" sz="1400" dirty="0"/>
              <a:t> and </a:t>
            </a:r>
            <a:r>
              <a:rPr lang="es-ES" sz="1400" dirty="0" err="1"/>
              <a:t>execution</a:t>
            </a:r>
            <a:r>
              <a:rPr lang="es-ES" sz="1400" dirty="0"/>
              <a:t> time: </a:t>
            </a:r>
            <a:r>
              <a:rPr lang="es-ES" sz="1400" dirty="0" err="1"/>
              <a:t>allocating</a:t>
            </a:r>
            <a:r>
              <a:rPr lang="es-ES" sz="1400" dirty="0"/>
              <a:t> </a:t>
            </a:r>
            <a:r>
              <a:rPr lang="es-ES" sz="1400" dirty="0" err="1"/>
              <a:t>object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heap</a:t>
            </a:r>
            <a:r>
              <a:rPr lang="es-ES" sz="1400" dirty="0"/>
              <a:t>, </a:t>
            </a:r>
            <a:r>
              <a:rPr lang="es-ES" sz="1400" dirty="0" err="1"/>
              <a:t>low-level</a:t>
            </a:r>
            <a:r>
              <a:rPr lang="es-ES" sz="1400" dirty="0"/>
              <a:t> (</a:t>
            </a:r>
            <a:r>
              <a:rPr lang="es-ES" sz="1400" dirty="0" err="1"/>
              <a:t>IPAddress</a:t>
            </a:r>
            <a:r>
              <a:rPr lang="es-ES" sz="1400" dirty="0"/>
              <a:t>) and </a:t>
            </a:r>
            <a:r>
              <a:rPr lang="es-ES" sz="1400" dirty="0" err="1"/>
              <a:t>high-level</a:t>
            </a:r>
            <a:r>
              <a:rPr lang="es-ES" sz="1400" dirty="0"/>
              <a:t> (</a:t>
            </a:r>
            <a:r>
              <a:rPr lang="es-ES" sz="1400" dirty="0" err="1"/>
              <a:t>HttpClient</a:t>
            </a:r>
            <a:r>
              <a:rPr lang="es-ES" sz="1400" dirty="0"/>
              <a:t>) </a:t>
            </a:r>
            <a:r>
              <a:rPr lang="es-ES" sz="1400" dirty="0" err="1"/>
              <a:t>networking</a:t>
            </a:r>
            <a:r>
              <a:rPr lang="es-ES" sz="1400" dirty="0"/>
              <a:t>, </a:t>
            </a:r>
            <a:r>
              <a:rPr lang="es-ES" sz="1400" dirty="0" err="1"/>
              <a:t>Guid</a:t>
            </a:r>
            <a:r>
              <a:rPr lang="es-ES" sz="1400" dirty="0"/>
              <a:t> </a:t>
            </a:r>
            <a:r>
              <a:rPr lang="es-ES" sz="1400" dirty="0" err="1"/>
              <a:t>generation</a:t>
            </a:r>
            <a:r>
              <a:rPr lang="es-ES" sz="1400" dirty="0"/>
              <a:t>, </a:t>
            </a:r>
            <a:r>
              <a:rPr lang="es-ES" sz="1400" dirty="0" err="1"/>
              <a:t>reducing</a:t>
            </a:r>
            <a:r>
              <a:rPr lang="es-ES" sz="1400" dirty="0"/>
              <a:t> </a:t>
            </a:r>
            <a:r>
              <a:rPr lang="es-ES" sz="1400" dirty="0" err="1"/>
              <a:t>allocations</a:t>
            </a:r>
            <a:r>
              <a:rPr lang="es-ES" sz="1400" dirty="0"/>
              <a:t>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Span</a:t>
            </a:r>
            <a:r>
              <a:rPr lang="es-ES" sz="1400" dirty="0"/>
              <a:t>&lt;T&gt; and </a:t>
            </a:r>
            <a:r>
              <a:rPr lang="es-ES" sz="1400" dirty="0" err="1"/>
              <a:t>Memory</a:t>
            </a:r>
            <a:r>
              <a:rPr lang="es-ES" sz="1400" dirty="0"/>
              <a:t>&lt;T&gt;</a:t>
            </a:r>
          </a:p>
          <a:p>
            <a:pPr marL="0" lvl="1" indent="442913"/>
            <a:endParaRPr lang="es-ES" sz="1400" dirty="0"/>
          </a:p>
          <a:p>
            <a:pPr marL="285750" lvl="1" indent="-285750">
              <a:buFontTx/>
              <a:buChar char="-"/>
            </a:pPr>
            <a:r>
              <a:rPr lang="es-ES" dirty="0" err="1"/>
              <a:t>HttpClient</a:t>
            </a:r>
            <a:r>
              <a:rPr lang="es-ES" dirty="0"/>
              <a:t> </a:t>
            </a:r>
          </a:p>
          <a:p>
            <a:pPr marL="0" lvl="1" indent="442913"/>
            <a:r>
              <a:rPr lang="es-ES" sz="1400" dirty="0" err="1"/>
              <a:t>Whole</a:t>
            </a:r>
            <a:r>
              <a:rPr lang="es-ES" sz="1400" dirty="0"/>
              <a:t> new </a:t>
            </a:r>
            <a:r>
              <a:rPr lang="es-ES" sz="1400" dirty="0" err="1"/>
              <a:t>implementation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.Net</a:t>
            </a:r>
            <a:r>
              <a:rPr lang="es-ES" sz="1400" dirty="0"/>
              <a:t> Socket and </a:t>
            </a:r>
            <a:r>
              <a:rPr lang="es-ES" sz="1400" dirty="0" err="1"/>
              <a:t>Span</a:t>
            </a:r>
            <a:r>
              <a:rPr lang="es-ES" sz="1400" dirty="0"/>
              <a:t>&lt;T&gt;</a:t>
            </a:r>
          </a:p>
          <a:p>
            <a:pPr marL="0" lvl="1" indent="442913"/>
            <a:endParaRPr lang="es-ES" sz="1400" dirty="0"/>
          </a:p>
          <a:p>
            <a:pPr marL="0" lvl="1"/>
            <a:r>
              <a:rPr lang="es-ES" dirty="0"/>
              <a:t>- New </a:t>
            </a:r>
            <a:r>
              <a:rPr lang="es-ES" dirty="0" err="1"/>
              <a:t>attribute</a:t>
            </a:r>
            <a:r>
              <a:rPr lang="es-ES" dirty="0"/>
              <a:t> [</a:t>
            </a:r>
            <a:r>
              <a:rPr lang="es-ES" dirty="0" err="1"/>
              <a:t>ApiController</a:t>
            </a:r>
            <a:r>
              <a:rPr lang="es-ES" dirty="0"/>
              <a:t>]</a:t>
            </a:r>
          </a:p>
          <a:p>
            <a:pPr marL="0" lvl="1" indent="442913"/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way</a:t>
            </a:r>
            <a:r>
              <a:rPr lang="es-ES" sz="1400" dirty="0"/>
              <a:t> .NET </a:t>
            </a:r>
            <a:r>
              <a:rPr lang="es-ES" sz="1400" dirty="0" err="1"/>
              <a:t>Core</a:t>
            </a:r>
            <a:r>
              <a:rPr lang="es-ES" sz="1400" dirty="0"/>
              <a:t> </a:t>
            </a:r>
            <a:r>
              <a:rPr lang="es-ES" sz="1400" dirty="0" err="1"/>
              <a:t>identify</a:t>
            </a:r>
            <a:r>
              <a:rPr lang="es-ES" sz="1400" dirty="0"/>
              <a:t>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objects</a:t>
            </a:r>
            <a:r>
              <a:rPr lang="es-ES" sz="1400" dirty="0"/>
              <a:t> </a:t>
            </a:r>
            <a:r>
              <a:rPr lang="es-ES" sz="1400" dirty="0" err="1"/>
              <a:t>will</a:t>
            </a:r>
            <a:r>
              <a:rPr lang="es-ES" sz="1400" dirty="0"/>
              <a:t> be </a:t>
            </a:r>
            <a:r>
              <a:rPr lang="es-ES" sz="1400" dirty="0" err="1"/>
              <a:t>binded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request</a:t>
            </a:r>
            <a:endParaRPr lang="es-ES" sz="1400" dirty="0"/>
          </a:p>
          <a:p>
            <a:pPr marL="0" lvl="1" indent="442913"/>
            <a:endParaRPr lang="es-ES" sz="1400" dirty="0"/>
          </a:p>
          <a:p>
            <a:pPr marL="285750" lvl="1" indent="-285750">
              <a:buFontTx/>
              <a:buChar char="-"/>
            </a:pPr>
            <a:r>
              <a:rPr lang="es-ES" dirty="0" err="1"/>
              <a:t>ActionResult</a:t>
            </a:r>
            <a:r>
              <a:rPr lang="es-ES" dirty="0"/>
              <a:t>&lt;T&gt;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Making</a:t>
            </a:r>
            <a:r>
              <a:rPr lang="es-ES" sz="1400" dirty="0"/>
              <a:t> </a:t>
            </a:r>
            <a:r>
              <a:rPr lang="es-ES" sz="1400" dirty="0" err="1"/>
              <a:t>easier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autodocumentation</a:t>
            </a:r>
            <a:r>
              <a:rPr lang="es-ES" sz="1400" dirty="0"/>
              <a:t>, </a:t>
            </a:r>
            <a:r>
              <a:rPr lang="es-ES" sz="1400" dirty="0" err="1"/>
              <a:t>now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action</a:t>
            </a:r>
            <a:r>
              <a:rPr lang="es-ES" sz="1400" dirty="0"/>
              <a:t> </a:t>
            </a:r>
            <a:r>
              <a:rPr lang="es-ES" sz="1400" dirty="0" err="1"/>
              <a:t>responding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IActionResult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object</a:t>
            </a:r>
            <a:r>
              <a:rPr lang="es-ES" sz="1400" dirty="0"/>
              <a:t> T.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1026" name="Picture 2" descr=".NET Core 2.1 Incremental Build-time performance improvem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65" y="1746978"/>
            <a:ext cx="4504154" cy="25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319" y="2265023"/>
            <a:ext cx="3936560" cy="715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CB167C-70BD-3D49-851D-13CA3577C0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63" y="4879911"/>
            <a:ext cx="1781556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119EE0-B258-024B-AB5C-8AE9F6F7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8721" y="1294646"/>
            <a:ext cx="961477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Razor</a:t>
            </a:r>
            <a:r>
              <a:rPr lang="es-ES" dirty="0"/>
              <a:t> </a:t>
            </a:r>
            <a:r>
              <a:rPr lang="es-ES" dirty="0" err="1"/>
              <a:t>improvements</a:t>
            </a:r>
            <a:endParaRPr lang="es-ES" dirty="0"/>
          </a:p>
          <a:p>
            <a:pPr marL="800100" lvl="1" indent="-342900">
              <a:buAutoNum type="alphaLcParenR"/>
            </a:pPr>
            <a:r>
              <a:rPr lang="es-ES" sz="1400" u="sng" dirty="0" err="1"/>
              <a:t>Razor</a:t>
            </a:r>
            <a:r>
              <a:rPr lang="es-ES" sz="1400" u="sng" dirty="0"/>
              <a:t> </a:t>
            </a:r>
            <a:r>
              <a:rPr lang="es-ES" sz="1400" u="sng" dirty="0" err="1"/>
              <a:t>pages</a:t>
            </a:r>
            <a:r>
              <a:rPr lang="es-ES" sz="1400" u="sng" dirty="0"/>
              <a:t> can be </a:t>
            </a:r>
            <a:r>
              <a:rPr lang="es-ES" sz="1400" u="sng" dirty="0" err="1"/>
              <a:t>compiled</a:t>
            </a:r>
            <a:r>
              <a:rPr lang="es-ES" sz="1400" u="sng" dirty="0"/>
              <a:t> and </a:t>
            </a:r>
            <a:r>
              <a:rPr lang="es-ES" sz="1400" u="sng" dirty="0" err="1"/>
              <a:t>built</a:t>
            </a:r>
            <a:r>
              <a:rPr lang="es-ES" sz="1400" u="sng" dirty="0"/>
              <a:t> in </a:t>
            </a:r>
            <a:r>
              <a:rPr lang="es-ES" sz="1400" u="sng" dirty="0" err="1"/>
              <a:t>libraries</a:t>
            </a:r>
            <a:r>
              <a:rPr lang="es-ES" sz="1400" dirty="0"/>
              <a:t> </a:t>
            </a:r>
            <a:r>
              <a:rPr lang="es-ES" sz="1400" dirty="0" err="1"/>
              <a:t>been</a:t>
            </a:r>
            <a:r>
              <a:rPr lang="es-ES" sz="1400" dirty="0"/>
              <a:t> </a:t>
            </a:r>
            <a:r>
              <a:rPr lang="es-ES" sz="1400" dirty="0" err="1"/>
              <a:t>automatically</a:t>
            </a:r>
            <a:r>
              <a:rPr lang="es-ES" sz="1400" dirty="0"/>
              <a:t> </a:t>
            </a:r>
            <a:r>
              <a:rPr lang="es-ES" sz="1400" dirty="0" err="1"/>
              <a:t>detected</a:t>
            </a:r>
            <a:r>
              <a:rPr lang="es-ES" sz="1400" dirty="0"/>
              <a:t> as </a:t>
            </a:r>
          </a:p>
          <a:p>
            <a:pPr lvl="1"/>
            <a:r>
              <a:rPr lang="es-ES" sz="1400" dirty="0"/>
              <a:t>         </a:t>
            </a:r>
            <a:r>
              <a:rPr lang="es-ES" sz="1400" dirty="0" err="1"/>
              <a:t>they</a:t>
            </a:r>
            <a:r>
              <a:rPr lang="es-ES" sz="1400" dirty="0"/>
              <a:t> </a:t>
            </a:r>
            <a:r>
              <a:rPr lang="es-ES" sz="1400" dirty="0" err="1"/>
              <a:t>were</a:t>
            </a:r>
            <a:r>
              <a:rPr lang="es-ES" sz="1400" dirty="0"/>
              <a:t> </a:t>
            </a:r>
            <a:r>
              <a:rPr lang="es-ES" sz="1400" dirty="0" err="1"/>
              <a:t>inside</a:t>
            </a:r>
            <a:r>
              <a:rPr lang="es-ES" sz="1400" dirty="0"/>
              <a:t> /</a:t>
            </a:r>
            <a:r>
              <a:rPr lang="es-ES" sz="1400" dirty="0" err="1"/>
              <a:t>Views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/</a:t>
            </a:r>
            <a:r>
              <a:rPr lang="es-ES" sz="1400" dirty="0" err="1"/>
              <a:t>Pages</a:t>
            </a:r>
            <a:r>
              <a:rPr lang="es-ES" sz="1400" dirty="0"/>
              <a:t> folder. </a:t>
            </a:r>
          </a:p>
          <a:p>
            <a:pPr lvl="1"/>
            <a:r>
              <a:rPr lang="es-ES" sz="1400" dirty="0" err="1"/>
              <a:t>These</a:t>
            </a:r>
            <a:r>
              <a:rPr lang="es-ES" sz="1400" dirty="0"/>
              <a:t> </a:t>
            </a:r>
            <a:r>
              <a:rPr lang="es-ES" sz="1400" dirty="0" err="1"/>
              <a:t>pages</a:t>
            </a:r>
            <a:r>
              <a:rPr lang="es-ES" sz="1400" dirty="0"/>
              <a:t> </a:t>
            </a:r>
            <a:r>
              <a:rPr lang="es-ES" sz="1400" dirty="0" err="1"/>
              <a:t>will</a:t>
            </a:r>
            <a:r>
              <a:rPr lang="es-ES" sz="1400" dirty="0"/>
              <a:t> be </a:t>
            </a:r>
            <a:r>
              <a:rPr lang="es-ES" sz="1400" dirty="0" err="1"/>
              <a:t>overwritten</a:t>
            </a:r>
            <a:r>
              <a:rPr lang="es-ES" sz="1400" dirty="0"/>
              <a:t> </a:t>
            </a:r>
            <a:r>
              <a:rPr lang="es-ES" sz="1400" dirty="0" err="1"/>
              <a:t>creating</a:t>
            </a:r>
            <a:r>
              <a:rPr lang="es-ES" sz="1400" dirty="0"/>
              <a:t> </a:t>
            </a:r>
            <a:r>
              <a:rPr lang="es-ES" sz="1400" dirty="0" err="1"/>
              <a:t>another</a:t>
            </a:r>
            <a:r>
              <a:rPr lang="es-ES" sz="1400" dirty="0"/>
              <a:t> </a:t>
            </a:r>
            <a:r>
              <a:rPr lang="es-ES" sz="1400" dirty="0" err="1"/>
              <a:t>view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same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usual folder.</a:t>
            </a:r>
          </a:p>
          <a:p>
            <a:pPr lvl="1"/>
            <a:endParaRPr lang="es-ES" sz="1400" dirty="0"/>
          </a:p>
          <a:p>
            <a:pPr lvl="1"/>
            <a:r>
              <a:rPr lang="es-ES" sz="1400" dirty="0"/>
              <a:t>b) </a:t>
            </a:r>
            <a:r>
              <a:rPr lang="es-ES" sz="1400" dirty="0" err="1"/>
              <a:t>Partial</a:t>
            </a:r>
            <a:r>
              <a:rPr lang="es-ES" sz="1400" dirty="0"/>
              <a:t> </a:t>
            </a:r>
            <a:r>
              <a:rPr lang="es-ES" sz="1400" dirty="0" err="1"/>
              <a:t>views</a:t>
            </a:r>
            <a:r>
              <a:rPr lang="es-ES" sz="1400" dirty="0"/>
              <a:t> can be </a:t>
            </a:r>
            <a:r>
              <a:rPr lang="es-ES" sz="1400" dirty="0" err="1"/>
              <a:t>included</a:t>
            </a:r>
            <a:r>
              <a:rPr lang="es-ES" sz="1400" dirty="0"/>
              <a:t> </a:t>
            </a:r>
            <a:r>
              <a:rPr lang="es-ES" sz="1400" dirty="0" err="1"/>
              <a:t>now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another</a:t>
            </a:r>
            <a:r>
              <a:rPr lang="es-ES" sz="1400" dirty="0"/>
              <a:t> </a:t>
            </a:r>
            <a:r>
              <a:rPr lang="es-ES" sz="1400" dirty="0" err="1"/>
              <a:t>view</a:t>
            </a:r>
            <a:r>
              <a:rPr lang="es-ES" sz="1400" dirty="0"/>
              <a:t>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tag</a:t>
            </a:r>
            <a:r>
              <a:rPr lang="es-ES" sz="1400" dirty="0"/>
              <a:t> </a:t>
            </a:r>
            <a:r>
              <a:rPr lang="es-ES" sz="1400" dirty="0" err="1"/>
              <a:t>helper</a:t>
            </a:r>
            <a:r>
              <a:rPr lang="es-ES" sz="1400" dirty="0"/>
              <a:t> &lt;</a:t>
            </a:r>
            <a:r>
              <a:rPr lang="es-ES" sz="1400" dirty="0" err="1"/>
              <a:t>Partial</a:t>
            </a:r>
            <a:r>
              <a:rPr lang="es-ES" sz="1400" dirty="0"/>
              <a:t>&gt; </a:t>
            </a:r>
            <a:r>
              <a:rPr lang="es-ES" sz="1400" dirty="0" err="1"/>
              <a:t>removing</a:t>
            </a:r>
            <a:r>
              <a:rPr lang="es-ES" sz="1400" dirty="0"/>
              <a:t>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doubts</a:t>
            </a:r>
            <a:r>
              <a:rPr lang="es-ES" sz="1400" dirty="0"/>
              <a:t> of </a:t>
            </a:r>
            <a:r>
              <a:rPr lang="es-ES" sz="1400" dirty="0" err="1"/>
              <a:t>helpers</a:t>
            </a:r>
            <a:r>
              <a:rPr lang="es-ES" sz="1400" dirty="0"/>
              <a:t> </a:t>
            </a:r>
            <a:r>
              <a:rPr lang="es-ES" sz="1400" dirty="0" err="1"/>
              <a:t>Html.Partial</a:t>
            </a:r>
            <a:r>
              <a:rPr lang="es-ES" sz="1400" dirty="0"/>
              <a:t>() and </a:t>
            </a:r>
            <a:r>
              <a:rPr lang="es-ES" sz="1400" dirty="0" err="1"/>
              <a:t>Html.RenderPartial</a:t>
            </a:r>
            <a:r>
              <a:rPr lang="es-ES" sz="1400" dirty="0"/>
              <a:t>() and </a:t>
            </a:r>
            <a:r>
              <a:rPr lang="es-ES" sz="1400" dirty="0" err="1"/>
              <a:t>their</a:t>
            </a:r>
            <a:r>
              <a:rPr lang="es-ES" sz="1400" dirty="0"/>
              <a:t> </a:t>
            </a:r>
            <a:r>
              <a:rPr lang="es-ES" sz="1400" dirty="0" err="1"/>
              <a:t>async</a:t>
            </a:r>
            <a:r>
              <a:rPr lang="es-ES" sz="1400" dirty="0"/>
              <a:t> </a:t>
            </a:r>
            <a:r>
              <a:rPr lang="es-ES" sz="1400" dirty="0" err="1"/>
              <a:t>versions</a:t>
            </a:r>
            <a:r>
              <a:rPr lang="es-ES" sz="1400" dirty="0"/>
              <a:t>. </a:t>
            </a:r>
          </a:p>
          <a:p>
            <a:pPr lvl="1"/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this</a:t>
            </a:r>
            <a:r>
              <a:rPr lang="es-ES" sz="1400" dirty="0"/>
              <a:t> versión </a:t>
            </a:r>
            <a:r>
              <a:rPr lang="es-ES" sz="1400" dirty="0" err="1"/>
              <a:t>those</a:t>
            </a:r>
            <a:r>
              <a:rPr lang="es-ES" sz="1400" dirty="0"/>
              <a:t> </a:t>
            </a:r>
            <a:r>
              <a:rPr lang="es-ES" sz="1400" dirty="0" err="1"/>
              <a:t>last</a:t>
            </a:r>
            <a:r>
              <a:rPr lang="es-ES" sz="1400" dirty="0"/>
              <a:t> </a:t>
            </a:r>
            <a:r>
              <a:rPr lang="es-ES" sz="1400" dirty="0" err="1"/>
              <a:t>helpers</a:t>
            </a:r>
            <a:r>
              <a:rPr lang="es-ES" sz="1400" dirty="0"/>
              <a:t> </a:t>
            </a:r>
            <a:r>
              <a:rPr lang="es-ES" sz="1400" dirty="0" err="1"/>
              <a:t>will</a:t>
            </a:r>
            <a:r>
              <a:rPr lang="es-ES" sz="1400" dirty="0"/>
              <a:t> be </a:t>
            </a:r>
            <a:r>
              <a:rPr lang="es-ES" sz="1400" dirty="0" err="1"/>
              <a:t>marked</a:t>
            </a:r>
            <a:r>
              <a:rPr lang="es-ES" sz="1400" dirty="0"/>
              <a:t> as </a:t>
            </a:r>
            <a:r>
              <a:rPr lang="es-ES" sz="1400" i="1" dirty="0" err="1"/>
              <a:t>warnings</a:t>
            </a:r>
            <a:endParaRPr lang="es-ES" sz="1400" i="1" dirty="0"/>
          </a:p>
          <a:p>
            <a:pPr lvl="1"/>
            <a:endParaRPr lang="es-ES" sz="1400" i="1" dirty="0"/>
          </a:p>
          <a:p>
            <a:pPr lvl="1"/>
            <a:r>
              <a:rPr lang="es-ES" sz="1400" dirty="0"/>
              <a:t>c)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Areas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fallback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 o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IPageFilder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IAsyncPageFilter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sz="1400" dirty="0"/>
              <a:t>D</a:t>
            </a:r>
          </a:p>
          <a:p>
            <a:pPr marL="0" lvl="1" indent="442913"/>
            <a:endParaRPr lang="es-ES" sz="1400" dirty="0"/>
          </a:p>
          <a:p>
            <a:pPr marL="285750" lvl="1" indent="-285750">
              <a:buFontTx/>
              <a:buChar char="-"/>
            </a:pPr>
            <a:r>
              <a:rPr lang="es-ES" dirty="0"/>
              <a:t>New </a:t>
            </a:r>
            <a:r>
              <a:rPr lang="es-ES" dirty="0" err="1"/>
              <a:t>Microsoft.AspNetCore.App</a:t>
            </a:r>
            <a:endParaRPr lang="es-ES" dirty="0"/>
          </a:p>
          <a:p>
            <a:pPr marL="0" lvl="1" indent="442913"/>
            <a:r>
              <a:rPr lang="es-ES" sz="1400" dirty="0"/>
              <a:t>Microsoft </a:t>
            </a:r>
            <a:r>
              <a:rPr lang="es-ES" sz="1400" dirty="0" err="1"/>
              <a:t>suggests</a:t>
            </a:r>
            <a:r>
              <a:rPr lang="es-ES" sz="1400" dirty="0"/>
              <a:t> stop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AspNetCore.All</a:t>
            </a:r>
            <a:r>
              <a:rPr lang="es-ES" sz="1400" dirty="0"/>
              <a:t>.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this</a:t>
            </a:r>
            <a:r>
              <a:rPr lang="es-ES" sz="1400" dirty="0"/>
              <a:t> new </a:t>
            </a:r>
            <a:r>
              <a:rPr lang="es-ES" sz="1400" dirty="0" err="1"/>
              <a:t>package</a:t>
            </a:r>
            <a:r>
              <a:rPr lang="es-ES" sz="1400" dirty="0"/>
              <a:t> </a:t>
            </a:r>
            <a:r>
              <a:rPr lang="es-ES" sz="1400" dirty="0" err="1"/>
              <a:t>some</a:t>
            </a:r>
            <a:r>
              <a:rPr lang="es-ES" sz="1400" dirty="0"/>
              <a:t> </a:t>
            </a:r>
            <a:r>
              <a:rPr lang="es-ES" sz="1400" dirty="0" err="1"/>
              <a:t>connectors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been</a:t>
            </a:r>
            <a:r>
              <a:rPr lang="es-ES" sz="1400" dirty="0"/>
              <a:t> removed. </a:t>
            </a:r>
          </a:p>
          <a:p>
            <a:pPr marL="285750" lvl="1" indent="-285750">
              <a:buFontTx/>
              <a:buChar char="-"/>
            </a:pPr>
            <a:endParaRPr lang="es-ES" sz="1400" dirty="0"/>
          </a:p>
          <a:p>
            <a:pPr marL="285750" lvl="1" indent="-285750">
              <a:buFontTx/>
              <a:buChar char="-"/>
            </a:pPr>
            <a:r>
              <a:rPr lang="es-ES" dirty="0"/>
              <a:t>GDPR</a:t>
            </a:r>
          </a:p>
          <a:p>
            <a:pPr marL="785813" lvl="1" indent="-342900">
              <a:buAutoNum type="alphaLcParenR"/>
            </a:pPr>
            <a:r>
              <a:rPr lang="es-ES" sz="1400" dirty="0"/>
              <a:t>HTTPS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used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default. </a:t>
            </a:r>
            <a:r>
              <a:rPr lang="es-ES" sz="1400" dirty="0" err="1"/>
              <a:t>Having</a:t>
            </a:r>
            <a:r>
              <a:rPr lang="es-ES" sz="1400" dirty="0"/>
              <a:t> a </a:t>
            </a:r>
            <a:r>
              <a:rPr lang="es-ES" sz="1400" dirty="0" err="1"/>
              <a:t>specific</a:t>
            </a:r>
            <a:r>
              <a:rPr lang="es-ES" sz="1400" dirty="0"/>
              <a:t> middleware to </a:t>
            </a:r>
            <a:r>
              <a:rPr lang="es-ES" sz="1400" dirty="0" err="1"/>
              <a:t>force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redirection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HTTP -&gt; HTTPS      </a:t>
            </a:r>
            <a:r>
              <a:rPr lang="es-ES" sz="1400" dirty="0" err="1"/>
              <a:t>app.UseHttpsRedirection</a:t>
            </a:r>
            <a:r>
              <a:rPr lang="es-ES" sz="1400" dirty="0"/>
              <a:t>();</a:t>
            </a:r>
          </a:p>
          <a:p>
            <a:pPr marL="785813" lvl="1" indent="-342900">
              <a:buAutoNum type="alphaLcParenR"/>
            </a:pP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project</a:t>
            </a:r>
            <a:r>
              <a:rPr lang="es-ES" sz="1400" dirty="0"/>
              <a:t> </a:t>
            </a:r>
            <a:r>
              <a:rPr lang="es-ES" sz="1400" dirty="0" err="1"/>
              <a:t>templates</a:t>
            </a:r>
            <a:r>
              <a:rPr lang="es-ES" sz="1400" dirty="0"/>
              <a:t> </a:t>
            </a:r>
            <a:r>
              <a:rPr lang="es-ES" sz="1400" dirty="0" err="1"/>
              <a:t>include</a:t>
            </a:r>
            <a:r>
              <a:rPr lang="es-ES" sz="1400" dirty="0"/>
              <a:t> a cookies </a:t>
            </a:r>
            <a:r>
              <a:rPr lang="es-ES" sz="1400" dirty="0" err="1"/>
              <a:t>aceptation</a:t>
            </a:r>
            <a:r>
              <a:rPr lang="es-ES" sz="1400" dirty="0"/>
              <a:t> banner</a:t>
            </a:r>
          </a:p>
          <a:p>
            <a:pPr marL="785813" lvl="1" indent="-342900">
              <a:buAutoNum type="alphaLcParenR"/>
            </a:pPr>
            <a:endParaRPr lang="es-ES" sz="140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xmlns="" id="{B3640E69-95D5-FA4E-AEE2-C0D4B2F550D3}"/>
              </a:ext>
            </a:extLst>
          </p:cNvPr>
          <p:cNvSpPr/>
          <p:nvPr/>
        </p:nvSpPr>
        <p:spPr>
          <a:xfrm>
            <a:off x="844626" y="324158"/>
            <a:ext cx="338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.Net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Core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2.1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1ABDA-F4F9-D346-8CB8-96A0F1EB82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43" y="4892257"/>
            <a:ext cx="1781556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8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140F95-1621-CB4E-9E55-47A5D6CE4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xmlns="" id="{9722E281-2071-0545-86E1-7915ECBB20A9}"/>
              </a:ext>
            </a:extLst>
          </p:cNvPr>
          <p:cNvSpPr/>
          <p:nvPr/>
        </p:nvSpPr>
        <p:spPr>
          <a:xfrm>
            <a:off x="844626" y="324158"/>
            <a:ext cx="338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.Net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Core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2.1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8722" y="1026796"/>
            <a:ext cx="638025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GB" dirty="0" err="1"/>
              <a:t>SignalR</a:t>
            </a:r>
            <a:r>
              <a:rPr lang="en-GB" dirty="0"/>
              <a:t> Core</a:t>
            </a:r>
          </a:p>
          <a:p>
            <a:pPr marL="7938" lvl="1" indent="528638"/>
            <a:r>
              <a:rPr lang="en-GB" sz="1400" dirty="0"/>
              <a:t>Finally we have the real time framework for live environments, completely rewritten from scratch,    removing jQuery dependencies and using more efficient protocols. But concepts as hubs are back. </a:t>
            </a:r>
          </a:p>
          <a:p>
            <a:pPr marL="0" lvl="1" indent="271463"/>
            <a:endParaRPr lang="en-GB" sz="1400" dirty="0"/>
          </a:p>
          <a:p>
            <a:pPr marL="285750" lvl="1" indent="-285750">
              <a:buFontTx/>
              <a:buChar char="-"/>
            </a:pPr>
            <a:r>
              <a:rPr lang="en-GB" dirty="0"/>
              <a:t>New package </a:t>
            </a:r>
            <a:r>
              <a:rPr lang="en-GB" dirty="0" err="1"/>
              <a:t>Microsoft.AspNetCore.Mvc.Testing</a:t>
            </a:r>
            <a:r>
              <a:rPr lang="en-GB" dirty="0"/>
              <a:t> </a:t>
            </a:r>
          </a:p>
          <a:p>
            <a:pPr marL="0" lvl="1" indent="271463"/>
            <a:r>
              <a:rPr lang="en-GB" sz="1400" dirty="0"/>
              <a:t>To end to end testing in memory</a:t>
            </a:r>
          </a:p>
          <a:p>
            <a:pPr marL="0" lvl="1" indent="271463"/>
            <a:endParaRPr lang="en-GB" sz="1400" dirty="0"/>
          </a:p>
          <a:p>
            <a:pPr marL="285750" lvl="1" indent="-285750">
              <a:buFontTx/>
              <a:buChar char="-"/>
            </a:pPr>
            <a:r>
              <a:rPr lang="en-GB" dirty="0" err="1"/>
              <a:t>Adaptative</a:t>
            </a:r>
            <a:r>
              <a:rPr lang="en-GB" dirty="0"/>
              <a:t> (tiered) compilation</a:t>
            </a:r>
          </a:p>
          <a:p>
            <a:pPr marL="0" lvl="1" indent="271463"/>
            <a:r>
              <a:rPr lang="en-US" sz="1400" dirty="0"/>
              <a:t>On startup it performs a basic compilation(tier 0) but if the method gets used frequently the method is recompiled on  the background thread to produce a more optimized version(tier 1) for you to improve the runtime performance</a:t>
            </a:r>
            <a:r>
              <a:rPr lang="en-GB" sz="1400" dirty="0"/>
              <a:t> </a:t>
            </a:r>
            <a:endParaRPr lang="en-GB" sz="1400" dirty="0"/>
          </a:p>
          <a:p>
            <a:pPr marL="0" lvl="1" indent="271463"/>
            <a:endParaRPr lang="en-GB" sz="1400" dirty="0"/>
          </a:p>
          <a:p>
            <a:pPr marL="285750" lvl="1" indent="-285750">
              <a:buFontTx/>
              <a:buChar char="-"/>
            </a:pPr>
            <a:r>
              <a:rPr lang="en-GB" dirty="0" err="1" smtClean="0"/>
              <a:t>Docker</a:t>
            </a:r>
            <a:r>
              <a:rPr lang="en-GB" dirty="0" smtClean="0"/>
              <a:t> images updates</a:t>
            </a:r>
            <a:endParaRPr lang="en-GB" dirty="0"/>
          </a:p>
          <a:p>
            <a:pPr marL="0" lvl="1" indent="271463"/>
            <a:r>
              <a:rPr lang="en-GB" sz="1400" dirty="0" err="1"/>
              <a:t>m</a:t>
            </a:r>
            <a:r>
              <a:rPr lang="en-GB" sz="1400" dirty="0" err="1" smtClean="0"/>
              <a:t>icrosoft</a:t>
            </a:r>
            <a:r>
              <a:rPr lang="en-GB" sz="1400" dirty="0" smtClean="0"/>
              <a:t>/</a:t>
            </a:r>
            <a:r>
              <a:rPr lang="en-GB" sz="1400" dirty="0" err="1" smtClean="0"/>
              <a:t>aspnetcore</a:t>
            </a:r>
            <a:r>
              <a:rPr lang="en-GB" sz="1400" dirty="0" smtClean="0"/>
              <a:t> and </a:t>
            </a:r>
            <a:r>
              <a:rPr lang="en-GB" sz="1400" dirty="0" err="1" smtClean="0"/>
              <a:t>microsoft</a:t>
            </a:r>
            <a:r>
              <a:rPr lang="en-GB" sz="1400" dirty="0" smtClean="0"/>
              <a:t>/</a:t>
            </a:r>
            <a:r>
              <a:rPr lang="en-GB" sz="1400" dirty="0" err="1" smtClean="0"/>
              <a:t>aspnetcore</a:t>
            </a:r>
            <a:r>
              <a:rPr lang="en-GB" sz="1400" dirty="0" smtClean="0"/>
              <a:t>-build have been deprecated. Now we should use </a:t>
            </a:r>
            <a:r>
              <a:rPr lang="en-GB" sz="1400" dirty="0" err="1" smtClean="0"/>
              <a:t>microsoft</a:t>
            </a:r>
            <a:r>
              <a:rPr lang="en-GB" sz="1400" dirty="0" smtClean="0"/>
              <a:t>/</a:t>
            </a:r>
            <a:r>
              <a:rPr lang="en-GB" sz="1400" dirty="0" err="1" smtClean="0"/>
              <a:t>dotnet</a:t>
            </a:r>
            <a:r>
              <a:rPr lang="en-GB" sz="1400" dirty="0" smtClean="0"/>
              <a:t>:[latest|2.1.0]</a:t>
            </a:r>
            <a:endParaRPr lang="en-GB" sz="1400" dirty="0"/>
          </a:p>
          <a:p>
            <a:pPr marL="0" lvl="1" indent="271463"/>
            <a:endParaRPr lang="en-GB" sz="1400" dirty="0"/>
          </a:p>
          <a:p>
            <a:pPr marL="285750" lvl="1" indent="-285750">
              <a:buFontTx/>
              <a:buChar char="-"/>
            </a:pPr>
            <a:r>
              <a:rPr lang="en-GB" dirty="0"/>
              <a:t>Linux installers</a:t>
            </a:r>
          </a:p>
          <a:p>
            <a:pPr marL="0" lvl="1" indent="271463"/>
            <a:r>
              <a:rPr lang="en-GB" sz="1400" dirty="0" smtClean="0"/>
              <a:t>From this version we can install .NET SDK and Runtime</a:t>
            </a:r>
          </a:p>
          <a:p>
            <a:pPr marL="0" lvl="1" indent="271463"/>
            <a:r>
              <a:rPr lang="en-GB" sz="1400" dirty="0" smtClean="0"/>
              <a:t>with a package management software.</a:t>
            </a:r>
            <a:endParaRPr lang="en-GB" sz="1400" dirty="0"/>
          </a:p>
          <a:p>
            <a:pPr marL="0" lvl="1" indent="271463"/>
            <a:endParaRPr lang="en-GB" sz="1400" dirty="0"/>
          </a:p>
          <a:p>
            <a:pPr marL="0" lvl="1" indent="271463">
              <a:buFontTx/>
              <a:buChar char="-"/>
            </a:pPr>
            <a:r>
              <a:rPr lang="en-GB" sz="1400" dirty="0"/>
              <a:t> </a:t>
            </a:r>
            <a:r>
              <a:rPr lang="en-GB" dirty="0"/>
              <a:t>Updated SPA Templates: Angular, React and React with </a:t>
            </a:r>
            <a:r>
              <a:rPr lang="en-GB" dirty="0" err="1"/>
              <a:t>Redux</a:t>
            </a:r>
            <a:r>
              <a:rPr lang="en-GB" dirty="0" smtClean="0"/>
              <a:t>.</a:t>
            </a:r>
            <a:endParaRPr lang="en-GB" dirty="0"/>
          </a:p>
          <a:p>
            <a:pPr marL="0" lvl="1" indent="271463">
              <a:buFontTx/>
              <a:buChar char="-"/>
            </a:pPr>
            <a:endParaRPr lang="en-GB" dirty="0"/>
          </a:p>
          <a:p>
            <a:pPr marL="0" lvl="1"/>
            <a:r>
              <a:rPr lang="en-GB" b="1" dirty="0">
                <a:hlinkClick r:id="rId3"/>
              </a:rPr>
              <a:t>How to migrate from ASP.NET Core 2.0 to 2.1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263E76-CCB2-B64A-9F64-4E1156824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72" y="4957572"/>
            <a:ext cx="1781556" cy="17815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006" y="773550"/>
            <a:ext cx="4057339" cy="41511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97" y="5045736"/>
            <a:ext cx="4687021" cy="8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3094176-3C27-8C4F-BB10-899A40D71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1760" y="422278"/>
            <a:ext cx="4625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Entity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Framework 2.1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8722" y="1294646"/>
            <a:ext cx="6129196" cy="4493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CosmoDB</a:t>
            </a:r>
            <a:r>
              <a:rPr lang="en-GB" dirty="0"/>
              <a:t> provider</a:t>
            </a:r>
            <a:endParaRPr lang="en-GB" dirty="0">
              <a:cs typeface="Calibri"/>
            </a:endParaRPr>
          </a:p>
          <a:p>
            <a:pPr marL="442595" lvl="2"/>
            <a:r>
              <a:rPr lang="en-GB" sz="1400" dirty="0" smtClean="0"/>
              <a:t>Finally Microsoft offer a provider for Azure Microsoft no-relational database</a:t>
            </a:r>
          </a:p>
          <a:p>
            <a:pPr marL="442595" lvl="2"/>
            <a:r>
              <a:rPr lang="en-GB" sz="1400" dirty="0" smtClean="0">
                <a:cs typeface="Calibri"/>
              </a:rPr>
              <a:t>(in preview mode)</a:t>
            </a:r>
            <a:endParaRPr lang="en-GB" sz="1400" dirty="0">
              <a:cs typeface="Calibri"/>
            </a:endParaRPr>
          </a:p>
          <a:p>
            <a:pPr marL="442595" lvl="2"/>
            <a:endParaRPr lang="en-GB" sz="1400" dirty="0"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n-GB" dirty="0"/>
              <a:t>Lazy loading</a:t>
            </a:r>
            <a:endParaRPr lang="en-GB" dirty="0">
              <a:cs typeface="Calibri"/>
            </a:endParaRPr>
          </a:p>
          <a:p>
            <a:pPr marL="0" lvl="1" indent="442595"/>
            <a:r>
              <a:rPr lang="en-GB" sz="1400" dirty="0"/>
              <a:t>Now the related entities will be loaded only if they are actually needed, meaning if any code accesses them.</a:t>
            </a:r>
            <a:endParaRPr lang="en-GB" sz="1400" dirty="0">
              <a:cs typeface="Calibri"/>
            </a:endParaRPr>
          </a:p>
          <a:p>
            <a:pPr marL="0" lvl="1" indent="442595"/>
            <a:endParaRPr lang="en-GB" sz="1400" dirty="0"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n-GB" dirty="0"/>
              <a:t>Server-side grouping </a:t>
            </a:r>
            <a:endParaRPr lang="en-GB" dirty="0">
              <a:cs typeface="Calibri"/>
            </a:endParaRPr>
          </a:p>
          <a:p>
            <a:pPr marL="0" lvl="1" indent="442595"/>
            <a:r>
              <a:rPr lang="en-GB" sz="1400" dirty="0"/>
              <a:t>LINQ’s </a:t>
            </a:r>
            <a:r>
              <a:rPr lang="en-GB" sz="1400" dirty="0" err="1"/>
              <a:t>Groupby</a:t>
            </a:r>
            <a:r>
              <a:rPr lang="en-GB" sz="1400" dirty="0"/>
              <a:t> now can run on the database. </a:t>
            </a:r>
            <a:endParaRPr lang="en-GB" sz="1400" dirty="0">
              <a:cs typeface="Calibri"/>
            </a:endParaRPr>
          </a:p>
          <a:p>
            <a:pPr marL="0" lvl="1" indent="442595"/>
            <a:endParaRPr lang="en-GB" sz="1400" dirty="0">
              <a:cs typeface="Calibri"/>
            </a:endParaRPr>
          </a:p>
          <a:p>
            <a:pPr marL="0" lvl="1" indent="442595"/>
            <a:endParaRPr lang="en-GB" sz="1400" dirty="0">
              <a:cs typeface="Calibri"/>
            </a:endParaRPr>
          </a:p>
          <a:p>
            <a:pPr marL="442595"/>
            <a:r>
              <a:rPr lang="en-GB" sz="1400" dirty="0"/>
              <a:t>The limitation is we can’t group by a reference property in the server-side</a:t>
            </a:r>
            <a:endParaRPr lang="en-GB" sz="1400" dirty="0">
              <a:cs typeface="Calibri"/>
            </a:endParaRPr>
          </a:p>
          <a:p>
            <a:pPr marL="442595"/>
            <a:endParaRPr lang="en-GB" sz="1400" dirty="0">
              <a:cs typeface="Calibri"/>
            </a:endParaRPr>
          </a:p>
          <a:p>
            <a:pPr marL="0" lvl="1"/>
            <a:endParaRPr lang="en-GB" dirty="0"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n-GB" dirty="0"/>
              <a:t>Constructor injection</a:t>
            </a:r>
            <a:endParaRPr lang="en-GB" dirty="0">
              <a:cs typeface="Calibri"/>
            </a:endParaRPr>
          </a:p>
          <a:p>
            <a:pPr marL="442595" lvl="1"/>
            <a:r>
              <a:rPr lang="en-GB" sz="1400" dirty="0"/>
              <a:t>Used entities by EF Core can now take some parameters in their constructor. It’s not recommended but useful to have read-only properties. </a:t>
            </a:r>
            <a:endParaRPr lang="en-GB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85" y="3432080"/>
            <a:ext cx="7958052" cy="3516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69" y="1367084"/>
            <a:ext cx="4680003" cy="18288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76" y="4107462"/>
            <a:ext cx="9078123" cy="35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391447-9AE1-1A46-8601-032C25572A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86" y="4897406"/>
            <a:ext cx="1781556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5AB90B-32CC-F44C-8380-BFC37E60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xmlns="" id="{7946661E-1799-4E4A-8C88-ABDB3FB2A571}"/>
              </a:ext>
            </a:extLst>
          </p:cNvPr>
          <p:cNvSpPr/>
          <p:nvPr/>
        </p:nvSpPr>
        <p:spPr>
          <a:xfrm>
            <a:off x="361760" y="422278"/>
            <a:ext cx="4625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Entity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Framework 2.1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80" y="2094865"/>
            <a:ext cx="5851227" cy="14836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8721" y="1294646"/>
            <a:ext cx="8265813" cy="538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Conversions</a:t>
            </a:r>
            <a:endParaRPr lang="es-ES" dirty="0"/>
          </a:p>
          <a:p>
            <a:pPr marL="442595" lvl="1"/>
            <a:r>
              <a:rPr lang="es-ES" sz="1400" dirty="0" err="1"/>
              <a:t>Now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can </a:t>
            </a:r>
            <a:r>
              <a:rPr lang="es-ES" sz="1400" dirty="0" err="1"/>
              <a:t>specify</a:t>
            </a:r>
            <a:r>
              <a:rPr lang="es-ES" sz="1400" dirty="0"/>
              <a:t> </a:t>
            </a:r>
            <a:r>
              <a:rPr lang="es-ES" sz="1400" dirty="0" err="1"/>
              <a:t>how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enumeration</a:t>
            </a:r>
            <a:r>
              <a:rPr lang="es-ES" sz="1400" dirty="0"/>
              <a:t> </a:t>
            </a:r>
            <a:r>
              <a:rPr lang="es-ES" sz="1400" dirty="0" err="1"/>
              <a:t>should</a:t>
            </a:r>
            <a:r>
              <a:rPr lang="es-ES" sz="1400" dirty="0"/>
              <a:t> be </a:t>
            </a:r>
            <a:r>
              <a:rPr lang="es-ES" sz="1400" dirty="0" err="1"/>
              <a:t>stored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a BLOB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Image</a:t>
            </a:r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/>
          </a:p>
          <a:p>
            <a:pPr marL="442595" lvl="1"/>
            <a:r>
              <a:rPr lang="es-ES" sz="1400" dirty="0" err="1"/>
              <a:t>Notice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must</a:t>
            </a:r>
            <a:r>
              <a:rPr lang="es-ES" sz="1400" dirty="0"/>
              <a:t> </a:t>
            </a:r>
            <a:r>
              <a:rPr lang="es-ES" sz="1400" dirty="0" err="1"/>
              <a:t>supply</a:t>
            </a:r>
            <a:r>
              <a:rPr lang="es-ES" sz="1400" dirty="0"/>
              <a:t> </a:t>
            </a:r>
            <a:r>
              <a:rPr lang="es-ES" sz="1400" dirty="0" err="1"/>
              <a:t>conversion</a:t>
            </a:r>
            <a:r>
              <a:rPr lang="es-ES" sz="1400" dirty="0"/>
              <a:t> to /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database</a:t>
            </a:r>
            <a:r>
              <a:rPr lang="es-ES" sz="1400" dirty="0"/>
              <a:t> (</a:t>
            </a:r>
            <a:r>
              <a:rPr lang="es-ES" sz="1400" dirty="0" err="1"/>
              <a:t>HasConversion</a:t>
            </a:r>
            <a:r>
              <a:rPr lang="es-ES" sz="1400" dirty="0"/>
              <a:t> / </a:t>
            </a:r>
            <a:r>
              <a:rPr lang="es-ES" sz="1400" dirty="0" err="1"/>
              <a:t>EnumParse</a:t>
            </a:r>
            <a:r>
              <a:rPr lang="es-ES" sz="1400" dirty="0"/>
              <a:t>)</a:t>
            </a:r>
            <a:endParaRPr lang="es-ES" dirty="0"/>
          </a:p>
          <a:p>
            <a:pPr marL="442595" lvl="1"/>
            <a:endParaRPr lang="es-ES" sz="1400" dirty="0"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s-ES" dirty="0"/>
              <a:t>Data </a:t>
            </a:r>
            <a:r>
              <a:rPr lang="es-ES" dirty="0" err="1"/>
              <a:t>seeding</a:t>
            </a:r>
            <a:endParaRPr lang="es-ES" dirty="0"/>
          </a:p>
          <a:p>
            <a:pPr marL="442595" lvl="1"/>
            <a:r>
              <a:rPr lang="es-ES" sz="1400" dirty="0" err="1"/>
              <a:t>Now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can load </a:t>
            </a:r>
            <a:r>
              <a:rPr lang="es-ES" sz="1400" dirty="0" err="1"/>
              <a:t>some</a:t>
            </a:r>
            <a:r>
              <a:rPr lang="es-ES" sz="1400" dirty="0"/>
              <a:t> data </a:t>
            </a:r>
            <a:r>
              <a:rPr lang="es-ES" sz="1400" dirty="0" err="1"/>
              <a:t>initially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OnModelCreating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DbContext</a:t>
            </a:r>
            <a:r>
              <a:rPr lang="es-ES" sz="1400" dirty="0"/>
              <a:t> </a:t>
            </a:r>
            <a:r>
              <a:rPr lang="es-ES" sz="1400" dirty="0" err="1"/>
              <a:t>dependency</a:t>
            </a:r>
            <a:r>
              <a:rPr lang="es-ES" sz="1400" dirty="0"/>
              <a:t> </a:t>
            </a:r>
            <a:r>
              <a:rPr lang="es-ES" sz="1400" dirty="0" err="1"/>
              <a:t>injector</a:t>
            </a:r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80" y="4665411"/>
            <a:ext cx="6005136" cy="339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91C239-C9D9-E944-B255-7863778746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36" y="4933079"/>
            <a:ext cx="1781556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5AB90B-32CC-F44C-8380-BFC37E60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xmlns="" id="{7946661E-1799-4E4A-8C88-ABDB3FB2A571}"/>
              </a:ext>
            </a:extLst>
          </p:cNvPr>
          <p:cNvSpPr/>
          <p:nvPr/>
        </p:nvSpPr>
        <p:spPr>
          <a:xfrm>
            <a:off x="361760" y="422278"/>
            <a:ext cx="4625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Entity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Framework 2.1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0433" y="1256663"/>
            <a:ext cx="8265813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pPr marL="442595" lvl="1"/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a </a:t>
            </a:r>
            <a:r>
              <a:rPr lang="es-ES" sz="1400" dirty="0" err="1" smtClean="0"/>
              <a:t>entity</a:t>
            </a:r>
            <a:r>
              <a:rPr lang="es-ES" sz="1400" dirty="0" smtClean="0"/>
              <a:t> </a:t>
            </a:r>
            <a:r>
              <a:rPr lang="es-ES" sz="1400" dirty="0" err="1" smtClean="0"/>
              <a:t>types</a:t>
            </a:r>
            <a:r>
              <a:rPr lang="es-ES" sz="1400" dirty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</a:t>
            </a:r>
            <a:r>
              <a:rPr lang="es-ES" sz="1400" dirty="0" err="1" smtClean="0"/>
              <a:t>map</a:t>
            </a:r>
            <a:r>
              <a:rPr lang="es-ES" sz="1400" dirty="0" smtClean="0"/>
              <a:t> to </a:t>
            </a:r>
            <a:r>
              <a:rPr lang="es-ES" sz="1400" dirty="0" err="1" smtClean="0"/>
              <a:t>tables</a:t>
            </a:r>
            <a:r>
              <a:rPr lang="es-ES" sz="1400" dirty="0" smtClean="0"/>
              <a:t> </a:t>
            </a:r>
            <a:r>
              <a:rPr lang="es-ES" sz="1400" dirty="0" err="1" smtClean="0"/>
              <a:t>or</a:t>
            </a:r>
            <a:r>
              <a:rPr lang="es-ES" sz="1400" dirty="0" smtClean="0"/>
              <a:t> </a:t>
            </a:r>
            <a:r>
              <a:rPr lang="es-ES" sz="1400" dirty="0" err="1" smtClean="0"/>
              <a:t>views</a:t>
            </a:r>
            <a:r>
              <a:rPr lang="es-ES" sz="1400" dirty="0" smtClean="0"/>
              <a:t> and can </a:t>
            </a:r>
            <a:r>
              <a:rPr lang="es-ES" sz="1400" dirty="0" err="1" smtClean="0"/>
              <a:t>serve</a:t>
            </a:r>
            <a:r>
              <a:rPr lang="es-ES" sz="1400" dirty="0" smtClean="0"/>
              <a:t> as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 smtClean="0"/>
              <a:t>type</a:t>
            </a:r>
            <a:r>
              <a:rPr lang="es-ES" sz="1400" dirty="0" smtClean="0"/>
              <a:t> </a:t>
            </a:r>
          </a:p>
          <a:p>
            <a:pPr marL="442595" lvl="1"/>
            <a:r>
              <a:rPr lang="es-ES" sz="1400" dirty="0" err="1" smtClean="0"/>
              <a:t>from</a:t>
            </a:r>
            <a:r>
              <a:rPr lang="es-ES" sz="1400" dirty="0" smtClean="0"/>
              <a:t> </a:t>
            </a:r>
            <a:r>
              <a:rPr lang="es-ES" sz="1600" b="1" dirty="0" err="1" smtClean="0"/>
              <a:t>FromSql</a:t>
            </a:r>
            <a:r>
              <a:rPr lang="es-ES" sz="1600" dirty="0" smtClean="0"/>
              <a:t> </a:t>
            </a:r>
            <a:r>
              <a:rPr lang="es-ES" sz="1400" dirty="0" err="1" smtClean="0"/>
              <a:t>method</a:t>
            </a:r>
            <a:r>
              <a:rPr lang="es-ES" sz="1400" dirty="0" smtClean="0"/>
              <a:t>.</a:t>
            </a:r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91C239-C9D9-E944-B255-786377874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36" y="4933079"/>
            <a:ext cx="1781556" cy="17815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939" y="2270316"/>
            <a:ext cx="2609575" cy="13831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15" y="4441050"/>
            <a:ext cx="4426094" cy="6997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394" y="2242608"/>
            <a:ext cx="4080705" cy="195345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014" y="4082199"/>
            <a:ext cx="4463555" cy="9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5AB90B-32CC-F44C-8380-BFC37E60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xmlns="" id="{7946661E-1799-4E4A-8C88-ABDB3FB2A571}"/>
              </a:ext>
            </a:extLst>
          </p:cNvPr>
          <p:cNvSpPr/>
          <p:nvPr/>
        </p:nvSpPr>
        <p:spPr>
          <a:xfrm>
            <a:off x="361760" y="422278"/>
            <a:ext cx="4625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New in </a:t>
            </a:r>
            <a:r>
              <a:rPr lang="es-ES_tradnl" sz="3600" b="1" dirty="0" err="1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Entity</a:t>
            </a:r>
            <a:r>
              <a:rPr lang="es-ES_tradnl" sz="3600" b="1" dirty="0">
                <a:solidFill>
                  <a:schemeClr val="accent5">
                    <a:lumMod val="7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Framework 2.1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0433" y="1256663"/>
            <a:ext cx="8265813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s-ES" dirty="0" err="1" smtClean="0"/>
              <a:t>Column</a:t>
            </a:r>
            <a:r>
              <a:rPr lang="es-ES" dirty="0" smtClean="0"/>
              <a:t> </a:t>
            </a:r>
            <a:r>
              <a:rPr lang="es-ES" dirty="0" err="1" smtClean="0"/>
              <a:t>ordering</a:t>
            </a:r>
            <a:r>
              <a:rPr lang="es-ES" dirty="0" smtClean="0"/>
              <a:t> in 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migration</a:t>
            </a:r>
            <a:endParaRPr lang="es-ES" dirty="0"/>
          </a:p>
          <a:p>
            <a:pPr marL="442595" lvl="1"/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migration</a:t>
            </a:r>
            <a:r>
              <a:rPr lang="es-ES" sz="1400" dirty="0" smtClean="0"/>
              <a:t> </a:t>
            </a:r>
            <a:r>
              <a:rPr lang="es-ES" sz="1400" dirty="0" err="1" smtClean="0"/>
              <a:t>process</a:t>
            </a:r>
            <a:r>
              <a:rPr lang="es-ES" sz="1400" dirty="0" smtClean="0"/>
              <a:t>, </a:t>
            </a:r>
            <a:r>
              <a:rPr lang="es-ES" sz="1400" dirty="0" err="1" smtClean="0"/>
              <a:t>based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</a:t>
            </a:r>
            <a:r>
              <a:rPr lang="es-ES" sz="1400" dirty="0" err="1" smtClean="0"/>
              <a:t>customer</a:t>
            </a:r>
            <a:r>
              <a:rPr lang="es-ES" sz="1400" dirty="0" smtClean="0"/>
              <a:t> </a:t>
            </a:r>
            <a:r>
              <a:rPr lang="es-ES" sz="1400" dirty="0" err="1" smtClean="0"/>
              <a:t>feedback</a:t>
            </a:r>
            <a:r>
              <a:rPr lang="es-ES" sz="1400" dirty="0" smtClean="0"/>
              <a:t>, </a:t>
            </a:r>
            <a:r>
              <a:rPr lang="es-ES" sz="1400" dirty="0" err="1" smtClean="0"/>
              <a:t>generate</a:t>
            </a:r>
            <a:r>
              <a:rPr lang="es-ES" sz="1400" dirty="0" smtClean="0"/>
              <a:t> </a:t>
            </a:r>
            <a:r>
              <a:rPr lang="es-ES" sz="1400" dirty="0" err="1" smtClean="0"/>
              <a:t>columns</a:t>
            </a:r>
            <a:r>
              <a:rPr lang="es-ES" sz="1400" dirty="0" smtClean="0"/>
              <a:t> in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same</a:t>
            </a:r>
            <a:r>
              <a:rPr lang="es-ES" sz="1400" dirty="0" smtClean="0"/>
              <a:t> </a:t>
            </a:r>
            <a:r>
              <a:rPr lang="es-ES" sz="1400" dirty="0" err="1" smtClean="0"/>
              <a:t>order</a:t>
            </a:r>
            <a:r>
              <a:rPr lang="es-ES" sz="1400" dirty="0" smtClean="0"/>
              <a:t> as </a:t>
            </a:r>
            <a:r>
              <a:rPr lang="es-ES" sz="1400" dirty="0" err="1" smtClean="0"/>
              <a:t>declared</a:t>
            </a:r>
            <a:r>
              <a:rPr lang="es-ES" sz="1400" dirty="0" smtClean="0"/>
              <a:t> in </a:t>
            </a:r>
            <a:r>
              <a:rPr lang="es-ES" sz="1400" dirty="0" err="1" smtClean="0"/>
              <a:t>classes</a:t>
            </a:r>
            <a:r>
              <a:rPr lang="es-ES" sz="1400" dirty="0" smtClean="0"/>
              <a:t>.</a:t>
            </a:r>
          </a:p>
          <a:p>
            <a:pPr marL="442595" lvl="1"/>
            <a:endParaRPr lang="es-ES" sz="1400" dirty="0"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s-ES" dirty="0" err="1" smtClean="0"/>
              <a:t>Ambient</a:t>
            </a:r>
            <a:r>
              <a:rPr lang="es-ES" dirty="0" smtClean="0"/>
              <a:t> </a:t>
            </a:r>
            <a:r>
              <a:rPr lang="es-ES" dirty="0" err="1" smtClean="0"/>
              <a:t>Transactions</a:t>
            </a:r>
            <a:endParaRPr lang="es-ES" dirty="0" smtClean="0"/>
          </a:p>
          <a:p>
            <a:pPr marL="0" lvl="1" indent="442913"/>
            <a:r>
              <a:rPr lang="es-ES" sz="1400" dirty="0" err="1" smtClean="0"/>
              <a:t>We</a:t>
            </a:r>
            <a:r>
              <a:rPr lang="es-ES" sz="1400" dirty="0" smtClean="0"/>
              <a:t> </a:t>
            </a:r>
            <a:r>
              <a:rPr lang="es-ES" sz="1400" dirty="0" err="1" smtClean="0"/>
              <a:t>already</a:t>
            </a:r>
            <a:r>
              <a:rPr lang="es-ES" sz="1400" dirty="0" smtClean="0"/>
              <a:t> </a:t>
            </a:r>
            <a:r>
              <a:rPr lang="es-ES" sz="1400" dirty="0" err="1" smtClean="0"/>
              <a:t>have</a:t>
            </a:r>
            <a:r>
              <a:rPr lang="es-ES" sz="1400" dirty="0" smtClean="0"/>
              <a:t> </a:t>
            </a:r>
            <a:r>
              <a:rPr lang="es-ES" sz="1400" dirty="0" err="1" smtClean="0"/>
              <a:t>transactions</a:t>
            </a:r>
            <a:r>
              <a:rPr lang="es-ES" sz="1400" dirty="0" smtClean="0"/>
              <a:t> </a:t>
            </a:r>
            <a:endParaRPr lang="es-ES" sz="1400" dirty="0"/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r>
              <a:rPr lang="es-ES" sz="1400" dirty="0" err="1" smtClean="0">
                <a:cs typeface="Calibri"/>
              </a:rPr>
              <a:t>Now</a:t>
            </a:r>
            <a:r>
              <a:rPr lang="es-ES" sz="1400" dirty="0" smtClean="0">
                <a:cs typeface="Calibri"/>
              </a:rPr>
              <a:t> </a:t>
            </a:r>
            <a:r>
              <a:rPr lang="es-ES" sz="1400" dirty="0" err="1" smtClean="0">
                <a:cs typeface="Calibri"/>
              </a:rPr>
              <a:t>we</a:t>
            </a:r>
            <a:r>
              <a:rPr lang="es-ES" sz="1400" dirty="0" smtClean="0">
                <a:cs typeface="Calibri"/>
              </a:rPr>
              <a:t> can </a:t>
            </a:r>
            <a:r>
              <a:rPr lang="es-ES" sz="1400" dirty="0" err="1" smtClean="0">
                <a:cs typeface="Calibri"/>
              </a:rPr>
              <a:t>revert</a:t>
            </a:r>
            <a:r>
              <a:rPr lang="es-ES" sz="1400" dirty="0" smtClean="0">
                <a:cs typeface="Calibri"/>
              </a:rPr>
              <a:t> a </a:t>
            </a:r>
            <a:r>
              <a:rPr lang="es-ES" sz="1400" dirty="0" err="1" smtClean="0">
                <a:cs typeface="Calibri"/>
              </a:rPr>
              <a:t>group</a:t>
            </a:r>
            <a:r>
              <a:rPr lang="es-ES" sz="1400" dirty="0" smtClean="0">
                <a:cs typeface="Calibri"/>
              </a:rPr>
              <a:t> of </a:t>
            </a:r>
            <a:r>
              <a:rPr lang="es-ES" sz="1400" dirty="0" err="1" smtClean="0">
                <a:cs typeface="Calibri"/>
              </a:rPr>
              <a:t>SaveChange</a:t>
            </a:r>
            <a:r>
              <a:rPr lang="es-ES" sz="1400" dirty="0" smtClean="0">
                <a:cs typeface="Calibri"/>
              </a:rPr>
              <a:t>, </a:t>
            </a:r>
            <a:r>
              <a:rPr lang="es-ES" sz="1400" dirty="0" err="1" smtClean="0">
                <a:cs typeface="Calibri"/>
              </a:rPr>
              <a:t>always</a:t>
            </a:r>
            <a:r>
              <a:rPr lang="es-ES" sz="1400" dirty="0" smtClean="0">
                <a:cs typeface="Calibri"/>
              </a:rPr>
              <a:t> </a:t>
            </a:r>
            <a:r>
              <a:rPr lang="es-ES" sz="1400" dirty="0" err="1" smtClean="0">
                <a:cs typeface="Calibri"/>
              </a:rPr>
              <a:t>we</a:t>
            </a:r>
            <a:r>
              <a:rPr lang="es-ES" sz="1400" dirty="0" smtClean="0">
                <a:cs typeface="Calibri"/>
              </a:rPr>
              <a:t> </a:t>
            </a:r>
            <a:r>
              <a:rPr lang="es-ES" sz="1400" dirty="0" err="1" smtClean="0">
                <a:cs typeface="Calibri"/>
              </a:rPr>
              <a:t>don’t</a:t>
            </a:r>
            <a:r>
              <a:rPr lang="es-ES" sz="1400" dirty="0" smtClean="0">
                <a:cs typeface="Calibri"/>
              </a:rPr>
              <a:t> </a:t>
            </a:r>
            <a:r>
              <a:rPr lang="es-ES" sz="1400" dirty="0" err="1" smtClean="0">
                <a:cs typeface="Calibri"/>
              </a:rPr>
              <a:t>call</a:t>
            </a:r>
            <a:r>
              <a:rPr lang="es-ES" sz="1400" dirty="0" smtClean="0">
                <a:cs typeface="Calibri"/>
              </a:rPr>
              <a:t> Complete() </a:t>
            </a:r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  <a:p>
            <a:pPr marL="442595" lvl="1"/>
            <a:endParaRPr lang="es-ES" sz="1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91C239-C9D9-E944-B255-786377874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36" y="4933079"/>
            <a:ext cx="1781556" cy="17815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109" y="2523676"/>
            <a:ext cx="4873404" cy="18106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220" y="3234095"/>
            <a:ext cx="4102990" cy="34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3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610</Words>
  <Application>Microsoft Office PowerPoint</Application>
  <PresentationFormat>Panorámica</PresentationFormat>
  <Paragraphs>143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Abadi MT Condensed Light</vt:lpstr>
      <vt:lpstr>Al Bayan Plain</vt:lpstr>
      <vt:lpstr>Arial</vt:lpstr>
      <vt:lpstr>Calibri</vt:lpstr>
      <vt:lpstr>Calibri Light</vt:lpstr>
      <vt:lpstr>Cordia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Beltran Marquez</dc:creator>
  <cp:lastModifiedBy>Jose Antonio Beltran Marquez</cp:lastModifiedBy>
  <cp:revision>73</cp:revision>
  <dcterms:created xsi:type="dcterms:W3CDTF">2018-10-08T10:32:11Z</dcterms:created>
  <dcterms:modified xsi:type="dcterms:W3CDTF">2018-10-10T09:46:43Z</dcterms:modified>
</cp:coreProperties>
</file>