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0540" y="4585715"/>
            <a:ext cx="1414272" cy="254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9378" y="642950"/>
            <a:ext cx="5365242" cy="144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00" b="1" i="0">
                <a:solidFill>
                  <a:srgbClr val="434343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rgbClr val="1154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07542" y="1436370"/>
            <a:ext cx="3867150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7630" y="864869"/>
            <a:ext cx="2531745" cy="286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0540" y="4585715"/>
            <a:ext cx="1414272" cy="254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85749"/>
            <a:ext cx="199072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34343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55800"/>
            <a:ext cx="8072755" cy="251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rgbClr val="1154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Relationship Id="rId4" Type="http://schemas.openxmlformats.org/officeDocument/2006/relationships/hyperlink" Target="http://editor.swagger.io/" TargetMode="External"/><Relationship Id="rId5" Type="http://schemas.openxmlformats.org/officeDocument/2006/relationships/hyperlink" Target="http://petstore.swagger.io/" TargetMode="External"/><Relationship Id="rId6" Type="http://schemas.openxmlformats.org/officeDocument/2006/relationships/hyperlink" Target="https://online.swagger.io/validator" TargetMode="External"/><Relationship Id="rId7" Type="http://schemas.openxmlformats.org/officeDocument/2006/relationships/hyperlink" Target="http://swagger.io/swagger-codegen" TargetMode="External"/><Relationship Id="rId8" Type="http://schemas.openxmlformats.org/officeDocument/2006/relationships/image" Target="../media/image3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hyperlink" Target="http://editor.swagger.io/" TargetMode="External"/><Relationship Id="rId5" Type="http://schemas.openxmlformats.org/officeDocument/2006/relationships/image" Target="../media/image4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png"/><Relationship Id="rId4" Type="http://schemas.openxmlformats.org/officeDocument/2006/relationships/hyperlink" Target="http://www.jerolba.com/mujeres-y-hombres-y-serverless" TargetMode="External"/><Relationship Id="rId5" Type="http://schemas.openxmlformats.org/officeDocument/2006/relationships/hyperlink" Target="https://us-central1-hombre-o-mujer.cloudfunctions.net/gender?name=nieves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hyperlink" Target="http://bit.ly/gender-swagger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hyperlink" Target="http://editor.swagger.io/" TargetMode="External"/><Relationship Id="rId5" Type="http://schemas.openxmlformats.org/officeDocument/2006/relationships/image" Target="../media/image4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Relationship Id="rId4" Type="http://schemas.openxmlformats.org/officeDocument/2006/relationships/image" Target="../media/image53.jpg"/><Relationship Id="rId5" Type="http://schemas.openxmlformats.org/officeDocument/2006/relationships/hyperlink" Target="http://bit.ly/codegen101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png"/><Relationship Id="rId4" Type="http://schemas.openxmlformats.org/officeDocument/2006/relationships/hyperlink" Target="https://openapi3.herokuapp.com/" TargetMode="External"/><Relationship Id="rId5" Type="http://schemas.openxmlformats.org/officeDocument/2006/relationships/hyperlink" Target="https://github.com/pjmolina/event-backend" TargetMode="External"/><Relationship Id="rId6" Type="http://schemas.openxmlformats.org/officeDocument/2006/relationships/image" Target="../media/image5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Relationship Id="rId4" Type="http://schemas.openxmlformats.org/officeDocument/2006/relationships/hyperlink" Target="https://www.npmjs.com/package/baucis-swagger2" TargetMode="External"/><Relationship Id="rId5" Type="http://schemas.openxmlformats.org/officeDocument/2006/relationships/hyperlink" Target="https://www.npmjs.com/package/baucis-openapi3" TargetMode="External"/><Relationship Id="rId6" Type="http://schemas.openxmlformats.org/officeDocument/2006/relationships/hyperlink" Target="https://www.npmjs.com/package/openapi3-ts" TargetMode="External"/><Relationship Id="rId7" Type="http://schemas.openxmlformats.org/officeDocument/2006/relationships/image" Target="../media/image5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3.jpg"/><Relationship Id="rId3" Type="http://schemas.openxmlformats.org/officeDocument/2006/relationships/image" Target="../media/image6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Relationship Id="rId3" Type="http://schemas.openxmlformats.org/officeDocument/2006/relationships/image" Target="../media/image6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g"/><Relationship Id="rId3" Type="http://schemas.openxmlformats.org/officeDocument/2006/relationships/image" Target="../media/image70.png"/><Relationship Id="rId4" Type="http://schemas.openxmlformats.org/officeDocument/2006/relationships/image" Target="../media/image7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jpg"/><Relationship Id="rId3" Type="http://schemas.openxmlformats.org/officeDocument/2006/relationships/image" Target="../media/image74.png"/><Relationship Id="rId4" Type="http://schemas.openxmlformats.org/officeDocument/2006/relationships/image" Target="../media/image75.jpg"/><Relationship Id="rId5" Type="http://schemas.openxmlformats.org/officeDocument/2006/relationships/image" Target="../media/image7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richardsonMaturityModel.html" TargetMode="External"/><Relationship Id="rId3" Type="http://schemas.openxmlformats.org/officeDocument/2006/relationships/hyperlink" Target="https://i.stack.imgur.com/whhD1.png" TargetMode="External"/><Relationship Id="rId4" Type="http://schemas.openxmlformats.org/officeDocument/2006/relationships/hyperlink" Target="https://httpstatuses.com/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hyperlink" Target="http://stateless.co/hal_specification.html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image" Target="../media/image2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Relationship Id="rId4" Type="http://schemas.openxmlformats.org/officeDocument/2006/relationships/hyperlink" Target="https://www.openapis.org/" TargetMode="External"/><Relationship Id="rId5" Type="http://schemas.openxmlformats.org/officeDocument/2006/relationships/image" Target="../media/image3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415" y="560555"/>
            <a:ext cx="3016354" cy="2808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3175" y="635965"/>
            <a:ext cx="381635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5" b="0">
                <a:latin typeface="Arial"/>
                <a:cs typeface="Arial"/>
              </a:rPr>
              <a:t>Building</a:t>
            </a:r>
            <a:r>
              <a:rPr dirty="0" sz="3000" spc="-190" b="0">
                <a:latin typeface="Arial"/>
                <a:cs typeface="Arial"/>
              </a:rPr>
              <a:t> </a:t>
            </a:r>
            <a:r>
              <a:rPr dirty="0" sz="3000" spc="-90" b="0">
                <a:latin typeface="Arial"/>
                <a:cs typeface="Arial"/>
              </a:rPr>
              <a:t>APIs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000" spc="40" b="0">
                <a:latin typeface="Arial"/>
                <a:cs typeface="Arial"/>
              </a:rPr>
              <a:t>with </a:t>
            </a:r>
            <a:r>
              <a:rPr dirty="0" sz="3000" spc="-10" b="0">
                <a:latin typeface="Arial"/>
                <a:cs typeface="Arial"/>
              </a:rPr>
              <a:t>the </a:t>
            </a:r>
            <a:r>
              <a:rPr dirty="0" sz="3000" spc="-110" b="0">
                <a:latin typeface="Arial"/>
                <a:cs typeface="Arial"/>
              </a:rPr>
              <a:t>OpenAPI</a:t>
            </a:r>
            <a:r>
              <a:rPr dirty="0" sz="3000" spc="-400" b="0">
                <a:latin typeface="Arial"/>
                <a:cs typeface="Arial"/>
              </a:rPr>
              <a:t> </a:t>
            </a:r>
            <a:r>
              <a:rPr dirty="0" sz="3000" spc="-80" b="0">
                <a:latin typeface="Arial"/>
                <a:cs typeface="Arial"/>
              </a:rPr>
              <a:t>Spec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853" y="4060342"/>
            <a:ext cx="2341245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"/>
                <a:cs typeface="Arial"/>
              </a:rPr>
              <a:t>Dr. </a:t>
            </a:r>
            <a:r>
              <a:rPr dirty="0" sz="1800" spc="-15">
                <a:latin typeface="Arial"/>
                <a:cs typeface="Arial"/>
              </a:rPr>
              <a:t>Pedro </a:t>
            </a:r>
            <a:r>
              <a:rPr dirty="0" sz="1800" spc="25">
                <a:latin typeface="Arial"/>
                <a:cs typeface="Arial"/>
              </a:rPr>
              <a:t>J.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 spc="15">
                <a:latin typeface="Arial"/>
                <a:cs typeface="Arial"/>
              </a:rPr>
              <a:t>Molina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120">
                <a:solidFill>
                  <a:srgbClr val="666666"/>
                </a:solidFill>
                <a:latin typeface="Arial"/>
                <a:cs typeface="Arial"/>
              </a:rPr>
              <a:t>CEO </a:t>
            </a:r>
            <a:r>
              <a:rPr dirty="0" sz="1400" spc="25">
                <a:solidFill>
                  <a:srgbClr val="666666"/>
                </a:solidFill>
                <a:latin typeface="Arial"/>
                <a:cs typeface="Arial"/>
              </a:rPr>
              <a:t>at </a:t>
            </a:r>
            <a:r>
              <a:rPr dirty="0" sz="1400">
                <a:solidFill>
                  <a:srgbClr val="666666"/>
                </a:solidFill>
                <a:latin typeface="Arial"/>
                <a:cs typeface="Arial"/>
              </a:rPr>
              <a:t>Metadev</a:t>
            </a:r>
            <a:r>
              <a:rPr dirty="0" sz="1400" spc="25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6FC0"/>
                </a:solidFill>
                <a:latin typeface="Arial"/>
                <a:cs typeface="Arial"/>
              </a:rPr>
              <a:t>@pmolinam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1568" y="4018424"/>
            <a:ext cx="703368" cy="710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30497" y="1971126"/>
            <a:ext cx="1041745" cy="1034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6" y="0"/>
            <a:ext cx="7321296" cy="5138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26117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OpenAPI</a:t>
            </a:r>
            <a:r>
              <a:rPr dirty="0" spc="-60"/>
              <a:t> </a:t>
            </a:r>
            <a:r>
              <a:rPr dirty="0" spc="50"/>
              <a:t>Initiative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94175" y="1174851"/>
            <a:ext cx="2995295" cy="732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dirty="0" u="sng" sz="2000" spc="2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4"/>
              </a:rPr>
              <a:t>http://editor.swagger.io </a:t>
            </a:r>
            <a:r>
              <a:rPr dirty="0" sz="2000" spc="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sng" sz="2000" spc="2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5"/>
              </a:rPr>
              <a:t>http://petstore.swagger.io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821283"/>
            <a:ext cx="1592580" cy="14389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" b="1">
                <a:solidFill>
                  <a:srgbClr val="434343"/>
                </a:solidFill>
                <a:latin typeface="Trebuchet MS"/>
                <a:cs typeface="Trebuchet MS"/>
              </a:rPr>
              <a:t>Tooling</a:t>
            </a:r>
            <a:endParaRPr sz="2000">
              <a:latin typeface="Trebuchet MS"/>
              <a:cs typeface="Trebuchet MS"/>
            </a:endParaRPr>
          </a:p>
          <a:p>
            <a:pPr marL="192405" indent="-17970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5">
                <a:solidFill>
                  <a:srgbClr val="434343"/>
                </a:solidFill>
                <a:latin typeface="Arial"/>
                <a:cs typeface="Arial"/>
              </a:rPr>
              <a:t>Editor</a:t>
            </a:r>
            <a:endParaRPr sz="20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40">
                <a:solidFill>
                  <a:srgbClr val="434343"/>
                </a:solidFill>
                <a:latin typeface="Arial"/>
                <a:cs typeface="Arial"/>
              </a:rPr>
              <a:t>API</a:t>
            </a:r>
            <a:r>
              <a:rPr dirty="0" sz="2000" spc="-10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34343"/>
                </a:solidFill>
                <a:latin typeface="Arial"/>
                <a:cs typeface="Arial"/>
              </a:rPr>
              <a:t>Explorer</a:t>
            </a:r>
            <a:endParaRPr sz="20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37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Validator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234647"/>
            <a:ext cx="7611745" cy="17919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670935">
              <a:lnSpc>
                <a:spcPct val="100000"/>
              </a:lnSpc>
              <a:spcBef>
                <a:spcPts val="480"/>
              </a:spcBef>
            </a:pPr>
            <a:r>
              <a:rPr dirty="0" u="sng" sz="2000" spc="2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6"/>
              </a:rPr>
              <a:t>https://online.swagger.io/validator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2000" spc="-30" b="1">
                <a:solidFill>
                  <a:srgbClr val="434343"/>
                </a:solidFill>
                <a:latin typeface="Trebuchet MS"/>
                <a:cs typeface="Trebuchet MS"/>
              </a:rPr>
              <a:t>Opensource</a:t>
            </a:r>
            <a:r>
              <a:rPr dirty="0" sz="2000" spc="-15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2000" spc="-55" b="1">
                <a:solidFill>
                  <a:srgbClr val="434343"/>
                </a:solidFill>
                <a:latin typeface="Trebuchet MS"/>
                <a:cs typeface="Trebuchet MS"/>
              </a:rPr>
              <a:t>Generators:</a:t>
            </a:r>
            <a:endParaRPr sz="2000">
              <a:latin typeface="Trebuchet MS"/>
              <a:cs typeface="Trebuchet MS"/>
            </a:endParaRPr>
          </a:p>
          <a:p>
            <a:pPr marL="190500" indent="-177800">
              <a:lnSpc>
                <a:spcPct val="100000"/>
              </a:lnSpc>
              <a:spcBef>
                <a:spcPts val="370"/>
              </a:spcBef>
              <a:buFont typeface="Wingdings"/>
              <a:buChar char=""/>
              <a:tabLst>
                <a:tab pos="191135" algn="l"/>
              </a:tabLst>
            </a:pPr>
            <a:r>
              <a:rPr dirty="0" sz="2000" spc="-5" i="1">
                <a:solidFill>
                  <a:srgbClr val="434343"/>
                </a:solidFill>
                <a:latin typeface="Trebuchet MS"/>
                <a:cs typeface="Trebuchet MS"/>
              </a:rPr>
              <a:t>skeletons </a:t>
            </a:r>
            <a:r>
              <a:rPr dirty="0" sz="2000" spc="5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2000" spc="-2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434343"/>
                </a:solidFill>
                <a:latin typeface="Arial"/>
                <a:cs typeface="Arial"/>
              </a:rPr>
              <a:t>back-ends</a:t>
            </a:r>
            <a:endParaRPr sz="2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191135" algn="l"/>
              </a:tabLst>
            </a:pPr>
            <a:r>
              <a:rPr dirty="0" sz="2000" spc="-25" i="1">
                <a:solidFill>
                  <a:srgbClr val="434343"/>
                </a:solidFill>
                <a:latin typeface="Trebuchet MS"/>
                <a:cs typeface="Trebuchet MS"/>
              </a:rPr>
              <a:t>proxies </a:t>
            </a:r>
            <a:r>
              <a:rPr dirty="0" sz="2000" spc="5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2000" spc="-1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front-end</a:t>
            </a:r>
            <a:endParaRPr sz="2000">
              <a:latin typeface="Arial"/>
              <a:cs typeface="Arial"/>
            </a:endParaRPr>
          </a:p>
          <a:p>
            <a:pPr marL="2947035">
              <a:lnSpc>
                <a:spcPct val="100000"/>
              </a:lnSpc>
              <a:spcBef>
                <a:spcPts val="385"/>
              </a:spcBef>
            </a:pPr>
            <a:r>
              <a:rPr dirty="0" u="sng" sz="2000" spc="2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7"/>
              </a:rPr>
              <a:t>http://swagger.io/swagger-codegen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01155" y="320040"/>
            <a:ext cx="2438400" cy="647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14649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Use</a:t>
            </a:r>
            <a:r>
              <a:rPr dirty="0" spc="-50"/>
              <a:t> </a:t>
            </a:r>
            <a:r>
              <a:rPr dirty="0" spc="10"/>
              <a:t>cases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60194" y="1503121"/>
            <a:ext cx="2906395" cy="2548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2755" indent="-44005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53390" algn="l"/>
              </a:tabLst>
            </a:pPr>
            <a:r>
              <a:rPr dirty="0" sz="3100" spc="-35">
                <a:solidFill>
                  <a:srgbClr val="434343"/>
                </a:solidFill>
                <a:latin typeface="Arial"/>
                <a:cs typeface="Arial"/>
              </a:rPr>
              <a:t>Legacy</a:t>
            </a:r>
            <a:r>
              <a:rPr dirty="0" sz="3100" spc="-1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3100" spc="-65">
                <a:solidFill>
                  <a:srgbClr val="434343"/>
                </a:solidFill>
                <a:latin typeface="Arial"/>
                <a:cs typeface="Arial"/>
              </a:rPr>
              <a:t>API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4343"/>
              </a:buClr>
              <a:buFont typeface="Arial"/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452755" indent="-440055">
              <a:lnSpc>
                <a:spcPct val="100000"/>
              </a:lnSpc>
              <a:buAutoNum type="arabicPeriod"/>
              <a:tabLst>
                <a:tab pos="453390" algn="l"/>
              </a:tabLst>
            </a:pPr>
            <a:r>
              <a:rPr dirty="0" sz="3100" spc="10">
                <a:solidFill>
                  <a:srgbClr val="434343"/>
                </a:solidFill>
                <a:latin typeface="Arial"/>
                <a:cs typeface="Arial"/>
              </a:rPr>
              <a:t>Contract</a:t>
            </a:r>
            <a:r>
              <a:rPr dirty="0" sz="3100" spc="-1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3100" spc="10">
                <a:solidFill>
                  <a:srgbClr val="434343"/>
                </a:solidFill>
                <a:latin typeface="Arial"/>
                <a:cs typeface="Arial"/>
              </a:rPr>
              <a:t>First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452755" indent="-440055">
              <a:lnSpc>
                <a:spcPct val="100000"/>
              </a:lnSpc>
              <a:buAutoNum type="arabicPeriod"/>
              <a:tabLst>
                <a:tab pos="453390" algn="l"/>
              </a:tabLst>
            </a:pPr>
            <a:r>
              <a:rPr dirty="0" sz="3100" spc="-50">
                <a:solidFill>
                  <a:srgbClr val="434343"/>
                </a:solidFill>
                <a:latin typeface="Arial"/>
                <a:cs typeface="Arial"/>
              </a:rPr>
              <a:t>Service</a:t>
            </a:r>
            <a:r>
              <a:rPr dirty="0" sz="3100" spc="-1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3100" spc="-10">
                <a:solidFill>
                  <a:srgbClr val="434343"/>
                </a:solidFill>
                <a:latin typeface="Arial"/>
                <a:cs typeface="Arial"/>
              </a:rPr>
              <a:t>driven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1155" y="320040"/>
            <a:ext cx="243840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1. </a:t>
            </a:r>
            <a:r>
              <a:rPr dirty="0"/>
              <a:t>Legacy</a:t>
            </a:r>
            <a:r>
              <a:rPr dirty="0" spc="-195"/>
              <a:t> </a:t>
            </a:r>
            <a:r>
              <a:rPr dirty="0" spc="50"/>
              <a:t>API</a:t>
            </a:r>
          </a:p>
        </p:txBody>
      </p:sp>
      <p:sp>
        <p:nvSpPr>
          <p:cNvPr id="5" name="object 5"/>
          <p:cNvSpPr/>
          <p:nvPr/>
        </p:nvSpPr>
        <p:spPr>
          <a:xfrm>
            <a:off x="6453378" y="666750"/>
            <a:ext cx="2150745" cy="373380"/>
          </a:xfrm>
          <a:custGeom>
            <a:avLst/>
            <a:gdLst/>
            <a:ahLst/>
            <a:cxnLst/>
            <a:rect l="l" t="t" r="r" b="b"/>
            <a:pathLst>
              <a:path w="2150745" h="373380">
                <a:moveTo>
                  <a:pt x="0" y="373379"/>
                </a:moveTo>
                <a:lnTo>
                  <a:pt x="2150364" y="373379"/>
                </a:lnTo>
                <a:lnTo>
                  <a:pt x="2150364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D07576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53378" y="666750"/>
            <a:ext cx="2150745" cy="373380"/>
          </a:xfrm>
          <a:custGeom>
            <a:avLst/>
            <a:gdLst/>
            <a:ahLst/>
            <a:cxnLst/>
            <a:rect l="l" t="t" r="r" b="b"/>
            <a:pathLst>
              <a:path w="2150745" h="373380">
                <a:moveTo>
                  <a:pt x="0" y="373379"/>
                </a:moveTo>
                <a:lnTo>
                  <a:pt x="2150364" y="373379"/>
                </a:lnTo>
                <a:lnTo>
                  <a:pt x="2150364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28956">
            <a:solidFill>
              <a:srgbClr val="4A18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641730"/>
            <a:ext cx="8053705" cy="35509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r" marR="830580">
              <a:lnSpc>
                <a:spcPct val="100000"/>
              </a:lnSpc>
              <a:spcBef>
                <a:spcPts val="340"/>
              </a:spcBef>
            </a:pPr>
            <a:r>
              <a:rPr dirty="0" sz="2100" b="1">
                <a:latin typeface="Arial"/>
                <a:cs typeface="Arial"/>
              </a:rPr>
              <a:t>API</a:t>
            </a:r>
            <a:endParaRPr sz="210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spcBef>
                <a:spcPts val="275"/>
              </a:spcBef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dirty="0" sz="2400" spc="0">
                <a:solidFill>
                  <a:srgbClr val="434343"/>
                </a:solidFill>
                <a:latin typeface="Arial"/>
                <a:cs typeface="Arial"/>
              </a:rPr>
              <a:t>Document </a:t>
            </a:r>
            <a:r>
              <a:rPr dirty="0" sz="2400" spc="-20">
                <a:solidFill>
                  <a:srgbClr val="434343"/>
                </a:solidFill>
                <a:latin typeface="Arial"/>
                <a:cs typeface="Arial"/>
              </a:rPr>
              <a:t>an </a:t>
            </a:r>
            <a:r>
              <a:rPr dirty="0" sz="2400" spc="15">
                <a:solidFill>
                  <a:srgbClr val="434343"/>
                </a:solidFill>
                <a:latin typeface="Arial"/>
                <a:cs typeface="Arial"/>
              </a:rPr>
              <a:t>existing</a:t>
            </a:r>
            <a:r>
              <a:rPr dirty="0" sz="2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434343"/>
                </a:solidFill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spcBef>
                <a:spcPts val="940"/>
              </a:spcBef>
              <a:buSzPct val="95833"/>
              <a:buFont typeface="Wingdings"/>
              <a:buChar char=""/>
              <a:tabLst>
                <a:tab pos="153035" algn="l"/>
                <a:tab pos="3193415" algn="l"/>
              </a:tabLst>
            </a:pPr>
            <a:r>
              <a:rPr dirty="0" sz="2400" spc="5">
                <a:solidFill>
                  <a:srgbClr val="434343"/>
                </a:solidFill>
                <a:latin typeface="Arial"/>
                <a:cs typeface="Arial"/>
              </a:rPr>
              <a:t>Contract</a:t>
            </a:r>
            <a:r>
              <a:rPr dirty="0" sz="2400" spc="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400" spc="15">
                <a:solidFill>
                  <a:srgbClr val="434343"/>
                </a:solidFill>
                <a:latin typeface="Arial"/>
                <a:cs typeface="Arial"/>
              </a:rPr>
              <a:t>creation	</a:t>
            </a:r>
            <a:r>
              <a:rPr dirty="0" u="heavy" sz="2400" spc="3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4"/>
              </a:rPr>
              <a:t>http://editor.swagger.io</a:t>
            </a:r>
            <a:endParaRPr sz="2400">
              <a:latin typeface="Arial"/>
              <a:cs typeface="Arial"/>
            </a:endParaRPr>
          </a:p>
          <a:p>
            <a:pPr marL="152400" indent="-139700">
              <a:lnSpc>
                <a:spcPct val="100000"/>
              </a:lnSpc>
              <a:spcBef>
                <a:spcPts val="919"/>
              </a:spcBef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dirty="0" sz="2400" spc="10">
                <a:solidFill>
                  <a:srgbClr val="434343"/>
                </a:solidFill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"/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>
                <a:solidFill>
                  <a:srgbClr val="434343"/>
                </a:solidFill>
                <a:latin typeface="Arial"/>
                <a:cs typeface="Arial"/>
              </a:rPr>
              <a:t>Results:</a:t>
            </a:r>
            <a:endParaRPr sz="24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920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40">
                <a:solidFill>
                  <a:srgbClr val="434343"/>
                </a:solidFill>
                <a:latin typeface="Arial"/>
                <a:cs typeface="Arial"/>
              </a:rPr>
              <a:t>API</a:t>
            </a:r>
            <a:r>
              <a:rPr dirty="0" sz="20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docs</a:t>
            </a:r>
            <a:endParaRPr sz="20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120">
                <a:solidFill>
                  <a:srgbClr val="434343"/>
                </a:solidFill>
                <a:latin typeface="Arial"/>
                <a:cs typeface="Arial"/>
              </a:rPr>
              <a:t>SDK </a:t>
            </a:r>
            <a:r>
              <a:rPr dirty="0" sz="2000">
                <a:solidFill>
                  <a:srgbClr val="434343"/>
                </a:solidFill>
                <a:latin typeface="Arial"/>
                <a:cs typeface="Arial"/>
              </a:rPr>
              <a:t>generation </a:t>
            </a:r>
            <a:r>
              <a:rPr dirty="0" sz="2000" spc="5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2000" spc="-1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34343"/>
                </a:solidFill>
                <a:latin typeface="Arial"/>
                <a:cs typeface="Arial"/>
              </a:rPr>
              <a:t>clients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73823" y="1048511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90" h="346075">
                <a:moveTo>
                  <a:pt x="57911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9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5" y="258699"/>
                </a:lnTo>
                <a:lnTo>
                  <a:pt x="57911" y="258699"/>
                </a:lnTo>
                <a:lnTo>
                  <a:pt x="57911" y="177686"/>
                </a:lnTo>
                <a:close/>
              </a:path>
              <a:path w="173990" h="346075">
                <a:moveTo>
                  <a:pt x="86868" y="171830"/>
                </a:moveTo>
                <a:lnTo>
                  <a:pt x="57911" y="177686"/>
                </a:lnTo>
                <a:lnTo>
                  <a:pt x="57911" y="258699"/>
                </a:lnTo>
                <a:lnTo>
                  <a:pt x="115824" y="258699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90" h="346075">
                <a:moveTo>
                  <a:pt x="115824" y="177686"/>
                </a:moveTo>
                <a:lnTo>
                  <a:pt x="115824" y="258699"/>
                </a:lnTo>
                <a:lnTo>
                  <a:pt x="173735" y="258699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90" h="346075">
                <a:moveTo>
                  <a:pt x="115824" y="0"/>
                </a:moveTo>
                <a:lnTo>
                  <a:pt x="57911" y="0"/>
                </a:lnTo>
                <a:lnTo>
                  <a:pt x="57911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90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20811" y="1048511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90" h="346075">
                <a:moveTo>
                  <a:pt x="57912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9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6" y="258699"/>
                </a:lnTo>
                <a:lnTo>
                  <a:pt x="57912" y="258699"/>
                </a:lnTo>
                <a:lnTo>
                  <a:pt x="57912" y="177686"/>
                </a:lnTo>
                <a:close/>
              </a:path>
              <a:path w="173990" h="346075">
                <a:moveTo>
                  <a:pt x="86868" y="171830"/>
                </a:moveTo>
                <a:lnTo>
                  <a:pt x="57912" y="177686"/>
                </a:lnTo>
                <a:lnTo>
                  <a:pt x="57912" y="258699"/>
                </a:lnTo>
                <a:lnTo>
                  <a:pt x="115824" y="258699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90" h="346075">
                <a:moveTo>
                  <a:pt x="115824" y="177686"/>
                </a:moveTo>
                <a:lnTo>
                  <a:pt x="115824" y="258699"/>
                </a:lnTo>
                <a:lnTo>
                  <a:pt x="173736" y="258699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90" h="346075">
                <a:moveTo>
                  <a:pt x="115824" y="0"/>
                </a:moveTo>
                <a:lnTo>
                  <a:pt x="57912" y="0"/>
                </a:lnTo>
                <a:lnTo>
                  <a:pt x="57912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90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2211" y="100584"/>
            <a:ext cx="582295" cy="584200"/>
          </a:xfrm>
          <a:custGeom>
            <a:avLst/>
            <a:gdLst/>
            <a:ahLst/>
            <a:cxnLst/>
            <a:rect l="l" t="t" r="r" b="b"/>
            <a:pathLst>
              <a:path w="582295" h="584200">
                <a:moveTo>
                  <a:pt x="0" y="583691"/>
                </a:moveTo>
                <a:lnTo>
                  <a:pt x="582168" y="583691"/>
                </a:lnTo>
                <a:lnTo>
                  <a:pt x="58216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92211" y="100584"/>
            <a:ext cx="582295" cy="584200"/>
          </a:xfrm>
          <a:custGeom>
            <a:avLst/>
            <a:gdLst/>
            <a:ahLst/>
            <a:cxnLst/>
            <a:rect l="l" t="t" r="r" b="b"/>
            <a:pathLst>
              <a:path w="582295" h="584200">
                <a:moveTo>
                  <a:pt x="0" y="583691"/>
                </a:moveTo>
                <a:lnTo>
                  <a:pt x="582168" y="583691"/>
                </a:lnTo>
                <a:lnTo>
                  <a:pt x="58216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89747" y="178307"/>
            <a:ext cx="437388" cy="435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35267" y="3451859"/>
            <a:ext cx="2268220" cy="349250"/>
          </a:xfrm>
          <a:custGeom>
            <a:avLst/>
            <a:gdLst/>
            <a:ahLst/>
            <a:cxnLst/>
            <a:rect l="l" t="t" r="r" b="b"/>
            <a:pathLst>
              <a:path w="2268220" h="349250">
                <a:moveTo>
                  <a:pt x="0" y="348995"/>
                </a:moveTo>
                <a:lnTo>
                  <a:pt x="2267712" y="348995"/>
                </a:lnTo>
                <a:lnTo>
                  <a:pt x="2267712" y="0"/>
                </a:lnTo>
                <a:lnTo>
                  <a:pt x="0" y="0"/>
                </a:lnTo>
                <a:lnTo>
                  <a:pt x="0" y="348995"/>
                </a:lnTo>
                <a:close/>
              </a:path>
            </a:pathLst>
          </a:custGeom>
          <a:solidFill>
            <a:srgbClr val="FFFF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32359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1. </a:t>
            </a:r>
            <a:r>
              <a:rPr dirty="0"/>
              <a:t>Legacy </a:t>
            </a:r>
            <a:r>
              <a:rPr dirty="0" spc="80"/>
              <a:t>API.</a:t>
            </a:r>
            <a:r>
              <a:rPr dirty="0" spc="-165"/>
              <a:t> </a:t>
            </a:r>
            <a:r>
              <a:rPr dirty="0" spc="15"/>
              <a:t>Sample</a:t>
            </a:r>
          </a:p>
        </p:txBody>
      </p:sp>
      <p:sp>
        <p:nvSpPr>
          <p:cNvPr id="6" name="object 6"/>
          <p:cNvSpPr/>
          <p:nvPr/>
        </p:nvSpPr>
        <p:spPr>
          <a:xfrm>
            <a:off x="1316736" y="3670934"/>
            <a:ext cx="6932930" cy="0"/>
          </a:xfrm>
          <a:custGeom>
            <a:avLst/>
            <a:gdLst/>
            <a:ahLst/>
            <a:cxnLst/>
            <a:rect l="l" t="t" r="r" b="b"/>
            <a:pathLst>
              <a:path w="6932930" h="0">
                <a:moveTo>
                  <a:pt x="0" y="0"/>
                </a:moveTo>
                <a:lnTo>
                  <a:pt x="6932675" y="0"/>
                </a:lnTo>
              </a:path>
            </a:pathLst>
          </a:custGeom>
          <a:ln w="9143">
            <a:solidFill>
              <a:srgbClr val="115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644142"/>
            <a:ext cx="7730490" cy="2404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27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-5" b="1">
                <a:solidFill>
                  <a:srgbClr val="434343"/>
                </a:solidFill>
                <a:latin typeface="Trebuchet MS"/>
                <a:cs typeface="Trebuchet MS"/>
              </a:rPr>
              <a:t>Nieves</a:t>
            </a:r>
            <a:r>
              <a:rPr dirty="0" sz="2700" spc="-17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2700" spc="-35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27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10">
                <a:solidFill>
                  <a:srgbClr val="434343"/>
                </a:solidFill>
                <a:latin typeface="Arial"/>
                <a:cs typeface="Arial"/>
              </a:rPr>
              <a:t>girl’s</a:t>
            </a:r>
            <a:r>
              <a:rPr dirty="0" sz="2700" spc="-1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15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dirty="0" sz="2700" spc="-9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-15">
                <a:solidFill>
                  <a:srgbClr val="434343"/>
                </a:solidFill>
                <a:latin typeface="Arial"/>
                <a:cs typeface="Arial"/>
              </a:rPr>
              <a:t>boy’s</a:t>
            </a:r>
            <a:r>
              <a:rPr dirty="0" sz="2700" spc="-9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-50">
                <a:solidFill>
                  <a:srgbClr val="434343"/>
                </a:solidFill>
                <a:latin typeface="Arial"/>
                <a:cs typeface="Arial"/>
              </a:rPr>
              <a:t>name?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700" spc="-75">
                <a:solidFill>
                  <a:srgbClr val="434343"/>
                </a:solidFill>
                <a:latin typeface="Arial"/>
                <a:cs typeface="Arial"/>
              </a:rPr>
              <a:t>Web </a:t>
            </a:r>
            <a:r>
              <a:rPr dirty="0" sz="2700" spc="-5">
                <a:solidFill>
                  <a:srgbClr val="434343"/>
                </a:solidFill>
                <a:latin typeface="Arial"/>
                <a:cs typeface="Arial"/>
              </a:rPr>
              <a:t>service </a:t>
            </a:r>
            <a:r>
              <a:rPr dirty="0" sz="2700" spc="8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dirty="0" sz="2700" spc="10">
                <a:solidFill>
                  <a:srgbClr val="434343"/>
                </a:solidFill>
                <a:latin typeface="Arial"/>
                <a:cs typeface="Arial"/>
              </a:rPr>
              <a:t>discover</a:t>
            </a:r>
            <a:r>
              <a:rPr dirty="0" sz="2700" spc="-4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25">
                <a:solidFill>
                  <a:srgbClr val="434343"/>
                </a:solidFill>
                <a:latin typeface="Arial"/>
                <a:cs typeface="Arial"/>
              </a:rPr>
              <a:t>it:</a:t>
            </a:r>
            <a:endParaRPr sz="2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44"/>
              </a:spcBef>
            </a:pPr>
            <a:r>
              <a:rPr dirty="0" u="sng" sz="1600" spc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4"/>
              </a:rPr>
              <a:t>http://www.jerolba.com/mujeres-y-hombres-y-serverless</a:t>
            </a:r>
            <a:endParaRPr sz="1600">
              <a:latin typeface="Arial"/>
              <a:cs typeface="Arial"/>
            </a:endParaRPr>
          </a:p>
          <a:p>
            <a:pPr marL="355600" marR="5080">
              <a:lnSpc>
                <a:spcPct val="140700"/>
              </a:lnSpc>
              <a:spcBef>
                <a:spcPts val="10"/>
              </a:spcBef>
            </a:pPr>
            <a:r>
              <a:rPr dirty="0" sz="1600" spc="-114">
                <a:solidFill>
                  <a:srgbClr val="434343"/>
                </a:solidFill>
                <a:latin typeface="Arial"/>
                <a:cs typeface="Arial"/>
              </a:rPr>
              <a:t>GET </a:t>
            </a:r>
            <a:r>
              <a:rPr dirty="0" sz="1600" spc="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https://us-central1-hombre-o-mujer.cloudfunctions.net/gender?name=nieves </a:t>
            </a:r>
            <a:r>
              <a:rPr dirty="0" sz="1600" spc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Credits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to: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Jerónimo </a:t>
            </a: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López</a:t>
            </a:r>
            <a:r>
              <a:rPr dirty="0" sz="1600" spc="2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06FC0"/>
                </a:solidFill>
                <a:latin typeface="Arial"/>
                <a:cs typeface="Arial"/>
              </a:rPr>
              <a:t>@jerolba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53378" y="666750"/>
            <a:ext cx="2150745" cy="373380"/>
          </a:xfrm>
          <a:custGeom>
            <a:avLst/>
            <a:gdLst/>
            <a:ahLst/>
            <a:cxnLst/>
            <a:rect l="l" t="t" r="r" b="b"/>
            <a:pathLst>
              <a:path w="2150745" h="373380">
                <a:moveTo>
                  <a:pt x="0" y="373379"/>
                </a:moveTo>
                <a:lnTo>
                  <a:pt x="2150364" y="373379"/>
                </a:lnTo>
                <a:lnTo>
                  <a:pt x="2150364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D07576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53378" y="666750"/>
            <a:ext cx="2150745" cy="373380"/>
          </a:xfrm>
          <a:prstGeom prst="rect">
            <a:avLst/>
          </a:prstGeom>
          <a:ln w="28955">
            <a:solidFill>
              <a:srgbClr val="4A181A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dirty="0" sz="2100" b="1">
                <a:latin typeface="Arial"/>
                <a:cs typeface="Arial"/>
              </a:rPr>
              <a:t>API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73823" y="1048511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90" h="346075">
                <a:moveTo>
                  <a:pt x="57911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9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5" y="258699"/>
                </a:lnTo>
                <a:lnTo>
                  <a:pt x="57911" y="258699"/>
                </a:lnTo>
                <a:lnTo>
                  <a:pt x="57911" y="177686"/>
                </a:lnTo>
                <a:close/>
              </a:path>
              <a:path w="173990" h="346075">
                <a:moveTo>
                  <a:pt x="86868" y="171830"/>
                </a:moveTo>
                <a:lnTo>
                  <a:pt x="57911" y="177686"/>
                </a:lnTo>
                <a:lnTo>
                  <a:pt x="57911" y="258699"/>
                </a:lnTo>
                <a:lnTo>
                  <a:pt x="115824" y="258699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90" h="346075">
                <a:moveTo>
                  <a:pt x="115824" y="177686"/>
                </a:moveTo>
                <a:lnTo>
                  <a:pt x="115824" y="258699"/>
                </a:lnTo>
                <a:lnTo>
                  <a:pt x="173735" y="258699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90" h="346075">
                <a:moveTo>
                  <a:pt x="115824" y="0"/>
                </a:moveTo>
                <a:lnTo>
                  <a:pt x="57911" y="0"/>
                </a:lnTo>
                <a:lnTo>
                  <a:pt x="57911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90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483" y="1591055"/>
            <a:ext cx="8700770" cy="3552825"/>
          </a:xfrm>
          <a:custGeom>
            <a:avLst/>
            <a:gdLst/>
            <a:ahLst/>
            <a:cxnLst/>
            <a:rect l="l" t="t" r="r" b="b"/>
            <a:pathLst>
              <a:path w="8700770" h="3552825">
                <a:moveTo>
                  <a:pt x="0" y="3552444"/>
                </a:moveTo>
                <a:lnTo>
                  <a:pt x="8700516" y="3552444"/>
                </a:lnTo>
                <a:lnTo>
                  <a:pt x="8700516" y="0"/>
                </a:lnTo>
                <a:lnTo>
                  <a:pt x="0" y="0"/>
                </a:lnTo>
                <a:lnTo>
                  <a:pt x="0" y="3552444"/>
                </a:lnTo>
                <a:close/>
              </a:path>
            </a:pathLst>
          </a:custGeom>
          <a:solidFill>
            <a:srgbClr val="E9F3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2249"/>
            <a:ext cx="34016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1. </a:t>
            </a:r>
            <a:r>
              <a:rPr dirty="0"/>
              <a:t>Legacy </a:t>
            </a:r>
            <a:r>
              <a:rPr dirty="0" spc="80"/>
              <a:t>API.</a:t>
            </a:r>
            <a:r>
              <a:rPr dirty="0" spc="-135"/>
              <a:t> </a:t>
            </a:r>
            <a:r>
              <a:rPr dirty="0" spc="10"/>
              <a:t>Contract</a:t>
            </a:r>
          </a:p>
        </p:txBody>
      </p:sp>
      <p:sp>
        <p:nvSpPr>
          <p:cNvPr id="4" name="object 4"/>
          <p:cNvSpPr/>
          <p:nvPr/>
        </p:nvSpPr>
        <p:spPr>
          <a:xfrm>
            <a:off x="6453378" y="666750"/>
            <a:ext cx="2150745" cy="373380"/>
          </a:xfrm>
          <a:custGeom>
            <a:avLst/>
            <a:gdLst/>
            <a:ahLst/>
            <a:cxnLst/>
            <a:rect l="l" t="t" r="r" b="b"/>
            <a:pathLst>
              <a:path w="2150745" h="373380">
                <a:moveTo>
                  <a:pt x="0" y="373379"/>
                </a:moveTo>
                <a:lnTo>
                  <a:pt x="2150364" y="373379"/>
                </a:lnTo>
                <a:lnTo>
                  <a:pt x="2150364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D07576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53378" y="666750"/>
            <a:ext cx="2150745" cy="373380"/>
          </a:xfrm>
          <a:custGeom>
            <a:avLst/>
            <a:gdLst/>
            <a:ahLst/>
            <a:cxnLst/>
            <a:rect l="l" t="t" r="r" b="b"/>
            <a:pathLst>
              <a:path w="2150745" h="373380">
                <a:moveTo>
                  <a:pt x="0" y="373379"/>
                </a:moveTo>
                <a:lnTo>
                  <a:pt x="2150364" y="373379"/>
                </a:lnTo>
                <a:lnTo>
                  <a:pt x="2150364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28956">
            <a:solidFill>
              <a:srgbClr val="4A18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67855" y="672160"/>
            <a:ext cx="212153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Arial"/>
                <a:cs typeface="Arial"/>
              </a:rPr>
              <a:t>API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73823" y="1048511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90" h="346075">
                <a:moveTo>
                  <a:pt x="57911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9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5" y="258699"/>
                </a:lnTo>
                <a:lnTo>
                  <a:pt x="57911" y="258699"/>
                </a:lnTo>
                <a:lnTo>
                  <a:pt x="57911" y="177686"/>
                </a:lnTo>
                <a:close/>
              </a:path>
              <a:path w="173990" h="346075">
                <a:moveTo>
                  <a:pt x="86868" y="171830"/>
                </a:moveTo>
                <a:lnTo>
                  <a:pt x="57911" y="177686"/>
                </a:lnTo>
                <a:lnTo>
                  <a:pt x="57911" y="258699"/>
                </a:lnTo>
                <a:lnTo>
                  <a:pt x="115824" y="258699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90" h="346075">
                <a:moveTo>
                  <a:pt x="115824" y="177686"/>
                </a:moveTo>
                <a:lnTo>
                  <a:pt x="115824" y="258699"/>
                </a:lnTo>
                <a:lnTo>
                  <a:pt x="173735" y="258699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90" h="346075">
                <a:moveTo>
                  <a:pt x="115824" y="0"/>
                </a:moveTo>
                <a:lnTo>
                  <a:pt x="57911" y="0"/>
                </a:lnTo>
                <a:lnTo>
                  <a:pt x="57911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90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20811" y="1048511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90" h="346075">
                <a:moveTo>
                  <a:pt x="57912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9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6" y="258699"/>
                </a:lnTo>
                <a:lnTo>
                  <a:pt x="57912" y="258699"/>
                </a:lnTo>
                <a:lnTo>
                  <a:pt x="57912" y="177686"/>
                </a:lnTo>
                <a:close/>
              </a:path>
              <a:path w="173990" h="346075">
                <a:moveTo>
                  <a:pt x="86868" y="171830"/>
                </a:moveTo>
                <a:lnTo>
                  <a:pt x="57912" y="177686"/>
                </a:lnTo>
                <a:lnTo>
                  <a:pt x="57912" y="258699"/>
                </a:lnTo>
                <a:lnTo>
                  <a:pt x="115824" y="258699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90" h="346075">
                <a:moveTo>
                  <a:pt x="115824" y="177686"/>
                </a:moveTo>
                <a:lnTo>
                  <a:pt x="115824" y="258699"/>
                </a:lnTo>
                <a:lnTo>
                  <a:pt x="173736" y="258699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90" h="346075">
                <a:moveTo>
                  <a:pt x="115824" y="0"/>
                </a:moveTo>
                <a:lnTo>
                  <a:pt x="57912" y="0"/>
                </a:lnTo>
                <a:lnTo>
                  <a:pt x="57912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90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92211" y="100584"/>
            <a:ext cx="582295" cy="584200"/>
          </a:xfrm>
          <a:custGeom>
            <a:avLst/>
            <a:gdLst/>
            <a:ahLst/>
            <a:cxnLst/>
            <a:rect l="l" t="t" r="r" b="b"/>
            <a:pathLst>
              <a:path w="582295" h="584200">
                <a:moveTo>
                  <a:pt x="0" y="583691"/>
                </a:moveTo>
                <a:lnTo>
                  <a:pt x="582168" y="583691"/>
                </a:lnTo>
                <a:lnTo>
                  <a:pt x="58216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2211" y="100584"/>
            <a:ext cx="582295" cy="584200"/>
          </a:xfrm>
          <a:custGeom>
            <a:avLst/>
            <a:gdLst/>
            <a:ahLst/>
            <a:cxnLst/>
            <a:rect l="l" t="t" r="r" b="b"/>
            <a:pathLst>
              <a:path w="582295" h="584200">
                <a:moveTo>
                  <a:pt x="0" y="583691"/>
                </a:moveTo>
                <a:lnTo>
                  <a:pt x="582168" y="583691"/>
                </a:lnTo>
                <a:lnTo>
                  <a:pt x="58216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89747" y="178307"/>
            <a:ext cx="437388" cy="435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9059" y="1001979"/>
            <a:ext cx="7941945" cy="40786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dirty="0" u="heavy" sz="21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ourier New"/>
                <a:cs typeface="Courier New"/>
                <a:hlinkClick r:id="rId3"/>
              </a:rPr>
              <a:t>http://bit.ly/gender-swagger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  <a:spcBef>
                <a:spcPts val="1950"/>
              </a:spcBef>
            </a:pPr>
            <a:r>
              <a:rPr dirty="0" sz="1800" spc="-5">
                <a:latin typeface="Courier New"/>
                <a:cs typeface="Courier New"/>
              </a:rPr>
              <a:t>swagger: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'2.0'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dirty="0" sz="1800" spc="-5">
                <a:latin typeface="Courier New"/>
                <a:cs typeface="Courier New"/>
              </a:rPr>
              <a:t>info: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1945"/>
              </a:lnSpc>
            </a:pPr>
            <a:r>
              <a:rPr dirty="0" sz="1800" spc="-5">
                <a:latin typeface="Courier New"/>
                <a:cs typeface="Courier New"/>
              </a:rPr>
              <a:t>version: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"1.0.0"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1945"/>
              </a:lnSpc>
            </a:pPr>
            <a:r>
              <a:rPr dirty="0" sz="1800" spc="-10">
                <a:latin typeface="Courier New"/>
                <a:cs typeface="Courier New"/>
              </a:rPr>
              <a:t>title: Girl </a:t>
            </a:r>
            <a:r>
              <a:rPr dirty="0" sz="1800" spc="-5">
                <a:latin typeface="Courier New"/>
                <a:cs typeface="Courier New"/>
              </a:rPr>
              <a:t>or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boy.</a:t>
            </a:r>
            <a:endParaRPr sz="1800">
              <a:latin typeface="Courier New"/>
              <a:cs typeface="Courier New"/>
            </a:endParaRPr>
          </a:p>
          <a:p>
            <a:pPr marL="12700" marR="952500">
              <a:lnSpc>
                <a:spcPts val="1939"/>
              </a:lnSpc>
              <a:spcBef>
                <a:spcPts val="140"/>
              </a:spcBef>
            </a:pPr>
            <a:r>
              <a:rPr dirty="0" sz="1800" spc="-5">
                <a:latin typeface="Courier New"/>
                <a:cs typeface="Courier New"/>
              </a:rPr>
              <a:t>host: </a:t>
            </a:r>
            <a:r>
              <a:rPr dirty="0" sz="1800" spc="-10">
                <a:solidFill>
                  <a:srgbClr val="006FC0"/>
                </a:solidFill>
                <a:latin typeface="Courier New"/>
                <a:cs typeface="Courier New"/>
              </a:rPr>
              <a:t>us-central1-hombre-o-mujer.cloudfunctions.net  </a:t>
            </a:r>
            <a:r>
              <a:rPr dirty="0" sz="1800" spc="-5">
                <a:latin typeface="Courier New"/>
                <a:cs typeface="Courier New"/>
              </a:rPr>
              <a:t>schemes:</a:t>
            </a:r>
            <a:endParaRPr sz="1800">
              <a:latin typeface="Courier New"/>
              <a:cs typeface="Courier New"/>
            </a:endParaRPr>
          </a:p>
          <a:p>
            <a:pPr marL="12700" indent="274320">
              <a:lnSpc>
                <a:spcPts val="1814"/>
              </a:lnSpc>
              <a:buChar char="-"/>
              <a:tabLst>
                <a:tab pos="560705" algn="l"/>
              </a:tabLst>
            </a:pPr>
            <a:r>
              <a:rPr dirty="0" sz="1800" spc="-10">
                <a:latin typeface="Courier New"/>
                <a:cs typeface="Courier New"/>
              </a:rPr>
              <a:t>https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dirty="0" sz="1800" spc="-10">
                <a:latin typeface="Courier New"/>
                <a:cs typeface="Courier New"/>
              </a:rPr>
              <a:t>consumes:</a:t>
            </a:r>
            <a:endParaRPr sz="1800">
              <a:latin typeface="Courier New"/>
              <a:cs typeface="Courier New"/>
            </a:endParaRPr>
          </a:p>
          <a:p>
            <a:pPr marL="12700" marR="5190490" indent="274320">
              <a:lnSpc>
                <a:spcPts val="1939"/>
              </a:lnSpc>
              <a:spcBef>
                <a:spcPts val="140"/>
              </a:spcBef>
              <a:buChar char="-"/>
              <a:tabLst>
                <a:tab pos="560705" algn="l"/>
              </a:tabLst>
            </a:pPr>
            <a:r>
              <a:rPr dirty="0" sz="1800" spc="-20">
                <a:latin typeface="Courier New"/>
                <a:cs typeface="Courier New"/>
              </a:rPr>
              <a:t>a</a:t>
            </a:r>
            <a:r>
              <a:rPr dirty="0" sz="1800" spc="-5">
                <a:latin typeface="Courier New"/>
                <a:cs typeface="Courier New"/>
              </a:rPr>
              <a:t>pp</a:t>
            </a:r>
            <a:r>
              <a:rPr dirty="0" sz="1800" spc="-20">
                <a:latin typeface="Courier New"/>
                <a:cs typeface="Courier New"/>
              </a:rPr>
              <a:t>l</a:t>
            </a:r>
            <a:r>
              <a:rPr dirty="0" sz="1800" spc="-5">
                <a:latin typeface="Courier New"/>
                <a:cs typeface="Courier New"/>
              </a:rPr>
              <a:t>i</a:t>
            </a:r>
            <a:r>
              <a:rPr dirty="0" sz="1800" spc="-20">
                <a:latin typeface="Courier New"/>
                <a:cs typeface="Courier New"/>
              </a:rPr>
              <a:t>ca</a:t>
            </a:r>
            <a:r>
              <a:rPr dirty="0" sz="1800" spc="-5">
                <a:latin typeface="Courier New"/>
                <a:cs typeface="Courier New"/>
              </a:rPr>
              <a:t>ti</a:t>
            </a:r>
            <a:r>
              <a:rPr dirty="0" sz="1800" spc="-20">
                <a:latin typeface="Courier New"/>
                <a:cs typeface="Courier New"/>
              </a:rPr>
              <a:t>o</a:t>
            </a:r>
            <a:r>
              <a:rPr dirty="0" sz="1800" spc="-5">
                <a:latin typeface="Courier New"/>
                <a:cs typeface="Courier New"/>
              </a:rPr>
              <a:t>n</a:t>
            </a:r>
            <a:r>
              <a:rPr dirty="0" sz="1800" spc="-20">
                <a:latin typeface="Courier New"/>
                <a:cs typeface="Courier New"/>
              </a:rPr>
              <a:t>/</a:t>
            </a:r>
            <a:r>
              <a:rPr dirty="0" sz="1800" spc="-5">
                <a:latin typeface="Courier New"/>
                <a:cs typeface="Courier New"/>
              </a:rPr>
              <a:t>js</a:t>
            </a:r>
            <a:r>
              <a:rPr dirty="0" sz="1800" spc="-20">
                <a:latin typeface="Courier New"/>
                <a:cs typeface="Courier New"/>
              </a:rPr>
              <a:t>o</a:t>
            </a:r>
            <a:r>
              <a:rPr dirty="0" sz="1800" spc="-5">
                <a:latin typeface="Courier New"/>
                <a:cs typeface="Courier New"/>
              </a:rPr>
              <a:t>n  </a:t>
            </a:r>
            <a:r>
              <a:rPr dirty="0" sz="1800" spc="-10">
                <a:latin typeface="Courier New"/>
                <a:cs typeface="Courier New"/>
              </a:rPr>
              <a:t>produces:</a:t>
            </a:r>
            <a:endParaRPr sz="1800">
              <a:latin typeface="Courier New"/>
              <a:cs typeface="Courier New"/>
            </a:endParaRPr>
          </a:p>
          <a:p>
            <a:pPr marL="12700" indent="274320">
              <a:lnSpc>
                <a:spcPts val="1814"/>
              </a:lnSpc>
              <a:buChar char="-"/>
              <a:tabLst>
                <a:tab pos="560705" algn="l"/>
              </a:tabLst>
            </a:pPr>
            <a:r>
              <a:rPr dirty="0" sz="1800" spc="-10">
                <a:latin typeface="Courier New"/>
                <a:cs typeface="Courier New"/>
              </a:rPr>
              <a:t>application/json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dirty="0" sz="1800" spc="-5">
                <a:latin typeface="Courier New"/>
                <a:cs typeface="Courier New"/>
              </a:rPr>
              <a:t>tags:</a:t>
            </a:r>
            <a:endParaRPr sz="1800">
              <a:latin typeface="Courier New"/>
              <a:cs typeface="Courier New"/>
            </a:endParaRPr>
          </a:p>
          <a:p>
            <a:pPr marL="12700" indent="274320">
              <a:lnSpc>
                <a:spcPts val="1945"/>
              </a:lnSpc>
              <a:buChar char="-"/>
              <a:tabLst>
                <a:tab pos="560705" algn="l"/>
              </a:tabLst>
            </a:pPr>
            <a:r>
              <a:rPr dirty="0" sz="1800" spc="-10">
                <a:latin typeface="Courier New"/>
                <a:cs typeface="Courier New"/>
              </a:rPr>
              <a:t>name: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Gender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ts val="2050"/>
              </a:lnSpc>
            </a:pPr>
            <a:r>
              <a:rPr dirty="0" sz="1800" spc="-10">
                <a:latin typeface="Courier New"/>
                <a:cs typeface="Courier New"/>
              </a:rPr>
              <a:t>description: Frequency </a:t>
            </a:r>
            <a:r>
              <a:rPr dirty="0" sz="1800" spc="-5">
                <a:latin typeface="Courier New"/>
                <a:cs typeface="Courier New"/>
              </a:rPr>
              <a:t>name </a:t>
            </a:r>
            <a:r>
              <a:rPr dirty="0" sz="1800" spc="-10">
                <a:latin typeface="Courier New"/>
                <a:cs typeface="Courier New"/>
              </a:rPr>
              <a:t>based </a:t>
            </a:r>
            <a:r>
              <a:rPr dirty="0" sz="1800" spc="-5">
                <a:latin typeface="Courier New"/>
                <a:cs typeface="Courier New"/>
              </a:rPr>
              <a:t>API </a:t>
            </a:r>
            <a:r>
              <a:rPr dirty="0" sz="1800" spc="-10">
                <a:latin typeface="Courier New"/>
                <a:cs typeface="Courier New"/>
              </a:rPr>
              <a:t>to guest</a:t>
            </a:r>
            <a:r>
              <a:rPr dirty="0" sz="1800" spc="1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gender.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208" y="1030223"/>
            <a:ext cx="8623300" cy="4113529"/>
          </a:xfrm>
          <a:custGeom>
            <a:avLst/>
            <a:gdLst/>
            <a:ahLst/>
            <a:cxnLst/>
            <a:rect l="l" t="t" r="r" b="b"/>
            <a:pathLst>
              <a:path w="8623300" h="4113529">
                <a:moveTo>
                  <a:pt x="0" y="4113276"/>
                </a:moveTo>
                <a:lnTo>
                  <a:pt x="8622792" y="4113276"/>
                </a:lnTo>
                <a:lnTo>
                  <a:pt x="8622792" y="0"/>
                </a:lnTo>
                <a:lnTo>
                  <a:pt x="0" y="0"/>
                </a:lnTo>
                <a:lnTo>
                  <a:pt x="0" y="4113276"/>
                </a:lnTo>
                <a:close/>
              </a:path>
            </a:pathLst>
          </a:custGeom>
          <a:solidFill>
            <a:srgbClr val="E9F3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7697" y="1042796"/>
            <a:ext cx="7757159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3399"/>
                </a:solidFill>
                <a:latin typeface="Courier New"/>
                <a:cs typeface="Courier New"/>
              </a:rPr>
              <a:t>paths:</a:t>
            </a:r>
            <a:endParaRPr sz="1200">
              <a:latin typeface="Courier New"/>
              <a:cs typeface="Courier New"/>
            </a:endParaRPr>
          </a:p>
          <a:p>
            <a:pPr marL="379730" marR="6817359" indent="-184785">
              <a:lnSpc>
                <a:spcPct val="100000"/>
              </a:lnSpc>
            </a:pPr>
            <a:r>
              <a:rPr dirty="0" sz="1200" spc="0">
                <a:solidFill>
                  <a:srgbClr val="702527"/>
                </a:solidFill>
                <a:latin typeface="Courier New"/>
                <a:cs typeface="Courier New"/>
              </a:rPr>
              <a:t>/</a:t>
            </a:r>
            <a:r>
              <a:rPr dirty="0" sz="1200" spc="-5">
                <a:solidFill>
                  <a:srgbClr val="702527"/>
                </a:solidFill>
                <a:latin typeface="Courier New"/>
                <a:cs typeface="Courier New"/>
              </a:rPr>
              <a:t>ge</a:t>
            </a:r>
            <a:r>
              <a:rPr dirty="0" sz="1200" spc="0">
                <a:solidFill>
                  <a:srgbClr val="702527"/>
                </a:solidFill>
                <a:latin typeface="Courier New"/>
                <a:cs typeface="Courier New"/>
              </a:rPr>
              <a:t>n</a:t>
            </a:r>
            <a:r>
              <a:rPr dirty="0" sz="1200" spc="-5">
                <a:solidFill>
                  <a:srgbClr val="702527"/>
                </a:solidFill>
                <a:latin typeface="Courier New"/>
                <a:cs typeface="Courier New"/>
              </a:rPr>
              <a:t>d</a:t>
            </a:r>
            <a:r>
              <a:rPr dirty="0" sz="1200" spc="0">
                <a:solidFill>
                  <a:srgbClr val="702527"/>
                </a:solidFill>
                <a:latin typeface="Courier New"/>
                <a:cs typeface="Courier New"/>
              </a:rPr>
              <a:t>e</a:t>
            </a:r>
            <a:r>
              <a:rPr dirty="0" sz="1200" spc="-5">
                <a:solidFill>
                  <a:srgbClr val="702527"/>
                </a:solidFill>
                <a:latin typeface="Courier New"/>
                <a:cs typeface="Courier New"/>
              </a:rPr>
              <a:t>r:  </a:t>
            </a:r>
            <a:r>
              <a:rPr dirty="0" sz="1200">
                <a:solidFill>
                  <a:srgbClr val="CC3399"/>
                </a:solidFill>
                <a:latin typeface="Courier New"/>
                <a:cs typeface="Courier New"/>
              </a:rPr>
              <a:t>get:</a:t>
            </a:r>
            <a:endParaRPr sz="1200">
              <a:latin typeface="Courier New"/>
              <a:cs typeface="Courier New"/>
            </a:endParaRPr>
          </a:p>
          <a:p>
            <a:pPr marL="56388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description:</a:t>
            </a:r>
            <a:r>
              <a:rPr dirty="0" sz="1200" spc="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Returns the probability base on gender frequency on registed names in</a:t>
            </a:r>
            <a:r>
              <a:rPr dirty="0" sz="1200" spc="15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Spain.</a:t>
            </a:r>
            <a:endParaRPr sz="1200">
              <a:latin typeface="Courier New"/>
              <a:cs typeface="Courier New"/>
            </a:endParaRPr>
          </a:p>
          <a:p>
            <a:pPr marL="563880">
              <a:lnSpc>
                <a:spcPct val="100000"/>
              </a:lnSpc>
            </a:pPr>
            <a:r>
              <a:rPr dirty="0" sz="1200">
                <a:solidFill>
                  <a:srgbClr val="00AF50"/>
                </a:solidFill>
                <a:latin typeface="Courier New"/>
                <a:cs typeface="Courier New"/>
              </a:rPr>
              <a:t>parameters:</a:t>
            </a:r>
            <a:endParaRPr sz="1200">
              <a:latin typeface="Courier New"/>
              <a:cs typeface="Courier New"/>
            </a:endParaRPr>
          </a:p>
          <a:p>
            <a:pPr marL="932815" marR="5894070" indent="-184785">
              <a:lnSpc>
                <a:spcPct val="100000"/>
              </a:lnSpc>
            </a:pPr>
            <a:r>
              <a:rPr dirty="0" sz="1200" spc="-5">
                <a:latin typeface="Courier New"/>
                <a:cs typeface="Courier New"/>
              </a:rPr>
              <a:t>- </a:t>
            </a:r>
            <a:r>
              <a:rPr dirty="0" sz="1200">
                <a:latin typeface="Courier New"/>
                <a:cs typeface="Courier New"/>
              </a:rPr>
              <a:t>name: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CC3399"/>
                </a:solidFill>
                <a:latin typeface="Courier New"/>
                <a:cs typeface="Courier New"/>
              </a:rPr>
              <a:t>name </a:t>
            </a:r>
            <a:r>
              <a:rPr dirty="0" sz="120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in:</a:t>
            </a:r>
            <a:r>
              <a:rPr dirty="0" sz="1200" spc="-2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CC3399"/>
                </a:solidFill>
                <a:latin typeface="Courier New"/>
                <a:cs typeface="Courier New"/>
              </a:rPr>
              <a:t>query</a:t>
            </a:r>
            <a:endParaRPr sz="1200">
              <a:latin typeface="Courier New"/>
              <a:cs typeface="Courier New"/>
            </a:endParaRPr>
          </a:p>
          <a:p>
            <a:pPr marL="932815" marR="469773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description: Given name  required:</a:t>
            </a:r>
            <a:r>
              <a:rPr dirty="0" sz="1200" spc="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CC3399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  <a:p>
            <a:pPr marL="932815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type:</a:t>
            </a:r>
            <a:r>
              <a:rPr dirty="0" sz="1200" spc="1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CC3399"/>
                </a:solidFill>
                <a:latin typeface="Courier New"/>
                <a:cs typeface="Courier New"/>
              </a:rPr>
              <a:t>string</a:t>
            </a:r>
            <a:endParaRPr sz="1200">
              <a:latin typeface="Courier New"/>
              <a:cs typeface="Courier New"/>
            </a:endParaRPr>
          </a:p>
          <a:p>
            <a:pPr marL="56388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AF50"/>
                </a:solidFill>
                <a:latin typeface="Courier New"/>
                <a:cs typeface="Courier New"/>
              </a:rPr>
              <a:t>responses:</a:t>
            </a:r>
            <a:endParaRPr sz="1200">
              <a:latin typeface="Courier New"/>
              <a:cs typeface="Courier New"/>
            </a:endParaRPr>
          </a:p>
          <a:p>
            <a:pPr marL="748665" marR="5619750">
              <a:lnSpc>
                <a:spcPct val="100000"/>
              </a:lnSpc>
            </a:pPr>
            <a:r>
              <a:rPr dirty="0" sz="1200" spc="-5">
                <a:latin typeface="Courier New"/>
                <a:cs typeface="Courier New"/>
              </a:rPr>
              <a:t># </a:t>
            </a:r>
            <a:r>
              <a:rPr dirty="0" sz="1200">
                <a:latin typeface="Courier New"/>
                <a:cs typeface="Courier New"/>
              </a:rPr>
              <a:t>Response</a:t>
            </a:r>
            <a:r>
              <a:rPr dirty="0" sz="1200" spc="-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code  </a:t>
            </a:r>
            <a:r>
              <a:rPr dirty="0" sz="1200">
                <a:solidFill>
                  <a:srgbClr val="CC3399"/>
                </a:solidFill>
                <a:latin typeface="Courier New"/>
                <a:cs typeface="Courier New"/>
              </a:rPr>
              <a:t>200:</a:t>
            </a:r>
            <a:endParaRPr sz="1200">
              <a:latin typeface="Courier New"/>
              <a:cs typeface="Courier New"/>
            </a:endParaRPr>
          </a:p>
          <a:p>
            <a:pPr marL="932815" marR="3961765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description: Sucessful response  schema:</a:t>
            </a:r>
            <a:endParaRPr sz="1200">
              <a:latin typeface="Courier New"/>
              <a:cs typeface="Courier New"/>
            </a:endParaRPr>
          </a:p>
          <a:p>
            <a:pPr marL="1115695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$ref:</a:t>
            </a:r>
            <a:r>
              <a:rPr dirty="0" sz="1200" spc="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6FC0"/>
                </a:solidFill>
                <a:latin typeface="Courier New"/>
                <a:cs typeface="Courier New"/>
              </a:rPr>
              <a:t>"#/definitions/GenderResponse"</a:t>
            </a:r>
            <a:endParaRPr sz="1200">
              <a:latin typeface="Courier New"/>
              <a:cs typeface="Courier New"/>
            </a:endParaRPr>
          </a:p>
          <a:p>
            <a:pPr marL="748665">
              <a:lnSpc>
                <a:spcPct val="100000"/>
              </a:lnSpc>
            </a:pPr>
            <a:r>
              <a:rPr dirty="0" sz="1200">
                <a:solidFill>
                  <a:srgbClr val="CC3399"/>
                </a:solidFill>
                <a:latin typeface="Courier New"/>
                <a:cs typeface="Courier New"/>
              </a:rPr>
              <a:t>404:</a:t>
            </a:r>
            <a:endParaRPr sz="1200">
              <a:latin typeface="Courier New"/>
              <a:cs typeface="Courier New"/>
            </a:endParaRPr>
          </a:p>
          <a:p>
            <a:pPr marL="932815" marR="479044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description: Not found  schema:</a:t>
            </a:r>
            <a:endParaRPr sz="1200">
              <a:latin typeface="Courier New"/>
              <a:cs typeface="Courier New"/>
            </a:endParaRPr>
          </a:p>
          <a:p>
            <a:pPr marL="1115695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$ref:</a:t>
            </a:r>
            <a:r>
              <a:rPr dirty="0" sz="1200" spc="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6FC0"/>
                </a:solidFill>
                <a:latin typeface="Courier New"/>
                <a:cs typeface="Courier New"/>
              </a:rPr>
              <a:t>"#/definitions/GenderNotFoundResponse"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22249"/>
            <a:ext cx="34016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1. </a:t>
            </a:r>
            <a:r>
              <a:rPr dirty="0"/>
              <a:t>Legacy </a:t>
            </a:r>
            <a:r>
              <a:rPr dirty="0" spc="80"/>
              <a:t>API.</a:t>
            </a:r>
            <a:r>
              <a:rPr dirty="0" spc="-135"/>
              <a:t> </a:t>
            </a:r>
            <a:r>
              <a:rPr dirty="0" spc="10"/>
              <a:t>Contract</a:t>
            </a:r>
          </a:p>
        </p:txBody>
      </p:sp>
      <p:sp>
        <p:nvSpPr>
          <p:cNvPr id="5" name="object 5"/>
          <p:cNvSpPr/>
          <p:nvPr/>
        </p:nvSpPr>
        <p:spPr>
          <a:xfrm>
            <a:off x="6453378" y="666750"/>
            <a:ext cx="2150745" cy="373380"/>
          </a:xfrm>
          <a:custGeom>
            <a:avLst/>
            <a:gdLst/>
            <a:ahLst/>
            <a:cxnLst/>
            <a:rect l="l" t="t" r="r" b="b"/>
            <a:pathLst>
              <a:path w="2150745" h="373380">
                <a:moveTo>
                  <a:pt x="0" y="373379"/>
                </a:moveTo>
                <a:lnTo>
                  <a:pt x="2150364" y="373379"/>
                </a:lnTo>
                <a:lnTo>
                  <a:pt x="2150364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D07576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53378" y="666750"/>
            <a:ext cx="2150745" cy="373380"/>
          </a:xfrm>
          <a:custGeom>
            <a:avLst/>
            <a:gdLst/>
            <a:ahLst/>
            <a:cxnLst/>
            <a:rect l="l" t="t" r="r" b="b"/>
            <a:pathLst>
              <a:path w="2150745" h="373380">
                <a:moveTo>
                  <a:pt x="0" y="373379"/>
                </a:moveTo>
                <a:lnTo>
                  <a:pt x="2150364" y="373379"/>
                </a:lnTo>
                <a:lnTo>
                  <a:pt x="2150364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28956">
            <a:solidFill>
              <a:srgbClr val="4A18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467855" y="672160"/>
            <a:ext cx="212153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Arial"/>
                <a:cs typeface="Arial"/>
              </a:rPr>
              <a:t>API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73823" y="1048511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90" h="346075">
                <a:moveTo>
                  <a:pt x="57911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9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5" y="258699"/>
                </a:lnTo>
                <a:lnTo>
                  <a:pt x="57911" y="258699"/>
                </a:lnTo>
                <a:lnTo>
                  <a:pt x="57911" y="177686"/>
                </a:lnTo>
                <a:close/>
              </a:path>
              <a:path w="173990" h="346075">
                <a:moveTo>
                  <a:pt x="86868" y="171830"/>
                </a:moveTo>
                <a:lnTo>
                  <a:pt x="57911" y="177686"/>
                </a:lnTo>
                <a:lnTo>
                  <a:pt x="57911" y="258699"/>
                </a:lnTo>
                <a:lnTo>
                  <a:pt x="115824" y="258699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90" h="346075">
                <a:moveTo>
                  <a:pt x="115824" y="177686"/>
                </a:moveTo>
                <a:lnTo>
                  <a:pt x="115824" y="258699"/>
                </a:lnTo>
                <a:lnTo>
                  <a:pt x="173735" y="258699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90" h="346075">
                <a:moveTo>
                  <a:pt x="115824" y="0"/>
                </a:moveTo>
                <a:lnTo>
                  <a:pt x="57911" y="0"/>
                </a:lnTo>
                <a:lnTo>
                  <a:pt x="57911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90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20811" y="1048511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90" h="346075">
                <a:moveTo>
                  <a:pt x="57912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9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6" y="258699"/>
                </a:lnTo>
                <a:lnTo>
                  <a:pt x="57912" y="258699"/>
                </a:lnTo>
                <a:lnTo>
                  <a:pt x="57912" y="177686"/>
                </a:lnTo>
                <a:close/>
              </a:path>
              <a:path w="173990" h="346075">
                <a:moveTo>
                  <a:pt x="86868" y="171830"/>
                </a:moveTo>
                <a:lnTo>
                  <a:pt x="57912" y="177686"/>
                </a:lnTo>
                <a:lnTo>
                  <a:pt x="57912" y="258699"/>
                </a:lnTo>
                <a:lnTo>
                  <a:pt x="115824" y="258699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90" h="346075">
                <a:moveTo>
                  <a:pt x="115824" y="177686"/>
                </a:moveTo>
                <a:lnTo>
                  <a:pt x="115824" y="258699"/>
                </a:lnTo>
                <a:lnTo>
                  <a:pt x="173736" y="258699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90" h="346075">
                <a:moveTo>
                  <a:pt x="115824" y="0"/>
                </a:moveTo>
                <a:lnTo>
                  <a:pt x="57912" y="0"/>
                </a:lnTo>
                <a:lnTo>
                  <a:pt x="57912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90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2211" y="100584"/>
            <a:ext cx="582295" cy="584200"/>
          </a:xfrm>
          <a:custGeom>
            <a:avLst/>
            <a:gdLst/>
            <a:ahLst/>
            <a:cxnLst/>
            <a:rect l="l" t="t" r="r" b="b"/>
            <a:pathLst>
              <a:path w="582295" h="584200">
                <a:moveTo>
                  <a:pt x="0" y="583691"/>
                </a:moveTo>
                <a:lnTo>
                  <a:pt x="582168" y="583691"/>
                </a:lnTo>
                <a:lnTo>
                  <a:pt x="58216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92211" y="100584"/>
            <a:ext cx="582295" cy="584200"/>
          </a:xfrm>
          <a:custGeom>
            <a:avLst/>
            <a:gdLst/>
            <a:ahLst/>
            <a:cxnLst/>
            <a:rect l="l" t="t" r="r" b="b"/>
            <a:pathLst>
              <a:path w="582295" h="584200">
                <a:moveTo>
                  <a:pt x="0" y="583691"/>
                </a:moveTo>
                <a:lnTo>
                  <a:pt x="582168" y="583691"/>
                </a:lnTo>
                <a:lnTo>
                  <a:pt x="58216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89747" y="178307"/>
            <a:ext cx="437388" cy="435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0579" y="1190244"/>
            <a:ext cx="4503420" cy="3930650"/>
          </a:xfrm>
          <a:custGeom>
            <a:avLst/>
            <a:gdLst/>
            <a:ahLst/>
            <a:cxnLst/>
            <a:rect l="l" t="t" r="r" b="b"/>
            <a:pathLst>
              <a:path w="4503420" h="3930650">
                <a:moveTo>
                  <a:pt x="0" y="3930396"/>
                </a:moveTo>
                <a:lnTo>
                  <a:pt x="4503420" y="3930396"/>
                </a:lnTo>
                <a:lnTo>
                  <a:pt x="4503420" y="0"/>
                </a:lnTo>
                <a:lnTo>
                  <a:pt x="0" y="0"/>
                </a:lnTo>
                <a:lnTo>
                  <a:pt x="0" y="3930396"/>
                </a:lnTo>
                <a:close/>
              </a:path>
            </a:pathLst>
          </a:custGeom>
          <a:solidFill>
            <a:srgbClr val="E9F3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26329" y="1200403"/>
            <a:ext cx="2654300" cy="345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marR="462280" indent="-2286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ourier New"/>
                <a:cs typeface="Courier New"/>
              </a:rPr>
              <a:t>totalMale:  type: number  format:</a:t>
            </a:r>
            <a:r>
              <a:rPr dirty="0" sz="1500" spc="-5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int32</a:t>
            </a:r>
            <a:endParaRPr sz="1500">
              <a:latin typeface="Courier New"/>
              <a:cs typeface="Courier New"/>
            </a:endParaRPr>
          </a:p>
          <a:p>
            <a:pPr marL="698500" marR="462280" indent="-2286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totalFemale:  type: number  format:</a:t>
            </a:r>
            <a:r>
              <a:rPr dirty="0" sz="1500" spc="-5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int32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1500" spc="-5">
                <a:solidFill>
                  <a:srgbClr val="00AF50"/>
                </a:solidFill>
                <a:latin typeface="Courier New"/>
                <a:cs typeface="Courier New"/>
              </a:rPr>
              <a:t>GenderNotFoundResponse:</a:t>
            </a:r>
            <a:endParaRPr sz="1500">
              <a:latin typeface="Courier New"/>
              <a:cs typeface="Courier New"/>
            </a:endParaRPr>
          </a:p>
          <a:p>
            <a:pPr algn="ctr" marR="1135380">
              <a:lnSpc>
                <a:spcPct val="100000"/>
              </a:lnSpc>
              <a:spcBef>
                <a:spcPts val="5"/>
              </a:spcBef>
            </a:pPr>
            <a:r>
              <a:rPr dirty="0" sz="1500" spc="-5">
                <a:latin typeface="Courier New"/>
                <a:cs typeface="Courier New"/>
              </a:rPr>
              <a:t>required:</a:t>
            </a:r>
            <a:endParaRPr sz="1500">
              <a:latin typeface="Courier New"/>
              <a:cs typeface="Courier New"/>
            </a:endParaRPr>
          </a:p>
          <a:p>
            <a:pPr marL="698500" indent="-2286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dirty="0" sz="1500" spc="-5">
                <a:latin typeface="Courier New"/>
                <a:cs typeface="Courier New"/>
              </a:rPr>
              <a:t>name</a:t>
            </a:r>
            <a:endParaRPr sz="1500">
              <a:latin typeface="Courier New"/>
              <a:cs typeface="Courier New"/>
            </a:endParaRPr>
          </a:p>
          <a:p>
            <a:pPr marL="698500" indent="-2286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dirty="0" sz="1500" spc="-5">
                <a:latin typeface="Courier New"/>
                <a:cs typeface="Courier New"/>
              </a:rPr>
              <a:t>gender</a:t>
            </a:r>
            <a:endParaRPr sz="1500">
              <a:latin typeface="Courier New"/>
              <a:cs typeface="Courier New"/>
            </a:endParaRPr>
          </a:p>
          <a:p>
            <a:pPr algn="ctr" marR="90678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properties: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name:</a:t>
            </a:r>
            <a:endParaRPr sz="1500">
              <a:latin typeface="Courier New"/>
              <a:cs typeface="Courier New"/>
            </a:endParaRPr>
          </a:p>
          <a:p>
            <a:pPr marL="469900" marR="576580" indent="2286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type:</a:t>
            </a:r>
            <a:r>
              <a:rPr dirty="0" sz="1500" spc="-5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string  gender: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type:</a:t>
            </a:r>
            <a:r>
              <a:rPr dirty="0" sz="1500" spc="-1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string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208" y="1190243"/>
            <a:ext cx="4013200" cy="3953510"/>
          </a:xfrm>
          <a:custGeom>
            <a:avLst/>
            <a:gdLst/>
            <a:ahLst/>
            <a:cxnLst/>
            <a:rect l="l" t="t" r="r" b="b"/>
            <a:pathLst>
              <a:path w="4013200" h="3953510">
                <a:moveTo>
                  <a:pt x="0" y="3953255"/>
                </a:moveTo>
                <a:lnTo>
                  <a:pt x="4012691" y="3953255"/>
                </a:lnTo>
                <a:lnTo>
                  <a:pt x="4012691" y="0"/>
                </a:lnTo>
                <a:lnTo>
                  <a:pt x="0" y="0"/>
                </a:lnTo>
                <a:lnTo>
                  <a:pt x="0" y="3953255"/>
                </a:lnTo>
                <a:close/>
              </a:path>
            </a:pathLst>
          </a:custGeom>
          <a:solidFill>
            <a:srgbClr val="E9F3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7697" y="1200403"/>
            <a:ext cx="242633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CC3399"/>
                </a:solidFill>
                <a:latin typeface="Courier New"/>
                <a:cs typeface="Courier New"/>
              </a:rPr>
              <a:t>definitions:</a:t>
            </a:r>
            <a:endParaRPr sz="1500">
              <a:latin typeface="Courier New"/>
              <a:cs typeface="Courier New"/>
            </a:endParaRPr>
          </a:p>
          <a:p>
            <a:pPr algn="ctr" marR="220979">
              <a:lnSpc>
                <a:spcPct val="100000"/>
              </a:lnSpc>
            </a:pPr>
            <a:r>
              <a:rPr dirty="0" sz="1500" spc="-5">
                <a:solidFill>
                  <a:srgbClr val="00AF50"/>
                </a:solidFill>
                <a:latin typeface="Courier New"/>
                <a:cs typeface="Courier New"/>
              </a:rPr>
              <a:t>GenderResponse:</a:t>
            </a:r>
            <a:endParaRPr sz="1500">
              <a:latin typeface="Courier New"/>
              <a:cs typeface="Courier New"/>
            </a:endParaRPr>
          </a:p>
          <a:p>
            <a:pPr algn="ctr" marR="44958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required:</a:t>
            </a:r>
            <a:endParaRPr sz="1500">
              <a:latin typeface="Courier New"/>
              <a:cs typeface="Courier New"/>
            </a:endParaRPr>
          </a:p>
          <a:p>
            <a:pPr marL="469900" indent="228600">
              <a:lnSpc>
                <a:spcPct val="100000"/>
              </a:lnSpc>
              <a:buChar char="-"/>
              <a:tabLst>
                <a:tab pos="927735" algn="l"/>
              </a:tabLst>
            </a:pPr>
            <a:r>
              <a:rPr dirty="0" sz="1500" spc="-5">
                <a:latin typeface="Courier New"/>
                <a:cs typeface="Courier New"/>
              </a:rPr>
              <a:t>name</a:t>
            </a:r>
            <a:endParaRPr sz="1500">
              <a:latin typeface="Courier New"/>
              <a:cs typeface="Courier New"/>
            </a:endParaRPr>
          </a:p>
          <a:p>
            <a:pPr marL="469900" indent="228600">
              <a:lnSpc>
                <a:spcPct val="100000"/>
              </a:lnSpc>
              <a:buChar char="-"/>
              <a:tabLst>
                <a:tab pos="927735" algn="l"/>
              </a:tabLst>
            </a:pPr>
            <a:r>
              <a:rPr dirty="0" sz="1500" spc="-5">
                <a:latin typeface="Courier New"/>
                <a:cs typeface="Courier New"/>
              </a:rPr>
              <a:t>gender</a:t>
            </a:r>
            <a:endParaRPr sz="1500">
              <a:latin typeface="Courier New"/>
              <a:cs typeface="Courier New"/>
            </a:endParaRPr>
          </a:p>
          <a:p>
            <a:pPr marL="469900" indent="228600">
              <a:lnSpc>
                <a:spcPct val="100000"/>
              </a:lnSpc>
              <a:buChar char="-"/>
              <a:tabLst>
                <a:tab pos="927735" algn="l"/>
              </a:tabLst>
            </a:pPr>
            <a:r>
              <a:rPr dirty="0" sz="1500" spc="-5">
                <a:latin typeface="Courier New"/>
                <a:cs typeface="Courier New"/>
              </a:rPr>
              <a:t>probability</a:t>
            </a:r>
            <a:endParaRPr sz="1500">
              <a:latin typeface="Courier New"/>
              <a:cs typeface="Courier New"/>
            </a:endParaRPr>
          </a:p>
          <a:p>
            <a:pPr marL="469900" indent="228600">
              <a:lnSpc>
                <a:spcPct val="100000"/>
              </a:lnSpc>
              <a:buChar char="-"/>
              <a:tabLst>
                <a:tab pos="927735" algn="l"/>
              </a:tabLst>
            </a:pPr>
            <a:r>
              <a:rPr dirty="0" sz="1500" spc="-5">
                <a:latin typeface="Courier New"/>
                <a:cs typeface="Courier New"/>
              </a:rPr>
              <a:t>totalMale</a:t>
            </a:r>
            <a:endParaRPr sz="1500">
              <a:latin typeface="Courier New"/>
              <a:cs typeface="Courier New"/>
            </a:endParaRPr>
          </a:p>
          <a:p>
            <a:pPr marL="469900" marR="234315" indent="228600">
              <a:lnSpc>
                <a:spcPct val="100000"/>
              </a:lnSpc>
              <a:spcBef>
                <a:spcPts val="5"/>
              </a:spcBef>
              <a:buChar char="-"/>
              <a:tabLst>
                <a:tab pos="927735" algn="l"/>
              </a:tabLst>
            </a:pPr>
            <a:r>
              <a:rPr dirty="0" sz="1500" spc="-5">
                <a:latin typeface="Courier New"/>
                <a:cs typeface="Courier New"/>
              </a:rPr>
              <a:t>totalFemale  </a:t>
            </a:r>
            <a:r>
              <a:rPr dirty="0" sz="1500" spc="-5">
                <a:latin typeface="Courier New"/>
                <a:cs typeface="Courier New"/>
              </a:rPr>
              <a:t>properties: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name: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type: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string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gender:</a:t>
            </a:r>
            <a:endParaRPr sz="1500">
              <a:latin typeface="Courier New"/>
              <a:cs typeface="Courier New"/>
            </a:endParaRPr>
          </a:p>
          <a:p>
            <a:pPr marL="698500" marR="120014" indent="2286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type:</a:t>
            </a:r>
            <a:r>
              <a:rPr dirty="0" sz="1500" spc="-5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string  probability: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type: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number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format:</a:t>
            </a:r>
            <a:r>
              <a:rPr dirty="0" sz="1500" spc="-7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float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222249"/>
            <a:ext cx="34016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1. </a:t>
            </a:r>
            <a:r>
              <a:rPr dirty="0"/>
              <a:t>Legacy </a:t>
            </a:r>
            <a:r>
              <a:rPr dirty="0" spc="80"/>
              <a:t>API.</a:t>
            </a:r>
            <a:r>
              <a:rPr dirty="0" spc="-135"/>
              <a:t> </a:t>
            </a:r>
            <a:r>
              <a:rPr dirty="0" spc="10"/>
              <a:t>Contract</a:t>
            </a:r>
          </a:p>
        </p:txBody>
      </p:sp>
      <p:sp>
        <p:nvSpPr>
          <p:cNvPr id="7" name="object 7"/>
          <p:cNvSpPr/>
          <p:nvPr/>
        </p:nvSpPr>
        <p:spPr>
          <a:xfrm>
            <a:off x="6453378" y="666750"/>
            <a:ext cx="2150745" cy="373380"/>
          </a:xfrm>
          <a:custGeom>
            <a:avLst/>
            <a:gdLst/>
            <a:ahLst/>
            <a:cxnLst/>
            <a:rect l="l" t="t" r="r" b="b"/>
            <a:pathLst>
              <a:path w="2150745" h="373380">
                <a:moveTo>
                  <a:pt x="0" y="373379"/>
                </a:moveTo>
                <a:lnTo>
                  <a:pt x="2150364" y="373379"/>
                </a:lnTo>
                <a:lnTo>
                  <a:pt x="2150364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D07576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53378" y="666750"/>
            <a:ext cx="2150745" cy="373380"/>
          </a:xfrm>
          <a:custGeom>
            <a:avLst/>
            <a:gdLst/>
            <a:ahLst/>
            <a:cxnLst/>
            <a:rect l="l" t="t" r="r" b="b"/>
            <a:pathLst>
              <a:path w="2150745" h="373380">
                <a:moveTo>
                  <a:pt x="0" y="373379"/>
                </a:moveTo>
                <a:lnTo>
                  <a:pt x="2150364" y="373379"/>
                </a:lnTo>
                <a:lnTo>
                  <a:pt x="2150364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28956">
            <a:solidFill>
              <a:srgbClr val="4A18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67855" y="672160"/>
            <a:ext cx="212153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Arial"/>
                <a:cs typeface="Arial"/>
              </a:rPr>
              <a:t>API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268" y="111252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73823" y="1048511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90" h="346075">
                <a:moveTo>
                  <a:pt x="57911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9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5" y="258699"/>
                </a:lnTo>
                <a:lnTo>
                  <a:pt x="57911" y="258699"/>
                </a:lnTo>
                <a:lnTo>
                  <a:pt x="57911" y="177686"/>
                </a:lnTo>
                <a:close/>
              </a:path>
              <a:path w="173990" h="346075">
                <a:moveTo>
                  <a:pt x="86868" y="171830"/>
                </a:moveTo>
                <a:lnTo>
                  <a:pt x="57911" y="177686"/>
                </a:lnTo>
                <a:lnTo>
                  <a:pt x="57911" y="258699"/>
                </a:lnTo>
                <a:lnTo>
                  <a:pt x="115824" y="258699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90" h="346075">
                <a:moveTo>
                  <a:pt x="115824" y="177686"/>
                </a:moveTo>
                <a:lnTo>
                  <a:pt x="115824" y="258699"/>
                </a:lnTo>
                <a:lnTo>
                  <a:pt x="173735" y="258699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90" h="346075">
                <a:moveTo>
                  <a:pt x="115824" y="0"/>
                </a:moveTo>
                <a:lnTo>
                  <a:pt x="57911" y="0"/>
                </a:lnTo>
                <a:lnTo>
                  <a:pt x="57911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90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20811" y="1048511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90" h="346075">
                <a:moveTo>
                  <a:pt x="57912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9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6" y="258699"/>
                </a:lnTo>
                <a:lnTo>
                  <a:pt x="57912" y="258699"/>
                </a:lnTo>
                <a:lnTo>
                  <a:pt x="57912" y="177686"/>
                </a:lnTo>
                <a:close/>
              </a:path>
              <a:path w="173990" h="346075">
                <a:moveTo>
                  <a:pt x="86868" y="171830"/>
                </a:moveTo>
                <a:lnTo>
                  <a:pt x="57912" y="177686"/>
                </a:lnTo>
                <a:lnTo>
                  <a:pt x="57912" y="258699"/>
                </a:lnTo>
                <a:lnTo>
                  <a:pt x="115824" y="258699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90" h="346075">
                <a:moveTo>
                  <a:pt x="115824" y="177686"/>
                </a:moveTo>
                <a:lnTo>
                  <a:pt x="115824" y="258699"/>
                </a:lnTo>
                <a:lnTo>
                  <a:pt x="173736" y="258699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90" h="346075">
                <a:moveTo>
                  <a:pt x="115824" y="0"/>
                </a:moveTo>
                <a:lnTo>
                  <a:pt x="57912" y="0"/>
                </a:lnTo>
                <a:lnTo>
                  <a:pt x="57912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90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92211" y="100584"/>
            <a:ext cx="582295" cy="584200"/>
          </a:xfrm>
          <a:custGeom>
            <a:avLst/>
            <a:gdLst/>
            <a:ahLst/>
            <a:cxnLst/>
            <a:rect l="l" t="t" r="r" b="b"/>
            <a:pathLst>
              <a:path w="582295" h="584200">
                <a:moveTo>
                  <a:pt x="0" y="583691"/>
                </a:moveTo>
                <a:lnTo>
                  <a:pt x="582168" y="583691"/>
                </a:lnTo>
                <a:lnTo>
                  <a:pt x="58216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solidFill>
            <a:srgbClr val="FFFFFF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92211" y="100584"/>
            <a:ext cx="582295" cy="584200"/>
          </a:xfrm>
          <a:custGeom>
            <a:avLst/>
            <a:gdLst/>
            <a:ahLst/>
            <a:cxnLst/>
            <a:rect l="l" t="t" r="r" b="b"/>
            <a:pathLst>
              <a:path w="582295" h="584200">
                <a:moveTo>
                  <a:pt x="0" y="583691"/>
                </a:moveTo>
                <a:lnTo>
                  <a:pt x="582168" y="583691"/>
                </a:lnTo>
                <a:lnTo>
                  <a:pt x="582168" y="0"/>
                </a:lnTo>
                <a:lnTo>
                  <a:pt x="0" y="0"/>
                </a:lnTo>
                <a:lnTo>
                  <a:pt x="0" y="583691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89747" y="178307"/>
            <a:ext cx="437388" cy="435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23425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2. </a:t>
            </a:r>
            <a:r>
              <a:rPr dirty="0" spc="10"/>
              <a:t>Contract</a:t>
            </a:r>
            <a:r>
              <a:rPr dirty="0" spc="-180"/>
              <a:t> </a:t>
            </a:r>
            <a:r>
              <a:rPr dirty="0" spc="15"/>
              <a:t>First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351229"/>
            <a:ext cx="325627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9539" indent="-116839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dirty="0" sz="2000" spc="-40">
                <a:solidFill>
                  <a:srgbClr val="434343"/>
                </a:solidFill>
                <a:latin typeface="Arial"/>
                <a:cs typeface="Arial"/>
              </a:rPr>
              <a:t>Spec </a:t>
            </a:r>
            <a:r>
              <a:rPr dirty="0" sz="2000" spc="30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written </a:t>
            </a:r>
            <a:r>
              <a:rPr dirty="0" sz="2000" spc="1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dirty="0" sz="2000" spc="55">
                <a:solidFill>
                  <a:srgbClr val="434343"/>
                </a:solidFill>
                <a:latin typeface="Arial"/>
                <a:cs typeface="Arial"/>
              </a:rPr>
              <a:t>first</a:t>
            </a:r>
            <a:r>
              <a:rPr dirty="0" sz="2000" spc="-38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0">
                <a:solidFill>
                  <a:srgbClr val="434343"/>
                </a:solidFill>
                <a:latin typeface="Arial"/>
                <a:cs typeface="Arial"/>
              </a:rPr>
              <a:t>place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marL="5376545">
              <a:lnSpc>
                <a:spcPct val="100000"/>
              </a:lnSpc>
              <a:spcBef>
                <a:spcPts val="960"/>
              </a:spcBef>
            </a:pPr>
            <a:r>
              <a:rPr dirty="0" spc="25">
                <a:hlinkClick r:id="rId4"/>
              </a:rPr>
              <a:t>http://editor.swagger.io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u="none" spc="-60">
                <a:solidFill>
                  <a:srgbClr val="434343"/>
                </a:solidFill>
              </a:rPr>
              <a:t>Can</a:t>
            </a:r>
            <a:r>
              <a:rPr dirty="0" u="none" spc="-80">
                <a:solidFill>
                  <a:srgbClr val="434343"/>
                </a:solidFill>
              </a:rPr>
              <a:t> </a:t>
            </a:r>
            <a:r>
              <a:rPr dirty="0" u="none" spc="-20">
                <a:solidFill>
                  <a:srgbClr val="434343"/>
                </a:solidFill>
              </a:rPr>
              <a:t>generate:</a:t>
            </a:r>
          </a:p>
          <a:p>
            <a:pPr marL="192405" indent="-17970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u="none" spc="-25">
                <a:solidFill>
                  <a:srgbClr val="434343"/>
                </a:solidFill>
              </a:rPr>
              <a:t>a </a:t>
            </a:r>
            <a:r>
              <a:rPr dirty="0" u="none" spc="-30" i="1">
                <a:solidFill>
                  <a:srgbClr val="00AF50"/>
                </a:solidFill>
                <a:latin typeface="Trebuchet MS"/>
                <a:cs typeface="Trebuchet MS"/>
              </a:rPr>
              <a:t>skeleton </a:t>
            </a:r>
            <a:r>
              <a:rPr dirty="0" u="none" spc="50">
                <a:solidFill>
                  <a:srgbClr val="434343"/>
                </a:solidFill>
              </a:rPr>
              <a:t>for</a:t>
            </a:r>
            <a:r>
              <a:rPr dirty="0" u="none" spc="-215">
                <a:solidFill>
                  <a:srgbClr val="434343"/>
                </a:solidFill>
              </a:rPr>
              <a:t> </a:t>
            </a:r>
            <a:r>
              <a:rPr dirty="0" u="none" spc="-5">
                <a:solidFill>
                  <a:srgbClr val="434343"/>
                </a:solidFill>
              </a:rPr>
              <a:t>backend</a:t>
            </a:r>
          </a:p>
          <a:p>
            <a:pPr marL="192405" indent="-179705">
              <a:lnSpc>
                <a:spcPct val="100000"/>
              </a:lnSpc>
              <a:spcBef>
                <a:spcPts val="85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u="none" spc="-25">
                <a:solidFill>
                  <a:srgbClr val="434343"/>
                </a:solidFill>
              </a:rPr>
              <a:t>a </a:t>
            </a:r>
            <a:r>
              <a:rPr dirty="0" u="none" spc="-50" i="1">
                <a:solidFill>
                  <a:srgbClr val="00AF50"/>
                </a:solidFill>
                <a:latin typeface="Trebuchet MS"/>
                <a:cs typeface="Trebuchet MS"/>
              </a:rPr>
              <a:t>proxy </a:t>
            </a:r>
            <a:r>
              <a:rPr dirty="0" u="none" spc="10">
                <a:solidFill>
                  <a:srgbClr val="434343"/>
                </a:solidFill>
              </a:rPr>
              <a:t>or </a:t>
            </a:r>
            <a:r>
              <a:rPr dirty="0" u="none" spc="-125">
                <a:solidFill>
                  <a:srgbClr val="434343"/>
                </a:solidFill>
              </a:rPr>
              <a:t>SDK </a:t>
            </a:r>
            <a:r>
              <a:rPr dirty="0" u="none" spc="50">
                <a:solidFill>
                  <a:srgbClr val="434343"/>
                </a:solidFill>
              </a:rPr>
              <a:t>for</a:t>
            </a:r>
            <a:r>
              <a:rPr dirty="0" u="none" spc="-204">
                <a:solidFill>
                  <a:srgbClr val="434343"/>
                </a:solidFill>
              </a:rPr>
              <a:t> </a:t>
            </a:r>
            <a:r>
              <a:rPr dirty="0" u="none" spc="10">
                <a:solidFill>
                  <a:srgbClr val="434343"/>
                </a:solidFill>
              </a:rPr>
              <a:t>consumers</a:t>
            </a:r>
          </a:p>
          <a:p>
            <a:pPr marL="192405" indent="-17970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u="none" spc="-10">
                <a:solidFill>
                  <a:srgbClr val="434343"/>
                </a:solidFill>
              </a:rPr>
              <a:t>enables</a:t>
            </a:r>
            <a:r>
              <a:rPr dirty="0" u="none" spc="-60">
                <a:solidFill>
                  <a:srgbClr val="434343"/>
                </a:solidFill>
              </a:rPr>
              <a:t> </a:t>
            </a:r>
            <a:r>
              <a:rPr dirty="0" u="none" spc="0">
                <a:solidFill>
                  <a:srgbClr val="434343"/>
                </a:solidFill>
              </a:rPr>
              <a:t>parallel</a:t>
            </a:r>
            <a:r>
              <a:rPr dirty="0" u="none" spc="-85">
                <a:solidFill>
                  <a:srgbClr val="434343"/>
                </a:solidFill>
              </a:rPr>
              <a:t> </a:t>
            </a:r>
            <a:r>
              <a:rPr dirty="0" u="none" spc="25">
                <a:solidFill>
                  <a:srgbClr val="434343"/>
                </a:solidFill>
              </a:rPr>
              <a:t>work</a:t>
            </a:r>
            <a:r>
              <a:rPr dirty="0" u="none" spc="-85">
                <a:solidFill>
                  <a:srgbClr val="434343"/>
                </a:solidFill>
              </a:rPr>
              <a:t> </a:t>
            </a:r>
            <a:r>
              <a:rPr dirty="0" u="none" spc="5">
                <a:solidFill>
                  <a:srgbClr val="434343"/>
                </a:solidFill>
              </a:rPr>
              <a:t>on</a:t>
            </a:r>
            <a:r>
              <a:rPr dirty="0" u="none" spc="-70">
                <a:solidFill>
                  <a:srgbClr val="434343"/>
                </a:solidFill>
              </a:rPr>
              <a:t> </a:t>
            </a:r>
            <a:r>
              <a:rPr dirty="0" u="none" spc="-5">
                <a:solidFill>
                  <a:srgbClr val="434343"/>
                </a:solidFill>
              </a:rPr>
              <a:t>backend</a:t>
            </a:r>
            <a:r>
              <a:rPr dirty="0" u="none" spc="-70">
                <a:solidFill>
                  <a:srgbClr val="434343"/>
                </a:solidFill>
              </a:rPr>
              <a:t> </a:t>
            </a:r>
            <a:r>
              <a:rPr dirty="0" u="none" spc="-5">
                <a:solidFill>
                  <a:srgbClr val="434343"/>
                </a:solidFill>
              </a:rPr>
              <a:t>and</a:t>
            </a:r>
            <a:r>
              <a:rPr dirty="0" u="none" spc="-65">
                <a:solidFill>
                  <a:srgbClr val="434343"/>
                </a:solidFill>
              </a:rPr>
              <a:t> </a:t>
            </a:r>
            <a:r>
              <a:rPr dirty="0" u="none" spc="25">
                <a:solidFill>
                  <a:srgbClr val="434343"/>
                </a:solidFill>
              </a:rPr>
              <a:t>frontend</a:t>
            </a:r>
            <a:r>
              <a:rPr dirty="0" u="none" spc="-80">
                <a:solidFill>
                  <a:srgbClr val="434343"/>
                </a:solidFill>
              </a:rPr>
              <a:t> </a:t>
            </a:r>
            <a:r>
              <a:rPr dirty="0" u="none" spc="10">
                <a:solidFill>
                  <a:srgbClr val="434343"/>
                </a:solidFill>
              </a:rPr>
              <a:t>teams.</a:t>
            </a:r>
          </a:p>
          <a:p>
            <a:pPr marL="192405" indent="-17970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u="none" spc="30">
                <a:solidFill>
                  <a:srgbClr val="434343"/>
                </a:solidFill>
              </a:rPr>
              <a:t>contract</a:t>
            </a:r>
            <a:r>
              <a:rPr dirty="0" u="none" spc="-85">
                <a:solidFill>
                  <a:srgbClr val="434343"/>
                </a:solidFill>
              </a:rPr>
              <a:t> </a:t>
            </a:r>
            <a:r>
              <a:rPr dirty="0" u="none" spc="-10">
                <a:solidFill>
                  <a:srgbClr val="434343"/>
                </a:solidFill>
              </a:rPr>
              <a:t>change</a:t>
            </a:r>
            <a:r>
              <a:rPr dirty="0" u="none" spc="-70">
                <a:solidFill>
                  <a:srgbClr val="434343"/>
                </a:solidFill>
              </a:rPr>
              <a:t> </a:t>
            </a:r>
            <a:r>
              <a:rPr dirty="0" u="none">
                <a:solidFill>
                  <a:srgbClr val="434343"/>
                </a:solidFill>
              </a:rPr>
              <a:t>can</a:t>
            </a:r>
            <a:r>
              <a:rPr dirty="0" u="none" spc="-55">
                <a:solidFill>
                  <a:srgbClr val="434343"/>
                </a:solidFill>
              </a:rPr>
              <a:t> </a:t>
            </a:r>
            <a:r>
              <a:rPr dirty="0" u="none" spc="-25">
                <a:solidFill>
                  <a:srgbClr val="434343"/>
                </a:solidFill>
              </a:rPr>
              <a:t>be</a:t>
            </a:r>
            <a:r>
              <a:rPr dirty="0" u="none" spc="-60">
                <a:solidFill>
                  <a:srgbClr val="434343"/>
                </a:solidFill>
              </a:rPr>
              <a:t> </a:t>
            </a:r>
            <a:r>
              <a:rPr dirty="0" u="none" spc="-5">
                <a:solidFill>
                  <a:srgbClr val="434343"/>
                </a:solidFill>
              </a:rPr>
              <a:t>versioned</a:t>
            </a:r>
            <a:r>
              <a:rPr dirty="0" u="none" spc="-70">
                <a:solidFill>
                  <a:srgbClr val="434343"/>
                </a:solidFill>
              </a:rPr>
              <a:t> </a:t>
            </a:r>
            <a:r>
              <a:rPr dirty="0" u="none" spc="10">
                <a:solidFill>
                  <a:srgbClr val="434343"/>
                </a:solidFill>
              </a:rPr>
              <a:t>in</a:t>
            </a:r>
            <a:r>
              <a:rPr dirty="0" u="none" spc="-60">
                <a:solidFill>
                  <a:srgbClr val="434343"/>
                </a:solidFill>
              </a:rPr>
              <a:t> </a:t>
            </a:r>
            <a:r>
              <a:rPr dirty="0" u="none" spc="-25">
                <a:solidFill>
                  <a:srgbClr val="434343"/>
                </a:solidFill>
              </a:rPr>
              <a:t>a</a:t>
            </a:r>
            <a:r>
              <a:rPr dirty="0" u="none" spc="-55">
                <a:solidFill>
                  <a:srgbClr val="434343"/>
                </a:solidFill>
              </a:rPr>
              <a:t> </a:t>
            </a:r>
            <a:r>
              <a:rPr dirty="0" u="none">
                <a:solidFill>
                  <a:srgbClr val="434343"/>
                </a:solidFill>
              </a:rPr>
              <a:t>proper</a:t>
            </a:r>
            <a:r>
              <a:rPr dirty="0" u="none" spc="-75">
                <a:solidFill>
                  <a:srgbClr val="434343"/>
                </a:solidFill>
              </a:rPr>
              <a:t> </a:t>
            </a:r>
            <a:r>
              <a:rPr dirty="0" u="none" spc="-15">
                <a:solidFill>
                  <a:srgbClr val="434343"/>
                </a:solidFill>
              </a:rPr>
              <a:t>way.</a:t>
            </a:r>
          </a:p>
        </p:txBody>
      </p:sp>
      <p:sp>
        <p:nvSpPr>
          <p:cNvPr id="7" name="object 7"/>
          <p:cNvSpPr/>
          <p:nvPr/>
        </p:nvSpPr>
        <p:spPr>
          <a:xfrm>
            <a:off x="6761988" y="76200"/>
            <a:ext cx="582295" cy="585470"/>
          </a:xfrm>
          <a:custGeom>
            <a:avLst/>
            <a:gdLst/>
            <a:ahLst/>
            <a:cxnLst/>
            <a:rect l="l" t="t" r="r" b="b"/>
            <a:pathLst>
              <a:path w="582295" h="585470">
                <a:moveTo>
                  <a:pt x="0" y="585215"/>
                </a:moveTo>
                <a:lnTo>
                  <a:pt x="582168" y="585215"/>
                </a:lnTo>
                <a:lnTo>
                  <a:pt x="582168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61047" y="153923"/>
            <a:ext cx="435864" cy="435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82918" y="1000505"/>
            <a:ext cx="542925" cy="741045"/>
          </a:xfrm>
          <a:prstGeom prst="rect">
            <a:avLst/>
          </a:prstGeom>
          <a:solidFill>
            <a:srgbClr val="D07576">
              <a:alpha val="32940"/>
            </a:srgbClr>
          </a:solidFill>
          <a:ln w="28955">
            <a:solidFill>
              <a:srgbClr val="4A181A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600" spc="-20" b="1">
                <a:latin typeface="Arial"/>
                <a:cs typeface="Arial"/>
              </a:rPr>
              <a:t>API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24700" y="1083563"/>
            <a:ext cx="422275" cy="173990"/>
          </a:xfrm>
          <a:custGeom>
            <a:avLst/>
            <a:gdLst/>
            <a:ahLst/>
            <a:cxnLst/>
            <a:rect l="l" t="t" r="r" b="b"/>
            <a:pathLst>
              <a:path w="422275" h="173990">
                <a:moveTo>
                  <a:pt x="335025" y="0"/>
                </a:moveTo>
                <a:lnTo>
                  <a:pt x="301200" y="6822"/>
                </a:lnTo>
                <a:lnTo>
                  <a:pt x="273589" y="25431"/>
                </a:lnTo>
                <a:lnTo>
                  <a:pt x="254980" y="53042"/>
                </a:lnTo>
                <a:lnTo>
                  <a:pt x="248157" y="86868"/>
                </a:lnTo>
                <a:lnTo>
                  <a:pt x="254980" y="120693"/>
                </a:lnTo>
                <a:lnTo>
                  <a:pt x="273589" y="148304"/>
                </a:lnTo>
                <a:lnTo>
                  <a:pt x="301200" y="166913"/>
                </a:lnTo>
                <a:lnTo>
                  <a:pt x="335025" y="173736"/>
                </a:lnTo>
                <a:lnTo>
                  <a:pt x="368851" y="166913"/>
                </a:lnTo>
                <a:lnTo>
                  <a:pt x="396462" y="148304"/>
                </a:lnTo>
                <a:lnTo>
                  <a:pt x="415071" y="120693"/>
                </a:lnTo>
                <a:lnTo>
                  <a:pt x="416053" y="115824"/>
                </a:lnTo>
                <a:lnTo>
                  <a:pt x="335025" y="115824"/>
                </a:lnTo>
                <a:lnTo>
                  <a:pt x="335025" y="57912"/>
                </a:lnTo>
                <a:lnTo>
                  <a:pt x="416053" y="57912"/>
                </a:lnTo>
                <a:lnTo>
                  <a:pt x="415071" y="53042"/>
                </a:lnTo>
                <a:lnTo>
                  <a:pt x="396462" y="25431"/>
                </a:lnTo>
                <a:lnTo>
                  <a:pt x="368851" y="6822"/>
                </a:lnTo>
                <a:lnTo>
                  <a:pt x="335025" y="0"/>
                </a:lnTo>
                <a:close/>
              </a:path>
              <a:path w="422275" h="173990">
                <a:moveTo>
                  <a:pt x="25399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53998" y="115824"/>
                </a:lnTo>
                <a:lnTo>
                  <a:pt x="248157" y="86868"/>
                </a:lnTo>
                <a:lnTo>
                  <a:pt x="253998" y="57912"/>
                </a:lnTo>
                <a:close/>
              </a:path>
              <a:path w="422275" h="173990">
                <a:moveTo>
                  <a:pt x="416053" y="57912"/>
                </a:moveTo>
                <a:lnTo>
                  <a:pt x="335025" y="57912"/>
                </a:lnTo>
                <a:lnTo>
                  <a:pt x="335025" y="115824"/>
                </a:lnTo>
                <a:lnTo>
                  <a:pt x="416053" y="115824"/>
                </a:lnTo>
                <a:lnTo>
                  <a:pt x="421894" y="86868"/>
                </a:lnTo>
                <a:lnTo>
                  <a:pt x="416053" y="57912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24700" y="1464563"/>
            <a:ext cx="422275" cy="173990"/>
          </a:xfrm>
          <a:custGeom>
            <a:avLst/>
            <a:gdLst/>
            <a:ahLst/>
            <a:cxnLst/>
            <a:rect l="l" t="t" r="r" b="b"/>
            <a:pathLst>
              <a:path w="422275" h="173989">
                <a:moveTo>
                  <a:pt x="335025" y="0"/>
                </a:moveTo>
                <a:lnTo>
                  <a:pt x="301200" y="6822"/>
                </a:lnTo>
                <a:lnTo>
                  <a:pt x="273589" y="25431"/>
                </a:lnTo>
                <a:lnTo>
                  <a:pt x="254980" y="53042"/>
                </a:lnTo>
                <a:lnTo>
                  <a:pt x="248157" y="86868"/>
                </a:lnTo>
                <a:lnTo>
                  <a:pt x="254980" y="120693"/>
                </a:lnTo>
                <a:lnTo>
                  <a:pt x="273589" y="148304"/>
                </a:lnTo>
                <a:lnTo>
                  <a:pt x="301200" y="166913"/>
                </a:lnTo>
                <a:lnTo>
                  <a:pt x="335025" y="173736"/>
                </a:lnTo>
                <a:lnTo>
                  <a:pt x="368851" y="166913"/>
                </a:lnTo>
                <a:lnTo>
                  <a:pt x="396462" y="148304"/>
                </a:lnTo>
                <a:lnTo>
                  <a:pt x="415071" y="120693"/>
                </a:lnTo>
                <a:lnTo>
                  <a:pt x="416053" y="115824"/>
                </a:lnTo>
                <a:lnTo>
                  <a:pt x="335025" y="115824"/>
                </a:lnTo>
                <a:lnTo>
                  <a:pt x="335025" y="57912"/>
                </a:lnTo>
                <a:lnTo>
                  <a:pt x="416053" y="57912"/>
                </a:lnTo>
                <a:lnTo>
                  <a:pt x="415071" y="53042"/>
                </a:lnTo>
                <a:lnTo>
                  <a:pt x="396462" y="25431"/>
                </a:lnTo>
                <a:lnTo>
                  <a:pt x="368851" y="6822"/>
                </a:lnTo>
                <a:lnTo>
                  <a:pt x="335025" y="0"/>
                </a:lnTo>
                <a:close/>
              </a:path>
              <a:path w="422275" h="173989">
                <a:moveTo>
                  <a:pt x="25399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53998" y="115824"/>
                </a:lnTo>
                <a:lnTo>
                  <a:pt x="248157" y="86868"/>
                </a:lnTo>
                <a:lnTo>
                  <a:pt x="253998" y="57912"/>
                </a:lnTo>
                <a:close/>
              </a:path>
              <a:path w="422275" h="173989">
                <a:moveTo>
                  <a:pt x="416053" y="57912"/>
                </a:moveTo>
                <a:lnTo>
                  <a:pt x="335025" y="57912"/>
                </a:lnTo>
                <a:lnTo>
                  <a:pt x="335025" y="115824"/>
                </a:lnTo>
                <a:lnTo>
                  <a:pt x="416053" y="115824"/>
                </a:lnTo>
                <a:lnTo>
                  <a:pt x="421894" y="86868"/>
                </a:lnTo>
                <a:lnTo>
                  <a:pt x="416053" y="57912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1452" y="1106424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21452" y="1106424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03819" y="1077467"/>
            <a:ext cx="1018540" cy="571500"/>
          </a:xfrm>
          <a:custGeom>
            <a:avLst/>
            <a:gdLst/>
            <a:ahLst/>
            <a:cxnLst/>
            <a:rect l="l" t="t" r="r" b="b"/>
            <a:pathLst>
              <a:path w="1018540" h="571500">
                <a:moveTo>
                  <a:pt x="509015" y="0"/>
                </a:moveTo>
                <a:lnTo>
                  <a:pt x="449643" y="1921"/>
                </a:lnTo>
                <a:lnTo>
                  <a:pt x="392285" y="7544"/>
                </a:lnTo>
                <a:lnTo>
                  <a:pt x="337323" y="16653"/>
                </a:lnTo>
                <a:lnTo>
                  <a:pt x="285139" y="29035"/>
                </a:lnTo>
                <a:lnTo>
                  <a:pt x="236113" y="44476"/>
                </a:lnTo>
                <a:lnTo>
                  <a:pt x="190628" y="62761"/>
                </a:lnTo>
                <a:lnTo>
                  <a:pt x="149066" y="83677"/>
                </a:lnTo>
                <a:lnTo>
                  <a:pt x="111807" y="107008"/>
                </a:lnTo>
                <a:lnTo>
                  <a:pt x="79233" y="132542"/>
                </a:lnTo>
                <a:lnTo>
                  <a:pt x="51727" y="160064"/>
                </a:lnTo>
                <a:lnTo>
                  <a:pt x="13440" y="220215"/>
                </a:lnTo>
                <a:lnTo>
                  <a:pt x="0" y="285750"/>
                </a:lnTo>
                <a:lnTo>
                  <a:pt x="3423" y="319082"/>
                </a:lnTo>
                <a:lnTo>
                  <a:pt x="29668" y="382139"/>
                </a:lnTo>
                <a:lnTo>
                  <a:pt x="79233" y="438957"/>
                </a:lnTo>
                <a:lnTo>
                  <a:pt x="111807" y="464491"/>
                </a:lnTo>
                <a:lnTo>
                  <a:pt x="149066" y="487822"/>
                </a:lnTo>
                <a:lnTo>
                  <a:pt x="190628" y="508738"/>
                </a:lnTo>
                <a:lnTo>
                  <a:pt x="236113" y="527023"/>
                </a:lnTo>
                <a:lnTo>
                  <a:pt x="285139" y="542464"/>
                </a:lnTo>
                <a:lnTo>
                  <a:pt x="337323" y="554846"/>
                </a:lnTo>
                <a:lnTo>
                  <a:pt x="392285" y="563955"/>
                </a:lnTo>
                <a:lnTo>
                  <a:pt x="449643" y="569578"/>
                </a:lnTo>
                <a:lnTo>
                  <a:pt x="509015" y="571500"/>
                </a:lnTo>
                <a:lnTo>
                  <a:pt x="568388" y="569578"/>
                </a:lnTo>
                <a:lnTo>
                  <a:pt x="625746" y="563955"/>
                </a:lnTo>
                <a:lnTo>
                  <a:pt x="680708" y="554846"/>
                </a:lnTo>
                <a:lnTo>
                  <a:pt x="732892" y="542464"/>
                </a:lnTo>
                <a:lnTo>
                  <a:pt x="781918" y="527023"/>
                </a:lnTo>
                <a:lnTo>
                  <a:pt x="827403" y="508738"/>
                </a:lnTo>
                <a:lnTo>
                  <a:pt x="868965" y="487822"/>
                </a:lnTo>
                <a:lnTo>
                  <a:pt x="906224" y="464491"/>
                </a:lnTo>
                <a:lnTo>
                  <a:pt x="938798" y="438957"/>
                </a:lnTo>
                <a:lnTo>
                  <a:pt x="966304" y="411435"/>
                </a:lnTo>
                <a:lnTo>
                  <a:pt x="1004591" y="351284"/>
                </a:lnTo>
                <a:lnTo>
                  <a:pt x="1018031" y="285750"/>
                </a:lnTo>
                <a:lnTo>
                  <a:pt x="1014608" y="252417"/>
                </a:lnTo>
                <a:lnTo>
                  <a:pt x="988363" y="189360"/>
                </a:lnTo>
                <a:lnTo>
                  <a:pt x="938798" y="132542"/>
                </a:lnTo>
                <a:lnTo>
                  <a:pt x="906224" y="107008"/>
                </a:lnTo>
                <a:lnTo>
                  <a:pt x="868965" y="83677"/>
                </a:lnTo>
                <a:lnTo>
                  <a:pt x="827403" y="62761"/>
                </a:lnTo>
                <a:lnTo>
                  <a:pt x="781918" y="44476"/>
                </a:lnTo>
                <a:lnTo>
                  <a:pt x="732892" y="29035"/>
                </a:lnTo>
                <a:lnTo>
                  <a:pt x="680708" y="16653"/>
                </a:lnTo>
                <a:lnTo>
                  <a:pt x="625746" y="7544"/>
                </a:lnTo>
                <a:lnTo>
                  <a:pt x="568388" y="1921"/>
                </a:lnTo>
                <a:lnTo>
                  <a:pt x="509015" y="0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03819" y="1077467"/>
            <a:ext cx="1018540" cy="571500"/>
          </a:xfrm>
          <a:custGeom>
            <a:avLst/>
            <a:gdLst/>
            <a:ahLst/>
            <a:cxnLst/>
            <a:rect l="l" t="t" r="r" b="b"/>
            <a:pathLst>
              <a:path w="1018540" h="571500">
                <a:moveTo>
                  <a:pt x="0" y="285750"/>
                </a:moveTo>
                <a:lnTo>
                  <a:pt x="13440" y="220215"/>
                </a:lnTo>
                <a:lnTo>
                  <a:pt x="51727" y="160064"/>
                </a:lnTo>
                <a:lnTo>
                  <a:pt x="79233" y="132542"/>
                </a:lnTo>
                <a:lnTo>
                  <a:pt x="111807" y="107008"/>
                </a:lnTo>
                <a:lnTo>
                  <a:pt x="149066" y="83677"/>
                </a:lnTo>
                <a:lnTo>
                  <a:pt x="190628" y="62761"/>
                </a:lnTo>
                <a:lnTo>
                  <a:pt x="236113" y="44476"/>
                </a:lnTo>
                <a:lnTo>
                  <a:pt x="285139" y="29035"/>
                </a:lnTo>
                <a:lnTo>
                  <a:pt x="337323" y="16653"/>
                </a:lnTo>
                <a:lnTo>
                  <a:pt x="392285" y="7544"/>
                </a:lnTo>
                <a:lnTo>
                  <a:pt x="449643" y="1921"/>
                </a:lnTo>
                <a:lnTo>
                  <a:pt x="509015" y="0"/>
                </a:lnTo>
                <a:lnTo>
                  <a:pt x="568388" y="1921"/>
                </a:lnTo>
                <a:lnTo>
                  <a:pt x="625746" y="7544"/>
                </a:lnTo>
                <a:lnTo>
                  <a:pt x="680708" y="16653"/>
                </a:lnTo>
                <a:lnTo>
                  <a:pt x="732892" y="29035"/>
                </a:lnTo>
                <a:lnTo>
                  <a:pt x="781918" y="44476"/>
                </a:lnTo>
                <a:lnTo>
                  <a:pt x="827403" y="62761"/>
                </a:lnTo>
                <a:lnTo>
                  <a:pt x="868965" y="83677"/>
                </a:lnTo>
                <a:lnTo>
                  <a:pt x="906224" y="107008"/>
                </a:lnTo>
                <a:lnTo>
                  <a:pt x="938798" y="132542"/>
                </a:lnTo>
                <a:lnTo>
                  <a:pt x="966304" y="160064"/>
                </a:lnTo>
                <a:lnTo>
                  <a:pt x="1004591" y="220215"/>
                </a:lnTo>
                <a:lnTo>
                  <a:pt x="1018031" y="285750"/>
                </a:lnTo>
                <a:lnTo>
                  <a:pt x="1014608" y="319082"/>
                </a:lnTo>
                <a:lnTo>
                  <a:pt x="988363" y="382139"/>
                </a:lnTo>
                <a:lnTo>
                  <a:pt x="938798" y="438957"/>
                </a:lnTo>
                <a:lnTo>
                  <a:pt x="906224" y="464491"/>
                </a:lnTo>
                <a:lnTo>
                  <a:pt x="868965" y="487822"/>
                </a:lnTo>
                <a:lnTo>
                  <a:pt x="827403" y="508738"/>
                </a:lnTo>
                <a:lnTo>
                  <a:pt x="781918" y="527023"/>
                </a:lnTo>
                <a:lnTo>
                  <a:pt x="732892" y="542464"/>
                </a:lnTo>
                <a:lnTo>
                  <a:pt x="680708" y="554846"/>
                </a:lnTo>
                <a:lnTo>
                  <a:pt x="625746" y="563955"/>
                </a:lnTo>
                <a:lnTo>
                  <a:pt x="568388" y="569578"/>
                </a:lnTo>
                <a:lnTo>
                  <a:pt x="509015" y="571500"/>
                </a:lnTo>
                <a:lnTo>
                  <a:pt x="449643" y="569578"/>
                </a:lnTo>
                <a:lnTo>
                  <a:pt x="392285" y="563955"/>
                </a:lnTo>
                <a:lnTo>
                  <a:pt x="337323" y="554846"/>
                </a:lnTo>
                <a:lnTo>
                  <a:pt x="285139" y="542464"/>
                </a:lnTo>
                <a:lnTo>
                  <a:pt x="236113" y="527023"/>
                </a:lnTo>
                <a:lnTo>
                  <a:pt x="190628" y="508738"/>
                </a:lnTo>
                <a:lnTo>
                  <a:pt x="149066" y="487822"/>
                </a:lnTo>
                <a:lnTo>
                  <a:pt x="111807" y="464491"/>
                </a:lnTo>
                <a:lnTo>
                  <a:pt x="79233" y="438957"/>
                </a:lnTo>
                <a:lnTo>
                  <a:pt x="51727" y="411435"/>
                </a:lnTo>
                <a:lnTo>
                  <a:pt x="13440" y="351284"/>
                </a:lnTo>
                <a:lnTo>
                  <a:pt x="0" y="285750"/>
                </a:lnTo>
                <a:close/>
              </a:path>
            </a:pathLst>
          </a:custGeom>
          <a:ln w="57911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935848" y="1232153"/>
            <a:ext cx="5549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Cli</a:t>
            </a:r>
            <a:r>
              <a:rPr dirty="0" sz="1500" spc="0" b="1">
                <a:latin typeface="Arial"/>
                <a:cs typeface="Arial"/>
              </a:rPr>
              <a:t>e</a:t>
            </a:r>
            <a:r>
              <a:rPr dirty="0" sz="1500" spc="-5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1190" y="297941"/>
            <a:ext cx="666115" cy="629920"/>
          </a:xfrm>
          <a:custGeom>
            <a:avLst/>
            <a:gdLst/>
            <a:ahLst/>
            <a:cxnLst/>
            <a:rect l="l" t="t" r="r" b="b"/>
            <a:pathLst>
              <a:path w="666114" h="629919">
                <a:moveTo>
                  <a:pt x="314706" y="472059"/>
                </a:moveTo>
                <a:lnTo>
                  <a:pt x="0" y="472059"/>
                </a:lnTo>
                <a:lnTo>
                  <a:pt x="157352" y="629412"/>
                </a:lnTo>
                <a:lnTo>
                  <a:pt x="314706" y="472059"/>
                </a:lnTo>
                <a:close/>
              </a:path>
              <a:path w="666114" h="629919">
                <a:moveTo>
                  <a:pt x="665988" y="0"/>
                </a:moveTo>
                <a:lnTo>
                  <a:pt x="382650" y="0"/>
                </a:lnTo>
                <a:lnTo>
                  <a:pt x="333170" y="4437"/>
                </a:lnTo>
                <a:lnTo>
                  <a:pt x="286595" y="17230"/>
                </a:lnTo>
                <a:lnTo>
                  <a:pt x="243703" y="37601"/>
                </a:lnTo>
                <a:lnTo>
                  <a:pt x="205273" y="64770"/>
                </a:lnTo>
                <a:lnTo>
                  <a:pt x="172085" y="97958"/>
                </a:lnTo>
                <a:lnTo>
                  <a:pt x="144916" y="136388"/>
                </a:lnTo>
                <a:lnTo>
                  <a:pt x="124545" y="179280"/>
                </a:lnTo>
                <a:lnTo>
                  <a:pt x="111752" y="225855"/>
                </a:lnTo>
                <a:lnTo>
                  <a:pt x="107314" y="275336"/>
                </a:lnTo>
                <a:lnTo>
                  <a:pt x="107314" y="472059"/>
                </a:lnTo>
                <a:lnTo>
                  <a:pt x="207390" y="472059"/>
                </a:lnTo>
                <a:lnTo>
                  <a:pt x="207390" y="275336"/>
                </a:lnTo>
                <a:lnTo>
                  <a:pt x="213652" y="228751"/>
                </a:lnTo>
                <a:lnTo>
                  <a:pt x="231323" y="186887"/>
                </a:lnTo>
                <a:lnTo>
                  <a:pt x="258730" y="151415"/>
                </a:lnTo>
                <a:lnTo>
                  <a:pt x="294202" y="124008"/>
                </a:lnTo>
                <a:lnTo>
                  <a:pt x="336066" y="106337"/>
                </a:lnTo>
                <a:lnTo>
                  <a:pt x="382650" y="100075"/>
                </a:lnTo>
                <a:lnTo>
                  <a:pt x="665988" y="100075"/>
                </a:lnTo>
                <a:lnTo>
                  <a:pt x="66598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11190" y="297941"/>
            <a:ext cx="666115" cy="629920"/>
          </a:xfrm>
          <a:custGeom>
            <a:avLst/>
            <a:gdLst/>
            <a:ahLst/>
            <a:cxnLst/>
            <a:rect l="l" t="t" r="r" b="b"/>
            <a:pathLst>
              <a:path w="666114" h="629919">
                <a:moveTo>
                  <a:pt x="665988" y="0"/>
                </a:moveTo>
                <a:lnTo>
                  <a:pt x="382650" y="0"/>
                </a:lnTo>
                <a:lnTo>
                  <a:pt x="333170" y="4437"/>
                </a:lnTo>
                <a:lnTo>
                  <a:pt x="286595" y="17230"/>
                </a:lnTo>
                <a:lnTo>
                  <a:pt x="243703" y="37601"/>
                </a:lnTo>
                <a:lnTo>
                  <a:pt x="205273" y="64770"/>
                </a:lnTo>
                <a:lnTo>
                  <a:pt x="172085" y="97958"/>
                </a:lnTo>
                <a:lnTo>
                  <a:pt x="144916" y="136388"/>
                </a:lnTo>
                <a:lnTo>
                  <a:pt x="124545" y="179280"/>
                </a:lnTo>
                <a:lnTo>
                  <a:pt x="111752" y="225855"/>
                </a:lnTo>
                <a:lnTo>
                  <a:pt x="107314" y="275336"/>
                </a:lnTo>
                <a:lnTo>
                  <a:pt x="107314" y="472059"/>
                </a:lnTo>
                <a:lnTo>
                  <a:pt x="0" y="472059"/>
                </a:lnTo>
                <a:lnTo>
                  <a:pt x="157352" y="629412"/>
                </a:lnTo>
                <a:lnTo>
                  <a:pt x="314706" y="472059"/>
                </a:lnTo>
                <a:lnTo>
                  <a:pt x="207390" y="472059"/>
                </a:lnTo>
                <a:lnTo>
                  <a:pt x="207390" y="275336"/>
                </a:lnTo>
                <a:lnTo>
                  <a:pt x="213652" y="228751"/>
                </a:lnTo>
                <a:lnTo>
                  <a:pt x="231323" y="186887"/>
                </a:lnTo>
                <a:lnTo>
                  <a:pt x="258730" y="151415"/>
                </a:lnTo>
                <a:lnTo>
                  <a:pt x="294202" y="124008"/>
                </a:lnTo>
                <a:lnTo>
                  <a:pt x="336066" y="106337"/>
                </a:lnTo>
                <a:lnTo>
                  <a:pt x="382650" y="100075"/>
                </a:lnTo>
                <a:lnTo>
                  <a:pt x="665988" y="100075"/>
                </a:lnTo>
                <a:lnTo>
                  <a:pt x="665988" y="0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74102" y="268986"/>
            <a:ext cx="666115" cy="629920"/>
          </a:xfrm>
          <a:custGeom>
            <a:avLst/>
            <a:gdLst/>
            <a:ahLst/>
            <a:cxnLst/>
            <a:rect l="l" t="t" r="r" b="b"/>
            <a:pathLst>
              <a:path w="666115" h="629919">
                <a:moveTo>
                  <a:pt x="665988" y="472059"/>
                </a:moveTo>
                <a:lnTo>
                  <a:pt x="351281" y="472059"/>
                </a:lnTo>
                <a:lnTo>
                  <a:pt x="508634" y="629412"/>
                </a:lnTo>
                <a:lnTo>
                  <a:pt x="665988" y="472059"/>
                </a:lnTo>
                <a:close/>
              </a:path>
              <a:path w="666115" h="629919">
                <a:moveTo>
                  <a:pt x="283337" y="0"/>
                </a:moveTo>
                <a:lnTo>
                  <a:pt x="0" y="0"/>
                </a:lnTo>
                <a:lnTo>
                  <a:pt x="0" y="100075"/>
                </a:lnTo>
                <a:lnTo>
                  <a:pt x="283337" y="100075"/>
                </a:lnTo>
                <a:lnTo>
                  <a:pt x="329921" y="106337"/>
                </a:lnTo>
                <a:lnTo>
                  <a:pt x="371785" y="124008"/>
                </a:lnTo>
                <a:lnTo>
                  <a:pt x="407257" y="151415"/>
                </a:lnTo>
                <a:lnTo>
                  <a:pt x="434664" y="186887"/>
                </a:lnTo>
                <a:lnTo>
                  <a:pt x="452335" y="228751"/>
                </a:lnTo>
                <a:lnTo>
                  <a:pt x="458597" y="275336"/>
                </a:lnTo>
                <a:lnTo>
                  <a:pt x="458597" y="472059"/>
                </a:lnTo>
                <a:lnTo>
                  <a:pt x="558673" y="472059"/>
                </a:lnTo>
                <a:lnTo>
                  <a:pt x="558673" y="275336"/>
                </a:lnTo>
                <a:lnTo>
                  <a:pt x="554235" y="225855"/>
                </a:lnTo>
                <a:lnTo>
                  <a:pt x="541442" y="179280"/>
                </a:lnTo>
                <a:lnTo>
                  <a:pt x="521071" y="136388"/>
                </a:lnTo>
                <a:lnTo>
                  <a:pt x="493902" y="97958"/>
                </a:lnTo>
                <a:lnTo>
                  <a:pt x="460714" y="64770"/>
                </a:lnTo>
                <a:lnTo>
                  <a:pt x="422284" y="37601"/>
                </a:lnTo>
                <a:lnTo>
                  <a:pt x="379392" y="17230"/>
                </a:lnTo>
                <a:lnTo>
                  <a:pt x="332817" y="4437"/>
                </a:lnTo>
                <a:lnTo>
                  <a:pt x="283337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74102" y="268986"/>
            <a:ext cx="666115" cy="629920"/>
          </a:xfrm>
          <a:custGeom>
            <a:avLst/>
            <a:gdLst/>
            <a:ahLst/>
            <a:cxnLst/>
            <a:rect l="l" t="t" r="r" b="b"/>
            <a:pathLst>
              <a:path w="666115" h="629919">
                <a:moveTo>
                  <a:pt x="0" y="0"/>
                </a:moveTo>
                <a:lnTo>
                  <a:pt x="283337" y="0"/>
                </a:lnTo>
                <a:lnTo>
                  <a:pt x="332817" y="4437"/>
                </a:lnTo>
                <a:lnTo>
                  <a:pt x="379392" y="17230"/>
                </a:lnTo>
                <a:lnTo>
                  <a:pt x="422284" y="37601"/>
                </a:lnTo>
                <a:lnTo>
                  <a:pt x="460714" y="64770"/>
                </a:lnTo>
                <a:lnTo>
                  <a:pt x="493902" y="97958"/>
                </a:lnTo>
                <a:lnTo>
                  <a:pt x="521071" y="136388"/>
                </a:lnTo>
                <a:lnTo>
                  <a:pt x="541442" y="179280"/>
                </a:lnTo>
                <a:lnTo>
                  <a:pt x="554235" y="225855"/>
                </a:lnTo>
                <a:lnTo>
                  <a:pt x="558673" y="275336"/>
                </a:lnTo>
                <a:lnTo>
                  <a:pt x="558673" y="472059"/>
                </a:lnTo>
                <a:lnTo>
                  <a:pt x="665988" y="472059"/>
                </a:lnTo>
                <a:lnTo>
                  <a:pt x="508634" y="629412"/>
                </a:lnTo>
                <a:lnTo>
                  <a:pt x="351281" y="472059"/>
                </a:lnTo>
                <a:lnTo>
                  <a:pt x="458597" y="472059"/>
                </a:lnTo>
                <a:lnTo>
                  <a:pt x="458597" y="275336"/>
                </a:lnTo>
                <a:lnTo>
                  <a:pt x="452335" y="228751"/>
                </a:lnTo>
                <a:lnTo>
                  <a:pt x="434664" y="186887"/>
                </a:lnTo>
                <a:lnTo>
                  <a:pt x="407257" y="151415"/>
                </a:lnTo>
                <a:lnTo>
                  <a:pt x="371785" y="124008"/>
                </a:lnTo>
                <a:lnTo>
                  <a:pt x="329921" y="106337"/>
                </a:lnTo>
                <a:lnTo>
                  <a:pt x="283337" y="100075"/>
                </a:lnTo>
                <a:lnTo>
                  <a:pt x="0" y="100075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2249"/>
            <a:ext cx="58407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2. </a:t>
            </a:r>
            <a:r>
              <a:rPr dirty="0" spc="10"/>
              <a:t>Contract </a:t>
            </a:r>
            <a:r>
              <a:rPr dirty="0" spc="40"/>
              <a:t>First. </a:t>
            </a:r>
            <a:r>
              <a:rPr dirty="0" spc="25"/>
              <a:t>Available </a:t>
            </a:r>
            <a:r>
              <a:rPr dirty="0" spc="15"/>
              <a:t>server</a:t>
            </a:r>
            <a:r>
              <a:rPr dirty="0" spc="-204"/>
              <a:t> </a:t>
            </a:r>
            <a:r>
              <a:rPr dirty="0" spc="25"/>
              <a:t>stacks</a:t>
            </a:r>
          </a:p>
        </p:txBody>
      </p:sp>
      <p:sp>
        <p:nvSpPr>
          <p:cNvPr id="3" name="object 3"/>
          <p:cNvSpPr/>
          <p:nvPr/>
        </p:nvSpPr>
        <p:spPr>
          <a:xfrm>
            <a:off x="1010411" y="1475231"/>
            <a:ext cx="7277100" cy="3668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2249"/>
            <a:ext cx="31578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What’s common</a:t>
            </a:r>
            <a:r>
              <a:rPr dirty="0" spc="-50"/>
              <a:t> </a:t>
            </a:r>
            <a:r>
              <a:rPr dirty="0" spc="-10"/>
              <a:t>here?</a:t>
            </a:r>
          </a:p>
        </p:txBody>
      </p:sp>
      <p:sp>
        <p:nvSpPr>
          <p:cNvPr id="3" name="object 3"/>
          <p:cNvSpPr/>
          <p:nvPr/>
        </p:nvSpPr>
        <p:spPr>
          <a:xfrm>
            <a:off x="917447" y="1394460"/>
            <a:ext cx="1645919" cy="586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5423" y="4134611"/>
            <a:ext cx="2029968" cy="815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761" y="1495805"/>
            <a:ext cx="972819" cy="391795"/>
          </a:xfrm>
          <a:custGeom>
            <a:avLst/>
            <a:gdLst/>
            <a:ahLst/>
            <a:cxnLst/>
            <a:rect l="l" t="t" r="r" b="b"/>
            <a:pathLst>
              <a:path w="972820" h="391794">
                <a:moveTo>
                  <a:pt x="0" y="391667"/>
                </a:moveTo>
                <a:lnTo>
                  <a:pt x="972311" y="391667"/>
                </a:lnTo>
                <a:lnTo>
                  <a:pt x="972311" y="0"/>
                </a:lnTo>
                <a:lnTo>
                  <a:pt x="0" y="0"/>
                </a:lnTo>
                <a:lnTo>
                  <a:pt x="0" y="391667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761" y="1495805"/>
            <a:ext cx="972819" cy="391795"/>
          </a:xfrm>
          <a:custGeom>
            <a:avLst/>
            <a:gdLst/>
            <a:ahLst/>
            <a:cxnLst/>
            <a:rect l="l" t="t" r="r" b="b"/>
            <a:pathLst>
              <a:path w="972820" h="391794">
                <a:moveTo>
                  <a:pt x="0" y="391667"/>
                </a:moveTo>
                <a:lnTo>
                  <a:pt x="972311" y="391667"/>
                </a:lnTo>
                <a:lnTo>
                  <a:pt x="972311" y="0"/>
                </a:lnTo>
                <a:lnTo>
                  <a:pt x="0" y="0"/>
                </a:lnTo>
                <a:lnTo>
                  <a:pt x="0" y="391667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8761" y="1495805"/>
            <a:ext cx="972819" cy="315595"/>
          </a:xfrm>
          <a:prstGeom prst="rect">
            <a:avLst/>
          </a:prstGeom>
          <a:solidFill>
            <a:srgbClr val="D5E6F1"/>
          </a:solidFill>
          <a:ln w="25907">
            <a:solidFill>
              <a:srgbClr val="285D87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855"/>
              </a:spcBef>
            </a:pPr>
            <a:r>
              <a:rPr dirty="0" sz="1050" spc="-5">
                <a:latin typeface="Arial"/>
                <a:cs typeface="Arial"/>
              </a:rPr>
              <a:t>Library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02018" y="1811273"/>
            <a:ext cx="970915" cy="390525"/>
          </a:xfrm>
          <a:custGeom>
            <a:avLst/>
            <a:gdLst/>
            <a:ahLst/>
            <a:cxnLst/>
            <a:rect l="l" t="t" r="r" b="b"/>
            <a:pathLst>
              <a:path w="970915" h="390525">
                <a:moveTo>
                  <a:pt x="0" y="390144"/>
                </a:moveTo>
                <a:lnTo>
                  <a:pt x="970787" y="390144"/>
                </a:lnTo>
                <a:lnTo>
                  <a:pt x="97078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2018" y="1811273"/>
            <a:ext cx="970915" cy="390525"/>
          </a:xfrm>
          <a:custGeom>
            <a:avLst/>
            <a:gdLst/>
            <a:ahLst/>
            <a:cxnLst/>
            <a:rect l="l" t="t" r="r" b="b"/>
            <a:pathLst>
              <a:path w="970915" h="390525">
                <a:moveTo>
                  <a:pt x="0" y="390144"/>
                </a:moveTo>
                <a:lnTo>
                  <a:pt x="970787" y="390144"/>
                </a:lnTo>
                <a:lnTo>
                  <a:pt x="97078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14971" y="1905380"/>
            <a:ext cx="9448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Arial"/>
                <a:cs typeface="Arial"/>
              </a:rPr>
              <a:t>Library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45273" y="2138933"/>
            <a:ext cx="970915" cy="390525"/>
          </a:xfrm>
          <a:custGeom>
            <a:avLst/>
            <a:gdLst/>
            <a:ahLst/>
            <a:cxnLst/>
            <a:rect l="l" t="t" r="r" b="b"/>
            <a:pathLst>
              <a:path w="970915" h="390525">
                <a:moveTo>
                  <a:pt x="0" y="390144"/>
                </a:moveTo>
                <a:lnTo>
                  <a:pt x="970787" y="390144"/>
                </a:lnTo>
                <a:lnTo>
                  <a:pt x="97078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45273" y="2138933"/>
            <a:ext cx="970915" cy="390525"/>
          </a:xfrm>
          <a:custGeom>
            <a:avLst/>
            <a:gdLst/>
            <a:ahLst/>
            <a:cxnLst/>
            <a:rect l="l" t="t" r="r" b="b"/>
            <a:pathLst>
              <a:path w="970915" h="390525">
                <a:moveTo>
                  <a:pt x="0" y="390144"/>
                </a:moveTo>
                <a:lnTo>
                  <a:pt x="970787" y="390144"/>
                </a:lnTo>
                <a:lnTo>
                  <a:pt x="97078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58228" y="2233930"/>
            <a:ext cx="9448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105"/>
              </a:spcBef>
            </a:pPr>
            <a:r>
              <a:rPr dirty="0" sz="1050" spc="-20">
                <a:latin typeface="Arial"/>
                <a:cs typeface="Arial"/>
              </a:rPr>
              <a:t>Shop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24905" y="1981200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4" h="0">
                <a:moveTo>
                  <a:pt x="0" y="0"/>
                </a:moveTo>
                <a:lnTo>
                  <a:pt x="952880" y="0"/>
                </a:lnTo>
              </a:path>
            </a:pathLst>
          </a:custGeom>
          <a:ln w="57912">
            <a:solidFill>
              <a:srgbClr val="357D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53511" y="1981200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 h="0">
                <a:moveTo>
                  <a:pt x="0" y="0"/>
                </a:moveTo>
                <a:lnTo>
                  <a:pt x="877062" y="0"/>
                </a:lnTo>
              </a:path>
            </a:pathLst>
          </a:custGeom>
          <a:ln w="57912">
            <a:solidFill>
              <a:srgbClr val="357D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58761" y="2807970"/>
            <a:ext cx="972819" cy="390525"/>
          </a:xfrm>
          <a:custGeom>
            <a:avLst/>
            <a:gdLst/>
            <a:ahLst/>
            <a:cxnLst/>
            <a:rect l="l" t="t" r="r" b="b"/>
            <a:pathLst>
              <a:path w="972820" h="390525">
                <a:moveTo>
                  <a:pt x="0" y="390144"/>
                </a:moveTo>
                <a:lnTo>
                  <a:pt x="972311" y="390144"/>
                </a:lnTo>
                <a:lnTo>
                  <a:pt x="972311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58761" y="2807970"/>
            <a:ext cx="972819" cy="390525"/>
          </a:xfrm>
          <a:custGeom>
            <a:avLst/>
            <a:gdLst/>
            <a:ahLst/>
            <a:cxnLst/>
            <a:rect l="l" t="t" r="r" b="b"/>
            <a:pathLst>
              <a:path w="972820" h="390525">
                <a:moveTo>
                  <a:pt x="0" y="390144"/>
                </a:moveTo>
                <a:lnTo>
                  <a:pt x="972311" y="390144"/>
                </a:lnTo>
                <a:lnTo>
                  <a:pt x="972311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858761" y="2807970"/>
            <a:ext cx="972819" cy="314325"/>
          </a:xfrm>
          <a:prstGeom prst="rect">
            <a:avLst/>
          </a:prstGeom>
          <a:solidFill>
            <a:srgbClr val="D5E6F1"/>
          </a:solidFill>
          <a:ln w="25907">
            <a:solidFill>
              <a:srgbClr val="285D87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 marL="215900">
              <a:lnSpc>
                <a:spcPct val="100000"/>
              </a:lnSpc>
              <a:spcBef>
                <a:spcPts val="850"/>
              </a:spcBef>
            </a:pPr>
            <a:r>
              <a:rPr dirty="0" sz="1050" spc="-15">
                <a:latin typeface="Arial"/>
                <a:cs typeface="Arial"/>
              </a:rPr>
              <a:t>Service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73061" y="3121914"/>
            <a:ext cx="972819" cy="390525"/>
          </a:xfrm>
          <a:custGeom>
            <a:avLst/>
            <a:gdLst/>
            <a:ahLst/>
            <a:cxnLst/>
            <a:rect l="l" t="t" r="r" b="b"/>
            <a:pathLst>
              <a:path w="972820" h="390525">
                <a:moveTo>
                  <a:pt x="0" y="390144"/>
                </a:moveTo>
                <a:lnTo>
                  <a:pt x="972311" y="390144"/>
                </a:lnTo>
                <a:lnTo>
                  <a:pt x="972311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73061" y="3121914"/>
            <a:ext cx="972819" cy="390525"/>
          </a:xfrm>
          <a:custGeom>
            <a:avLst/>
            <a:gdLst/>
            <a:ahLst/>
            <a:cxnLst/>
            <a:rect l="l" t="t" r="r" b="b"/>
            <a:pathLst>
              <a:path w="972820" h="390525">
                <a:moveTo>
                  <a:pt x="0" y="390144"/>
                </a:moveTo>
                <a:lnTo>
                  <a:pt x="972311" y="390144"/>
                </a:lnTo>
                <a:lnTo>
                  <a:pt x="972311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73061" y="3198114"/>
            <a:ext cx="972819" cy="218440"/>
          </a:xfrm>
          <a:prstGeom prst="rect">
            <a:avLst/>
          </a:prstGeom>
          <a:solidFill>
            <a:srgbClr val="D5E6F1"/>
          </a:solidFill>
          <a:ln w="25907">
            <a:solidFill>
              <a:srgbClr val="285D87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215900">
              <a:lnSpc>
                <a:spcPct val="100000"/>
              </a:lnSpc>
              <a:spcBef>
                <a:spcPts val="254"/>
              </a:spcBef>
            </a:pPr>
            <a:r>
              <a:rPr dirty="0" sz="1050" spc="-15">
                <a:latin typeface="Arial"/>
                <a:cs typeface="Arial"/>
              </a:rPr>
              <a:t>Service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16318" y="3416046"/>
            <a:ext cx="970915" cy="390525"/>
          </a:xfrm>
          <a:custGeom>
            <a:avLst/>
            <a:gdLst/>
            <a:ahLst/>
            <a:cxnLst/>
            <a:rect l="l" t="t" r="r" b="b"/>
            <a:pathLst>
              <a:path w="970915" h="390525">
                <a:moveTo>
                  <a:pt x="0" y="390143"/>
                </a:moveTo>
                <a:lnTo>
                  <a:pt x="970787" y="390143"/>
                </a:lnTo>
                <a:lnTo>
                  <a:pt x="970787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16318" y="3416046"/>
            <a:ext cx="970915" cy="390525"/>
          </a:xfrm>
          <a:custGeom>
            <a:avLst/>
            <a:gdLst/>
            <a:ahLst/>
            <a:cxnLst/>
            <a:rect l="l" t="t" r="r" b="b"/>
            <a:pathLst>
              <a:path w="970915" h="390525">
                <a:moveTo>
                  <a:pt x="0" y="390143"/>
                </a:moveTo>
                <a:lnTo>
                  <a:pt x="970787" y="390143"/>
                </a:lnTo>
                <a:lnTo>
                  <a:pt x="970787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116318" y="3512058"/>
            <a:ext cx="970915" cy="294640"/>
          </a:xfrm>
          <a:prstGeom prst="rect">
            <a:avLst/>
          </a:prstGeom>
          <a:solidFill>
            <a:srgbClr val="D5E6F1"/>
          </a:solidFill>
          <a:ln w="25907">
            <a:solidFill>
              <a:srgbClr val="285D87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95"/>
              </a:spcBef>
            </a:pPr>
            <a:r>
              <a:rPr dirty="0" sz="1050" spc="-15">
                <a:latin typeface="Arial"/>
                <a:cs typeface="Arial"/>
              </a:rPr>
              <a:t>Service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24905" y="3188207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4" h="0">
                <a:moveTo>
                  <a:pt x="0" y="0"/>
                </a:moveTo>
                <a:lnTo>
                  <a:pt x="952880" y="0"/>
                </a:lnTo>
              </a:path>
            </a:pathLst>
          </a:custGeom>
          <a:ln w="57912">
            <a:solidFill>
              <a:srgbClr val="357D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53511" y="3188207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 h="0">
                <a:moveTo>
                  <a:pt x="0" y="0"/>
                </a:moveTo>
                <a:lnTo>
                  <a:pt x="877062" y="0"/>
                </a:lnTo>
              </a:path>
            </a:pathLst>
          </a:custGeom>
          <a:ln w="57912">
            <a:solidFill>
              <a:srgbClr val="357D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58761" y="4007358"/>
            <a:ext cx="972819" cy="390525"/>
          </a:xfrm>
          <a:custGeom>
            <a:avLst/>
            <a:gdLst/>
            <a:ahLst/>
            <a:cxnLst/>
            <a:rect l="l" t="t" r="r" b="b"/>
            <a:pathLst>
              <a:path w="972820" h="390525">
                <a:moveTo>
                  <a:pt x="0" y="390144"/>
                </a:moveTo>
                <a:lnTo>
                  <a:pt x="972311" y="390144"/>
                </a:lnTo>
                <a:lnTo>
                  <a:pt x="972311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58761" y="4007358"/>
            <a:ext cx="972819" cy="390525"/>
          </a:xfrm>
          <a:custGeom>
            <a:avLst/>
            <a:gdLst/>
            <a:ahLst/>
            <a:cxnLst/>
            <a:rect l="l" t="t" r="r" b="b"/>
            <a:pathLst>
              <a:path w="972820" h="390525">
                <a:moveTo>
                  <a:pt x="0" y="390144"/>
                </a:moveTo>
                <a:lnTo>
                  <a:pt x="972311" y="390144"/>
                </a:lnTo>
                <a:lnTo>
                  <a:pt x="972311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871716" y="4102404"/>
            <a:ext cx="94678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105"/>
              </a:spcBef>
            </a:pPr>
            <a:r>
              <a:rPr dirty="0" sz="1050" spc="0">
                <a:latin typeface="Arial"/>
                <a:cs typeface="Arial"/>
              </a:rPr>
              <a:t>mLab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73061" y="4336541"/>
            <a:ext cx="972819" cy="390525"/>
          </a:xfrm>
          <a:custGeom>
            <a:avLst/>
            <a:gdLst/>
            <a:ahLst/>
            <a:cxnLst/>
            <a:rect l="l" t="t" r="r" b="b"/>
            <a:pathLst>
              <a:path w="972820" h="390525">
                <a:moveTo>
                  <a:pt x="0" y="390144"/>
                </a:moveTo>
                <a:lnTo>
                  <a:pt x="972311" y="390144"/>
                </a:lnTo>
                <a:lnTo>
                  <a:pt x="972311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73061" y="4336541"/>
            <a:ext cx="972819" cy="390525"/>
          </a:xfrm>
          <a:custGeom>
            <a:avLst/>
            <a:gdLst/>
            <a:ahLst/>
            <a:cxnLst/>
            <a:rect l="l" t="t" r="r" b="b"/>
            <a:pathLst>
              <a:path w="972820" h="390525">
                <a:moveTo>
                  <a:pt x="0" y="390144"/>
                </a:moveTo>
                <a:lnTo>
                  <a:pt x="972311" y="390144"/>
                </a:lnTo>
                <a:lnTo>
                  <a:pt x="972311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986016" y="4431588"/>
            <a:ext cx="9467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Arial"/>
                <a:cs typeface="Arial"/>
              </a:rPr>
              <a:t>SendGrid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45273" y="4664202"/>
            <a:ext cx="970915" cy="391795"/>
          </a:xfrm>
          <a:custGeom>
            <a:avLst/>
            <a:gdLst/>
            <a:ahLst/>
            <a:cxnLst/>
            <a:rect l="l" t="t" r="r" b="b"/>
            <a:pathLst>
              <a:path w="970915" h="391795">
                <a:moveTo>
                  <a:pt x="0" y="391668"/>
                </a:moveTo>
                <a:lnTo>
                  <a:pt x="970787" y="391668"/>
                </a:lnTo>
                <a:lnTo>
                  <a:pt x="970787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45273" y="4664202"/>
            <a:ext cx="970915" cy="391795"/>
          </a:xfrm>
          <a:custGeom>
            <a:avLst/>
            <a:gdLst/>
            <a:ahLst/>
            <a:cxnLst/>
            <a:rect l="l" t="t" r="r" b="b"/>
            <a:pathLst>
              <a:path w="970915" h="391795">
                <a:moveTo>
                  <a:pt x="0" y="391668"/>
                </a:moveTo>
                <a:lnTo>
                  <a:pt x="970787" y="391668"/>
                </a:lnTo>
                <a:lnTo>
                  <a:pt x="970787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158228" y="4760163"/>
            <a:ext cx="9448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Plugin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24905" y="4581144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4" h="0">
                <a:moveTo>
                  <a:pt x="0" y="0"/>
                </a:moveTo>
                <a:lnTo>
                  <a:pt x="952880" y="0"/>
                </a:lnTo>
              </a:path>
            </a:pathLst>
          </a:custGeom>
          <a:ln w="57912">
            <a:solidFill>
              <a:srgbClr val="357D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53511" y="4581144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 h="0">
                <a:moveTo>
                  <a:pt x="0" y="0"/>
                </a:moveTo>
                <a:lnTo>
                  <a:pt x="877062" y="0"/>
                </a:lnTo>
              </a:path>
            </a:pathLst>
          </a:custGeom>
          <a:ln w="57912">
            <a:solidFill>
              <a:srgbClr val="357D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830573" y="1610105"/>
            <a:ext cx="1894839" cy="744220"/>
          </a:xfrm>
          <a:prstGeom prst="rect">
            <a:avLst/>
          </a:prstGeom>
          <a:ln w="28955">
            <a:solidFill>
              <a:srgbClr val="285D87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dirty="0" sz="2800" spc="100" b="1">
                <a:latin typeface="Trebuchet MS"/>
                <a:cs typeface="Trebuchet MS"/>
              </a:rPr>
              <a:t>API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30573" y="2867405"/>
            <a:ext cx="1894839" cy="744220"/>
          </a:xfrm>
          <a:prstGeom prst="rect">
            <a:avLst/>
          </a:prstGeom>
          <a:ln w="28955">
            <a:solidFill>
              <a:srgbClr val="285D87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dirty="0" sz="2800" spc="100" b="1">
                <a:latin typeface="Trebuchet MS"/>
                <a:cs typeface="Trebuchet MS"/>
              </a:rPr>
              <a:t>API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0573" y="4159758"/>
            <a:ext cx="1894839" cy="744220"/>
          </a:xfrm>
          <a:prstGeom prst="rect">
            <a:avLst/>
          </a:prstGeom>
          <a:ln w="28955">
            <a:solidFill>
              <a:srgbClr val="285D87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110"/>
              </a:spcBef>
            </a:pPr>
            <a:r>
              <a:rPr dirty="0" sz="2800" spc="100" b="1">
                <a:latin typeface="Trebuchet MS"/>
                <a:cs typeface="Trebuchet MS"/>
              </a:rPr>
              <a:t>API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2208" y="1865376"/>
            <a:ext cx="1650491" cy="824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3127" y="2769107"/>
            <a:ext cx="2080260" cy="937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838568" y="1091565"/>
            <a:ext cx="14751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5" b="1">
                <a:latin typeface="Trebuchet MS"/>
                <a:cs typeface="Trebuchet MS"/>
              </a:rPr>
              <a:t>Ecosystems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2249"/>
            <a:ext cx="62890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2. </a:t>
            </a:r>
            <a:r>
              <a:rPr dirty="0" spc="10"/>
              <a:t>Contract </a:t>
            </a:r>
            <a:r>
              <a:rPr dirty="0" spc="40"/>
              <a:t>First. </a:t>
            </a:r>
            <a:r>
              <a:rPr dirty="0" spc="25"/>
              <a:t>Available </a:t>
            </a:r>
            <a:r>
              <a:rPr dirty="0" spc="50"/>
              <a:t>front-end</a:t>
            </a:r>
            <a:r>
              <a:rPr dirty="0" spc="-165"/>
              <a:t> </a:t>
            </a:r>
            <a:r>
              <a:rPr dirty="0" spc="25"/>
              <a:t>stacks</a:t>
            </a:r>
          </a:p>
        </p:txBody>
      </p:sp>
      <p:sp>
        <p:nvSpPr>
          <p:cNvPr id="3" name="object 3"/>
          <p:cNvSpPr/>
          <p:nvPr/>
        </p:nvSpPr>
        <p:spPr>
          <a:xfrm>
            <a:off x="1391411" y="1001267"/>
            <a:ext cx="6080760" cy="4142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0" y="1149096"/>
            <a:ext cx="1952244" cy="2761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2710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Swagger/code-gen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907541"/>
            <a:ext cx="6082030" cy="2399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Migrating </a:t>
            </a:r>
            <a:r>
              <a:rPr dirty="0" sz="2000" spc="6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dirty="0" sz="2000" spc="-4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spec </a:t>
            </a:r>
            <a:r>
              <a:rPr dirty="0" sz="2000" spc="-20">
                <a:solidFill>
                  <a:srgbClr val="434343"/>
                </a:solidFill>
                <a:latin typeface="Arial"/>
                <a:cs typeface="Arial"/>
              </a:rPr>
              <a:t>v.2 </a:t>
            </a:r>
            <a:r>
              <a:rPr dirty="0" sz="2000" spc="55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dirty="0" sz="2000" spc="-20">
                <a:solidFill>
                  <a:srgbClr val="434343"/>
                </a:solidFill>
                <a:latin typeface="Arial"/>
                <a:cs typeface="Arial"/>
              </a:rPr>
              <a:t>v.3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dirty="0" sz="2000" spc="-5">
                <a:solidFill>
                  <a:srgbClr val="434343"/>
                </a:solidFill>
                <a:latin typeface="Arial"/>
                <a:cs typeface="Arial"/>
              </a:rPr>
              <a:t>Book</a:t>
            </a:r>
            <a:r>
              <a:rPr dirty="0" sz="20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34343"/>
                </a:solidFill>
                <a:latin typeface="Arial"/>
                <a:cs typeface="Arial"/>
              </a:rPr>
              <a:t>about</a:t>
            </a:r>
            <a:r>
              <a:rPr dirty="0" sz="2000" spc="-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how</a:t>
            </a:r>
            <a:r>
              <a:rPr dirty="0" sz="20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2000" spc="-7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34343"/>
                </a:solidFill>
                <a:latin typeface="Arial"/>
                <a:cs typeface="Arial"/>
              </a:rPr>
              <a:t>extend</a:t>
            </a:r>
            <a:r>
              <a:rPr dirty="0" sz="20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0">
                <a:solidFill>
                  <a:srgbClr val="434343"/>
                </a:solidFill>
                <a:latin typeface="Arial"/>
                <a:cs typeface="Arial"/>
              </a:rPr>
              <a:t>swagger/code-gen</a:t>
            </a:r>
            <a:r>
              <a:rPr dirty="0" sz="2000" spc="-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20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34343"/>
                </a:solidFill>
                <a:latin typeface="Arial"/>
                <a:cs typeface="Arial"/>
              </a:rPr>
              <a:t>your  </a:t>
            </a:r>
            <a:r>
              <a:rPr dirty="0" sz="2000" spc="10">
                <a:solidFill>
                  <a:srgbClr val="434343"/>
                </a:solidFill>
                <a:latin typeface="Arial"/>
                <a:cs typeface="Arial"/>
              </a:rPr>
              <a:t>language/stack: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u="sng" sz="2000" spc="3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5"/>
              </a:rPr>
              <a:t>http://bit.ly/codegen101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2447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3. </a:t>
            </a:r>
            <a:r>
              <a:rPr dirty="0" spc="15"/>
              <a:t>Service</a:t>
            </a:r>
            <a:r>
              <a:rPr dirty="0" spc="-200"/>
              <a:t> </a:t>
            </a:r>
            <a:r>
              <a:rPr dirty="0" spc="0"/>
              <a:t>Driven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423162"/>
            <a:ext cx="3841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30">
                <a:solidFill>
                  <a:srgbClr val="434343"/>
                </a:solidFill>
                <a:latin typeface="Arial"/>
                <a:cs typeface="Arial"/>
              </a:rPr>
              <a:t>The Service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defines the</a:t>
            </a:r>
            <a:r>
              <a:rPr dirty="0" sz="2000" spc="-21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contract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91436"/>
            <a:ext cx="7815580" cy="238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3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2000" spc="-8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434343"/>
                </a:solidFill>
                <a:latin typeface="Arial"/>
                <a:cs typeface="Arial"/>
              </a:rPr>
              <a:t>OpenAPI</a:t>
            </a:r>
            <a:r>
              <a:rPr dirty="0" sz="2000" spc="-7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spec</a:t>
            </a:r>
            <a:r>
              <a:rPr dirty="0" sz="20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20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34343"/>
                </a:solidFill>
                <a:latin typeface="Arial"/>
                <a:cs typeface="Arial"/>
              </a:rPr>
              <a:t>generated</a:t>
            </a:r>
            <a:r>
              <a:rPr dirty="0" sz="2000" spc="-8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dirty="0" sz="20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20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0">
                <a:solidFill>
                  <a:srgbClr val="434343"/>
                </a:solidFill>
                <a:latin typeface="Arial"/>
                <a:cs typeface="Arial"/>
              </a:rPr>
              <a:t>library</a:t>
            </a:r>
            <a:r>
              <a:rPr dirty="0" sz="2000" spc="-9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dirty="0" sz="20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reflection</a:t>
            </a:r>
            <a:r>
              <a:rPr dirty="0" sz="2000" spc="-7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r>
              <a:rPr dirty="0" sz="2000" spc="-7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the  </a:t>
            </a:r>
            <a:r>
              <a:rPr dirty="0" sz="2000" spc="-10">
                <a:solidFill>
                  <a:srgbClr val="434343"/>
                </a:solidFill>
                <a:latin typeface="Arial"/>
                <a:cs typeface="Arial"/>
              </a:rPr>
              <a:t>service.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30">
                <a:solidFill>
                  <a:srgbClr val="434343"/>
                </a:solidFill>
                <a:latin typeface="Arial"/>
                <a:cs typeface="Arial"/>
              </a:rPr>
              <a:t>Requires </a:t>
            </a:r>
            <a:r>
              <a:rPr dirty="0" sz="2000" spc="15">
                <a:solidFill>
                  <a:srgbClr val="434343"/>
                </a:solidFill>
                <a:latin typeface="Arial"/>
                <a:cs typeface="Arial"/>
              </a:rPr>
              <a:t>taking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special </a:t>
            </a:r>
            <a:r>
              <a:rPr dirty="0" sz="2000" spc="-10">
                <a:solidFill>
                  <a:srgbClr val="434343"/>
                </a:solidFill>
                <a:latin typeface="Arial"/>
                <a:cs typeface="Arial"/>
              </a:rPr>
              <a:t>care </a:t>
            </a:r>
            <a:r>
              <a:rPr dirty="0" sz="2000" spc="6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dirty="0" sz="2000" spc="-75">
                <a:solidFill>
                  <a:srgbClr val="434343"/>
                </a:solidFill>
                <a:latin typeface="Arial"/>
                <a:cs typeface="Arial"/>
              </a:rPr>
              <a:t>NOT </a:t>
            </a:r>
            <a:r>
              <a:rPr dirty="0" sz="2000" spc="-105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dirty="0" sz="2000" spc="-10">
                <a:solidFill>
                  <a:srgbClr val="434343"/>
                </a:solidFill>
                <a:latin typeface="Arial"/>
                <a:cs typeface="Arial"/>
              </a:rPr>
              <a:t>break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2000" spc="-40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34343"/>
                </a:solidFill>
                <a:latin typeface="Arial"/>
                <a:cs typeface="Arial"/>
              </a:rPr>
              <a:t>API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compatibility.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Wingdings"/>
              <a:buChar char="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25">
                <a:solidFill>
                  <a:srgbClr val="434343"/>
                </a:solidFill>
                <a:latin typeface="Arial"/>
                <a:cs typeface="Arial"/>
              </a:rPr>
              <a:t>Sample:</a:t>
            </a:r>
            <a:r>
              <a:rPr dirty="0" sz="2000" spc="-7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sng" sz="2000" spc="1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4"/>
              </a:rPr>
              <a:t>https://openapi3.herokuapp.com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35">
                <a:solidFill>
                  <a:srgbClr val="434343"/>
                </a:solidFill>
                <a:latin typeface="Arial"/>
                <a:cs typeface="Arial"/>
              </a:rPr>
              <a:t>Source:</a:t>
            </a:r>
            <a:r>
              <a:rPr dirty="0" sz="2000" spc="425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u="sng" sz="2000" spc="3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5"/>
              </a:rPr>
              <a:t>https://github.com/pjmolina/event-backend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61988" y="76200"/>
            <a:ext cx="582295" cy="585470"/>
          </a:xfrm>
          <a:custGeom>
            <a:avLst/>
            <a:gdLst/>
            <a:ahLst/>
            <a:cxnLst/>
            <a:rect l="l" t="t" r="r" b="b"/>
            <a:pathLst>
              <a:path w="582295" h="585470">
                <a:moveTo>
                  <a:pt x="0" y="585215"/>
                </a:moveTo>
                <a:lnTo>
                  <a:pt x="582168" y="585215"/>
                </a:lnTo>
                <a:lnTo>
                  <a:pt x="582168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61047" y="153923"/>
            <a:ext cx="435864" cy="435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16445" y="994410"/>
            <a:ext cx="541020" cy="741045"/>
          </a:xfrm>
          <a:prstGeom prst="rect">
            <a:avLst/>
          </a:prstGeom>
          <a:solidFill>
            <a:srgbClr val="D07576">
              <a:alpha val="32940"/>
            </a:srgbClr>
          </a:solidFill>
          <a:ln w="28955">
            <a:solidFill>
              <a:srgbClr val="4A181A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5"/>
              </a:spcBef>
            </a:pPr>
            <a:r>
              <a:rPr dirty="0" sz="1600" spc="-20" b="1">
                <a:latin typeface="Arial"/>
                <a:cs typeface="Arial"/>
              </a:rPr>
              <a:t>API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6704" y="1077467"/>
            <a:ext cx="422275" cy="173990"/>
          </a:xfrm>
          <a:custGeom>
            <a:avLst/>
            <a:gdLst/>
            <a:ahLst/>
            <a:cxnLst/>
            <a:rect l="l" t="t" r="r" b="b"/>
            <a:pathLst>
              <a:path w="422275" h="173990">
                <a:moveTo>
                  <a:pt x="335025" y="0"/>
                </a:moveTo>
                <a:lnTo>
                  <a:pt x="301200" y="6822"/>
                </a:lnTo>
                <a:lnTo>
                  <a:pt x="273589" y="25431"/>
                </a:lnTo>
                <a:lnTo>
                  <a:pt x="254980" y="53042"/>
                </a:lnTo>
                <a:lnTo>
                  <a:pt x="248157" y="86868"/>
                </a:lnTo>
                <a:lnTo>
                  <a:pt x="254980" y="120693"/>
                </a:lnTo>
                <a:lnTo>
                  <a:pt x="273589" y="148304"/>
                </a:lnTo>
                <a:lnTo>
                  <a:pt x="301200" y="166913"/>
                </a:lnTo>
                <a:lnTo>
                  <a:pt x="335025" y="173736"/>
                </a:lnTo>
                <a:lnTo>
                  <a:pt x="368851" y="166913"/>
                </a:lnTo>
                <a:lnTo>
                  <a:pt x="396462" y="148304"/>
                </a:lnTo>
                <a:lnTo>
                  <a:pt x="415071" y="120693"/>
                </a:lnTo>
                <a:lnTo>
                  <a:pt x="416053" y="115824"/>
                </a:lnTo>
                <a:lnTo>
                  <a:pt x="335025" y="115824"/>
                </a:lnTo>
                <a:lnTo>
                  <a:pt x="335025" y="57912"/>
                </a:lnTo>
                <a:lnTo>
                  <a:pt x="416053" y="57912"/>
                </a:lnTo>
                <a:lnTo>
                  <a:pt x="415071" y="53042"/>
                </a:lnTo>
                <a:lnTo>
                  <a:pt x="396462" y="25431"/>
                </a:lnTo>
                <a:lnTo>
                  <a:pt x="368851" y="6822"/>
                </a:lnTo>
                <a:lnTo>
                  <a:pt x="335025" y="0"/>
                </a:lnTo>
                <a:close/>
              </a:path>
              <a:path w="422275" h="173990">
                <a:moveTo>
                  <a:pt x="25399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53998" y="115824"/>
                </a:lnTo>
                <a:lnTo>
                  <a:pt x="248157" y="86868"/>
                </a:lnTo>
                <a:lnTo>
                  <a:pt x="253998" y="57912"/>
                </a:lnTo>
                <a:close/>
              </a:path>
              <a:path w="422275" h="173990">
                <a:moveTo>
                  <a:pt x="416053" y="57912"/>
                </a:moveTo>
                <a:lnTo>
                  <a:pt x="335025" y="57912"/>
                </a:lnTo>
                <a:lnTo>
                  <a:pt x="335025" y="115824"/>
                </a:lnTo>
                <a:lnTo>
                  <a:pt x="416053" y="115824"/>
                </a:lnTo>
                <a:lnTo>
                  <a:pt x="421894" y="86868"/>
                </a:lnTo>
                <a:lnTo>
                  <a:pt x="416053" y="57912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56704" y="1458467"/>
            <a:ext cx="422275" cy="173990"/>
          </a:xfrm>
          <a:custGeom>
            <a:avLst/>
            <a:gdLst/>
            <a:ahLst/>
            <a:cxnLst/>
            <a:rect l="l" t="t" r="r" b="b"/>
            <a:pathLst>
              <a:path w="422275" h="173989">
                <a:moveTo>
                  <a:pt x="335025" y="0"/>
                </a:moveTo>
                <a:lnTo>
                  <a:pt x="301200" y="6822"/>
                </a:lnTo>
                <a:lnTo>
                  <a:pt x="273589" y="25431"/>
                </a:lnTo>
                <a:lnTo>
                  <a:pt x="254980" y="53042"/>
                </a:lnTo>
                <a:lnTo>
                  <a:pt x="248157" y="86868"/>
                </a:lnTo>
                <a:lnTo>
                  <a:pt x="254980" y="120693"/>
                </a:lnTo>
                <a:lnTo>
                  <a:pt x="273589" y="148304"/>
                </a:lnTo>
                <a:lnTo>
                  <a:pt x="301200" y="166913"/>
                </a:lnTo>
                <a:lnTo>
                  <a:pt x="335025" y="173736"/>
                </a:lnTo>
                <a:lnTo>
                  <a:pt x="368851" y="166913"/>
                </a:lnTo>
                <a:lnTo>
                  <a:pt x="396462" y="148304"/>
                </a:lnTo>
                <a:lnTo>
                  <a:pt x="415071" y="120693"/>
                </a:lnTo>
                <a:lnTo>
                  <a:pt x="416053" y="115824"/>
                </a:lnTo>
                <a:lnTo>
                  <a:pt x="335025" y="115824"/>
                </a:lnTo>
                <a:lnTo>
                  <a:pt x="335025" y="57912"/>
                </a:lnTo>
                <a:lnTo>
                  <a:pt x="416053" y="57912"/>
                </a:lnTo>
                <a:lnTo>
                  <a:pt x="415071" y="53042"/>
                </a:lnTo>
                <a:lnTo>
                  <a:pt x="396462" y="25431"/>
                </a:lnTo>
                <a:lnTo>
                  <a:pt x="368851" y="6822"/>
                </a:lnTo>
                <a:lnTo>
                  <a:pt x="335025" y="0"/>
                </a:lnTo>
                <a:close/>
              </a:path>
              <a:path w="422275" h="173989">
                <a:moveTo>
                  <a:pt x="25399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53998" y="115824"/>
                </a:lnTo>
                <a:lnTo>
                  <a:pt x="248157" y="86868"/>
                </a:lnTo>
                <a:lnTo>
                  <a:pt x="253998" y="57912"/>
                </a:lnTo>
                <a:close/>
              </a:path>
              <a:path w="422275" h="173989">
                <a:moveTo>
                  <a:pt x="416053" y="57912"/>
                </a:moveTo>
                <a:lnTo>
                  <a:pt x="335025" y="57912"/>
                </a:lnTo>
                <a:lnTo>
                  <a:pt x="335025" y="115824"/>
                </a:lnTo>
                <a:lnTo>
                  <a:pt x="416053" y="115824"/>
                </a:lnTo>
                <a:lnTo>
                  <a:pt x="421894" y="86868"/>
                </a:lnTo>
                <a:lnTo>
                  <a:pt x="416053" y="57912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1452" y="1106424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21452" y="1106424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03819" y="1077467"/>
            <a:ext cx="1018540" cy="571500"/>
          </a:xfrm>
          <a:custGeom>
            <a:avLst/>
            <a:gdLst/>
            <a:ahLst/>
            <a:cxnLst/>
            <a:rect l="l" t="t" r="r" b="b"/>
            <a:pathLst>
              <a:path w="1018540" h="571500">
                <a:moveTo>
                  <a:pt x="509015" y="0"/>
                </a:moveTo>
                <a:lnTo>
                  <a:pt x="449643" y="1921"/>
                </a:lnTo>
                <a:lnTo>
                  <a:pt x="392285" y="7544"/>
                </a:lnTo>
                <a:lnTo>
                  <a:pt x="337323" y="16653"/>
                </a:lnTo>
                <a:lnTo>
                  <a:pt x="285139" y="29035"/>
                </a:lnTo>
                <a:lnTo>
                  <a:pt x="236113" y="44476"/>
                </a:lnTo>
                <a:lnTo>
                  <a:pt x="190628" y="62761"/>
                </a:lnTo>
                <a:lnTo>
                  <a:pt x="149066" y="83677"/>
                </a:lnTo>
                <a:lnTo>
                  <a:pt x="111807" y="107008"/>
                </a:lnTo>
                <a:lnTo>
                  <a:pt x="79233" y="132542"/>
                </a:lnTo>
                <a:lnTo>
                  <a:pt x="51727" y="160064"/>
                </a:lnTo>
                <a:lnTo>
                  <a:pt x="13440" y="220215"/>
                </a:lnTo>
                <a:lnTo>
                  <a:pt x="0" y="285750"/>
                </a:lnTo>
                <a:lnTo>
                  <a:pt x="3423" y="319082"/>
                </a:lnTo>
                <a:lnTo>
                  <a:pt x="29668" y="382139"/>
                </a:lnTo>
                <a:lnTo>
                  <a:pt x="79233" y="438957"/>
                </a:lnTo>
                <a:lnTo>
                  <a:pt x="111807" y="464491"/>
                </a:lnTo>
                <a:lnTo>
                  <a:pt x="149066" y="487822"/>
                </a:lnTo>
                <a:lnTo>
                  <a:pt x="190628" y="508738"/>
                </a:lnTo>
                <a:lnTo>
                  <a:pt x="236113" y="527023"/>
                </a:lnTo>
                <a:lnTo>
                  <a:pt x="285139" y="542464"/>
                </a:lnTo>
                <a:lnTo>
                  <a:pt x="337323" y="554846"/>
                </a:lnTo>
                <a:lnTo>
                  <a:pt x="392285" y="563955"/>
                </a:lnTo>
                <a:lnTo>
                  <a:pt x="449643" y="569578"/>
                </a:lnTo>
                <a:lnTo>
                  <a:pt x="509015" y="571500"/>
                </a:lnTo>
                <a:lnTo>
                  <a:pt x="568388" y="569578"/>
                </a:lnTo>
                <a:lnTo>
                  <a:pt x="625746" y="563955"/>
                </a:lnTo>
                <a:lnTo>
                  <a:pt x="680708" y="554846"/>
                </a:lnTo>
                <a:lnTo>
                  <a:pt x="732892" y="542464"/>
                </a:lnTo>
                <a:lnTo>
                  <a:pt x="781918" y="527023"/>
                </a:lnTo>
                <a:lnTo>
                  <a:pt x="827403" y="508738"/>
                </a:lnTo>
                <a:lnTo>
                  <a:pt x="868965" y="487822"/>
                </a:lnTo>
                <a:lnTo>
                  <a:pt x="906224" y="464491"/>
                </a:lnTo>
                <a:lnTo>
                  <a:pt x="938798" y="438957"/>
                </a:lnTo>
                <a:lnTo>
                  <a:pt x="966304" y="411435"/>
                </a:lnTo>
                <a:lnTo>
                  <a:pt x="1004591" y="351284"/>
                </a:lnTo>
                <a:lnTo>
                  <a:pt x="1018031" y="285750"/>
                </a:lnTo>
                <a:lnTo>
                  <a:pt x="1014608" y="252417"/>
                </a:lnTo>
                <a:lnTo>
                  <a:pt x="988363" y="189360"/>
                </a:lnTo>
                <a:lnTo>
                  <a:pt x="938798" y="132542"/>
                </a:lnTo>
                <a:lnTo>
                  <a:pt x="906224" y="107008"/>
                </a:lnTo>
                <a:lnTo>
                  <a:pt x="868965" y="83677"/>
                </a:lnTo>
                <a:lnTo>
                  <a:pt x="827403" y="62761"/>
                </a:lnTo>
                <a:lnTo>
                  <a:pt x="781918" y="44476"/>
                </a:lnTo>
                <a:lnTo>
                  <a:pt x="732892" y="29035"/>
                </a:lnTo>
                <a:lnTo>
                  <a:pt x="680708" y="16653"/>
                </a:lnTo>
                <a:lnTo>
                  <a:pt x="625746" y="7544"/>
                </a:lnTo>
                <a:lnTo>
                  <a:pt x="568388" y="1921"/>
                </a:lnTo>
                <a:lnTo>
                  <a:pt x="509015" y="0"/>
                </a:lnTo>
                <a:close/>
              </a:path>
            </a:pathLst>
          </a:custGeom>
          <a:solidFill>
            <a:srgbClr val="D5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03819" y="1077467"/>
            <a:ext cx="1018540" cy="571500"/>
          </a:xfrm>
          <a:custGeom>
            <a:avLst/>
            <a:gdLst/>
            <a:ahLst/>
            <a:cxnLst/>
            <a:rect l="l" t="t" r="r" b="b"/>
            <a:pathLst>
              <a:path w="1018540" h="571500">
                <a:moveTo>
                  <a:pt x="0" y="285750"/>
                </a:moveTo>
                <a:lnTo>
                  <a:pt x="13440" y="220215"/>
                </a:lnTo>
                <a:lnTo>
                  <a:pt x="51727" y="160064"/>
                </a:lnTo>
                <a:lnTo>
                  <a:pt x="79233" y="132542"/>
                </a:lnTo>
                <a:lnTo>
                  <a:pt x="111807" y="107008"/>
                </a:lnTo>
                <a:lnTo>
                  <a:pt x="149066" y="83677"/>
                </a:lnTo>
                <a:lnTo>
                  <a:pt x="190628" y="62761"/>
                </a:lnTo>
                <a:lnTo>
                  <a:pt x="236113" y="44476"/>
                </a:lnTo>
                <a:lnTo>
                  <a:pt x="285139" y="29035"/>
                </a:lnTo>
                <a:lnTo>
                  <a:pt x="337323" y="16653"/>
                </a:lnTo>
                <a:lnTo>
                  <a:pt x="392285" y="7544"/>
                </a:lnTo>
                <a:lnTo>
                  <a:pt x="449643" y="1921"/>
                </a:lnTo>
                <a:lnTo>
                  <a:pt x="509015" y="0"/>
                </a:lnTo>
                <a:lnTo>
                  <a:pt x="568388" y="1921"/>
                </a:lnTo>
                <a:lnTo>
                  <a:pt x="625746" y="7544"/>
                </a:lnTo>
                <a:lnTo>
                  <a:pt x="680708" y="16653"/>
                </a:lnTo>
                <a:lnTo>
                  <a:pt x="732892" y="29035"/>
                </a:lnTo>
                <a:lnTo>
                  <a:pt x="781918" y="44476"/>
                </a:lnTo>
                <a:lnTo>
                  <a:pt x="827403" y="62761"/>
                </a:lnTo>
                <a:lnTo>
                  <a:pt x="868965" y="83677"/>
                </a:lnTo>
                <a:lnTo>
                  <a:pt x="906224" y="107008"/>
                </a:lnTo>
                <a:lnTo>
                  <a:pt x="938798" y="132542"/>
                </a:lnTo>
                <a:lnTo>
                  <a:pt x="966304" y="160064"/>
                </a:lnTo>
                <a:lnTo>
                  <a:pt x="1004591" y="220215"/>
                </a:lnTo>
                <a:lnTo>
                  <a:pt x="1018031" y="285750"/>
                </a:lnTo>
                <a:lnTo>
                  <a:pt x="1014608" y="319082"/>
                </a:lnTo>
                <a:lnTo>
                  <a:pt x="988363" y="382139"/>
                </a:lnTo>
                <a:lnTo>
                  <a:pt x="938798" y="438957"/>
                </a:lnTo>
                <a:lnTo>
                  <a:pt x="906224" y="464491"/>
                </a:lnTo>
                <a:lnTo>
                  <a:pt x="868965" y="487822"/>
                </a:lnTo>
                <a:lnTo>
                  <a:pt x="827403" y="508738"/>
                </a:lnTo>
                <a:lnTo>
                  <a:pt x="781918" y="527023"/>
                </a:lnTo>
                <a:lnTo>
                  <a:pt x="732892" y="542464"/>
                </a:lnTo>
                <a:lnTo>
                  <a:pt x="680708" y="554846"/>
                </a:lnTo>
                <a:lnTo>
                  <a:pt x="625746" y="563955"/>
                </a:lnTo>
                <a:lnTo>
                  <a:pt x="568388" y="569578"/>
                </a:lnTo>
                <a:lnTo>
                  <a:pt x="509015" y="571500"/>
                </a:lnTo>
                <a:lnTo>
                  <a:pt x="449643" y="569578"/>
                </a:lnTo>
                <a:lnTo>
                  <a:pt x="392285" y="563955"/>
                </a:lnTo>
                <a:lnTo>
                  <a:pt x="337323" y="554846"/>
                </a:lnTo>
                <a:lnTo>
                  <a:pt x="285139" y="542464"/>
                </a:lnTo>
                <a:lnTo>
                  <a:pt x="236113" y="527023"/>
                </a:lnTo>
                <a:lnTo>
                  <a:pt x="190628" y="508738"/>
                </a:lnTo>
                <a:lnTo>
                  <a:pt x="149066" y="487822"/>
                </a:lnTo>
                <a:lnTo>
                  <a:pt x="111807" y="464491"/>
                </a:lnTo>
                <a:lnTo>
                  <a:pt x="79233" y="438957"/>
                </a:lnTo>
                <a:lnTo>
                  <a:pt x="51727" y="411435"/>
                </a:lnTo>
                <a:lnTo>
                  <a:pt x="13440" y="351284"/>
                </a:lnTo>
                <a:lnTo>
                  <a:pt x="0" y="285750"/>
                </a:lnTo>
                <a:close/>
              </a:path>
            </a:pathLst>
          </a:custGeom>
          <a:ln w="57911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935848" y="1232153"/>
            <a:ext cx="5549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Cli</a:t>
            </a:r>
            <a:r>
              <a:rPr dirty="0" sz="1500" spc="0" b="1">
                <a:latin typeface="Arial"/>
                <a:cs typeface="Arial"/>
              </a:rPr>
              <a:t>e</a:t>
            </a:r>
            <a:r>
              <a:rPr dirty="0" sz="1500" spc="-5" b="1">
                <a:latin typeface="Arial"/>
                <a:cs typeface="Arial"/>
              </a:rPr>
              <a:t>n</a:t>
            </a:r>
            <a:r>
              <a:rPr dirty="0" sz="1500" spc="-5" b="1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5678" y="212597"/>
            <a:ext cx="628015" cy="664845"/>
          </a:xfrm>
          <a:custGeom>
            <a:avLst/>
            <a:gdLst/>
            <a:ahLst/>
            <a:cxnLst/>
            <a:rect l="l" t="t" r="r" b="b"/>
            <a:pathLst>
              <a:path w="628014" h="664844">
                <a:moveTo>
                  <a:pt x="470916" y="0"/>
                </a:moveTo>
                <a:lnTo>
                  <a:pt x="470916" y="107061"/>
                </a:lnTo>
                <a:lnTo>
                  <a:pt x="274700" y="107061"/>
                </a:lnTo>
                <a:lnTo>
                  <a:pt x="225309" y="111485"/>
                </a:lnTo>
                <a:lnTo>
                  <a:pt x="178828" y="124241"/>
                </a:lnTo>
                <a:lnTo>
                  <a:pt x="136031" y="144554"/>
                </a:lnTo>
                <a:lnTo>
                  <a:pt x="97693" y="171650"/>
                </a:lnTo>
                <a:lnTo>
                  <a:pt x="64589" y="204754"/>
                </a:lnTo>
                <a:lnTo>
                  <a:pt x="37493" y="243092"/>
                </a:lnTo>
                <a:lnTo>
                  <a:pt x="17180" y="285889"/>
                </a:lnTo>
                <a:lnTo>
                  <a:pt x="4424" y="332370"/>
                </a:lnTo>
                <a:lnTo>
                  <a:pt x="0" y="381762"/>
                </a:lnTo>
                <a:lnTo>
                  <a:pt x="0" y="664463"/>
                </a:lnTo>
                <a:lnTo>
                  <a:pt x="99949" y="664463"/>
                </a:lnTo>
                <a:lnTo>
                  <a:pt x="99949" y="381762"/>
                </a:lnTo>
                <a:lnTo>
                  <a:pt x="106190" y="335294"/>
                </a:lnTo>
                <a:lnTo>
                  <a:pt x="123806" y="293525"/>
                </a:lnTo>
                <a:lnTo>
                  <a:pt x="151130" y="258127"/>
                </a:lnTo>
                <a:lnTo>
                  <a:pt x="186497" y="230773"/>
                </a:lnTo>
                <a:lnTo>
                  <a:pt x="228242" y="213134"/>
                </a:lnTo>
                <a:lnTo>
                  <a:pt x="274700" y="206882"/>
                </a:lnTo>
                <a:lnTo>
                  <a:pt x="577977" y="206882"/>
                </a:lnTo>
                <a:lnTo>
                  <a:pt x="627888" y="156972"/>
                </a:lnTo>
                <a:lnTo>
                  <a:pt x="470916" y="0"/>
                </a:lnTo>
                <a:close/>
              </a:path>
              <a:path w="628014" h="664844">
                <a:moveTo>
                  <a:pt x="577977" y="206882"/>
                </a:moveTo>
                <a:lnTo>
                  <a:pt x="470916" y="206882"/>
                </a:lnTo>
                <a:lnTo>
                  <a:pt x="470916" y="313943"/>
                </a:lnTo>
                <a:lnTo>
                  <a:pt x="577977" y="206882"/>
                </a:lnTo>
                <a:close/>
              </a:path>
            </a:pathLst>
          </a:custGeom>
          <a:solidFill>
            <a:srgbClr val="D075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05678" y="212597"/>
            <a:ext cx="628015" cy="664845"/>
          </a:xfrm>
          <a:custGeom>
            <a:avLst/>
            <a:gdLst/>
            <a:ahLst/>
            <a:cxnLst/>
            <a:rect l="l" t="t" r="r" b="b"/>
            <a:pathLst>
              <a:path w="628014" h="664844">
                <a:moveTo>
                  <a:pt x="0" y="664463"/>
                </a:moveTo>
                <a:lnTo>
                  <a:pt x="0" y="381762"/>
                </a:lnTo>
                <a:lnTo>
                  <a:pt x="4424" y="332370"/>
                </a:lnTo>
                <a:lnTo>
                  <a:pt x="17180" y="285889"/>
                </a:lnTo>
                <a:lnTo>
                  <a:pt x="37493" y="243092"/>
                </a:lnTo>
                <a:lnTo>
                  <a:pt x="64589" y="204754"/>
                </a:lnTo>
                <a:lnTo>
                  <a:pt x="97693" y="171650"/>
                </a:lnTo>
                <a:lnTo>
                  <a:pt x="136031" y="144554"/>
                </a:lnTo>
                <a:lnTo>
                  <a:pt x="178828" y="124241"/>
                </a:lnTo>
                <a:lnTo>
                  <a:pt x="225309" y="111485"/>
                </a:lnTo>
                <a:lnTo>
                  <a:pt x="274700" y="107061"/>
                </a:lnTo>
                <a:lnTo>
                  <a:pt x="470916" y="107061"/>
                </a:lnTo>
                <a:lnTo>
                  <a:pt x="470916" y="0"/>
                </a:lnTo>
                <a:lnTo>
                  <a:pt x="627888" y="156972"/>
                </a:lnTo>
                <a:lnTo>
                  <a:pt x="470916" y="313943"/>
                </a:lnTo>
                <a:lnTo>
                  <a:pt x="470916" y="206882"/>
                </a:lnTo>
                <a:lnTo>
                  <a:pt x="274700" y="206882"/>
                </a:lnTo>
                <a:lnTo>
                  <a:pt x="228242" y="213134"/>
                </a:lnTo>
                <a:lnTo>
                  <a:pt x="186497" y="230773"/>
                </a:lnTo>
                <a:lnTo>
                  <a:pt x="151130" y="258127"/>
                </a:lnTo>
                <a:lnTo>
                  <a:pt x="123806" y="293525"/>
                </a:lnTo>
                <a:lnTo>
                  <a:pt x="106190" y="335294"/>
                </a:lnTo>
                <a:lnTo>
                  <a:pt x="99949" y="381762"/>
                </a:lnTo>
                <a:lnTo>
                  <a:pt x="99949" y="664463"/>
                </a:lnTo>
                <a:lnTo>
                  <a:pt x="0" y="664463"/>
                </a:lnTo>
                <a:close/>
              </a:path>
            </a:pathLst>
          </a:custGeom>
          <a:ln w="25908">
            <a:solidFill>
              <a:srgbClr val="7025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74102" y="268986"/>
            <a:ext cx="666115" cy="629920"/>
          </a:xfrm>
          <a:custGeom>
            <a:avLst/>
            <a:gdLst/>
            <a:ahLst/>
            <a:cxnLst/>
            <a:rect l="l" t="t" r="r" b="b"/>
            <a:pathLst>
              <a:path w="666115" h="629919">
                <a:moveTo>
                  <a:pt x="665988" y="472059"/>
                </a:moveTo>
                <a:lnTo>
                  <a:pt x="351281" y="472059"/>
                </a:lnTo>
                <a:lnTo>
                  <a:pt x="508634" y="629412"/>
                </a:lnTo>
                <a:lnTo>
                  <a:pt x="665988" y="472059"/>
                </a:lnTo>
                <a:close/>
              </a:path>
              <a:path w="666115" h="629919">
                <a:moveTo>
                  <a:pt x="283337" y="0"/>
                </a:moveTo>
                <a:lnTo>
                  <a:pt x="0" y="0"/>
                </a:lnTo>
                <a:lnTo>
                  <a:pt x="0" y="100075"/>
                </a:lnTo>
                <a:lnTo>
                  <a:pt x="283337" y="100075"/>
                </a:lnTo>
                <a:lnTo>
                  <a:pt x="329921" y="106337"/>
                </a:lnTo>
                <a:lnTo>
                  <a:pt x="371785" y="124008"/>
                </a:lnTo>
                <a:lnTo>
                  <a:pt x="407257" y="151415"/>
                </a:lnTo>
                <a:lnTo>
                  <a:pt x="434664" y="186887"/>
                </a:lnTo>
                <a:lnTo>
                  <a:pt x="452335" y="228751"/>
                </a:lnTo>
                <a:lnTo>
                  <a:pt x="458597" y="275336"/>
                </a:lnTo>
                <a:lnTo>
                  <a:pt x="458597" y="472059"/>
                </a:lnTo>
                <a:lnTo>
                  <a:pt x="558673" y="472059"/>
                </a:lnTo>
                <a:lnTo>
                  <a:pt x="558673" y="275336"/>
                </a:lnTo>
                <a:lnTo>
                  <a:pt x="554235" y="225855"/>
                </a:lnTo>
                <a:lnTo>
                  <a:pt x="541442" y="179280"/>
                </a:lnTo>
                <a:lnTo>
                  <a:pt x="521071" y="136388"/>
                </a:lnTo>
                <a:lnTo>
                  <a:pt x="493902" y="97958"/>
                </a:lnTo>
                <a:lnTo>
                  <a:pt x="460714" y="64770"/>
                </a:lnTo>
                <a:lnTo>
                  <a:pt x="422284" y="37601"/>
                </a:lnTo>
                <a:lnTo>
                  <a:pt x="379392" y="17230"/>
                </a:lnTo>
                <a:lnTo>
                  <a:pt x="332817" y="4437"/>
                </a:lnTo>
                <a:lnTo>
                  <a:pt x="283337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74102" y="268986"/>
            <a:ext cx="666115" cy="629920"/>
          </a:xfrm>
          <a:custGeom>
            <a:avLst/>
            <a:gdLst/>
            <a:ahLst/>
            <a:cxnLst/>
            <a:rect l="l" t="t" r="r" b="b"/>
            <a:pathLst>
              <a:path w="666115" h="629919">
                <a:moveTo>
                  <a:pt x="0" y="0"/>
                </a:moveTo>
                <a:lnTo>
                  <a:pt x="283337" y="0"/>
                </a:lnTo>
                <a:lnTo>
                  <a:pt x="332817" y="4437"/>
                </a:lnTo>
                <a:lnTo>
                  <a:pt x="379392" y="17230"/>
                </a:lnTo>
                <a:lnTo>
                  <a:pt x="422284" y="37601"/>
                </a:lnTo>
                <a:lnTo>
                  <a:pt x="460714" y="64770"/>
                </a:lnTo>
                <a:lnTo>
                  <a:pt x="493902" y="97958"/>
                </a:lnTo>
                <a:lnTo>
                  <a:pt x="521071" y="136388"/>
                </a:lnTo>
                <a:lnTo>
                  <a:pt x="541442" y="179280"/>
                </a:lnTo>
                <a:lnTo>
                  <a:pt x="554235" y="225855"/>
                </a:lnTo>
                <a:lnTo>
                  <a:pt x="558673" y="275336"/>
                </a:lnTo>
                <a:lnTo>
                  <a:pt x="558673" y="472059"/>
                </a:lnTo>
                <a:lnTo>
                  <a:pt x="665988" y="472059"/>
                </a:lnTo>
                <a:lnTo>
                  <a:pt x="508634" y="629412"/>
                </a:lnTo>
                <a:lnTo>
                  <a:pt x="351281" y="472059"/>
                </a:lnTo>
                <a:lnTo>
                  <a:pt x="458597" y="472059"/>
                </a:lnTo>
                <a:lnTo>
                  <a:pt x="458597" y="275336"/>
                </a:lnTo>
                <a:lnTo>
                  <a:pt x="452335" y="228751"/>
                </a:lnTo>
                <a:lnTo>
                  <a:pt x="434664" y="186887"/>
                </a:lnTo>
                <a:lnTo>
                  <a:pt x="407257" y="151415"/>
                </a:lnTo>
                <a:lnTo>
                  <a:pt x="371785" y="124008"/>
                </a:lnTo>
                <a:lnTo>
                  <a:pt x="329921" y="106337"/>
                </a:lnTo>
                <a:lnTo>
                  <a:pt x="283337" y="100075"/>
                </a:lnTo>
                <a:lnTo>
                  <a:pt x="0" y="100075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15195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Reso</a:t>
            </a:r>
            <a:r>
              <a:rPr dirty="0" spc="-15"/>
              <a:t>u</a:t>
            </a:r>
            <a:r>
              <a:rPr dirty="0" spc="15"/>
              <a:t>rces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907541"/>
            <a:ext cx="7639684" cy="3100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>
                <a:solidFill>
                  <a:srgbClr val="434343"/>
                </a:solidFill>
                <a:latin typeface="Arial"/>
                <a:cs typeface="Arial"/>
              </a:rPr>
              <a:t>Maintainer</a:t>
            </a:r>
            <a:r>
              <a:rPr dirty="0" sz="2000" spc="-10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of: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5" b="1">
                <a:solidFill>
                  <a:srgbClr val="434343"/>
                </a:solidFill>
                <a:latin typeface="Trebuchet MS"/>
                <a:cs typeface="Trebuchet MS"/>
              </a:rPr>
              <a:t>baucis-swagger2</a:t>
            </a:r>
            <a:r>
              <a:rPr dirty="0" sz="2000" spc="-14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434343"/>
                </a:solidFill>
                <a:latin typeface="Arial"/>
                <a:cs typeface="Arial"/>
              </a:rPr>
              <a:t>Generates</a:t>
            </a:r>
            <a:r>
              <a:rPr dirty="0" sz="2000" spc="-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34343"/>
                </a:solidFill>
                <a:latin typeface="Arial"/>
                <a:cs typeface="Arial"/>
              </a:rPr>
              <a:t>v.2</a:t>
            </a:r>
            <a:r>
              <a:rPr dirty="0" sz="20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34343"/>
                </a:solidFill>
                <a:latin typeface="Arial"/>
                <a:cs typeface="Arial"/>
              </a:rPr>
              <a:t>contracts</a:t>
            </a:r>
            <a:r>
              <a:rPr dirty="0" sz="2000" spc="-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20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34343"/>
                </a:solidFill>
                <a:latin typeface="Arial"/>
                <a:cs typeface="Arial"/>
              </a:rPr>
              <a:t>Baucis</a:t>
            </a:r>
            <a:r>
              <a:rPr dirty="0" sz="2000" spc="-7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34343"/>
                </a:solidFill>
                <a:latin typeface="Arial"/>
                <a:cs typeface="Arial"/>
              </a:rPr>
              <a:t>backends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43434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u="sng" sz="2000" spc="3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4"/>
              </a:rPr>
              <a:t>https://www.npmjs.com/package/baucis-swagger2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20" b="1">
                <a:solidFill>
                  <a:srgbClr val="434343"/>
                </a:solidFill>
                <a:latin typeface="Trebuchet MS"/>
                <a:cs typeface="Trebuchet MS"/>
              </a:rPr>
              <a:t>baucis-openapi3</a:t>
            </a:r>
            <a:r>
              <a:rPr dirty="0" sz="2000" spc="-130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434343"/>
                </a:solidFill>
                <a:latin typeface="Arial"/>
                <a:cs typeface="Arial"/>
              </a:rPr>
              <a:t>Generates</a:t>
            </a:r>
            <a:r>
              <a:rPr dirty="0" sz="20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34343"/>
                </a:solidFill>
                <a:latin typeface="Arial"/>
                <a:cs typeface="Arial"/>
              </a:rPr>
              <a:t>v.3</a:t>
            </a:r>
            <a:r>
              <a:rPr dirty="0" sz="20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34343"/>
                </a:solidFill>
                <a:latin typeface="Arial"/>
                <a:cs typeface="Arial"/>
              </a:rPr>
              <a:t>contracts</a:t>
            </a:r>
            <a:r>
              <a:rPr dirty="0" sz="2000" spc="-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2000" spc="-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34343"/>
                </a:solidFill>
                <a:latin typeface="Arial"/>
                <a:cs typeface="Arial"/>
              </a:rPr>
              <a:t>Baucis</a:t>
            </a:r>
            <a:r>
              <a:rPr dirty="0" sz="20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34343"/>
                </a:solidFill>
                <a:latin typeface="Arial"/>
                <a:cs typeface="Arial"/>
              </a:rPr>
              <a:t>backends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43434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u="sng" sz="2000" spc="2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5"/>
              </a:rPr>
              <a:t>https://www.npmjs.com/package/baucis-openapi3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34343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20" b="1">
                <a:solidFill>
                  <a:srgbClr val="434343"/>
                </a:solidFill>
                <a:latin typeface="Trebuchet MS"/>
                <a:cs typeface="Trebuchet MS"/>
              </a:rPr>
              <a:t>openapi3-ts </a:t>
            </a:r>
            <a:r>
              <a:rPr dirty="0" sz="2000" spc="-10">
                <a:solidFill>
                  <a:srgbClr val="434343"/>
                </a:solidFill>
                <a:latin typeface="Arial"/>
                <a:cs typeface="Arial"/>
              </a:rPr>
              <a:t>TypeScript </a:t>
            </a:r>
            <a:r>
              <a:rPr dirty="0" sz="2000" spc="0">
                <a:solidFill>
                  <a:srgbClr val="434343"/>
                </a:solidFill>
                <a:latin typeface="Arial"/>
                <a:cs typeface="Arial"/>
              </a:rPr>
              <a:t>library </a:t>
            </a:r>
            <a:r>
              <a:rPr dirty="0" sz="2000" spc="5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2000" spc="-38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434343"/>
                </a:solidFill>
                <a:latin typeface="Arial"/>
                <a:cs typeface="Arial"/>
              </a:rPr>
              <a:t>building </a:t>
            </a:r>
            <a:r>
              <a:rPr dirty="0" sz="2000" spc="-45">
                <a:solidFill>
                  <a:srgbClr val="434343"/>
                </a:solidFill>
                <a:latin typeface="Arial"/>
                <a:cs typeface="Arial"/>
              </a:rPr>
              <a:t>OpenAPI3 </a:t>
            </a:r>
            <a:r>
              <a:rPr dirty="0" sz="2000" spc="15">
                <a:solidFill>
                  <a:srgbClr val="434343"/>
                </a:solidFill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43434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u="sng" sz="2000" spc="3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6"/>
              </a:rPr>
              <a:t>https://www.npmjs.com/package/openapi3-ts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7000" y="396240"/>
            <a:ext cx="1950720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76500" y="420623"/>
            <a:ext cx="4191000" cy="390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3341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API </a:t>
            </a:r>
            <a:r>
              <a:rPr dirty="0" spc="40"/>
              <a:t>Management</a:t>
            </a:r>
            <a:r>
              <a:rPr dirty="0" spc="-105"/>
              <a:t> </a:t>
            </a:r>
            <a:r>
              <a:rPr dirty="0" spc="25"/>
              <a:t>Tools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3341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API </a:t>
            </a:r>
            <a:r>
              <a:rPr dirty="0" spc="40"/>
              <a:t>Management</a:t>
            </a:r>
            <a:r>
              <a:rPr dirty="0" spc="-105"/>
              <a:t> </a:t>
            </a:r>
            <a:r>
              <a:rPr dirty="0" spc="25"/>
              <a:t>Tools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pc="-15"/>
              <a:t>Examples</a:t>
            </a:r>
          </a:p>
          <a:p>
            <a:pPr marL="117475" indent="-104775">
              <a:lnSpc>
                <a:spcPct val="100000"/>
              </a:lnSpc>
              <a:spcBef>
                <a:spcPts val="32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pc="0" b="0">
                <a:latin typeface="Arial"/>
                <a:cs typeface="Arial"/>
              </a:rPr>
              <a:t>3scale</a:t>
            </a:r>
          </a:p>
          <a:p>
            <a:pPr marL="117475" indent="-104775">
              <a:lnSpc>
                <a:spcPct val="100000"/>
              </a:lnSpc>
              <a:spcBef>
                <a:spcPts val="32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pc="-20" b="0">
                <a:latin typeface="Arial"/>
                <a:cs typeface="Arial"/>
              </a:rPr>
              <a:t>Apigee</a:t>
            </a:r>
          </a:p>
          <a:p>
            <a:pPr marL="117475" indent="-104775">
              <a:lnSpc>
                <a:spcPct val="100000"/>
              </a:lnSpc>
              <a:spcBef>
                <a:spcPts val="32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pc="-5" b="0">
                <a:latin typeface="Arial"/>
                <a:cs typeface="Arial"/>
              </a:rPr>
              <a:t>Mashape</a:t>
            </a:r>
            <a:r>
              <a:rPr dirty="0" spc="-80" b="0">
                <a:latin typeface="Arial"/>
                <a:cs typeface="Arial"/>
              </a:rPr>
              <a:t> </a:t>
            </a:r>
            <a:r>
              <a:rPr dirty="0" spc="-15" b="0">
                <a:latin typeface="Arial"/>
                <a:cs typeface="Arial"/>
              </a:rPr>
              <a:t>Kong</a:t>
            </a:r>
          </a:p>
          <a:p>
            <a:pPr marL="117475" indent="-104775">
              <a:lnSpc>
                <a:spcPct val="100000"/>
              </a:lnSpc>
              <a:spcBef>
                <a:spcPts val="32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pc="-80" b="0">
                <a:latin typeface="Arial"/>
                <a:cs typeface="Arial"/>
              </a:rPr>
              <a:t>CA</a:t>
            </a:r>
            <a:r>
              <a:rPr dirty="0" spc="-55" b="0">
                <a:latin typeface="Arial"/>
                <a:cs typeface="Arial"/>
              </a:rPr>
              <a:t> </a:t>
            </a:r>
            <a:r>
              <a:rPr dirty="0" spc="-20" b="0">
                <a:latin typeface="Arial"/>
                <a:cs typeface="Arial"/>
              </a:rPr>
              <a:t>7Layers</a:t>
            </a:r>
          </a:p>
          <a:p>
            <a:pPr marL="117475" indent="-104775">
              <a:lnSpc>
                <a:spcPct val="100000"/>
              </a:lnSpc>
              <a:spcBef>
                <a:spcPts val="32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pc="-20" b="0">
                <a:latin typeface="Arial"/>
                <a:cs typeface="Arial"/>
              </a:rPr>
              <a:t>Azure </a:t>
            </a:r>
            <a:r>
              <a:rPr dirty="0" spc="-40" b="0">
                <a:latin typeface="Arial"/>
                <a:cs typeface="Arial"/>
              </a:rPr>
              <a:t>API</a:t>
            </a:r>
            <a:r>
              <a:rPr dirty="0" spc="-155" b="0">
                <a:latin typeface="Arial"/>
                <a:cs typeface="Arial"/>
              </a:rPr>
              <a:t> </a:t>
            </a:r>
            <a:r>
              <a:rPr dirty="0" spc="0" b="0">
                <a:latin typeface="Arial"/>
                <a:cs typeface="Arial"/>
              </a:rPr>
              <a:t>Management</a:t>
            </a:r>
          </a:p>
          <a:p>
            <a:pPr marL="117475" indent="-104775">
              <a:lnSpc>
                <a:spcPct val="100000"/>
              </a:lnSpc>
              <a:spcBef>
                <a:spcPts val="32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pc="-5" b="0">
                <a:latin typeface="Arial"/>
                <a:cs typeface="Arial"/>
              </a:rPr>
              <a:t>IBM Bluemix</a:t>
            </a:r>
            <a:r>
              <a:rPr dirty="0" spc="-105" b="0">
                <a:latin typeface="Arial"/>
                <a:cs typeface="Arial"/>
              </a:rPr>
              <a:t> </a:t>
            </a:r>
            <a:r>
              <a:rPr dirty="0" spc="-40" b="0">
                <a:latin typeface="Arial"/>
                <a:cs typeface="Arial"/>
              </a:rPr>
              <a:t>API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pc="0" b="0">
                <a:latin typeface="Arial"/>
                <a:cs typeface="Arial"/>
              </a:rPr>
              <a:t>Management</a:t>
            </a:r>
          </a:p>
          <a:p>
            <a:pPr marL="117475" indent="-104775">
              <a:lnSpc>
                <a:spcPct val="100000"/>
              </a:lnSpc>
              <a:spcBef>
                <a:spcPts val="325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dirty="0" spc="-140" b="0">
                <a:latin typeface="Arial"/>
                <a:cs typeface="Arial"/>
              </a:rPr>
              <a:t>WSO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2191" y="823183"/>
            <a:ext cx="4944745" cy="349948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5">
                <a:solidFill>
                  <a:srgbClr val="434343"/>
                </a:solidFill>
                <a:latin typeface="Arial"/>
                <a:cs typeface="Arial"/>
              </a:rPr>
              <a:t>Provides</a:t>
            </a:r>
            <a:r>
              <a:rPr dirty="0" sz="2000" spc="-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dirty="0" sz="20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34343"/>
                </a:solidFill>
                <a:latin typeface="Arial"/>
                <a:cs typeface="Arial"/>
              </a:rPr>
              <a:t>extra</a:t>
            </a:r>
            <a:r>
              <a:rPr dirty="0" sz="2000" spc="-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34343"/>
                </a:solidFill>
                <a:latin typeface="Arial"/>
                <a:cs typeface="Arial"/>
              </a:rPr>
              <a:t>layer</a:t>
            </a:r>
            <a:r>
              <a:rPr dirty="0" sz="20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dirty="0" sz="2000" spc="-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0">
                <a:solidFill>
                  <a:srgbClr val="434343"/>
                </a:solidFill>
                <a:latin typeface="Arial"/>
                <a:cs typeface="Arial"/>
              </a:rPr>
              <a:t>front</a:t>
            </a:r>
            <a:r>
              <a:rPr dirty="0" sz="2000" spc="-9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20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434343"/>
                </a:solidFill>
                <a:latin typeface="Arial"/>
                <a:cs typeface="Arial"/>
              </a:rPr>
              <a:t>your</a:t>
            </a:r>
            <a:r>
              <a:rPr dirty="0" sz="20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434343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192405" indent="-17970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5">
                <a:solidFill>
                  <a:srgbClr val="434343"/>
                </a:solidFill>
                <a:latin typeface="Arial"/>
                <a:cs typeface="Arial"/>
              </a:rPr>
              <a:t>Managed </a:t>
            </a:r>
            <a:r>
              <a:rPr dirty="0" sz="2000" spc="-25">
                <a:solidFill>
                  <a:srgbClr val="434343"/>
                </a:solidFill>
                <a:latin typeface="Arial"/>
                <a:cs typeface="Arial"/>
              </a:rPr>
              <a:t>by </a:t>
            </a:r>
            <a:r>
              <a:rPr dirty="0" sz="2000" spc="-15">
                <a:solidFill>
                  <a:srgbClr val="434343"/>
                </a:solidFill>
                <a:latin typeface="Arial"/>
                <a:cs typeface="Arial"/>
              </a:rPr>
              <a:t>3er </a:t>
            </a:r>
            <a:r>
              <a:rPr dirty="0" sz="2000" spc="10">
                <a:solidFill>
                  <a:srgbClr val="434343"/>
                </a:solidFill>
                <a:latin typeface="Arial"/>
                <a:cs typeface="Arial"/>
              </a:rPr>
              <a:t>parties</a:t>
            </a:r>
            <a:r>
              <a:rPr dirty="0" sz="2000" spc="-2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34343"/>
                </a:solidFill>
                <a:latin typeface="Arial"/>
                <a:cs typeface="Arial"/>
              </a:rPr>
              <a:t>(externalized)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15">
                <a:solidFill>
                  <a:srgbClr val="434343"/>
                </a:solidFill>
                <a:latin typeface="Arial"/>
                <a:cs typeface="Arial"/>
              </a:rPr>
              <a:t>Main</a:t>
            </a:r>
            <a:r>
              <a:rPr dirty="0" sz="2000" spc="-8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0">
                <a:solidFill>
                  <a:srgbClr val="434343"/>
                </a:solidFill>
                <a:latin typeface="Arial"/>
                <a:cs typeface="Arial"/>
              </a:rPr>
              <a:t>features:</a:t>
            </a:r>
            <a:endParaRPr sz="200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165100" algn="l"/>
              </a:tabLst>
            </a:pPr>
            <a:r>
              <a:rPr dirty="0" sz="1700">
                <a:solidFill>
                  <a:srgbClr val="434343"/>
                </a:solidFill>
                <a:latin typeface="Arial"/>
                <a:cs typeface="Arial"/>
              </a:rPr>
              <a:t>Authentication,</a:t>
            </a:r>
            <a:r>
              <a:rPr dirty="0" sz="17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434343"/>
                </a:solidFill>
                <a:latin typeface="Arial"/>
                <a:cs typeface="Arial"/>
              </a:rPr>
              <a:t>Authorization</a:t>
            </a:r>
            <a:endParaRPr sz="170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165100" algn="l"/>
              </a:tabLst>
            </a:pPr>
            <a:r>
              <a:rPr dirty="0" sz="1700" spc="-35">
                <a:solidFill>
                  <a:srgbClr val="434343"/>
                </a:solidFill>
                <a:latin typeface="Arial"/>
                <a:cs typeface="Arial"/>
              </a:rPr>
              <a:t>Role-based</a:t>
            </a:r>
            <a:r>
              <a:rPr dirty="0" sz="17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spc="0">
                <a:solidFill>
                  <a:srgbClr val="434343"/>
                </a:solidFill>
                <a:latin typeface="Arial"/>
                <a:cs typeface="Arial"/>
              </a:rPr>
              <a:t>security</a:t>
            </a:r>
            <a:endParaRPr sz="170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165100" algn="l"/>
              </a:tabLst>
            </a:pPr>
            <a:r>
              <a:rPr dirty="0" sz="1700" spc="-130">
                <a:solidFill>
                  <a:srgbClr val="434343"/>
                </a:solidFill>
                <a:latin typeface="Arial"/>
                <a:cs typeface="Arial"/>
              </a:rPr>
              <a:t>DOS </a:t>
            </a:r>
            <a:r>
              <a:rPr dirty="0" sz="1700" spc="25">
                <a:solidFill>
                  <a:srgbClr val="434343"/>
                </a:solidFill>
                <a:latin typeface="Arial"/>
                <a:cs typeface="Arial"/>
              </a:rPr>
              <a:t>attack</a:t>
            </a:r>
            <a:r>
              <a:rPr dirty="0" sz="1700" spc="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spc="15">
                <a:solidFill>
                  <a:srgbClr val="434343"/>
                </a:solidFill>
                <a:latin typeface="Arial"/>
                <a:cs typeface="Arial"/>
              </a:rPr>
              <a:t>protection</a:t>
            </a:r>
            <a:endParaRPr sz="170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165100" algn="l"/>
              </a:tabLst>
            </a:pPr>
            <a:r>
              <a:rPr dirty="0" sz="1700" spc="5">
                <a:solidFill>
                  <a:srgbClr val="434343"/>
                </a:solidFill>
                <a:latin typeface="Arial"/>
                <a:cs typeface="Arial"/>
              </a:rPr>
              <a:t>Monetization: </a:t>
            </a:r>
            <a:r>
              <a:rPr dirty="0" sz="1700" spc="-25">
                <a:solidFill>
                  <a:srgbClr val="434343"/>
                </a:solidFill>
                <a:latin typeface="Arial"/>
                <a:cs typeface="Arial"/>
              </a:rPr>
              <a:t>pay </a:t>
            </a:r>
            <a:r>
              <a:rPr dirty="0" sz="1700" spc="-15">
                <a:solidFill>
                  <a:srgbClr val="434343"/>
                </a:solidFill>
                <a:latin typeface="Arial"/>
                <a:cs typeface="Arial"/>
              </a:rPr>
              <a:t>per</a:t>
            </a:r>
            <a:r>
              <a:rPr dirty="0" sz="1700" spc="-1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spc="-15">
                <a:solidFill>
                  <a:srgbClr val="434343"/>
                </a:solidFill>
                <a:latin typeface="Arial"/>
                <a:cs typeface="Arial"/>
              </a:rPr>
              <a:t>use</a:t>
            </a:r>
            <a:endParaRPr sz="170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165100" algn="l"/>
              </a:tabLst>
            </a:pPr>
            <a:r>
              <a:rPr dirty="0" sz="1700" spc="-10">
                <a:solidFill>
                  <a:srgbClr val="434343"/>
                </a:solidFill>
                <a:latin typeface="Arial"/>
                <a:cs typeface="Arial"/>
              </a:rPr>
              <a:t>Scaling</a:t>
            </a:r>
            <a:endParaRPr sz="170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165100" algn="l"/>
              </a:tabLst>
            </a:pPr>
            <a:r>
              <a:rPr dirty="0" sz="1700" spc="5">
                <a:solidFill>
                  <a:srgbClr val="434343"/>
                </a:solidFill>
                <a:latin typeface="Arial"/>
                <a:cs typeface="Arial"/>
              </a:rPr>
              <a:t>Auditing</a:t>
            </a:r>
            <a:endParaRPr sz="170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165100" algn="l"/>
              </a:tabLst>
            </a:pPr>
            <a:r>
              <a:rPr dirty="0" sz="1700" spc="-35">
                <a:solidFill>
                  <a:srgbClr val="434343"/>
                </a:solidFill>
                <a:latin typeface="Arial"/>
                <a:cs typeface="Arial"/>
              </a:rPr>
              <a:t>Usage </a:t>
            </a:r>
            <a:r>
              <a:rPr dirty="0" sz="1700" spc="0">
                <a:solidFill>
                  <a:srgbClr val="434343"/>
                </a:solidFill>
                <a:latin typeface="Arial"/>
                <a:cs typeface="Arial"/>
              </a:rPr>
              <a:t>metrics,</a:t>
            </a:r>
            <a:r>
              <a:rPr dirty="0" sz="1700" spc="-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700" spc="0">
                <a:solidFill>
                  <a:srgbClr val="434343"/>
                </a:solidFill>
                <a:latin typeface="Arial"/>
                <a:cs typeface="Arial"/>
              </a:rPr>
              <a:t>analytics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2159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API</a:t>
            </a:r>
            <a:r>
              <a:rPr dirty="0" spc="-20"/>
              <a:t> </a:t>
            </a:r>
            <a:r>
              <a:rPr dirty="0" spc="15"/>
              <a:t>Versioning</a:t>
            </a:r>
          </a:p>
        </p:txBody>
      </p:sp>
      <p:sp>
        <p:nvSpPr>
          <p:cNvPr id="5" name="object 5"/>
          <p:cNvSpPr/>
          <p:nvPr/>
        </p:nvSpPr>
        <p:spPr>
          <a:xfrm>
            <a:off x="2616707" y="1200911"/>
            <a:ext cx="6527800" cy="393700"/>
          </a:xfrm>
          <a:custGeom>
            <a:avLst/>
            <a:gdLst/>
            <a:ahLst/>
            <a:cxnLst/>
            <a:rect l="l" t="t" r="r" b="b"/>
            <a:pathLst>
              <a:path w="6527800" h="393700">
                <a:moveTo>
                  <a:pt x="0" y="393191"/>
                </a:moveTo>
                <a:lnTo>
                  <a:pt x="6527292" y="393191"/>
                </a:lnTo>
                <a:lnTo>
                  <a:pt x="6527292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F8FA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16707" y="1802892"/>
            <a:ext cx="6527800" cy="393700"/>
          </a:xfrm>
          <a:custGeom>
            <a:avLst/>
            <a:gdLst/>
            <a:ahLst/>
            <a:cxnLst/>
            <a:rect l="l" t="t" r="r" b="b"/>
            <a:pathLst>
              <a:path w="6527800" h="393700">
                <a:moveTo>
                  <a:pt x="0" y="393192"/>
                </a:moveTo>
                <a:lnTo>
                  <a:pt x="6527292" y="393192"/>
                </a:lnTo>
                <a:lnTo>
                  <a:pt x="6527292" y="0"/>
                </a:lnTo>
                <a:lnTo>
                  <a:pt x="0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8FA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6707" y="2607564"/>
            <a:ext cx="6527800" cy="360045"/>
          </a:xfrm>
          <a:custGeom>
            <a:avLst/>
            <a:gdLst/>
            <a:ahLst/>
            <a:cxnLst/>
            <a:rect l="l" t="t" r="r" b="b"/>
            <a:pathLst>
              <a:path w="6527800" h="360044">
                <a:moveTo>
                  <a:pt x="0" y="359663"/>
                </a:moveTo>
                <a:lnTo>
                  <a:pt x="6527292" y="359663"/>
                </a:lnTo>
                <a:lnTo>
                  <a:pt x="6527292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8FA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16707" y="3576828"/>
            <a:ext cx="6527800" cy="577850"/>
          </a:xfrm>
          <a:custGeom>
            <a:avLst/>
            <a:gdLst/>
            <a:ahLst/>
            <a:cxnLst/>
            <a:rect l="l" t="t" r="r" b="b"/>
            <a:pathLst>
              <a:path w="6527800" h="577850">
                <a:moveTo>
                  <a:pt x="0" y="577596"/>
                </a:moveTo>
                <a:lnTo>
                  <a:pt x="6527292" y="577596"/>
                </a:lnTo>
                <a:lnTo>
                  <a:pt x="6527292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F8FA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878673"/>
            <a:ext cx="7894955" cy="32258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73990" indent="-161290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174625" algn="l"/>
              </a:tabLst>
            </a:pP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Versioning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via</a:t>
            </a:r>
            <a:r>
              <a:rPr dirty="0" sz="1800" spc="-9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25">
                <a:solidFill>
                  <a:srgbClr val="434343"/>
                </a:solidFill>
                <a:latin typeface="Arial"/>
                <a:cs typeface="Arial"/>
              </a:rPr>
              <a:t>URL</a:t>
            </a:r>
            <a:endParaRPr sz="1800">
              <a:latin typeface="Arial"/>
              <a:cs typeface="Arial"/>
            </a:endParaRPr>
          </a:p>
          <a:p>
            <a:pPr marL="2149475">
              <a:lnSpc>
                <a:spcPct val="100000"/>
              </a:lnSpc>
              <a:spcBef>
                <a:spcPts val="215"/>
              </a:spcBef>
            </a:pPr>
            <a:r>
              <a:rPr dirty="0" sz="1800" b="1">
                <a:solidFill>
                  <a:srgbClr val="6F2F9F"/>
                </a:solidFill>
                <a:latin typeface="Courier New"/>
                <a:cs typeface="Courier New"/>
              </a:rPr>
              <a:t>GET</a:t>
            </a:r>
            <a:r>
              <a:rPr dirty="0" sz="1800" spc="-20" b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85004D"/>
                </a:solidFill>
                <a:latin typeface="Courier New"/>
                <a:cs typeface="Courier New"/>
              </a:rPr>
              <a:t>/v1/restaurants?location=SVQ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2149475">
              <a:lnSpc>
                <a:spcPct val="100000"/>
              </a:lnSpc>
            </a:pPr>
            <a:r>
              <a:rPr dirty="0" sz="1800" b="1">
                <a:solidFill>
                  <a:srgbClr val="6F2F9F"/>
                </a:solidFill>
                <a:latin typeface="Courier New"/>
                <a:cs typeface="Courier New"/>
              </a:rPr>
              <a:t>GET </a:t>
            </a:r>
            <a:r>
              <a:rPr dirty="0" sz="1800" spc="-10" b="1">
                <a:solidFill>
                  <a:srgbClr val="85004D"/>
                </a:solidFill>
                <a:latin typeface="Courier New"/>
                <a:cs typeface="Courier New"/>
              </a:rPr>
              <a:t>/v2/restaurants?location=SVQ&amp;limit=30</a:t>
            </a:r>
            <a:endParaRPr sz="1800">
              <a:latin typeface="Courier New"/>
              <a:cs typeface="Courier New"/>
            </a:endParaRPr>
          </a:p>
          <a:p>
            <a:pPr marL="117475" indent="-104775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118110" algn="l"/>
              </a:tabLst>
            </a:pP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Versioning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via</a:t>
            </a:r>
            <a:r>
              <a:rPr dirty="0" sz="1800" spc="-1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parameter</a:t>
            </a:r>
            <a:endParaRPr sz="1800">
              <a:latin typeface="Arial"/>
              <a:cs typeface="Arial"/>
            </a:endParaRPr>
          </a:p>
          <a:p>
            <a:pPr marL="2149475">
              <a:lnSpc>
                <a:spcPct val="100000"/>
              </a:lnSpc>
              <a:spcBef>
                <a:spcPts val="1360"/>
              </a:spcBef>
            </a:pPr>
            <a:r>
              <a:rPr dirty="0" sz="1800" spc="-5" b="1">
                <a:solidFill>
                  <a:srgbClr val="6F2F9F"/>
                </a:solidFill>
                <a:latin typeface="Courier New"/>
                <a:cs typeface="Courier New"/>
              </a:rPr>
              <a:t>GET</a:t>
            </a:r>
            <a:r>
              <a:rPr dirty="0" sz="1800" spc="5" b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85004D"/>
                </a:solidFill>
                <a:latin typeface="Courier New"/>
                <a:cs typeface="Courier New"/>
              </a:rPr>
              <a:t>/restaurants?location=SVQ&amp;limit=30&amp;v=2</a:t>
            </a:r>
            <a:endParaRPr sz="1800">
              <a:latin typeface="Courier New"/>
              <a:cs typeface="Courier New"/>
            </a:endParaRPr>
          </a:p>
          <a:p>
            <a:pPr marL="117475" indent="-104775">
              <a:lnSpc>
                <a:spcPct val="100000"/>
              </a:lnSpc>
              <a:spcBef>
                <a:spcPts val="1775"/>
              </a:spcBef>
              <a:buFont typeface="Wingdings"/>
              <a:buChar char=""/>
              <a:tabLst>
                <a:tab pos="118110" algn="l"/>
              </a:tabLst>
            </a:pP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Versioning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via</a:t>
            </a:r>
            <a:r>
              <a:rPr dirty="0" sz="1800" spc="-1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headers</a:t>
            </a:r>
            <a:endParaRPr sz="1800">
              <a:latin typeface="Arial"/>
              <a:cs typeface="Arial"/>
            </a:endParaRPr>
          </a:p>
          <a:p>
            <a:pPr marL="2149475">
              <a:lnSpc>
                <a:spcPts val="2055"/>
              </a:lnSpc>
              <a:spcBef>
                <a:spcPts val="1325"/>
              </a:spcBef>
            </a:pPr>
            <a:r>
              <a:rPr dirty="0" sz="1800" b="1">
                <a:solidFill>
                  <a:srgbClr val="6F2F9F"/>
                </a:solidFill>
                <a:latin typeface="Courier New"/>
                <a:cs typeface="Courier New"/>
              </a:rPr>
              <a:t>GET</a:t>
            </a:r>
            <a:r>
              <a:rPr dirty="0" sz="1800" spc="-15" b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85004D"/>
                </a:solidFill>
                <a:latin typeface="Courier New"/>
                <a:cs typeface="Courier New"/>
              </a:rPr>
              <a:t>/restaurants?location=SVQ&amp;limit=30</a:t>
            </a:r>
            <a:endParaRPr sz="1800">
              <a:latin typeface="Courier New"/>
              <a:cs typeface="Courier New"/>
            </a:endParaRPr>
          </a:p>
          <a:p>
            <a:pPr marL="2149475">
              <a:lnSpc>
                <a:spcPts val="2055"/>
              </a:lnSpc>
            </a:pPr>
            <a:r>
              <a:rPr dirty="0" sz="1800" spc="-5" b="1">
                <a:solidFill>
                  <a:srgbClr val="85004D"/>
                </a:solidFill>
                <a:latin typeface="Courier New"/>
                <a:cs typeface="Courier New"/>
              </a:rPr>
              <a:t>Version:</a:t>
            </a:r>
            <a:r>
              <a:rPr dirty="0" sz="1800" spc="-20" b="1">
                <a:solidFill>
                  <a:srgbClr val="85004D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85004D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21113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API</a:t>
            </a:r>
            <a:r>
              <a:rPr dirty="0" spc="-40"/>
              <a:t> </a:t>
            </a:r>
            <a:r>
              <a:rPr dirty="0" spc="25"/>
              <a:t>Scalability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864869"/>
            <a:ext cx="3296285" cy="6565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73990" indent="-161290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174625" algn="l"/>
              </a:tabLst>
            </a:pPr>
            <a:r>
              <a:rPr dirty="0" sz="1800" spc="5" b="1">
                <a:solidFill>
                  <a:srgbClr val="434343"/>
                </a:solidFill>
                <a:latin typeface="Trebuchet MS"/>
                <a:cs typeface="Trebuchet MS"/>
              </a:rPr>
              <a:t>Stateless</a:t>
            </a:r>
            <a:r>
              <a:rPr dirty="0" sz="1800" spc="-85" b="1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34343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174625" algn="l"/>
              </a:tabLst>
            </a:pP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Load-balancer </a:t>
            </a:r>
            <a:r>
              <a:rPr dirty="0" sz="1800" spc="5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handle</a:t>
            </a:r>
            <a:r>
              <a:rPr dirty="0" sz="1800" spc="-2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434343"/>
                </a:solidFill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96164"/>
            <a:ext cx="3125470" cy="97218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(e.g.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nginx </a:t>
            </a:r>
            <a:r>
              <a:rPr dirty="0" sz="1800" spc="1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dirty="0" sz="1800" spc="-1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ha-proxy)</a:t>
            </a:r>
            <a:endParaRPr sz="180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174625" algn="l"/>
              </a:tabLst>
            </a:pPr>
            <a:r>
              <a:rPr dirty="0" sz="1800" spc="5">
                <a:solidFill>
                  <a:srgbClr val="434343"/>
                </a:solidFill>
                <a:latin typeface="Arial"/>
                <a:cs typeface="Arial"/>
              </a:rPr>
              <a:t>Distributes </a:t>
            </a:r>
            <a:r>
              <a:rPr dirty="0" sz="1800" spc="50">
                <a:solidFill>
                  <a:srgbClr val="434343"/>
                </a:solidFill>
                <a:latin typeface="Arial"/>
                <a:cs typeface="Arial"/>
              </a:rPr>
              <a:t>traffic to</a:t>
            </a:r>
            <a:r>
              <a:rPr dirty="0" sz="1800" spc="-3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your </a:t>
            </a:r>
            <a:r>
              <a:rPr dirty="0" sz="1800" spc="-40">
                <a:solidFill>
                  <a:srgbClr val="434343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757378"/>
            <a:ext cx="3576320" cy="6572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73990" indent="-161290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174625" algn="l"/>
              </a:tabLst>
            </a:pPr>
            <a:r>
              <a:rPr dirty="0" sz="1800" spc="-110">
                <a:solidFill>
                  <a:srgbClr val="434343"/>
                </a:solidFill>
                <a:latin typeface="Arial"/>
                <a:cs typeface="Arial"/>
              </a:rPr>
              <a:t>DNS, </a:t>
            </a:r>
            <a:r>
              <a:rPr dirty="0" sz="1800" spc="-105">
                <a:solidFill>
                  <a:srgbClr val="434343"/>
                </a:solidFill>
                <a:latin typeface="Arial"/>
                <a:cs typeface="Arial"/>
              </a:rPr>
              <a:t>SSL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dirty="0" sz="1800" spc="5">
                <a:solidFill>
                  <a:srgbClr val="434343"/>
                </a:solidFill>
                <a:latin typeface="Arial"/>
                <a:cs typeface="Arial"/>
              </a:rPr>
              <a:t>certs. </a:t>
            </a:r>
            <a:r>
              <a:rPr dirty="0" sz="1800" spc="10">
                <a:solidFill>
                  <a:srgbClr val="434343"/>
                </a:solidFill>
                <a:latin typeface="Arial"/>
                <a:cs typeface="Arial"/>
              </a:rPr>
              <a:t>configured</a:t>
            </a:r>
            <a:r>
              <a:rPr dirty="0" sz="1800" spc="-1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434343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800" spc="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800" spc="0">
                <a:solidFill>
                  <a:srgbClr val="434343"/>
                </a:solidFill>
                <a:latin typeface="Arial"/>
                <a:cs typeface="Arial"/>
              </a:rPr>
              <a:t>load</a:t>
            </a:r>
            <a:r>
              <a:rPr dirty="0" sz="1800" spc="-1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balancer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0590" y="2141982"/>
            <a:ext cx="1402080" cy="640080"/>
          </a:xfrm>
          <a:prstGeom prst="rect">
            <a:avLst/>
          </a:prstGeom>
          <a:solidFill>
            <a:srgbClr val="D07576"/>
          </a:solidFill>
          <a:ln w="28955">
            <a:solidFill>
              <a:srgbClr val="702527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dirty="0" sz="2250" spc="-10">
                <a:solidFill>
                  <a:srgbClr val="FFFFFF"/>
                </a:solidFill>
                <a:latin typeface="Century Gothic"/>
                <a:cs typeface="Century Gothic"/>
              </a:rPr>
              <a:t>lb</a:t>
            </a:r>
            <a:endParaRPr sz="225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0435" y="2346960"/>
            <a:ext cx="469265" cy="228600"/>
          </a:xfrm>
          <a:custGeom>
            <a:avLst/>
            <a:gdLst/>
            <a:ahLst/>
            <a:cxnLst/>
            <a:rect l="l" t="t" r="r" b="b"/>
            <a:pathLst>
              <a:path w="469264" h="228600">
                <a:moveTo>
                  <a:pt x="240664" y="0"/>
                </a:moveTo>
                <a:lnTo>
                  <a:pt x="240664" y="228600"/>
                </a:lnTo>
                <a:lnTo>
                  <a:pt x="393064" y="152400"/>
                </a:lnTo>
                <a:lnTo>
                  <a:pt x="278764" y="152400"/>
                </a:lnTo>
                <a:lnTo>
                  <a:pt x="278764" y="76200"/>
                </a:lnTo>
                <a:lnTo>
                  <a:pt x="393064" y="76200"/>
                </a:lnTo>
                <a:lnTo>
                  <a:pt x="240664" y="0"/>
                </a:lnTo>
                <a:close/>
              </a:path>
              <a:path w="469264" h="228600">
                <a:moveTo>
                  <a:pt x="240664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40664" y="152400"/>
                </a:lnTo>
                <a:lnTo>
                  <a:pt x="240664" y="76200"/>
                </a:lnTo>
                <a:close/>
              </a:path>
              <a:path w="469264" h="228600">
                <a:moveTo>
                  <a:pt x="393064" y="76200"/>
                </a:moveTo>
                <a:lnTo>
                  <a:pt x="278764" y="76200"/>
                </a:lnTo>
                <a:lnTo>
                  <a:pt x="278764" y="152400"/>
                </a:lnTo>
                <a:lnTo>
                  <a:pt x="393064" y="152400"/>
                </a:lnTo>
                <a:lnTo>
                  <a:pt x="469264" y="114300"/>
                </a:lnTo>
                <a:lnTo>
                  <a:pt x="393064" y="76200"/>
                </a:lnTo>
                <a:close/>
              </a:path>
            </a:pathLst>
          </a:custGeom>
          <a:solidFill>
            <a:srgbClr val="5243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21400" y="2354452"/>
            <a:ext cx="867410" cy="228600"/>
          </a:xfrm>
          <a:custGeom>
            <a:avLst/>
            <a:gdLst/>
            <a:ahLst/>
            <a:cxnLst/>
            <a:rect l="l" t="t" r="r" b="b"/>
            <a:pathLst>
              <a:path w="867409" h="228600">
                <a:moveTo>
                  <a:pt x="640079" y="0"/>
                </a:moveTo>
                <a:lnTo>
                  <a:pt x="639190" y="76257"/>
                </a:lnTo>
                <a:lnTo>
                  <a:pt x="677291" y="76708"/>
                </a:lnTo>
                <a:lnTo>
                  <a:pt x="676401" y="152908"/>
                </a:lnTo>
                <a:lnTo>
                  <a:pt x="638296" y="152908"/>
                </a:lnTo>
                <a:lnTo>
                  <a:pt x="637413" y="228600"/>
                </a:lnTo>
                <a:lnTo>
                  <a:pt x="793274" y="152908"/>
                </a:lnTo>
                <a:lnTo>
                  <a:pt x="676401" y="152908"/>
                </a:lnTo>
                <a:lnTo>
                  <a:pt x="638301" y="152457"/>
                </a:lnTo>
                <a:lnTo>
                  <a:pt x="794202" y="152457"/>
                </a:lnTo>
                <a:lnTo>
                  <a:pt x="867282" y="116967"/>
                </a:lnTo>
                <a:lnTo>
                  <a:pt x="640079" y="0"/>
                </a:lnTo>
                <a:close/>
              </a:path>
              <a:path w="867409" h="228600">
                <a:moveTo>
                  <a:pt x="639190" y="76257"/>
                </a:moveTo>
                <a:lnTo>
                  <a:pt x="638301" y="152457"/>
                </a:lnTo>
                <a:lnTo>
                  <a:pt x="676401" y="152908"/>
                </a:lnTo>
                <a:lnTo>
                  <a:pt x="677291" y="76708"/>
                </a:lnTo>
                <a:lnTo>
                  <a:pt x="639190" y="76257"/>
                </a:lnTo>
                <a:close/>
              </a:path>
              <a:path w="867409" h="228600">
                <a:moveTo>
                  <a:pt x="1015" y="68707"/>
                </a:moveTo>
                <a:lnTo>
                  <a:pt x="0" y="144907"/>
                </a:lnTo>
                <a:lnTo>
                  <a:pt x="638301" y="152457"/>
                </a:lnTo>
                <a:lnTo>
                  <a:pt x="639190" y="76257"/>
                </a:lnTo>
                <a:lnTo>
                  <a:pt x="1015" y="68707"/>
                </a:lnTo>
                <a:close/>
              </a:path>
            </a:pathLst>
          </a:custGeom>
          <a:solidFill>
            <a:srgbClr val="5243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6253" y="1670304"/>
            <a:ext cx="892810" cy="819785"/>
          </a:xfrm>
          <a:custGeom>
            <a:avLst/>
            <a:gdLst/>
            <a:ahLst/>
            <a:cxnLst/>
            <a:rect l="l" t="t" r="r" b="b"/>
            <a:pathLst>
              <a:path w="892809" h="819785">
                <a:moveTo>
                  <a:pt x="697925" y="126003"/>
                </a:moveTo>
                <a:lnTo>
                  <a:pt x="0" y="762889"/>
                </a:lnTo>
                <a:lnTo>
                  <a:pt x="51308" y="819277"/>
                </a:lnTo>
                <a:lnTo>
                  <a:pt x="749258" y="182246"/>
                </a:lnTo>
                <a:lnTo>
                  <a:pt x="697925" y="126003"/>
                </a:lnTo>
                <a:close/>
              </a:path>
              <a:path w="892809" h="819785">
                <a:moveTo>
                  <a:pt x="853803" y="100330"/>
                </a:moveTo>
                <a:lnTo>
                  <a:pt x="726059" y="100330"/>
                </a:lnTo>
                <a:lnTo>
                  <a:pt x="777367" y="156591"/>
                </a:lnTo>
                <a:lnTo>
                  <a:pt x="749258" y="182246"/>
                </a:lnTo>
                <a:lnTo>
                  <a:pt x="800607" y="238506"/>
                </a:lnTo>
                <a:lnTo>
                  <a:pt x="853803" y="100330"/>
                </a:lnTo>
                <a:close/>
              </a:path>
              <a:path w="892809" h="819785">
                <a:moveTo>
                  <a:pt x="726059" y="100330"/>
                </a:moveTo>
                <a:lnTo>
                  <a:pt x="697925" y="126003"/>
                </a:lnTo>
                <a:lnTo>
                  <a:pt x="749258" y="182246"/>
                </a:lnTo>
                <a:lnTo>
                  <a:pt x="777367" y="156591"/>
                </a:lnTo>
                <a:lnTo>
                  <a:pt x="726059" y="100330"/>
                </a:lnTo>
                <a:close/>
              </a:path>
              <a:path w="892809" h="819785">
                <a:moveTo>
                  <a:pt x="892428" y="0"/>
                </a:moveTo>
                <a:lnTo>
                  <a:pt x="646556" y="69723"/>
                </a:lnTo>
                <a:lnTo>
                  <a:pt x="697925" y="126003"/>
                </a:lnTo>
                <a:lnTo>
                  <a:pt x="726059" y="100330"/>
                </a:lnTo>
                <a:lnTo>
                  <a:pt x="853803" y="100330"/>
                </a:lnTo>
                <a:lnTo>
                  <a:pt x="892428" y="0"/>
                </a:lnTo>
                <a:close/>
              </a:path>
            </a:pathLst>
          </a:custGeom>
          <a:solidFill>
            <a:srgbClr val="5243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889" y="2432557"/>
            <a:ext cx="892175" cy="784860"/>
          </a:xfrm>
          <a:custGeom>
            <a:avLst/>
            <a:gdLst/>
            <a:ahLst/>
            <a:cxnLst/>
            <a:rect l="l" t="t" r="r" b="b"/>
            <a:pathLst>
              <a:path w="892175" h="784860">
                <a:moveTo>
                  <a:pt x="694450" y="663310"/>
                </a:moveTo>
                <a:lnTo>
                  <a:pt x="644397" y="720725"/>
                </a:lnTo>
                <a:lnTo>
                  <a:pt x="891793" y="784860"/>
                </a:lnTo>
                <a:lnTo>
                  <a:pt x="852138" y="688340"/>
                </a:lnTo>
                <a:lnTo>
                  <a:pt x="723138" y="688340"/>
                </a:lnTo>
                <a:lnTo>
                  <a:pt x="694450" y="663310"/>
                </a:lnTo>
                <a:close/>
              </a:path>
              <a:path w="892175" h="784860">
                <a:moveTo>
                  <a:pt x="744544" y="605848"/>
                </a:moveTo>
                <a:lnTo>
                  <a:pt x="694450" y="663310"/>
                </a:lnTo>
                <a:lnTo>
                  <a:pt x="723138" y="688340"/>
                </a:lnTo>
                <a:lnTo>
                  <a:pt x="773303" y="630936"/>
                </a:lnTo>
                <a:lnTo>
                  <a:pt x="744544" y="605848"/>
                </a:lnTo>
                <a:close/>
              </a:path>
              <a:path w="892175" h="784860">
                <a:moveTo>
                  <a:pt x="794638" y="548386"/>
                </a:moveTo>
                <a:lnTo>
                  <a:pt x="744544" y="605848"/>
                </a:lnTo>
                <a:lnTo>
                  <a:pt x="773303" y="630936"/>
                </a:lnTo>
                <a:lnTo>
                  <a:pt x="723138" y="688340"/>
                </a:lnTo>
                <a:lnTo>
                  <a:pt x="852138" y="688340"/>
                </a:lnTo>
                <a:lnTo>
                  <a:pt x="794638" y="548386"/>
                </a:lnTo>
                <a:close/>
              </a:path>
              <a:path w="892175" h="784860">
                <a:moveTo>
                  <a:pt x="50037" y="0"/>
                </a:moveTo>
                <a:lnTo>
                  <a:pt x="0" y="57404"/>
                </a:lnTo>
                <a:lnTo>
                  <a:pt x="694450" y="663310"/>
                </a:lnTo>
                <a:lnTo>
                  <a:pt x="744544" y="605848"/>
                </a:lnTo>
                <a:lnTo>
                  <a:pt x="50037" y="0"/>
                </a:lnTo>
                <a:close/>
              </a:path>
            </a:pathLst>
          </a:custGeom>
          <a:solidFill>
            <a:srgbClr val="5243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89826" y="1351025"/>
            <a:ext cx="1866900" cy="640080"/>
          </a:xfrm>
          <a:prstGeom prst="rect">
            <a:avLst/>
          </a:prstGeom>
          <a:solidFill>
            <a:srgbClr val="B8B3E3"/>
          </a:solidFill>
          <a:ln w="28955">
            <a:solidFill>
              <a:srgbClr val="5243BA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708025">
              <a:lnSpc>
                <a:spcPct val="100000"/>
              </a:lnSpc>
              <a:spcBef>
                <a:spcPts val="965"/>
              </a:spcBef>
              <a:tabLst>
                <a:tab pos="1367790" algn="l"/>
              </a:tabLst>
            </a:pPr>
            <a:r>
              <a:rPr dirty="0" sz="2250" spc="-5">
                <a:solidFill>
                  <a:srgbClr val="FFFFFF"/>
                </a:solidFill>
                <a:latin typeface="Century Gothic"/>
                <a:cs typeface="Century Gothic"/>
              </a:rPr>
              <a:t>api	</a:t>
            </a:r>
            <a:r>
              <a:rPr dirty="0" baseline="-3472" sz="3600">
                <a:solidFill>
                  <a:srgbClr val="F1F1F1"/>
                </a:solidFill>
                <a:latin typeface="Century Gothic"/>
                <a:cs typeface="Century Gothic"/>
              </a:rPr>
              <a:t>#0</a:t>
            </a:r>
            <a:endParaRPr baseline="-3472" sz="36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9826" y="2152650"/>
            <a:ext cx="1866900" cy="640080"/>
          </a:xfrm>
          <a:prstGeom prst="rect">
            <a:avLst/>
          </a:prstGeom>
          <a:solidFill>
            <a:srgbClr val="B8B3E3"/>
          </a:solidFill>
          <a:ln w="28955">
            <a:solidFill>
              <a:srgbClr val="5243BA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708025">
              <a:lnSpc>
                <a:spcPct val="100000"/>
              </a:lnSpc>
              <a:spcBef>
                <a:spcPts val="1015"/>
              </a:spcBef>
              <a:tabLst>
                <a:tab pos="1377315" algn="l"/>
              </a:tabLst>
            </a:pPr>
            <a:r>
              <a:rPr dirty="0" baseline="1234" sz="3375" spc="-7">
                <a:solidFill>
                  <a:srgbClr val="FFFFFF"/>
                </a:solidFill>
                <a:latin typeface="Century Gothic"/>
                <a:cs typeface="Century Gothic"/>
              </a:rPr>
              <a:t>api	</a:t>
            </a:r>
            <a:r>
              <a:rPr dirty="0" sz="2400" spc="-5">
                <a:solidFill>
                  <a:srgbClr val="F1F1F1"/>
                </a:solidFill>
                <a:latin typeface="Century Gothic"/>
                <a:cs typeface="Century Gothic"/>
              </a:rPr>
              <a:t>#1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9826" y="2899410"/>
            <a:ext cx="1866900" cy="638810"/>
          </a:xfrm>
          <a:prstGeom prst="rect">
            <a:avLst/>
          </a:prstGeom>
          <a:solidFill>
            <a:srgbClr val="B8B3E3"/>
          </a:solidFill>
          <a:ln w="28955">
            <a:solidFill>
              <a:srgbClr val="5243BA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708025">
              <a:lnSpc>
                <a:spcPct val="100000"/>
              </a:lnSpc>
              <a:spcBef>
                <a:spcPts val="955"/>
              </a:spcBef>
              <a:tabLst>
                <a:tab pos="1358265" algn="l"/>
              </a:tabLst>
            </a:pPr>
            <a:r>
              <a:rPr dirty="0" sz="2250" spc="-5">
                <a:solidFill>
                  <a:srgbClr val="FFFFFF"/>
                </a:solidFill>
                <a:latin typeface="Century Gothic"/>
                <a:cs typeface="Century Gothic"/>
              </a:rPr>
              <a:t>api	</a:t>
            </a:r>
            <a:r>
              <a:rPr dirty="0" baseline="-2314" sz="3600" spc="-7">
                <a:solidFill>
                  <a:srgbClr val="F1F1F1"/>
                </a:solidFill>
                <a:latin typeface="Century Gothic"/>
                <a:cs typeface="Century Gothic"/>
              </a:rPr>
              <a:t>#2</a:t>
            </a:r>
            <a:endParaRPr baseline="-2314" sz="3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0370" y="2189226"/>
            <a:ext cx="2451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 b="1">
                <a:latin typeface="Consolas"/>
                <a:cs typeface="Consolas"/>
              </a:rPr>
              <a:t>443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5344" y="1709673"/>
            <a:ext cx="1720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 b="1">
                <a:latin typeface="Consolas"/>
                <a:cs typeface="Consolas"/>
              </a:rPr>
              <a:t>80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48755" y="0"/>
            <a:ext cx="3095243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17945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0"/>
              <a:t>Summing</a:t>
            </a:r>
            <a:r>
              <a:rPr dirty="0" spc="-70"/>
              <a:t> </a:t>
            </a:r>
            <a:r>
              <a:rPr dirty="0" spc="-30"/>
              <a:t>up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862431"/>
            <a:ext cx="5095875" cy="332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4300">
              <a:lnSpc>
                <a:spcPct val="114999"/>
              </a:lnSpc>
              <a:spcBef>
                <a:spcPts val="100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50">
                <a:solidFill>
                  <a:srgbClr val="434343"/>
                </a:solidFill>
                <a:latin typeface="Arial"/>
                <a:cs typeface="Arial"/>
              </a:rPr>
              <a:t>OpenAPI</a:t>
            </a:r>
            <a:r>
              <a:rPr dirty="0" sz="2000" spc="-8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3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20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20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de-facto</a:t>
            </a:r>
            <a:r>
              <a:rPr dirty="0" sz="20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434343"/>
                </a:solidFill>
                <a:latin typeface="Arial"/>
                <a:cs typeface="Arial"/>
              </a:rPr>
              <a:t>standard</a:t>
            </a:r>
            <a:r>
              <a:rPr dirty="0" sz="2000" spc="-1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20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34343"/>
                </a:solidFill>
                <a:latin typeface="Arial"/>
                <a:cs typeface="Arial"/>
              </a:rPr>
              <a:t>manage  </a:t>
            </a:r>
            <a:r>
              <a:rPr dirty="0" sz="2000" spc="-25">
                <a:solidFill>
                  <a:srgbClr val="434343"/>
                </a:solidFill>
                <a:latin typeface="Arial"/>
                <a:cs typeface="Arial"/>
              </a:rPr>
              <a:t>APIs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15">
                <a:solidFill>
                  <a:srgbClr val="434343"/>
                </a:solidFill>
                <a:latin typeface="Arial"/>
                <a:cs typeface="Arial"/>
              </a:rPr>
              <a:t>Simplifies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consumption </a:t>
            </a:r>
            <a:r>
              <a:rPr dirty="0" sz="20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dirty="0" sz="2000" spc="-45">
                <a:solidFill>
                  <a:srgbClr val="434343"/>
                </a:solidFill>
                <a:latin typeface="Arial"/>
                <a:cs typeface="Arial"/>
              </a:rPr>
              <a:t>API</a:t>
            </a:r>
            <a:r>
              <a:rPr dirty="0" sz="2000" spc="-3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15">
                <a:solidFill>
                  <a:srgbClr val="434343"/>
                </a:solidFill>
                <a:latin typeface="Arial"/>
                <a:cs typeface="Arial"/>
              </a:rPr>
              <a:t>integration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5">
                <a:solidFill>
                  <a:srgbClr val="434343"/>
                </a:solidFill>
                <a:latin typeface="Arial"/>
                <a:cs typeface="Arial"/>
              </a:rPr>
              <a:t>Version 3.0 </a:t>
            </a:r>
            <a:r>
              <a:rPr dirty="0" sz="2000" spc="-15">
                <a:solidFill>
                  <a:srgbClr val="434343"/>
                </a:solidFill>
                <a:latin typeface="Arial"/>
                <a:cs typeface="Arial"/>
              </a:rPr>
              <a:t>released </a:t>
            </a:r>
            <a:r>
              <a:rPr dirty="0" sz="2000" spc="1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June</a:t>
            </a:r>
            <a:r>
              <a:rPr dirty="0" sz="2000" spc="-3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2017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Wingdings"/>
              <a:buChar char=""/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30">
                <a:solidFill>
                  <a:srgbClr val="434343"/>
                </a:solidFill>
                <a:latin typeface="Arial"/>
                <a:cs typeface="Arial"/>
              </a:rPr>
              <a:t>Roadmap:</a:t>
            </a:r>
            <a:endParaRPr sz="2400">
              <a:latin typeface="Arial"/>
              <a:cs typeface="Arial"/>
            </a:endParaRPr>
          </a:p>
          <a:p>
            <a:pPr marL="12700" marR="314960">
              <a:lnSpc>
                <a:spcPct val="114999"/>
              </a:lnSpc>
              <a:spcBef>
                <a:spcPts val="65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20">
                <a:solidFill>
                  <a:srgbClr val="434343"/>
                </a:solidFill>
                <a:latin typeface="Arial"/>
                <a:cs typeface="Arial"/>
              </a:rPr>
              <a:t>Swagger-codegen</a:t>
            </a:r>
            <a:r>
              <a:rPr dirty="0" sz="2000" spc="-8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porting</a:t>
            </a:r>
            <a:r>
              <a:rPr dirty="0" sz="2000" spc="-10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434343"/>
                </a:solidFill>
                <a:latin typeface="Arial"/>
                <a:cs typeface="Arial"/>
              </a:rPr>
              <a:t>from</a:t>
            </a:r>
            <a:r>
              <a:rPr dirty="0" sz="2000" spc="-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34343"/>
                </a:solidFill>
                <a:latin typeface="Arial"/>
                <a:cs typeface="Arial"/>
              </a:rPr>
              <a:t>v.2</a:t>
            </a:r>
            <a:r>
              <a:rPr dirty="0" sz="20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5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2000" spc="-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34343"/>
                </a:solidFill>
                <a:latin typeface="Arial"/>
                <a:cs typeface="Arial"/>
              </a:rPr>
              <a:t>v.3  </a:t>
            </a:r>
            <a:r>
              <a:rPr dirty="0" sz="2000" spc="25">
                <a:solidFill>
                  <a:srgbClr val="434343"/>
                </a:solidFill>
                <a:latin typeface="Arial"/>
                <a:cs typeface="Arial"/>
              </a:rPr>
              <a:t>(work </a:t>
            </a:r>
            <a:r>
              <a:rPr dirty="0" sz="2000" spc="1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dirty="0" sz="20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434343"/>
                </a:solidFill>
                <a:latin typeface="Arial"/>
                <a:cs typeface="Arial"/>
              </a:rPr>
              <a:t>progress)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193040" algn="l"/>
              </a:tabLst>
            </a:pPr>
            <a:r>
              <a:rPr dirty="0" sz="2000" spc="-25">
                <a:solidFill>
                  <a:srgbClr val="434343"/>
                </a:solidFill>
                <a:latin typeface="Arial"/>
                <a:cs typeface="Arial"/>
              </a:rPr>
              <a:t>Convergence </a:t>
            </a:r>
            <a:r>
              <a:rPr dirty="0" sz="2000" spc="40">
                <a:solidFill>
                  <a:srgbClr val="434343"/>
                </a:solidFill>
                <a:latin typeface="Arial"/>
                <a:cs typeface="Arial"/>
              </a:rPr>
              <a:t>with </a:t>
            </a:r>
            <a:r>
              <a:rPr dirty="0" sz="2000" spc="-25">
                <a:solidFill>
                  <a:srgbClr val="434343"/>
                </a:solidFill>
                <a:latin typeface="Arial"/>
                <a:cs typeface="Arial"/>
              </a:rPr>
              <a:t>Google</a:t>
            </a:r>
            <a:r>
              <a:rPr dirty="0" sz="2000" spc="-2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000" spc="100" b="1">
                <a:solidFill>
                  <a:srgbClr val="00AF50"/>
                </a:solidFill>
                <a:latin typeface="Trebuchet MS"/>
                <a:cs typeface="Trebuchet MS"/>
              </a:rPr>
              <a:t>gRPC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0411" y="1395806"/>
            <a:ext cx="2090420" cy="144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300" spc="90" b="1">
                <a:solidFill>
                  <a:srgbClr val="434343"/>
                </a:solidFill>
                <a:latin typeface="Arial Narrow"/>
                <a:cs typeface="Arial Narrow"/>
              </a:rPr>
              <a:t>Th</a:t>
            </a:r>
            <a:r>
              <a:rPr dirty="0" sz="9300" spc="75" b="1">
                <a:solidFill>
                  <a:srgbClr val="434343"/>
                </a:solidFill>
                <a:latin typeface="Arial Narrow"/>
                <a:cs typeface="Arial Narrow"/>
              </a:rPr>
              <a:t>x</a:t>
            </a:r>
            <a:r>
              <a:rPr dirty="0" sz="9300" spc="-120" b="1">
                <a:solidFill>
                  <a:srgbClr val="434343"/>
                </a:solidFill>
                <a:latin typeface="Arial Narrow"/>
                <a:cs typeface="Arial Narrow"/>
              </a:rPr>
              <a:t>!</a:t>
            </a:r>
            <a:endParaRPr sz="93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8469" y="3378453"/>
            <a:ext cx="18427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29">
                <a:solidFill>
                  <a:srgbClr val="00AFEF"/>
                </a:solidFill>
                <a:latin typeface="Lucida Sans Unicode"/>
                <a:cs typeface="Lucida Sans Unicode"/>
              </a:rPr>
              <a:t>@</a:t>
            </a:r>
            <a:r>
              <a:rPr dirty="0" sz="2700" spc="-100">
                <a:solidFill>
                  <a:srgbClr val="00AFEF"/>
                </a:solidFill>
                <a:latin typeface="Lucida Sans Unicode"/>
                <a:cs typeface="Lucida Sans Unicode"/>
              </a:rPr>
              <a:t>pmolin</a:t>
            </a:r>
            <a:r>
              <a:rPr dirty="0" sz="2700" spc="-105">
                <a:solidFill>
                  <a:srgbClr val="00AFEF"/>
                </a:solidFill>
                <a:latin typeface="Lucida Sans Unicode"/>
                <a:cs typeface="Lucida Sans Unicode"/>
              </a:rPr>
              <a:t>a</a:t>
            </a:r>
            <a:r>
              <a:rPr dirty="0" sz="2700" spc="-235">
                <a:solidFill>
                  <a:srgbClr val="00AFEF"/>
                </a:solidFill>
                <a:latin typeface="Lucida Sans Unicode"/>
                <a:cs typeface="Lucida Sans Unicode"/>
              </a:rPr>
              <a:t>m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843" y="2072639"/>
            <a:ext cx="8868156" cy="3070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5236" y="812291"/>
            <a:ext cx="2129028" cy="2129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1113" y="275971"/>
            <a:ext cx="2885440" cy="7785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65"/>
              </a:lnSpc>
              <a:spcBef>
                <a:spcPts val="100"/>
              </a:spcBef>
            </a:pPr>
            <a:r>
              <a:rPr dirty="0" sz="3300" spc="-25" b="0">
                <a:solidFill>
                  <a:srgbClr val="001F5F"/>
                </a:solidFill>
                <a:latin typeface="Lucida Sans Unicode"/>
                <a:cs typeface="Lucida Sans Unicode"/>
              </a:rPr>
              <a:t>Pedro </a:t>
            </a:r>
            <a:r>
              <a:rPr dirty="0" sz="3300" spc="-135" b="0">
                <a:solidFill>
                  <a:srgbClr val="001F5F"/>
                </a:solidFill>
                <a:latin typeface="Lucida Sans Unicode"/>
                <a:cs typeface="Lucida Sans Unicode"/>
              </a:rPr>
              <a:t>J.</a:t>
            </a:r>
            <a:r>
              <a:rPr dirty="0" sz="3300" spc="-490" b="0">
                <a:solidFill>
                  <a:srgbClr val="001F5F"/>
                </a:solidFill>
                <a:latin typeface="Lucida Sans Unicode"/>
                <a:cs typeface="Lucida Sans Unicode"/>
              </a:rPr>
              <a:t> </a:t>
            </a:r>
            <a:r>
              <a:rPr dirty="0" sz="3300" spc="-100" b="0">
                <a:solidFill>
                  <a:srgbClr val="001F5F"/>
                </a:solidFill>
                <a:latin typeface="Lucida Sans Unicode"/>
                <a:cs typeface="Lucida Sans Unicode"/>
              </a:rPr>
              <a:t>Molina</a:t>
            </a:r>
            <a:endParaRPr sz="3300">
              <a:latin typeface="Lucida Sans Unicode"/>
              <a:cs typeface="Lucida Sans Unicode"/>
            </a:endParaRPr>
          </a:p>
          <a:p>
            <a:pPr marL="12700">
              <a:lnSpc>
                <a:spcPts val="2065"/>
              </a:lnSpc>
            </a:pPr>
            <a:r>
              <a:rPr dirty="0" sz="1800" spc="-85" b="0">
                <a:solidFill>
                  <a:srgbClr val="00AFEF"/>
                </a:solidFill>
                <a:latin typeface="Lucida Sans Unicode"/>
                <a:cs typeface="Lucida Sans Unicode"/>
              </a:rPr>
              <a:t>@pmolinam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4344" y="853439"/>
            <a:ext cx="195072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Questions?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8469" y="3378453"/>
            <a:ext cx="18427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29">
                <a:solidFill>
                  <a:srgbClr val="00AFEF"/>
                </a:solidFill>
                <a:latin typeface="Lucida Sans Unicode"/>
                <a:cs typeface="Lucida Sans Unicode"/>
              </a:rPr>
              <a:t>@</a:t>
            </a:r>
            <a:r>
              <a:rPr dirty="0" sz="2700" spc="-100">
                <a:solidFill>
                  <a:srgbClr val="00AFEF"/>
                </a:solidFill>
                <a:latin typeface="Lucida Sans Unicode"/>
                <a:cs typeface="Lucida Sans Unicode"/>
              </a:rPr>
              <a:t>pmolin</a:t>
            </a:r>
            <a:r>
              <a:rPr dirty="0" sz="2700" spc="-105">
                <a:solidFill>
                  <a:srgbClr val="00AFEF"/>
                </a:solidFill>
                <a:latin typeface="Lucida Sans Unicode"/>
                <a:cs typeface="Lucida Sans Unicode"/>
              </a:rPr>
              <a:t>a</a:t>
            </a:r>
            <a:r>
              <a:rPr dirty="0" sz="2700" spc="-235">
                <a:solidFill>
                  <a:srgbClr val="00AFEF"/>
                </a:solidFill>
                <a:latin typeface="Lucida Sans Unicode"/>
                <a:cs typeface="Lucida Sans Unicode"/>
              </a:rPr>
              <a:t>m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9405" y="3106506"/>
            <a:ext cx="1041745" cy="1034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34005" y="3015741"/>
            <a:ext cx="456120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5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4050" spc="0">
                <a:solidFill>
                  <a:srgbClr val="FFFFFF"/>
                </a:solidFill>
                <a:latin typeface="Arial"/>
                <a:cs typeface="Arial"/>
              </a:rPr>
              <a:t>ideas </a:t>
            </a:r>
            <a:r>
              <a:rPr dirty="0" sz="4050" spc="-130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4050" spc="-5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50" spc="-80" b="1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7816" y="1095755"/>
            <a:ext cx="4692396" cy="728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3950" y="4360875"/>
            <a:ext cx="20529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https://metadev.pro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2316" y="4360875"/>
            <a:ext cx="13620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760" algn="l"/>
              </a:tabLst>
            </a:pPr>
            <a:r>
              <a:rPr dirty="0" sz="1800" spc="-430">
                <a:solidFill>
                  <a:srgbClr val="FFFFFF"/>
                </a:solidFill>
                <a:latin typeface="Calibri"/>
                <a:cs typeface="Calibri"/>
              </a:rPr>
              <a:t>|	</a:t>
            </a:r>
            <a:r>
              <a:rPr dirty="0" sz="1800" spc="75">
                <a:solidFill>
                  <a:srgbClr val="FFFFFF"/>
                </a:solidFill>
                <a:latin typeface="Calibri"/>
                <a:cs typeface="Calibri"/>
              </a:rPr>
              <a:t>@metad3v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4734"/>
            <a:ext cx="15944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0">
                <a:latin typeface="Arial"/>
                <a:cs typeface="Arial"/>
              </a:rPr>
              <a:t>Extra</a:t>
            </a:r>
            <a:r>
              <a:rPr dirty="0" sz="2400" spc="-195" b="0">
                <a:latin typeface="Arial"/>
                <a:cs typeface="Arial"/>
              </a:rPr>
              <a:t> </a:t>
            </a:r>
            <a:r>
              <a:rPr dirty="0" sz="2400" spc="-20" b="0">
                <a:latin typeface="Arial"/>
                <a:cs typeface="Arial"/>
              </a:rPr>
              <a:t>bonus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4734"/>
            <a:ext cx="7556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 b="0">
                <a:latin typeface="Arial"/>
                <a:cs typeface="Arial"/>
              </a:rPr>
              <a:t>REST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1925" indent="-14922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62560" algn="l"/>
              </a:tabLst>
            </a:pPr>
            <a:r>
              <a:rPr dirty="0" spc="-30"/>
              <a:t>REpresentational </a:t>
            </a:r>
            <a:r>
              <a:rPr dirty="0" spc="-20"/>
              <a:t>State</a:t>
            </a:r>
            <a:r>
              <a:rPr dirty="0" spc="-150"/>
              <a:t> </a:t>
            </a:r>
            <a:r>
              <a:rPr dirty="0" spc="-10"/>
              <a:t>Transfer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61925" indent="-14922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62560" algn="l"/>
              </a:tabLst>
            </a:pPr>
            <a:r>
              <a:rPr dirty="0" spc="-25"/>
              <a:t>Stateless</a:t>
            </a:r>
            <a:r>
              <a:rPr dirty="0" spc="-114"/>
              <a:t> </a:t>
            </a:r>
            <a:r>
              <a:rPr dirty="0" spc="0"/>
              <a:t>Protocol</a:t>
            </a:r>
          </a:p>
          <a:p>
            <a:pPr>
              <a:lnSpc>
                <a:spcPct val="100000"/>
              </a:lnSpc>
              <a:spcBef>
                <a:spcPts val="30"/>
              </a:spcBef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63195" indent="-150495">
              <a:lnSpc>
                <a:spcPct val="100000"/>
              </a:lnSpc>
              <a:buFont typeface="Wingdings"/>
              <a:buChar char=""/>
              <a:tabLst>
                <a:tab pos="163830" algn="l"/>
              </a:tabLst>
            </a:pPr>
            <a:r>
              <a:rPr dirty="0" spc="-35"/>
              <a:t>Unique </a:t>
            </a:r>
            <a:r>
              <a:rPr dirty="0" spc="-70"/>
              <a:t>URIs </a:t>
            </a:r>
            <a:r>
              <a:rPr dirty="0" spc="-25"/>
              <a:t>per</a:t>
            </a:r>
            <a:r>
              <a:rPr dirty="0" spc="-125"/>
              <a:t> </a:t>
            </a:r>
            <a:r>
              <a:rPr dirty="0" spc="-15"/>
              <a:t>resource</a:t>
            </a:r>
          </a:p>
          <a:p>
            <a:pPr>
              <a:lnSpc>
                <a:spcPct val="100000"/>
              </a:lnSpc>
              <a:spcBef>
                <a:spcPts val="25"/>
              </a:spcBef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63195" indent="-150495">
              <a:lnSpc>
                <a:spcPct val="100000"/>
              </a:lnSpc>
              <a:buFont typeface="Wingdings"/>
              <a:buChar char=""/>
              <a:tabLst>
                <a:tab pos="163830" algn="l"/>
              </a:tabLst>
            </a:pPr>
            <a:r>
              <a:rPr dirty="0" spc="-10"/>
              <a:t>Semantic </a:t>
            </a:r>
            <a:r>
              <a:rPr dirty="0"/>
              <a:t>attached </a:t>
            </a:r>
            <a:r>
              <a:rPr dirty="0" spc="35"/>
              <a:t>to</a:t>
            </a:r>
            <a:r>
              <a:rPr dirty="0" spc="-170"/>
              <a:t> </a:t>
            </a:r>
            <a:r>
              <a:rPr dirty="0"/>
              <a:t>operations/verbs</a:t>
            </a:r>
          </a:p>
          <a:p>
            <a:pPr marL="135890" indent="-123189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136525" algn="l"/>
              </a:tabLst>
            </a:pPr>
            <a:r>
              <a:rPr dirty="0" sz="1400" spc="-60"/>
              <a:t>GET/PUT/POST/DELETE </a:t>
            </a:r>
            <a:r>
              <a:rPr dirty="0" sz="1400" spc="-20"/>
              <a:t>over</a:t>
            </a:r>
            <a:r>
              <a:rPr dirty="0" sz="1400" spc="-100"/>
              <a:t> </a:t>
            </a:r>
            <a:r>
              <a:rPr dirty="0" sz="1400" spc="-35"/>
              <a:t>HTTP</a:t>
            </a:r>
            <a:endParaRPr sz="1400"/>
          </a:p>
          <a:p>
            <a:pPr>
              <a:lnSpc>
                <a:spcPct val="100000"/>
              </a:lnSpc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111760" indent="-99060">
              <a:lnSpc>
                <a:spcPct val="100000"/>
              </a:lnSpc>
              <a:spcBef>
                <a:spcPts val="1380"/>
              </a:spcBef>
              <a:buSzPct val="94117"/>
              <a:buFont typeface="Wingdings"/>
              <a:buChar char=""/>
              <a:tabLst>
                <a:tab pos="112395" algn="l"/>
              </a:tabLst>
            </a:pPr>
            <a:r>
              <a:rPr dirty="0" spc="-20"/>
              <a:t>Hypermedia</a:t>
            </a:r>
            <a:r>
              <a:rPr dirty="0" spc="-75"/>
              <a:t> </a:t>
            </a:r>
            <a:r>
              <a:rPr dirty="0" spc="-25"/>
              <a:t>(navigable)</a:t>
            </a:r>
          </a:p>
        </p:txBody>
      </p:sp>
      <p:sp>
        <p:nvSpPr>
          <p:cNvPr id="4" name="object 4"/>
          <p:cNvSpPr/>
          <p:nvPr/>
        </p:nvSpPr>
        <p:spPr>
          <a:xfrm>
            <a:off x="4838700" y="1368552"/>
            <a:ext cx="4305300" cy="841375"/>
          </a:xfrm>
          <a:custGeom>
            <a:avLst/>
            <a:gdLst/>
            <a:ahLst/>
            <a:cxnLst/>
            <a:rect l="l" t="t" r="r" b="b"/>
            <a:pathLst>
              <a:path w="4305300" h="841375">
                <a:moveTo>
                  <a:pt x="0" y="841248"/>
                </a:moveTo>
                <a:lnTo>
                  <a:pt x="4305300" y="841248"/>
                </a:lnTo>
                <a:lnTo>
                  <a:pt x="4305300" y="0"/>
                </a:lnTo>
                <a:lnTo>
                  <a:pt x="0" y="0"/>
                </a:lnTo>
                <a:lnTo>
                  <a:pt x="0" y="841248"/>
                </a:lnTo>
                <a:close/>
              </a:path>
            </a:pathLst>
          </a:custGeom>
          <a:solidFill>
            <a:srgbClr val="F8FA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8700" y="2447543"/>
            <a:ext cx="4305300" cy="2696210"/>
          </a:xfrm>
          <a:custGeom>
            <a:avLst/>
            <a:gdLst/>
            <a:ahLst/>
            <a:cxnLst/>
            <a:rect l="l" t="t" r="r" b="b"/>
            <a:pathLst>
              <a:path w="4305300" h="2696210">
                <a:moveTo>
                  <a:pt x="0" y="2695956"/>
                </a:moveTo>
                <a:lnTo>
                  <a:pt x="4305300" y="2695956"/>
                </a:lnTo>
                <a:lnTo>
                  <a:pt x="4305300" y="0"/>
                </a:lnTo>
                <a:lnTo>
                  <a:pt x="0" y="0"/>
                </a:lnTo>
                <a:lnTo>
                  <a:pt x="0" y="2695956"/>
                </a:lnTo>
                <a:close/>
              </a:path>
            </a:pathLst>
          </a:custGeom>
          <a:solidFill>
            <a:srgbClr val="E9F3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95469" y="1375613"/>
            <a:ext cx="4121785" cy="330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2F9F"/>
                </a:solidFill>
                <a:latin typeface="Courier New"/>
                <a:cs typeface="Courier New"/>
              </a:rPr>
              <a:t>GET</a:t>
            </a:r>
            <a:r>
              <a:rPr dirty="0" sz="1800" spc="-20" b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85004D"/>
                </a:solidFill>
                <a:latin typeface="Courier New"/>
                <a:cs typeface="Courier New"/>
              </a:rPr>
              <a:t>/actors/42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Accept: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application/json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200</a:t>
            </a:r>
            <a:r>
              <a:rPr dirty="0" sz="1800" spc="-2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urier New"/>
                <a:cs typeface="Courier New"/>
              </a:rPr>
              <a:t>Content-Type:</a:t>
            </a:r>
            <a:r>
              <a:rPr dirty="0" sz="180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application/json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{ </a:t>
            </a:r>
            <a:r>
              <a:rPr dirty="0" sz="1800" spc="-10">
                <a:latin typeface="Courier New"/>
                <a:cs typeface="Courier New"/>
              </a:rPr>
              <a:t>"id":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42</a:t>
            </a:r>
            <a:endParaRPr sz="1800">
              <a:latin typeface="Courier New"/>
              <a:cs typeface="Courier New"/>
            </a:endParaRPr>
          </a:p>
          <a:p>
            <a:pPr marL="286385" marR="277495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"name": </a:t>
            </a:r>
            <a:r>
              <a:rPr dirty="0" sz="1800" spc="-5">
                <a:latin typeface="Courier New"/>
                <a:cs typeface="Courier New"/>
              </a:rPr>
              <a:t>"</a:t>
            </a:r>
            <a:r>
              <a:rPr dirty="0" sz="1800" spc="-5" b="1">
                <a:solidFill>
                  <a:srgbClr val="006FC0"/>
                </a:solidFill>
                <a:latin typeface="Courier New"/>
                <a:cs typeface="Courier New"/>
              </a:rPr>
              <a:t>Jessica</a:t>
            </a:r>
            <a:r>
              <a:rPr dirty="0" sz="1800" spc="-5">
                <a:latin typeface="Courier New"/>
                <a:cs typeface="Courier New"/>
              </a:rPr>
              <a:t>"  </a:t>
            </a:r>
            <a:r>
              <a:rPr dirty="0" sz="1800" spc="-10">
                <a:latin typeface="Courier New"/>
                <a:cs typeface="Courier New"/>
              </a:rPr>
              <a:t>"lastname": "</a:t>
            </a:r>
            <a:r>
              <a:rPr dirty="0" sz="1800" spc="-10" b="1">
                <a:solidFill>
                  <a:srgbClr val="006FC0"/>
                </a:solidFill>
                <a:latin typeface="Courier New"/>
                <a:cs typeface="Courier New"/>
              </a:rPr>
              <a:t>Alba</a:t>
            </a:r>
            <a:r>
              <a:rPr dirty="0" sz="1800" spc="-10">
                <a:latin typeface="Courier New"/>
                <a:cs typeface="Courier New"/>
              </a:rPr>
              <a:t>"  "filmography":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</a:t>
            </a:r>
            <a:r>
              <a:rPr dirty="0" sz="1800" spc="-10" b="1">
                <a:solidFill>
                  <a:srgbClr val="715116"/>
                </a:solidFill>
                <a:latin typeface="Courier New"/>
                <a:cs typeface="Courier New"/>
              </a:rPr>
              <a:t>/films/42</a:t>
            </a:r>
            <a:r>
              <a:rPr dirty="0" sz="1800" spc="-1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4734"/>
            <a:ext cx="16871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0">
                <a:latin typeface="Arial"/>
                <a:cs typeface="Arial"/>
              </a:rPr>
              <a:t>MIME</a:t>
            </a:r>
            <a:r>
              <a:rPr dirty="0" sz="2400" spc="-140" b="0">
                <a:latin typeface="Arial"/>
                <a:cs typeface="Arial"/>
              </a:rPr>
              <a:t> </a:t>
            </a:r>
            <a:r>
              <a:rPr dirty="0" sz="2400" spc="-45" b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456182"/>
            <a:ext cx="2028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72720" algn="l"/>
              </a:tabLst>
            </a:pPr>
            <a:r>
              <a:rPr dirty="0" sz="1800" spc="-40">
                <a:solidFill>
                  <a:srgbClr val="434343"/>
                </a:solidFill>
                <a:latin typeface="Arial"/>
                <a:cs typeface="Arial"/>
              </a:rPr>
              <a:t>Declares</a:t>
            </a:r>
            <a:r>
              <a:rPr dirty="0" sz="18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encoding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215388"/>
            <a:ext cx="1971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434343"/>
                </a:solidFill>
                <a:latin typeface="Arial"/>
                <a:cs typeface="Arial"/>
              </a:rPr>
              <a:t>Most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frequents</a:t>
            </a:r>
            <a:r>
              <a:rPr dirty="0" sz="18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65">
                <a:solidFill>
                  <a:srgbClr val="434343"/>
                </a:solidFill>
                <a:latin typeface="Arial"/>
                <a:cs typeface="Arial"/>
              </a:rPr>
              <a:t>are: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2492755"/>
            <a:ext cx="927735" cy="1659889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880"/>
              </a:spcBef>
              <a:buFont typeface="Wingdings"/>
              <a:buChar char=""/>
              <a:tabLst>
                <a:tab pos="145415" algn="l"/>
              </a:tabLst>
            </a:pPr>
            <a:r>
              <a:rPr dirty="0" sz="1500" spc="-55">
                <a:solidFill>
                  <a:srgbClr val="434343"/>
                </a:solidFill>
                <a:latin typeface="Arial"/>
                <a:cs typeface="Arial"/>
              </a:rPr>
              <a:t>JSON</a:t>
            </a:r>
            <a:endParaRPr sz="1500">
              <a:latin typeface="Arial"/>
              <a:cs typeface="Arial"/>
            </a:endParaRPr>
          </a:p>
          <a:p>
            <a:pPr marL="144780" indent="-132080">
              <a:lnSpc>
                <a:spcPct val="100000"/>
              </a:lnSpc>
              <a:spcBef>
                <a:spcPts val="780"/>
              </a:spcBef>
              <a:buFont typeface="Wingdings"/>
              <a:buChar char=""/>
              <a:tabLst>
                <a:tab pos="145415" algn="l"/>
              </a:tabLst>
            </a:pPr>
            <a:r>
              <a:rPr dirty="0" sz="1500" spc="-35">
                <a:solidFill>
                  <a:srgbClr val="434343"/>
                </a:solidFill>
                <a:latin typeface="Arial"/>
                <a:cs typeface="Arial"/>
              </a:rPr>
              <a:t>XML</a:t>
            </a:r>
            <a:endParaRPr sz="1500">
              <a:latin typeface="Arial"/>
              <a:cs typeface="Arial"/>
            </a:endParaRPr>
          </a:p>
          <a:p>
            <a:pPr marL="144780" indent="-13208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145415" algn="l"/>
              </a:tabLst>
            </a:pPr>
            <a:r>
              <a:rPr dirty="0" sz="1500" spc="-15">
                <a:solidFill>
                  <a:srgbClr val="434343"/>
                </a:solidFill>
                <a:latin typeface="Arial"/>
                <a:cs typeface="Arial"/>
              </a:rPr>
              <a:t>HTML</a:t>
            </a:r>
            <a:endParaRPr sz="1500">
              <a:latin typeface="Arial"/>
              <a:cs typeface="Arial"/>
            </a:endParaRPr>
          </a:p>
          <a:p>
            <a:pPr marL="144780" indent="-13208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45415" algn="l"/>
              </a:tabLst>
            </a:pPr>
            <a:r>
              <a:rPr dirty="0" sz="1500" spc="-25">
                <a:solidFill>
                  <a:srgbClr val="434343"/>
                </a:solidFill>
                <a:latin typeface="Arial"/>
                <a:cs typeface="Arial"/>
              </a:rPr>
              <a:t>Plain</a:t>
            </a:r>
            <a:r>
              <a:rPr dirty="0" sz="1500" spc="-1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500" spc="5">
                <a:solidFill>
                  <a:srgbClr val="434343"/>
                </a:solidFill>
                <a:latin typeface="Arial"/>
                <a:cs typeface="Arial"/>
              </a:rPr>
              <a:t>text</a:t>
            </a:r>
            <a:endParaRPr sz="1500">
              <a:latin typeface="Arial"/>
              <a:cs typeface="Arial"/>
            </a:endParaRPr>
          </a:p>
          <a:p>
            <a:pPr marL="144780" indent="-13208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45415" algn="l"/>
              </a:tabLst>
            </a:pPr>
            <a:r>
              <a:rPr dirty="0" sz="1500" spc="-105">
                <a:solidFill>
                  <a:srgbClr val="434343"/>
                </a:solidFill>
                <a:latin typeface="Arial"/>
                <a:cs typeface="Arial"/>
              </a:rPr>
              <a:t>CSV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6698" y="2492755"/>
            <a:ext cx="1854835" cy="16598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5"/>
              </a:spcBef>
            </a:pPr>
            <a:r>
              <a:rPr dirty="0" sz="1500" spc="-5">
                <a:solidFill>
                  <a:srgbClr val="434343"/>
                </a:solidFill>
                <a:latin typeface="Courier New"/>
                <a:cs typeface="Courier New"/>
              </a:rPr>
              <a:t>application/json  </a:t>
            </a:r>
            <a:r>
              <a:rPr dirty="0" sz="1500" spc="-5">
                <a:solidFill>
                  <a:srgbClr val="434343"/>
                </a:solidFill>
                <a:latin typeface="Courier New"/>
                <a:cs typeface="Courier New"/>
              </a:rPr>
              <a:t>text/xml  text/html  text/plain  text/csv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38700" y="1368552"/>
            <a:ext cx="4305300" cy="841375"/>
          </a:xfrm>
          <a:custGeom>
            <a:avLst/>
            <a:gdLst/>
            <a:ahLst/>
            <a:cxnLst/>
            <a:rect l="l" t="t" r="r" b="b"/>
            <a:pathLst>
              <a:path w="4305300" h="841375">
                <a:moveTo>
                  <a:pt x="0" y="841248"/>
                </a:moveTo>
                <a:lnTo>
                  <a:pt x="4305300" y="841248"/>
                </a:lnTo>
                <a:lnTo>
                  <a:pt x="4305300" y="0"/>
                </a:lnTo>
                <a:lnTo>
                  <a:pt x="0" y="0"/>
                </a:lnTo>
                <a:lnTo>
                  <a:pt x="0" y="841248"/>
                </a:lnTo>
                <a:close/>
              </a:path>
            </a:pathLst>
          </a:custGeom>
          <a:solidFill>
            <a:srgbClr val="F8FA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95469" y="1375613"/>
            <a:ext cx="221043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2F9F"/>
                </a:solidFill>
                <a:latin typeface="Courier New"/>
                <a:cs typeface="Courier New"/>
              </a:rPr>
              <a:t>GET</a:t>
            </a:r>
            <a:r>
              <a:rPr dirty="0" sz="1800" spc="-30" b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85004D"/>
                </a:solidFill>
                <a:latin typeface="Courier New"/>
                <a:cs typeface="Courier New"/>
              </a:rPr>
              <a:t>/actors/42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Accept: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text/xml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8700" y="2447543"/>
            <a:ext cx="4305300" cy="2696210"/>
          </a:xfrm>
          <a:custGeom>
            <a:avLst/>
            <a:gdLst/>
            <a:ahLst/>
            <a:cxnLst/>
            <a:rect l="l" t="t" r="r" b="b"/>
            <a:pathLst>
              <a:path w="4305300" h="2696210">
                <a:moveTo>
                  <a:pt x="0" y="2695956"/>
                </a:moveTo>
                <a:lnTo>
                  <a:pt x="4305300" y="2695956"/>
                </a:lnTo>
                <a:lnTo>
                  <a:pt x="4305300" y="0"/>
                </a:lnTo>
                <a:lnTo>
                  <a:pt x="0" y="0"/>
                </a:lnTo>
                <a:lnTo>
                  <a:pt x="0" y="2695956"/>
                </a:lnTo>
                <a:close/>
              </a:path>
            </a:pathLst>
          </a:custGeom>
          <a:solidFill>
            <a:srgbClr val="E9F3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95469" y="2454605"/>
            <a:ext cx="302895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200</a:t>
            </a:r>
            <a:r>
              <a:rPr dirty="0" sz="1800" spc="-2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urier New"/>
                <a:cs typeface="Courier New"/>
              </a:rPr>
              <a:t>Content-Type: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text/xml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5469" y="3278251"/>
            <a:ext cx="398526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urier New"/>
                <a:cs typeface="Courier New"/>
              </a:rPr>
              <a:t>&lt;actor id="42"&gt;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&lt;name&gt;</a:t>
            </a:r>
            <a:r>
              <a:rPr dirty="0" sz="1800" spc="-10" b="1">
                <a:solidFill>
                  <a:srgbClr val="006FC0"/>
                </a:solidFill>
                <a:latin typeface="Courier New"/>
                <a:cs typeface="Courier New"/>
              </a:rPr>
              <a:t>Jessica</a:t>
            </a:r>
            <a:r>
              <a:rPr dirty="0" sz="1800" spc="-10">
                <a:latin typeface="Courier New"/>
                <a:cs typeface="Courier New"/>
              </a:rPr>
              <a:t>&lt;/name&gt;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&lt;lastname&gt;</a:t>
            </a:r>
            <a:r>
              <a:rPr dirty="0" sz="1800" spc="-10" b="1">
                <a:solidFill>
                  <a:srgbClr val="006FC0"/>
                </a:solidFill>
                <a:latin typeface="Courier New"/>
                <a:cs typeface="Courier New"/>
              </a:rPr>
              <a:t>Alba</a:t>
            </a:r>
            <a:r>
              <a:rPr dirty="0" sz="1800" spc="-10">
                <a:latin typeface="Courier New"/>
                <a:cs typeface="Courier New"/>
              </a:rPr>
              <a:t>&lt;/lastname&gt;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&lt;filmography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url= "</a:t>
            </a:r>
            <a:r>
              <a:rPr dirty="0" sz="1800" spc="-10" b="1">
                <a:solidFill>
                  <a:srgbClr val="715116"/>
                </a:solidFill>
                <a:latin typeface="Courier New"/>
                <a:cs typeface="Courier New"/>
              </a:rPr>
              <a:t>/films/42</a:t>
            </a:r>
            <a:r>
              <a:rPr dirty="0" sz="1800" spc="-10">
                <a:latin typeface="Courier New"/>
                <a:cs typeface="Courier New"/>
              </a:rPr>
              <a:t>"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&lt;/actor&gt;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4734"/>
            <a:ext cx="16732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 b="0">
                <a:latin typeface="Arial"/>
                <a:cs typeface="Arial"/>
              </a:rPr>
              <a:t>REST</a:t>
            </a:r>
            <a:r>
              <a:rPr dirty="0" sz="2400" spc="-145" b="0">
                <a:latin typeface="Arial"/>
                <a:cs typeface="Arial"/>
              </a:rPr>
              <a:t> </a:t>
            </a:r>
            <a:r>
              <a:rPr dirty="0" sz="2400" spc="-55" b="0">
                <a:latin typeface="Arial"/>
                <a:cs typeface="Arial"/>
              </a:rPr>
              <a:t>Levels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334637"/>
            <a:ext cx="5222240" cy="72961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200" spc="-40">
                <a:solidFill>
                  <a:srgbClr val="434343"/>
                </a:solidFill>
                <a:latin typeface="Arial"/>
                <a:cs typeface="Arial"/>
              </a:rPr>
              <a:t>Richarson </a:t>
            </a:r>
            <a:r>
              <a:rPr dirty="0" sz="2200" spc="0">
                <a:solidFill>
                  <a:srgbClr val="434343"/>
                </a:solidFill>
                <a:latin typeface="Arial"/>
                <a:cs typeface="Arial"/>
              </a:rPr>
              <a:t>Maturity</a:t>
            </a:r>
            <a:r>
              <a:rPr dirty="0" sz="2200" spc="-2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434343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u="sng" sz="15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http://martinfowler.com/articles/richardsonMaturityModel.html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0634" y="2569565"/>
            <a:ext cx="3101340" cy="5588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400" spc="-5">
                <a:solidFill>
                  <a:srgbClr val="434343"/>
                </a:solidFill>
                <a:latin typeface="Courier New"/>
                <a:cs typeface="Courier New"/>
              </a:rPr>
              <a:t>GET</a:t>
            </a:r>
            <a:r>
              <a:rPr dirty="0" sz="1400" spc="-2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00AF50"/>
                </a:solidFill>
                <a:latin typeface="Courier New"/>
                <a:cs typeface="Courier New"/>
              </a:rPr>
              <a:t>/invoice/217</a:t>
            </a:r>
            <a:endParaRPr sz="14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dirty="0" sz="1400" spc="-5">
                <a:solidFill>
                  <a:srgbClr val="85004D"/>
                </a:solidFill>
                <a:latin typeface="Courier New"/>
                <a:cs typeface="Courier New"/>
              </a:rPr>
              <a:t>POST </a:t>
            </a:r>
            <a:r>
              <a:rPr dirty="0" sz="1400" spc="-5" b="1">
                <a:solidFill>
                  <a:srgbClr val="434343"/>
                </a:solidFill>
                <a:latin typeface="Courier New"/>
                <a:cs typeface="Courier New"/>
              </a:rPr>
              <a:t>/invoice/ </a:t>
            </a:r>
            <a:r>
              <a:rPr dirty="0" sz="1400">
                <a:solidFill>
                  <a:srgbClr val="434343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85004D"/>
                </a:solidFill>
                <a:latin typeface="Courier New"/>
                <a:cs typeface="Courier New"/>
              </a:rPr>
              <a:t>201</a:t>
            </a:r>
            <a:r>
              <a:rPr dirty="0" sz="1400" spc="-285">
                <a:solidFill>
                  <a:srgbClr val="85004D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85004D"/>
                </a:solidFill>
                <a:latin typeface="Courier New"/>
                <a:cs typeface="Courier New"/>
              </a:rPr>
              <a:t>Created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2305913"/>
            <a:ext cx="4754245" cy="135318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505"/>
              </a:spcBef>
              <a:buSzPct val="92857"/>
              <a:buFont typeface="Wingdings"/>
              <a:buChar char=""/>
              <a:tabLst>
                <a:tab pos="95250" algn="l"/>
              </a:tabLst>
            </a:pPr>
            <a:r>
              <a:rPr dirty="0" sz="1400" spc="-40">
                <a:solidFill>
                  <a:srgbClr val="434343"/>
                </a:solidFill>
                <a:latin typeface="Arial"/>
                <a:cs typeface="Arial"/>
              </a:rPr>
              <a:t>Level </a:t>
            </a:r>
            <a:r>
              <a:rPr dirty="0" sz="1400" spc="-30">
                <a:solidFill>
                  <a:srgbClr val="434343"/>
                </a:solidFill>
                <a:latin typeface="Arial"/>
                <a:cs typeface="Arial"/>
              </a:rPr>
              <a:t>0. </a:t>
            </a:r>
            <a:r>
              <a:rPr dirty="0" sz="1400" spc="-35">
                <a:solidFill>
                  <a:srgbClr val="434343"/>
                </a:solidFill>
                <a:latin typeface="Arial"/>
                <a:cs typeface="Arial"/>
              </a:rPr>
              <a:t>HTTP </a:t>
            </a:r>
            <a:r>
              <a:rPr dirty="0" sz="1400" spc="-1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dirty="0" sz="1400">
                <a:solidFill>
                  <a:srgbClr val="434343"/>
                </a:solidFill>
                <a:latin typeface="Arial"/>
                <a:cs typeface="Arial"/>
              </a:rPr>
              <a:t>nothing </a:t>
            </a:r>
            <a:r>
              <a:rPr dirty="0" sz="1400" spc="-30">
                <a:solidFill>
                  <a:srgbClr val="434343"/>
                </a:solidFill>
                <a:latin typeface="Arial"/>
                <a:cs typeface="Arial"/>
              </a:rPr>
              <a:t>else </a:t>
            </a:r>
            <a:r>
              <a:rPr dirty="0" sz="1400" spc="-80">
                <a:solidFill>
                  <a:srgbClr val="434343"/>
                </a:solidFill>
                <a:latin typeface="Arial"/>
                <a:cs typeface="Arial"/>
              </a:rPr>
              <a:t>(RPC </a:t>
            </a:r>
            <a:r>
              <a:rPr dirty="0" sz="1400" spc="-20">
                <a:solidFill>
                  <a:srgbClr val="434343"/>
                </a:solidFill>
                <a:latin typeface="Arial"/>
                <a:cs typeface="Arial"/>
              </a:rPr>
              <a:t>under</a:t>
            </a:r>
            <a:r>
              <a:rPr dirty="0" sz="1400" spc="-254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434343"/>
                </a:solidFill>
                <a:latin typeface="Arial"/>
                <a:cs typeface="Arial"/>
              </a:rPr>
              <a:t>HTTP)</a:t>
            </a:r>
            <a:endParaRPr sz="1400">
              <a:latin typeface="Arial"/>
              <a:cs typeface="Arial"/>
            </a:endParaRPr>
          </a:p>
          <a:p>
            <a:pPr marL="226060" indent="-213360">
              <a:lnSpc>
                <a:spcPct val="100000"/>
              </a:lnSpc>
              <a:spcBef>
                <a:spcPts val="409"/>
              </a:spcBef>
              <a:buSzPct val="92857"/>
              <a:buFont typeface="Wingdings"/>
              <a:buChar char=""/>
              <a:tabLst>
                <a:tab pos="95250" algn="l"/>
              </a:tabLst>
            </a:pPr>
            <a:r>
              <a:rPr dirty="0" sz="1400" spc="-40">
                <a:solidFill>
                  <a:srgbClr val="434343"/>
                </a:solidFill>
                <a:latin typeface="Arial"/>
                <a:cs typeface="Arial"/>
              </a:rPr>
              <a:t>Level </a:t>
            </a:r>
            <a:r>
              <a:rPr dirty="0" sz="1400" spc="-30">
                <a:solidFill>
                  <a:srgbClr val="434343"/>
                </a:solidFill>
                <a:latin typeface="Arial"/>
                <a:cs typeface="Arial"/>
              </a:rPr>
              <a:t>1.</a:t>
            </a:r>
            <a:r>
              <a:rPr dirty="0" sz="1400" spc="-1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434343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  <a:p>
            <a:pPr marL="226060" marR="5080" indent="-213360">
              <a:lnSpc>
                <a:spcPct val="124300"/>
              </a:lnSpc>
              <a:spcBef>
                <a:spcPts val="10"/>
              </a:spcBef>
              <a:buSzPct val="92857"/>
              <a:buFont typeface="Wingdings"/>
              <a:buChar char=""/>
              <a:tabLst>
                <a:tab pos="95250" algn="l"/>
              </a:tabLst>
            </a:pPr>
            <a:r>
              <a:rPr dirty="0" sz="1400" spc="-40">
                <a:solidFill>
                  <a:srgbClr val="434343"/>
                </a:solidFill>
                <a:latin typeface="Arial"/>
                <a:cs typeface="Arial"/>
              </a:rPr>
              <a:t>Level</a:t>
            </a:r>
            <a:r>
              <a:rPr dirty="0" sz="1400" spc="-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434343"/>
                </a:solidFill>
                <a:latin typeface="Arial"/>
                <a:cs typeface="Arial"/>
              </a:rPr>
              <a:t>2.</a:t>
            </a:r>
            <a:r>
              <a:rPr dirty="0" sz="1400" spc="-8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434343"/>
                </a:solidFill>
                <a:latin typeface="Arial"/>
                <a:cs typeface="Arial"/>
              </a:rPr>
              <a:t>Using</a:t>
            </a:r>
            <a:r>
              <a:rPr dirty="0" sz="14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4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34343"/>
                </a:solidFill>
                <a:latin typeface="Arial"/>
                <a:cs typeface="Arial"/>
              </a:rPr>
              <a:t>semantinc</a:t>
            </a:r>
            <a:r>
              <a:rPr dirty="0" sz="14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4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434343"/>
                </a:solidFill>
                <a:latin typeface="Arial"/>
                <a:cs typeface="Arial"/>
              </a:rPr>
              <a:t>verbs</a:t>
            </a:r>
            <a:r>
              <a:rPr dirty="0" sz="14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4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35">
                <a:solidFill>
                  <a:srgbClr val="434343"/>
                </a:solidFill>
                <a:latin typeface="Arial"/>
                <a:cs typeface="Arial"/>
              </a:rPr>
              <a:t>HTTP</a:t>
            </a:r>
            <a:r>
              <a:rPr dirty="0" sz="14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434343"/>
                </a:solidFill>
                <a:latin typeface="Arial"/>
                <a:cs typeface="Arial"/>
              </a:rPr>
              <a:t>error</a:t>
            </a:r>
            <a:r>
              <a:rPr dirty="0" sz="14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34343"/>
                </a:solidFill>
                <a:latin typeface="Arial"/>
                <a:cs typeface="Arial"/>
              </a:rPr>
              <a:t>codes </a:t>
            </a:r>
            <a:r>
              <a:rPr dirty="0" u="sng" sz="14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ourier New"/>
                <a:cs typeface="Courier New"/>
                <a:hlinkClick r:id="rId3"/>
              </a:rPr>
              <a:t>https://i.stack.imgur.com/whhD1.png </a:t>
            </a:r>
            <a:r>
              <a:rPr dirty="0" u="sng" sz="14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ourier New"/>
                <a:cs typeface="Courier New"/>
                <a:hlinkClick r:id="rId4"/>
              </a:rPr>
              <a:t> https://httpstatuses.com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3953052"/>
            <a:ext cx="23749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 indent="-81915">
              <a:lnSpc>
                <a:spcPct val="100000"/>
              </a:lnSpc>
              <a:spcBef>
                <a:spcPts val="100"/>
              </a:spcBef>
              <a:buSzPct val="92857"/>
              <a:buFont typeface="Wingdings"/>
              <a:buChar char=""/>
              <a:tabLst>
                <a:tab pos="95250" algn="l"/>
              </a:tabLst>
            </a:pPr>
            <a:r>
              <a:rPr dirty="0" sz="1400" spc="-40">
                <a:solidFill>
                  <a:srgbClr val="434343"/>
                </a:solidFill>
                <a:latin typeface="Arial"/>
                <a:cs typeface="Arial"/>
              </a:rPr>
              <a:t>Level </a:t>
            </a:r>
            <a:r>
              <a:rPr dirty="0" sz="1400" spc="-30">
                <a:solidFill>
                  <a:srgbClr val="434343"/>
                </a:solidFill>
                <a:latin typeface="Arial"/>
                <a:cs typeface="Arial"/>
              </a:rPr>
              <a:t>3. </a:t>
            </a:r>
            <a:r>
              <a:rPr dirty="0" sz="1400" spc="-15">
                <a:solidFill>
                  <a:srgbClr val="434343"/>
                </a:solidFill>
                <a:latin typeface="Arial"/>
                <a:cs typeface="Arial"/>
              </a:rPr>
              <a:t>Hypermedia</a:t>
            </a:r>
            <a:r>
              <a:rPr dirty="0" sz="1400" spc="-229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8879" y="3953052"/>
            <a:ext cx="3557270" cy="442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dirty="0" sz="1400" spc="-5">
                <a:solidFill>
                  <a:srgbClr val="434343"/>
                </a:solidFill>
                <a:latin typeface="Courier New"/>
                <a:cs typeface="Courier New"/>
              </a:rPr>
              <a:t>&lt;</a:t>
            </a:r>
            <a:r>
              <a:rPr dirty="0" sz="1400" spc="-5">
                <a:solidFill>
                  <a:srgbClr val="85004D"/>
                </a:solidFill>
                <a:latin typeface="Courier New"/>
                <a:cs typeface="Courier New"/>
              </a:rPr>
              <a:t>link</a:t>
            </a:r>
            <a:r>
              <a:rPr dirty="0" sz="1400" spc="-20">
                <a:solidFill>
                  <a:srgbClr val="85004D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34343"/>
                </a:solidFill>
                <a:latin typeface="Courier New"/>
                <a:cs typeface="Courier New"/>
              </a:rPr>
              <a:t>rel=“</a:t>
            </a:r>
            <a:r>
              <a:rPr dirty="0" sz="1400" spc="-5">
                <a:solidFill>
                  <a:srgbClr val="006FC0"/>
                </a:solidFill>
                <a:latin typeface="Courier New"/>
                <a:cs typeface="Courier New"/>
              </a:rPr>
              <a:t>lines</a:t>
            </a:r>
            <a:r>
              <a:rPr dirty="0" sz="1400" spc="-5">
                <a:solidFill>
                  <a:srgbClr val="434343"/>
                </a:solidFill>
                <a:latin typeface="Courier New"/>
                <a:cs typeface="Courier New"/>
              </a:rPr>
              <a:t>”</a:t>
            </a:r>
            <a:endParaRPr sz="1400">
              <a:latin typeface="Courier New"/>
              <a:cs typeface="Courier New"/>
            </a:endParaRPr>
          </a:p>
          <a:p>
            <a:pPr marL="689610">
              <a:lnSpc>
                <a:spcPts val="1639"/>
              </a:lnSpc>
            </a:pPr>
            <a:r>
              <a:rPr dirty="0" sz="1400" spc="-5">
                <a:solidFill>
                  <a:srgbClr val="434343"/>
                </a:solidFill>
                <a:latin typeface="Courier New"/>
                <a:cs typeface="Courier New"/>
              </a:rPr>
              <a:t>uri=“</a:t>
            </a:r>
            <a:r>
              <a:rPr dirty="0" sz="1400" spc="-5">
                <a:solidFill>
                  <a:srgbClr val="006FC0"/>
                </a:solidFill>
                <a:latin typeface="Courier New"/>
                <a:cs typeface="Courier New"/>
              </a:rPr>
              <a:t>/factura/217/lineas</a:t>
            </a:r>
            <a:r>
              <a:rPr dirty="0" sz="1400" spc="-5">
                <a:solidFill>
                  <a:srgbClr val="434343"/>
                </a:solidFill>
                <a:latin typeface="Courier New"/>
                <a:cs typeface="Courier New"/>
              </a:rPr>
              <a:t>”</a:t>
            </a:r>
            <a:r>
              <a:rPr dirty="0" sz="1300" spc="-5">
                <a:solidFill>
                  <a:srgbClr val="434343"/>
                </a:solidFill>
                <a:latin typeface="Courier New"/>
                <a:cs typeface="Courier New"/>
              </a:rPr>
              <a:t>/&gt;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84734"/>
            <a:ext cx="592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434343"/>
                </a:solidFill>
                <a:latin typeface="Arial"/>
                <a:cs typeface="Arial"/>
              </a:rPr>
              <a:t>HAL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3445" y="1264737"/>
            <a:ext cx="3133831" cy="2068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84191" y="1862327"/>
            <a:ext cx="4559935" cy="2870200"/>
          </a:xfrm>
          <a:custGeom>
            <a:avLst/>
            <a:gdLst/>
            <a:ahLst/>
            <a:cxnLst/>
            <a:rect l="l" t="t" r="r" b="b"/>
            <a:pathLst>
              <a:path w="4559934" h="2870200">
                <a:moveTo>
                  <a:pt x="0" y="2869692"/>
                </a:moveTo>
                <a:lnTo>
                  <a:pt x="4559808" y="2869692"/>
                </a:lnTo>
                <a:lnTo>
                  <a:pt x="4559808" y="0"/>
                </a:lnTo>
                <a:lnTo>
                  <a:pt x="0" y="0"/>
                </a:lnTo>
                <a:lnTo>
                  <a:pt x="0" y="2869692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40707" y="1792884"/>
            <a:ext cx="3282950" cy="293116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05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490"/>
              </a:spcBef>
            </a:pPr>
            <a:r>
              <a:rPr dirty="0" sz="1050" spc="-5">
                <a:latin typeface="Courier New"/>
                <a:cs typeface="Courier New"/>
              </a:rPr>
              <a:t>“id”:</a:t>
            </a:r>
            <a:r>
              <a:rPr dirty="0" sz="1050" spc="-20">
                <a:latin typeface="Courier New"/>
                <a:cs typeface="Courier New"/>
              </a:rPr>
              <a:t> </a:t>
            </a:r>
            <a:r>
              <a:rPr dirty="0" sz="1050" spc="-5">
                <a:latin typeface="Courier New"/>
                <a:cs typeface="Courier New"/>
              </a:rPr>
              <a:t>1234</a:t>
            </a:r>
            <a:endParaRPr sz="10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505"/>
              </a:spcBef>
            </a:pPr>
            <a:r>
              <a:rPr dirty="0" sz="1050" spc="-5">
                <a:latin typeface="Courier New"/>
                <a:cs typeface="Courier New"/>
              </a:rPr>
              <a:t>“name”: “</a:t>
            </a:r>
            <a:r>
              <a:rPr dirty="0" sz="1050" spc="-5">
                <a:solidFill>
                  <a:srgbClr val="4A181A"/>
                </a:solidFill>
                <a:latin typeface="Courier New"/>
                <a:cs typeface="Courier New"/>
              </a:rPr>
              <a:t>Alice </a:t>
            </a:r>
            <a:r>
              <a:rPr dirty="0" sz="1050">
                <a:solidFill>
                  <a:srgbClr val="4A181A"/>
                </a:solidFill>
                <a:latin typeface="Courier New"/>
                <a:cs typeface="Courier New"/>
              </a:rPr>
              <a:t>in</a:t>
            </a:r>
            <a:r>
              <a:rPr dirty="0" sz="1050" spc="-55">
                <a:solidFill>
                  <a:srgbClr val="4A181A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A181A"/>
                </a:solidFill>
                <a:latin typeface="Courier New"/>
                <a:cs typeface="Courier New"/>
              </a:rPr>
              <a:t>Wonderland</a:t>
            </a:r>
            <a:r>
              <a:rPr dirty="0" sz="1050" spc="-10">
                <a:latin typeface="Courier New"/>
                <a:cs typeface="Courier New"/>
              </a:rPr>
              <a:t>”</a:t>
            </a:r>
            <a:endParaRPr sz="10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505"/>
              </a:spcBef>
            </a:pPr>
            <a:r>
              <a:rPr dirty="0" sz="1050" spc="-10">
                <a:solidFill>
                  <a:srgbClr val="A71D5D"/>
                </a:solidFill>
                <a:latin typeface="Courier New"/>
                <a:cs typeface="Courier New"/>
              </a:rPr>
              <a:t>“_links”:</a:t>
            </a:r>
            <a:r>
              <a:rPr dirty="0" sz="1050" spc="-25">
                <a:solidFill>
                  <a:srgbClr val="A71D5D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A71D5D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  <a:spcBef>
                <a:spcPts val="495"/>
              </a:spcBef>
            </a:pPr>
            <a:r>
              <a:rPr dirty="0" sz="1050" spc="-10">
                <a:solidFill>
                  <a:srgbClr val="2C608A"/>
                </a:solidFill>
                <a:latin typeface="Courier New"/>
                <a:cs typeface="Courier New"/>
              </a:rPr>
              <a:t>“self”</a:t>
            </a:r>
            <a:r>
              <a:rPr dirty="0" sz="1050" spc="-10">
                <a:solidFill>
                  <a:srgbClr val="A71D5D"/>
                </a:solidFill>
                <a:latin typeface="Courier New"/>
                <a:cs typeface="Courier New"/>
              </a:rPr>
              <a:t>: </a:t>
            </a:r>
            <a:r>
              <a:rPr dirty="0" sz="1050">
                <a:solidFill>
                  <a:srgbClr val="A71D5D"/>
                </a:solidFill>
                <a:latin typeface="Courier New"/>
                <a:cs typeface="Courier New"/>
              </a:rPr>
              <a:t>{ </a:t>
            </a:r>
            <a:r>
              <a:rPr dirty="0" sz="1050" spc="-5">
                <a:solidFill>
                  <a:srgbClr val="A71D5D"/>
                </a:solidFill>
                <a:latin typeface="Courier New"/>
                <a:cs typeface="Courier New"/>
              </a:rPr>
              <a:t>“href”:</a:t>
            </a:r>
            <a:r>
              <a:rPr dirty="0" sz="1050" spc="-55">
                <a:solidFill>
                  <a:srgbClr val="A71D5D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372C7C"/>
                </a:solidFill>
                <a:latin typeface="Courier New"/>
                <a:cs typeface="Courier New"/>
              </a:rPr>
              <a:t>“/book/10”</a:t>
            </a:r>
            <a:r>
              <a:rPr dirty="0" sz="1050" spc="-10">
                <a:solidFill>
                  <a:srgbClr val="A71D5D"/>
                </a:solidFill>
                <a:latin typeface="Courier New"/>
                <a:cs typeface="Courier New"/>
              </a:rPr>
              <a:t>},</a:t>
            </a:r>
            <a:endParaRPr sz="1050">
              <a:latin typeface="Courier New"/>
              <a:cs typeface="Courier New"/>
            </a:endParaRPr>
          </a:p>
          <a:p>
            <a:pPr marL="489584">
              <a:lnSpc>
                <a:spcPct val="100000"/>
              </a:lnSpc>
              <a:spcBef>
                <a:spcPts val="505"/>
              </a:spcBef>
            </a:pPr>
            <a:r>
              <a:rPr dirty="0" sz="1050" spc="-10">
                <a:solidFill>
                  <a:srgbClr val="2C608A"/>
                </a:solidFill>
                <a:latin typeface="Courier New"/>
                <a:cs typeface="Courier New"/>
              </a:rPr>
              <a:t>“prev”</a:t>
            </a:r>
            <a:r>
              <a:rPr dirty="0" sz="1050" spc="-10">
                <a:solidFill>
                  <a:srgbClr val="A71D5D"/>
                </a:solidFill>
                <a:latin typeface="Courier New"/>
                <a:cs typeface="Courier New"/>
              </a:rPr>
              <a:t>: </a:t>
            </a:r>
            <a:r>
              <a:rPr dirty="0" sz="1050">
                <a:solidFill>
                  <a:srgbClr val="A71D5D"/>
                </a:solidFill>
                <a:latin typeface="Courier New"/>
                <a:cs typeface="Courier New"/>
              </a:rPr>
              <a:t>{ </a:t>
            </a:r>
            <a:r>
              <a:rPr dirty="0" sz="1050" spc="-5">
                <a:solidFill>
                  <a:srgbClr val="A71D5D"/>
                </a:solidFill>
                <a:latin typeface="Courier New"/>
                <a:cs typeface="Courier New"/>
              </a:rPr>
              <a:t>“href”:</a:t>
            </a:r>
            <a:r>
              <a:rPr dirty="0" sz="1050" spc="-50">
                <a:solidFill>
                  <a:srgbClr val="A71D5D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372C7C"/>
                </a:solidFill>
                <a:latin typeface="Courier New"/>
                <a:cs typeface="Courier New"/>
              </a:rPr>
              <a:t>“/book/9”</a:t>
            </a:r>
            <a:r>
              <a:rPr dirty="0" sz="1050" spc="-10">
                <a:solidFill>
                  <a:srgbClr val="A71D5D"/>
                </a:solidFill>
                <a:latin typeface="Courier New"/>
                <a:cs typeface="Courier New"/>
              </a:rPr>
              <a:t>},</a:t>
            </a:r>
            <a:endParaRPr sz="1050">
              <a:latin typeface="Courier New"/>
              <a:cs typeface="Courier New"/>
            </a:endParaRPr>
          </a:p>
          <a:p>
            <a:pPr marL="1164590" marR="403860" indent="-675640">
              <a:lnSpc>
                <a:spcPct val="139000"/>
              </a:lnSpc>
              <a:spcBef>
                <a:spcPts val="10"/>
              </a:spcBef>
            </a:pPr>
            <a:r>
              <a:rPr dirty="0" sz="1050" spc="-10">
                <a:solidFill>
                  <a:srgbClr val="2C608A"/>
                </a:solidFill>
                <a:latin typeface="Courier New"/>
                <a:cs typeface="Courier New"/>
              </a:rPr>
              <a:t>“next”</a:t>
            </a:r>
            <a:r>
              <a:rPr dirty="0" sz="1050" spc="-10">
                <a:solidFill>
                  <a:srgbClr val="A71D5D"/>
                </a:solidFill>
                <a:latin typeface="Courier New"/>
                <a:cs typeface="Courier New"/>
              </a:rPr>
              <a:t>: </a:t>
            </a:r>
            <a:r>
              <a:rPr dirty="0" sz="1050">
                <a:solidFill>
                  <a:srgbClr val="A71D5D"/>
                </a:solidFill>
                <a:latin typeface="Courier New"/>
                <a:cs typeface="Courier New"/>
              </a:rPr>
              <a:t>{ </a:t>
            </a:r>
            <a:r>
              <a:rPr dirty="0" sz="1050" spc="-5">
                <a:solidFill>
                  <a:srgbClr val="A71D5D"/>
                </a:solidFill>
                <a:latin typeface="Courier New"/>
                <a:cs typeface="Courier New"/>
              </a:rPr>
              <a:t>“href”:</a:t>
            </a:r>
            <a:r>
              <a:rPr dirty="0" sz="1050" spc="-55">
                <a:solidFill>
                  <a:srgbClr val="A71D5D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372C7C"/>
                </a:solidFill>
                <a:latin typeface="Courier New"/>
                <a:cs typeface="Courier New"/>
              </a:rPr>
              <a:t>“/book/11”</a:t>
            </a:r>
            <a:r>
              <a:rPr dirty="0" sz="1050" spc="-10">
                <a:solidFill>
                  <a:srgbClr val="A71D5D"/>
                </a:solidFill>
                <a:latin typeface="Courier New"/>
                <a:cs typeface="Courier New"/>
              </a:rPr>
              <a:t>},  </a:t>
            </a:r>
            <a:r>
              <a:rPr dirty="0" sz="1050" spc="-5">
                <a:solidFill>
                  <a:srgbClr val="2C608A"/>
                </a:solidFill>
                <a:latin typeface="Courier New"/>
                <a:cs typeface="Courier New"/>
              </a:rPr>
              <a:t>“action-delete”</a:t>
            </a:r>
            <a:r>
              <a:rPr dirty="0" sz="1050" spc="-5">
                <a:solidFill>
                  <a:srgbClr val="A71D5D"/>
                </a:solidFill>
                <a:latin typeface="Courier New"/>
                <a:cs typeface="Courier New"/>
              </a:rPr>
              <a:t>:</a:t>
            </a:r>
            <a:r>
              <a:rPr dirty="0" sz="1050" spc="-40">
                <a:solidFill>
                  <a:srgbClr val="A71D5D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A71D5D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05"/>
              </a:spcBef>
            </a:pPr>
            <a:r>
              <a:rPr dirty="0" sz="1050" spc="-5">
                <a:solidFill>
                  <a:srgbClr val="A71D5D"/>
                </a:solidFill>
                <a:latin typeface="Courier New"/>
                <a:cs typeface="Courier New"/>
              </a:rPr>
              <a:t>“verb”:</a:t>
            </a:r>
            <a:r>
              <a:rPr dirty="0" sz="1050" spc="-40">
                <a:solidFill>
                  <a:srgbClr val="A71D5D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A71D5D"/>
                </a:solidFill>
                <a:latin typeface="Courier New"/>
                <a:cs typeface="Courier New"/>
              </a:rPr>
              <a:t>“DELETE”,</a:t>
            </a:r>
            <a:endParaRPr sz="105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05"/>
              </a:spcBef>
            </a:pPr>
            <a:r>
              <a:rPr dirty="0" sz="1050" spc="-5">
                <a:solidFill>
                  <a:srgbClr val="A71D5D"/>
                </a:solidFill>
                <a:latin typeface="Courier New"/>
                <a:cs typeface="Courier New"/>
              </a:rPr>
              <a:t>“href”:</a:t>
            </a:r>
            <a:r>
              <a:rPr dirty="0" sz="1050" spc="-65">
                <a:solidFill>
                  <a:srgbClr val="A71D5D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372C7C"/>
                </a:solidFill>
                <a:latin typeface="Courier New"/>
                <a:cs typeface="Courier New"/>
              </a:rPr>
              <a:t>“/book/10”</a:t>
            </a:r>
            <a:endParaRPr sz="1050">
              <a:latin typeface="Courier New"/>
              <a:cs typeface="Courier New"/>
            </a:endParaRPr>
          </a:p>
          <a:p>
            <a:pPr algn="ctr" marR="864235">
              <a:lnSpc>
                <a:spcPct val="100000"/>
              </a:lnSpc>
              <a:spcBef>
                <a:spcPts val="495"/>
              </a:spcBef>
            </a:pPr>
            <a:r>
              <a:rPr dirty="0" sz="1050">
                <a:solidFill>
                  <a:srgbClr val="A71D5D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500"/>
              </a:spcBef>
            </a:pPr>
            <a:r>
              <a:rPr dirty="0" sz="1050">
                <a:solidFill>
                  <a:srgbClr val="A71D5D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05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3407" y="938530"/>
            <a:ext cx="495300" cy="272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61380" y="938530"/>
            <a:ext cx="3386201" cy="272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39945" y="912114"/>
            <a:ext cx="41249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9575" algn="l"/>
                <a:tab pos="4111625" algn="l"/>
              </a:tabLst>
            </a:pPr>
            <a:r>
              <a:rPr dirty="0" u="sng" sz="1800" spc="-5" b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ourier New"/>
                <a:cs typeface="Courier New"/>
                <a:hlinkClick r:id="rId5"/>
              </a:rPr>
              <a:t> </a:t>
            </a:r>
            <a:r>
              <a:rPr dirty="0" u="sng" sz="1800" spc="-5" b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ourier New"/>
                <a:cs typeface="Courier New"/>
                <a:hlinkClick r:id="rId5"/>
              </a:rPr>
              <a:t>	</a:t>
            </a:r>
            <a:r>
              <a:rPr dirty="0" u="sng" sz="1800" spc="-5" b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ourier New"/>
                <a:cs typeface="Courier New"/>
                <a:hlinkClick r:id="rId5"/>
              </a:rPr>
              <a:t>://	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1103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0"/>
              <a:t>Agenda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6273" y="793142"/>
            <a:ext cx="2564765" cy="343471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1035"/>
              </a:spcBef>
              <a:buClr>
                <a:srgbClr val="372C7C"/>
              </a:buClr>
              <a:buSzPct val="125000"/>
              <a:buFont typeface="Wingdings"/>
              <a:buChar char=""/>
              <a:tabLst>
                <a:tab pos="323850" algn="l"/>
              </a:tabLst>
            </a:pPr>
            <a:r>
              <a:rPr dirty="0" sz="3000" spc="-60">
                <a:solidFill>
                  <a:srgbClr val="434343"/>
                </a:solidFill>
                <a:latin typeface="Arial"/>
                <a:cs typeface="Arial"/>
              </a:rPr>
              <a:t>API</a:t>
            </a:r>
            <a:r>
              <a:rPr dirty="0" sz="3000" spc="-1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3000" spc="35" i="1">
                <a:solidFill>
                  <a:srgbClr val="434343"/>
                </a:solidFill>
                <a:latin typeface="Trebuchet MS"/>
                <a:cs typeface="Trebuchet MS"/>
              </a:rPr>
              <a:t>Economy</a:t>
            </a:r>
            <a:endParaRPr sz="3000">
              <a:latin typeface="Trebuchet MS"/>
              <a:cs typeface="Trebuchet MS"/>
            </a:endParaRPr>
          </a:p>
          <a:p>
            <a:pPr marL="323215" indent="-310515">
              <a:lnSpc>
                <a:spcPct val="100000"/>
              </a:lnSpc>
              <a:spcBef>
                <a:spcPts val="1930"/>
              </a:spcBef>
              <a:buClr>
                <a:srgbClr val="372C7C"/>
              </a:buClr>
              <a:buSzPct val="125000"/>
              <a:buFont typeface="Wingdings"/>
              <a:buChar char=""/>
              <a:tabLst>
                <a:tab pos="323850" algn="l"/>
              </a:tabLst>
            </a:pPr>
            <a:r>
              <a:rPr dirty="0" sz="3000" spc="-75">
                <a:solidFill>
                  <a:srgbClr val="434343"/>
                </a:solidFill>
                <a:latin typeface="Arial"/>
                <a:cs typeface="Arial"/>
              </a:rPr>
              <a:t>OpenAPI</a:t>
            </a:r>
            <a:endParaRPr sz="3000">
              <a:latin typeface="Arial"/>
              <a:cs typeface="Arial"/>
            </a:endParaRPr>
          </a:p>
          <a:p>
            <a:pPr marL="323215" indent="-310515">
              <a:lnSpc>
                <a:spcPct val="100000"/>
              </a:lnSpc>
              <a:spcBef>
                <a:spcPts val="1950"/>
              </a:spcBef>
              <a:buClr>
                <a:srgbClr val="372C7C"/>
              </a:buClr>
              <a:buSzPct val="125000"/>
              <a:buFont typeface="Wingdings"/>
              <a:buChar char=""/>
              <a:tabLst>
                <a:tab pos="323850" algn="l"/>
              </a:tabLst>
            </a:pPr>
            <a:r>
              <a:rPr dirty="0" sz="3000" spc="-65">
                <a:solidFill>
                  <a:srgbClr val="434343"/>
                </a:solidFill>
                <a:latin typeface="Arial"/>
                <a:cs typeface="Arial"/>
              </a:rPr>
              <a:t>User</a:t>
            </a:r>
            <a:r>
              <a:rPr dirty="0" sz="3000" spc="-114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3000" spc="-50">
                <a:solidFill>
                  <a:srgbClr val="434343"/>
                </a:solidFill>
                <a:latin typeface="Arial"/>
                <a:cs typeface="Arial"/>
              </a:rPr>
              <a:t>Cases</a:t>
            </a:r>
            <a:endParaRPr sz="3000">
              <a:latin typeface="Arial"/>
              <a:cs typeface="Arial"/>
            </a:endParaRPr>
          </a:p>
          <a:p>
            <a:pPr marL="323215" indent="-310515">
              <a:lnSpc>
                <a:spcPct val="100000"/>
              </a:lnSpc>
              <a:spcBef>
                <a:spcPts val="1945"/>
              </a:spcBef>
              <a:buClr>
                <a:srgbClr val="372C7C"/>
              </a:buClr>
              <a:buSzPct val="125000"/>
              <a:buFont typeface="Wingdings"/>
              <a:buChar char=""/>
              <a:tabLst>
                <a:tab pos="323850" algn="l"/>
              </a:tabLst>
            </a:pPr>
            <a:r>
              <a:rPr dirty="0" sz="3000">
                <a:solidFill>
                  <a:srgbClr val="434343"/>
                </a:solidFill>
                <a:latin typeface="Arial"/>
                <a:cs typeface="Arial"/>
              </a:rPr>
              <a:t>Versioning</a:t>
            </a:r>
            <a:endParaRPr sz="3000">
              <a:latin typeface="Arial"/>
              <a:cs typeface="Arial"/>
            </a:endParaRPr>
          </a:p>
          <a:p>
            <a:pPr marL="323215" indent="-310515">
              <a:lnSpc>
                <a:spcPct val="100000"/>
              </a:lnSpc>
              <a:spcBef>
                <a:spcPts val="1930"/>
              </a:spcBef>
              <a:buClr>
                <a:srgbClr val="372C7C"/>
              </a:buClr>
              <a:buSzPct val="125000"/>
              <a:buFont typeface="Wingdings"/>
              <a:buChar char=""/>
              <a:tabLst>
                <a:tab pos="323850" algn="l"/>
              </a:tabLst>
            </a:pPr>
            <a:r>
              <a:rPr dirty="0" sz="3000" spc="-20">
                <a:solidFill>
                  <a:srgbClr val="434343"/>
                </a:solidFill>
                <a:latin typeface="Arial"/>
                <a:cs typeface="Arial"/>
              </a:rPr>
              <a:t>Future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4872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>
                <a:solidFill>
                  <a:srgbClr val="00AF50"/>
                </a:solidFill>
              </a:rPr>
              <a:t>A</a:t>
            </a:r>
            <a:r>
              <a:rPr dirty="0" spc="15"/>
              <a:t>pplication </a:t>
            </a:r>
            <a:r>
              <a:rPr dirty="0" spc="25">
                <a:solidFill>
                  <a:srgbClr val="00AF50"/>
                </a:solidFill>
              </a:rPr>
              <a:t>P</a:t>
            </a:r>
            <a:r>
              <a:rPr dirty="0" spc="25"/>
              <a:t>rogrammer</a:t>
            </a:r>
            <a:r>
              <a:rPr dirty="0" spc="-40"/>
              <a:t> </a:t>
            </a:r>
            <a:r>
              <a:rPr dirty="0" spc="50">
                <a:solidFill>
                  <a:srgbClr val="00AF50"/>
                </a:solidFill>
              </a:rPr>
              <a:t>I</a:t>
            </a:r>
            <a:r>
              <a:rPr dirty="0" spc="50"/>
              <a:t>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487424"/>
            <a:ext cx="5765800" cy="2392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7715">
              <a:lnSpc>
                <a:spcPct val="114900"/>
              </a:lnSpc>
              <a:spcBef>
                <a:spcPts val="100"/>
              </a:spcBef>
              <a:buSzPct val="96296"/>
              <a:buFont typeface="Wingdings"/>
              <a:buChar char=""/>
              <a:tabLst>
                <a:tab pos="170815" algn="l"/>
              </a:tabLst>
            </a:pPr>
            <a:r>
              <a:rPr dirty="0" sz="2700" spc="-35">
                <a:solidFill>
                  <a:srgbClr val="434343"/>
                </a:solidFill>
                <a:latin typeface="Arial"/>
                <a:cs typeface="Arial"/>
              </a:rPr>
              <a:t>Services ready </a:t>
            </a:r>
            <a:r>
              <a:rPr dirty="0" sz="2700" spc="75">
                <a:solidFill>
                  <a:srgbClr val="434343"/>
                </a:solidFill>
                <a:latin typeface="Arial"/>
                <a:cs typeface="Arial"/>
              </a:rPr>
              <a:t>for </a:t>
            </a:r>
            <a:r>
              <a:rPr dirty="0" sz="2700" spc="-15">
                <a:solidFill>
                  <a:srgbClr val="434343"/>
                </a:solidFill>
                <a:latin typeface="Arial"/>
                <a:cs typeface="Arial"/>
              </a:rPr>
              <a:t>3er </a:t>
            </a:r>
            <a:r>
              <a:rPr dirty="0" sz="2700" spc="10">
                <a:solidFill>
                  <a:srgbClr val="434343"/>
                </a:solidFill>
                <a:latin typeface="Arial"/>
                <a:cs typeface="Arial"/>
              </a:rPr>
              <a:t>parties</a:t>
            </a:r>
            <a:r>
              <a:rPr dirty="0" sz="2700" spc="-50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80">
                <a:solidFill>
                  <a:srgbClr val="434343"/>
                </a:solidFill>
                <a:latin typeface="Arial"/>
                <a:cs typeface="Arial"/>
              </a:rPr>
              <a:t>to  </a:t>
            </a:r>
            <a:r>
              <a:rPr dirty="0" sz="2700" spc="10">
                <a:solidFill>
                  <a:srgbClr val="434343"/>
                </a:solidFill>
                <a:latin typeface="Arial"/>
                <a:cs typeface="Arial"/>
              </a:rPr>
              <a:t>consume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buSzPct val="96296"/>
              <a:buFont typeface="Wingdings"/>
              <a:buChar char=""/>
              <a:tabLst>
                <a:tab pos="170815" algn="l"/>
              </a:tabLst>
            </a:pPr>
            <a:r>
              <a:rPr dirty="0" sz="2700" spc="0">
                <a:solidFill>
                  <a:srgbClr val="434343"/>
                </a:solidFill>
                <a:latin typeface="Arial"/>
                <a:cs typeface="Arial"/>
              </a:rPr>
              <a:t>Technical </a:t>
            </a:r>
            <a:r>
              <a:rPr dirty="0" sz="2700" spc="5">
                <a:solidFill>
                  <a:srgbClr val="434343"/>
                </a:solidFill>
                <a:latin typeface="Arial"/>
                <a:cs typeface="Arial"/>
              </a:rPr>
              <a:t>Description </a:t>
            </a:r>
            <a:r>
              <a:rPr dirty="0" sz="2700" spc="-25">
                <a:solidFill>
                  <a:srgbClr val="434343"/>
                </a:solidFill>
                <a:latin typeface="Arial"/>
                <a:cs typeface="Arial"/>
              </a:rPr>
              <a:t>(dev.</a:t>
            </a:r>
            <a:r>
              <a:rPr dirty="0" sz="2700" spc="-3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5">
                <a:solidFill>
                  <a:srgbClr val="434343"/>
                </a:solidFill>
                <a:latin typeface="Arial"/>
                <a:cs typeface="Arial"/>
              </a:rPr>
              <a:t>oriented)</a:t>
            </a:r>
            <a:endParaRPr sz="2700">
              <a:latin typeface="Arial"/>
              <a:cs typeface="Arial"/>
            </a:endParaRPr>
          </a:p>
          <a:p>
            <a:pPr marL="12700" marR="732790">
              <a:lnSpc>
                <a:spcPts val="3729"/>
              </a:lnSpc>
              <a:spcBef>
                <a:spcPts val="195"/>
              </a:spcBef>
              <a:buSzPct val="96296"/>
              <a:buFont typeface="Wingdings"/>
              <a:buChar char=""/>
              <a:tabLst>
                <a:tab pos="170815" algn="l"/>
              </a:tabLst>
            </a:pPr>
            <a:r>
              <a:rPr dirty="0" sz="2700" spc="25">
                <a:solidFill>
                  <a:srgbClr val="434343"/>
                </a:solidFill>
                <a:latin typeface="Arial"/>
                <a:cs typeface="Arial"/>
              </a:rPr>
              <a:t>Promotes </a:t>
            </a:r>
            <a:r>
              <a:rPr dirty="0" sz="2700" spc="25">
                <a:solidFill>
                  <a:srgbClr val="434343"/>
                </a:solidFill>
                <a:latin typeface="Arial"/>
                <a:cs typeface="Arial"/>
              </a:rPr>
              <a:t>system </a:t>
            </a:r>
            <a:r>
              <a:rPr dirty="0" sz="2700" spc="25">
                <a:solidFill>
                  <a:srgbClr val="434343"/>
                </a:solidFill>
                <a:latin typeface="Arial"/>
                <a:cs typeface="Arial"/>
              </a:rPr>
              <a:t>integration</a:t>
            </a:r>
            <a:r>
              <a:rPr dirty="0" sz="2700" spc="-3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-35">
                <a:solidFill>
                  <a:srgbClr val="434343"/>
                </a:solidFill>
                <a:latin typeface="Arial"/>
                <a:cs typeface="Arial"/>
              </a:rPr>
              <a:t>by  </a:t>
            </a:r>
            <a:r>
              <a:rPr dirty="0" sz="2700">
                <a:solidFill>
                  <a:srgbClr val="434343"/>
                </a:solidFill>
                <a:latin typeface="Arial"/>
                <a:cs typeface="Arial"/>
              </a:rPr>
              <a:t>clear </a:t>
            </a:r>
            <a:r>
              <a:rPr dirty="0" sz="2700" spc="35">
                <a:solidFill>
                  <a:srgbClr val="434343"/>
                </a:solidFill>
                <a:latin typeface="Arial"/>
                <a:cs typeface="Arial"/>
              </a:rPr>
              <a:t>contracts </a:t>
            </a:r>
            <a:r>
              <a:rPr dirty="0" sz="2700" spc="-5">
                <a:solidFill>
                  <a:srgbClr val="434343"/>
                </a:solidFill>
                <a:latin typeface="Arial"/>
                <a:cs typeface="Arial"/>
              </a:rPr>
              <a:t>durable </a:t>
            </a:r>
            <a:r>
              <a:rPr dirty="0" sz="2700" spc="15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dirty="0" sz="2700" spc="-459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50">
                <a:solidFill>
                  <a:srgbClr val="434343"/>
                </a:solidFill>
                <a:latin typeface="Arial"/>
                <a:cs typeface="Arial"/>
              </a:rPr>
              <a:t>time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58711" y="1518170"/>
            <a:ext cx="2424598" cy="2265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1871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 i="1">
                <a:latin typeface="Arial Narrow"/>
                <a:cs typeface="Arial Narrow"/>
              </a:rPr>
              <a:t>API</a:t>
            </a:r>
            <a:r>
              <a:rPr dirty="0" spc="-50" i="1">
                <a:latin typeface="Arial Narrow"/>
                <a:cs typeface="Arial Narrow"/>
              </a:rPr>
              <a:t> </a:t>
            </a:r>
            <a:r>
              <a:rPr dirty="0" spc="-60" i="1">
                <a:latin typeface="Arial Narrow"/>
                <a:cs typeface="Arial Narrow"/>
              </a:rPr>
              <a:t>Economy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344676"/>
            <a:ext cx="7013575" cy="23914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580"/>
              </a:spcBef>
              <a:buSzPct val="96296"/>
              <a:buFont typeface="Wingdings"/>
              <a:buChar char=""/>
              <a:tabLst>
                <a:tab pos="170815" algn="l"/>
              </a:tabLst>
            </a:pPr>
            <a:r>
              <a:rPr dirty="0" sz="2700" spc="-30">
                <a:solidFill>
                  <a:srgbClr val="434343"/>
                </a:solidFill>
                <a:latin typeface="Arial"/>
                <a:cs typeface="Arial"/>
              </a:rPr>
              <a:t>APIs </a:t>
            </a:r>
            <a:r>
              <a:rPr dirty="0" sz="2700" spc="10">
                <a:solidFill>
                  <a:srgbClr val="434343"/>
                </a:solidFill>
                <a:latin typeface="Arial"/>
                <a:cs typeface="Arial"/>
              </a:rPr>
              <a:t>define</a:t>
            </a:r>
            <a:r>
              <a:rPr dirty="0" sz="27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-30" b="1">
                <a:solidFill>
                  <a:srgbClr val="00AF50"/>
                </a:solidFill>
                <a:latin typeface="Trebuchet MS"/>
                <a:cs typeface="Trebuchet MS"/>
              </a:rPr>
              <a:t>plataforms</a:t>
            </a:r>
            <a:r>
              <a:rPr dirty="0" sz="2700" spc="-30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spcBef>
                <a:spcPts val="480"/>
              </a:spcBef>
              <a:buSzPct val="96296"/>
              <a:buFont typeface="Wingdings"/>
              <a:buChar char=""/>
              <a:tabLst>
                <a:tab pos="170815" algn="l"/>
              </a:tabLst>
            </a:pPr>
            <a:r>
              <a:rPr dirty="0" sz="2700" spc="5">
                <a:solidFill>
                  <a:srgbClr val="434343"/>
                </a:solidFill>
                <a:latin typeface="Arial"/>
                <a:cs typeface="Arial"/>
              </a:rPr>
              <a:t>Twitter, </a:t>
            </a:r>
            <a:r>
              <a:rPr dirty="0" sz="2700">
                <a:solidFill>
                  <a:srgbClr val="434343"/>
                </a:solidFill>
                <a:latin typeface="Arial"/>
                <a:cs typeface="Arial"/>
              </a:rPr>
              <a:t>Twilio, </a:t>
            </a:r>
            <a:r>
              <a:rPr dirty="0" sz="2700" spc="-40">
                <a:solidFill>
                  <a:srgbClr val="434343"/>
                </a:solidFill>
                <a:latin typeface="Arial"/>
                <a:cs typeface="Arial"/>
              </a:rPr>
              <a:t>Google </a:t>
            </a:r>
            <a:r>
              <a:rPr dirty="0" sz="2700" spc="25">
                <a:solidFill>
                  <a:srgbClr val="434343"/>
                </a:solidFill>
                <a:latin typeface="Arial"/>
                <a:cs typeface="Arial"/>
              </a:rPr>
              <a:t>Maps</a:t>
            </a:r>
            <a:r>
              <a:rPr dirty="0" sz="2700" spc="-5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434343"/>
                </a:solidFill>
                <a:latin typeface="Arial"/>
                <a:cs typeface="Arial"/>
              </a:rPr>
              <a:t>as </a:t>
            </a:r>
            <a:r>
              <a:rPr dirty="0" sz="2700" spc="-55">
                <a:solidFill>
                  <a:srgbClr val="434343"/>
                </a:solidFill>
                <a:latin typeface="Arial"/>
                <a:cs typeface="Arial"/>
              </a:rPr>
              <a:t>API </a:t>
            </a:r>
            <a:r>
              <a:rPr dirty="0" sz="2700" spc="5">
                <a:solidFill>
                  <a:srgbClr val="434343"/>
                </a:solidFill>
                <a:latin typeface="Arial"/>
                <a:cs typeface="Arial"/>
              </a:rPr>
              <a:t>samples.</a:t>
            </a:r>
            <a:endParaRPr sz="27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spcBef>
                <a:spcPts val="495"/>
              </a:spcBef>
              <a:buSzPct val="96296"/>
              <a:buFont typeface="Wingdings"/>
              <a:buChar char=""/>
              <a:tabLst>
                <a:tab pos="170815" algn="l"/>
              </a:tabLst>
            </a:pPr>
            <a:r>
              <a:rPr dirty="0" sz="2700" spc="-55">
                <a:solidFill>
                  <a:srgbClr val="434343"/>
                </a:solidFill>
                <a:latin typeface="Arial"/>
                <a:cs typeface="Arial"/>
              </a:rPr>
              <a:t>You </a:t>
            </a:r>
            <a:r>
              <a:rPr dirty="0" sz="2700" spc="10">
                <a:solidFill>
                  <a:srgbClr val="434343"/>
                </a:solidFill>
                <a:latin typeface="Arial"/>
                <a:cs typeface="Arial"/>
              </a:rPr>
              <a:t>can’t </a:t>
            </a:r>
            <a:r>
              <a:rPr dirty="0" sz="2700" spc="30">
                <a:solidFill>
                  <a:srgbClr val="434343"/>
                </a:solidFill>
                <a:latin typeface="Arial"/>
                <a:cs typeface="Arial"/>
              </a:rPr>
              <a:t>win </a:t>
            </a:r>
            <a:r>
              <a:rPr dirty="0" sz="2700" spc="50">
                <a:solidFill>
                  <a:srgbClr val="434343"/>
                </a:solidFill>
                <a:latin typeface="Arial"/>
                <a:cs typeface="Arial"/>
              </a:rPr>
              <a:t>without </a:t>
            </a:r>
            <a:r>
              <a:rPr dirty="0" sz="2700" spc="-25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dirty="0" sz="2700" spc="-5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b="1">
                <a:solidFill>
                  <a:srgbClr val="00AF50"/>
                </a:solidFill>
                <a:latin typeface="Trebuchet MS"/>
                <a:cs typeface="Trebuchet MS"/>
              </a:rPr>
              <a:t>ecosystem</a:t>
            </a:r>
            <a:r>
              <a:rPr dirty="0" sz="2700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spcBef>
                <a:spcPts val="480"/>
              </a:spcBef>
              <a:buSzPct val="96296"/>
              <a:buFont typeface="Wingdings"/>
              <a:buChar char=""/>
              <a:tabLst>
                <a:tab pos="170815" algn="l"/>
              </a:tabLst>
            </a:pPr>
            <a:r>
              <a:rPr dirty="0" sz="2700" spc="-55">
                <a:solidFill>
                  <a:srgbClr val="434343"/>
                </a:solidFill>
                <a:latin typeface="Arial"/>
                <a:cs typeface="Arial"/>
              </a:rPr>
              <a:t>You</a:t>
            </a:r>
            <a:r>
              <a:rPr dirty="0" sz="2700" spc="-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10">
                <a:solidFill>
                  <a:srgbClr val="434343"/>
                </a:solidFill>
                <a:latin typeface="Arial"/>
                <a:cs typeface="Arial"/>
              </a:rPr>
              <a:t>can’t</a:t>
            </a:r>
            <a:r>
              <a:rPr dirty="0" sz="27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-45">
                <a:solidFill>
                  <a:srgbClr val="434343"/>
                </a:solidFill>
                <a:latin typeface="Arial"/>
                <a:cs typeface="Arial"/>
              </a:rPr>
              <a:t>have</a:t>
            </a:r>
            <a:r>
              <a:rPr dirty="0" sz="2700" spc="-9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-25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dirty="0" sz="2700" spc="-9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15">
                <a:solidFill>
                  <a:srgbClr val="434343"/>
                </a:solidFill>
                <a:latin typeface="Arial"/>
                <a:cs typeface="Arial"/>
              </a:rPr>
              <a:t>ecosystem</a:t>
            </a:r>
            <a:r>
              <a:rPr dirty="0" sz="2700" spc="-9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50">
                <a:solidFill>
                  <a:srgbClr val="434343"/>
                </a:solidFill>
                <a:latin typeface="Arial"/>
                <a:cs typeface="Arial"/>
              </a:rPr>
              <a:t>without</a:t>
            </a:r>
            <a:r>
              <a:rPr dirty="0" sz="2700" spc="-9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-25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dirty="0" sz="2700" spc="-1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55" b="1">
                <a:solidFill>
                  <a:srgbClr val="00AF50"/>
                </a:solidFill>
                <a:latin typeface="Trebuchet MS"/>
                <a:cs typeface="Trebuchet MS"/>
              </a:rPr>
              <a:t>API</a:t>
            </a:r>
            <a:r>
              <a:rPr dirty="0" sz="2700" spc="55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spcBef>
                <a:spcPts val="495"/>
              </a:spcBef>
              <a:buSzPct val="96296"/>
              <a:buFont typeface="Wingdings"/>
              <a:buChar char=""/>
              <a:tabLst>
                <a:tab pos="170815" algn="l"/>
              </a:tabLst>
            </a:pPr>
            <a:r>
              <a:rPr dirty="0" sz="2700" spc="10">
                <a:solidFill>
                  <a:srgbClr val="434343"/>
                </a:solidFill>
                <a:latin typeface="Arial"/>
                <a:cs typeface="Arial"/>
              </a:rPr>
              <a:t>First</a:t>
            </a:r>
            <a:r>
              <a:rPr dirty="0" sz="27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-20">
                <a:solidFill>
                  <a:srgbClr val="434343"/>
                </a:solidFill>
                <a:latin typeface="Arial"/>
                <a:cs typeface="Arial"/>
              </a:rPr>
              <a:t>one</a:t>
            </a:r>
            <a:r>
              <a:rPr dirty="0" sz="27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5">
                <a:solidFill>
                  <a:srgbClr val="434343"/>
                </a:solidFill>
                <a:latin typeface="Arial"/>
                <a:cs typeface="Arial"/>
              </a:rPr>
              <a:t>take</a:t>
            </a:r>
            <a:r>
              <a:rPr dirty="0" sz="2700" spc="-10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85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dirty="0" sz="2700" spc="-9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 spc="25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dirty="0" sz="2700" spc="-1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434343"/>
                </a:solidFill>
                <a:latin typeface="Wingdings"/>
                <a:cs typeface="Wingdings"/>
              </a:rPr>
              <a:t></a:t>
            </a:r>
            <a:r>
              <a:rPr dirty="0" sz="2700" spc="-15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dirty="0" sz="2700" spc="-75" b="1">
                <a:solidFill>
                  <a:srgbClr val="00AF50"/>
                </a:solidFill>
                <a:latin typeface="Trebuchet MS"/>
                <a:cs typeface="Trebuchet MS"/>
              </a:rPr>
              <a:t>market</a:t>
            </a:r>
            <a:r>
              <a:rPr dirty="0" sz="2700" spc="-145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00AF50"/>
                </a:solidFill>
                <a:latin typeface="Trebuchet MS"/>
                <a:cs typeface="Trebuchet MS"/>
              </a:rPr>
              <a:t>share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21679" y="0"/>
            <a:ext cx="3322319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6742" y="1841754"/>
            <a:ext cx="4358640" cy="373380"/>
          </a:xfrm>
          <a:custGeom>
            <a:avLst/>
            <a:gdLst/>
            <a:ahLst/>
            <a:cxnLst/>
            <a:rect l="l" t="t" r="r" b="b"/>
            <a:pathLst>
              <a:path w="4358640" h="373380">
                <a:moveTo>
                  <a:pt x="0" y="373380"/>
                </a:moveTo>
                <a:lnTo>
                  <a:pt x="4358639" y="373380"/>
                </a:lnTo>
                <a:lnTo>
                  <a:pt x="4358639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solidFill>
            <a:srgbClr val="D07576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26742" y="1841754"/>
            <a:ext cx="4358640" cy="373380"/>
          </a:xfrm>
          <a:custGeom>
            <a:avLst/>
            <a:gdLst/>
            <a:ahLst/>
            <a:cxnLst/>
            <a:rect l="l" t="t" r="r" b="b"/>
            <a:pathLst>
              <a:path w="4358640" h="373380">
                <a:moveTo>
                  <a:pt x="0" y="373380"/>
                </a:moveTo>
                <a:lnTo>
                  <a:pt x="4358639" y="373380"/>
                </a:lnTo>
                <a:lnTo>
                  <a:pt x="4358639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ln w="28956">
            <a:solidFill>
              <a:srgbClr val="4A18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70984" y="1847164"/>
            <a:ext cx="470534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Arial"/>
                <a:cs typeface="Arial"/>
              </a:rPr>
              <a:t>API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22249"/>
            <a:ext cx="4634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 i="1">
                <a:latin typeface="Arial Narrow"/>
                <a:cs typeface="Arial Narrow"/>
              </a:rPr>
              <a:t>API </a:t>
            </a:r>
            <a:r>
              <a:rPr dirty="0" spc="-10" i="1">
                <a:latin typeface="Arial Narrow"/>
                <a:cs typeface="Arial Narrow"/>
              </a:rPr>
              <a:t>as </a:t>
            </a:r>
            <a:r>
              <a:rPr dirty="0" spc="5" i="1">
                <a:latin typeface="Arial Narrow"/>
                <a:cs typeface="Arial Narrow"/>
              </a:rPr>
              <a:t>a </a:t>
            </a:r>
            <a:r>
              <a:rPr dirty="0" spc="0" i="1">
                <a:latin typeface="Arial Narrow"/>
                <a:cs typeface="Arial Narrow"/>
              </a:rPr>
              <a:t>contract with</a:t>
            </a:r>
            <a:r>
              <a:rPr dirty="0" spc="-105" i="1">
                <a:latin typeface="Arial Narrow"/>
                <a:cs typeface="Arial Narrow"/>
              </a:rPr>
              <a:t> </a:t>
            </a:r>
            <a:r>
              <a:rPr dirty="0" spc="-10" i="1">
                <a:latin typeface="Arial Narrow"/>
                <a:cs typeface="Arial Narrow"/>
              </a:rPr>
              <a:t>customers</a:t>
            </a:r>
          </a:p>
        </p:txBody>
      </p:sp>
      <p:sp>
        <p:nvSpPr>
          <p:cNvPr id="6" name="object 6"/>
          <p:cNvSpPr/>
          <p:nvPr/>
        </p:nvSpPr>
        <p:spPr>
          <a:xfrm>
            <a:off x="4114800" y="3265932"/>
            <a:ext cx="690880" cy="361315"/>
          </a:xfrm>
          <a:custGeom>
            <a:avLst/>
            <a:gdLst/>
            <a:ahLst/>
            <a:cxnLst/>
            <a:rect l="l" t="t" r="r" b="b"/>
            <a:pathLst>
              <a:path w="690879" h="361314">
                <a:moveTo>
                  <a:pt x="0" y="361188"/>
                </a:moveTo>
                <a:lnTo>
                  <a:pt x="690372" y="361188"/>
                </a:lnTo>
                <a:lnTo>
                  <a:pt x="69037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14800" y="3265932"/>
            <a:ext cx="690880" cy="361315"/>
          </a:xfrm>
          <a:custGeom>
            <a:avLst/>
            <a:gdLst/>
            <a:ahLst/>
            <a:cxnLst/>
            <a:rect l="l" t="t" r="r" b="b"/>
            <a:pathLst>
              <a:path w="690879" h="361314">
                <a:moveTo>
                  <a:pt x="0" y="361188"/>
                </a:moveTo>
                <a:lnTo>
                  <a:pt x="690372" y="361188"/>
                </a:lnTo>
                <a:lnTo>
                  <a:pt x="690372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761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14800" y="3721608"/>
            <a:ext cx="690880" cy="696595"/>
          </a:xfrm>
          <a:custGeom>
            <a:avLst/>
            <a:gdLst/>
            <a:ahLst/>
            <a:cxnLst/>
            <a:rect l="l" t="t" r="r" b="b"/>
            <a:pathLst>
              <a:path w="690879" h="696595">
                <a:moveTo>
                  <a:pt x="0" y="696468"/>
                </a:moveTo>
                <a:lnTo>
                  <a:pt x="690372" y="696468"/>
                </a:lnTo>
                <a:lnTo>
                  <a:pt x="69037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solidFill>
            <a:srgbClr val="29545D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14800" y="3721608"/>
            <a:ext cx="690880" cy="696595"/>
          </a:xfrm>
          <a:custGeom>
            <a:avLst/>
            <a:gdLst/>
            <a:ahLst/>
            <a:cxnLst/>
            <a:rect l="l" t="t" r="r" b="b"/>
            <a:pathLst>
              <a:path w="690879" h="696595">
                <a:moveTo>
                  <a:pt x="0" y="696468"/>
                </a:moveTo>
                <a:lnTo>
                  <a:pt x="690372" y="696468"/>
                </a:lnTo>
                <a:lnTo>
                  <a:pt x="690372" y="0"/>
                </a:lnTo>
                <a:lnTo>
                  <a:pt x="0" y="0"/>
                </a:lnTo>
                <a:lnTo>
                  <a:pt x="0" y="696468"/>
                </a:lnTo>
                <a:close/>
              </a:path>
            </a:pathLst>
          </a:custGeom>
          <a:ln w="76200">
            <a:solidFill>
              <a:srgbClr val="2954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30217" y="3102101"/>
            <a:ext cx="852169" cy="1572895"/>
          </a:xfrm>
          <a:custGeom>
            <a:avLst/>
            <a:gdLst/>
            <a:ahLst/>
            <a:cxnLst/>
            <a:rect l="l" t="t" r="r" b="b"/>
            <a:pathLst>
              <a:path w="852170" h="1572895">
                <a:moveTo>
                  <a:pt x="0" y="141986"/>
                </a:moveTo>
                <a:lnTo>
                  <a:pt x="7244" y="97129"/>
                </a:lnTo>
                <a:lnTo>
                  <a:pt x="27411" y="58155"/>
                </a:lnTo>
                <a:lnTo>
                  <a:pt x="58155" y="27411"/>
                </a:lnTo>
                <a:lnTo>
                  <a:pt x="97129" y="7244"/>
                </a:lnTo>
                <a:lnTo>
                  <a:pt x="141986" y="0"/>
                </a:lnTo>
                <a:lnTo>
                  <a:pt x="709930" y="0"/>
                </a:lnTo>
                <a:lnTo>
                  <a:pt x="754786" y="7244"/>
                </a:lnTo>
                <a:lnTo>
                  <a:pt x="793760" y="27411"/>
                </a:lnTo>
                <a:lnTo>
                  <a:pt x="824504" y="58155"/>
                </a:lnTo>
                <a:lnTo>
                  <a:pt x="844671" y="97129"/>
                </a:lnTo>
                <a:lnTo>
                  <a:pt x="851916" y="141986"/>
                </a:lnTo>
                <a:lnTo>
                  <a:pt x="851916" y="1430782"/>
                </a:lnTo>
                <a:lnTo>
                  <a:pt x="844671" y="1475657"/>
                </a:lnTo>
                <a:lnTo>
                  <a:pt x="824504" y="1514634"/>
                </a:lnTo>
                <a:lnTo>
                  <a:pt x="793760" y="1545370"/>
                </a:lnTo>
                <a:lnTo>
                  <a:pt x="754786" y="1565528"/>
                </a:lnTo>
                <a:lnTo>
                  <a:pt x="709930" y="1572768"/>
                </a:lnTo>
                <a:lnTo>
                  <a:pt x="141986" y="1572768"/>
                </a:lnTo>
                <a:lnTo>
                  <a:pt x="97129" y="1565528"/>
                </a:lnTo>
                <a:lnTo>
                  <a:pt x="58155" y="1545370"/>
                </a:lnTo>
                <a:lnTo>
                  <a:pt x="27411" y="1514634"/>
                </a:lnTo>
                <a:lnTo>
                  <a:pt x="7244" y="1475657"/>
                </a:lnTo>
                <a:lnTo>
                  <a:pt x="0" y="1430782"/>
                </a:lnTo>
                <a:lnTo>
                  <a:pt x="0" y="14198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70832" y="4465320"/>
            <a:ext cx="170687" cy="163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28359" y="3083051"/>
          <a:ext cx="2983230" cy="17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705"/>
                <a:gridCol w="243840"/>
                <a:gridCol w="1377950"/>
              </a:tblGrid>
              <a:tr h="13227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042659" y="3240023"/>
            <a:ext cx="1804670" cy="360045"/>
          </a:xfrm>
          <a:custGeom>
            <a:avLst/>
            <a:gdLst/>
            <a:ahLst/>
            <a:cxnLst/>
            <a:rect l="l" t="t" r="r" b="b"/>
            <a:pathLst>
              <a:path w="1804670" h="360045">
                <a:moveTo>
                  <a:pt x="0" y="359663"/>
                </a:moveTo>
                <a:lnTo>
                  <a:pt x="1804415" y="359663"/>
                </a:lnTo>
                <a:lnTo>
                  <a:pt x="1804415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42659" y="3240023"/>
            <a:ext cx="1804670" cy="360045"/>
          </a:xfrm>
          <a:custGeom>
            <a:avLst/>
            <a:gdLst/>
            <a:ahLst/>
            <a:cxnLst/>
            <a:rect l="l" t="t" r="r" b="b"/>
            <a:pathLst>
              <a:path w="1804670" h="360045">
                <a:moveTo>
                  <a:pt x="0" y="359663"/>
                </a:moveTo>
                <a:lnTo>
                  <a:pt x="1804415" y="359663"/>
                </a:lnTo>
                <a:lnTo>
                  <a:pt x="1804415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82711" y="3265932"/>
            <a:ext cx="767080" cy="1043940"/>
          </a:xfrm>
          <a:custGeom>
            <a:avLst/>
            <a:gdLst/>
            <a:ahLst/>
            <a:cxnLst/>
            <a:rect l="l" t="t" r="r" b="b"/>
            <a:pathLst>
              <a:path w="767079" h="1043939">
                <a:moveTo>
                  <a:pt x="0" y="1043940"/>
                </a:moveTo>
                <a:lnTo>
                  <a:pt x="766572" y="1043940"/>
                </a:lnTo>
                <a:lnTo>
                  <a:pt x="766572" y="0"/>
                </a:lnTo>
                <a:lnTo>
                  <a:pt x="0" y="0"/>
                </a:lnTo>
                <a:lnTo>
                  <a:pt x="0" y="1043940"/>
                </a:lnTo>
                <a:close/>
              </a:path>
            </a:pathLst>
          </a:custGeom>
          <a:solidFill>
            <a:srgbClr val="1D405D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82711" y="3265932"/>
            <a:ext cx="767080" cy="1043940"/>
          </a:xfrm>
          <a:custGeom>
            <a:avLst/>
            <a:gdLst/>
            <a:ahLst/>
            <a:cxnLst/>
            <a:rect l="l" t="t" r="r" b="b"/>
            <a:pathLst>
              <a:path w="767079" h="1043939">
                <a:moveTo>
                  <a:pt x="0" y="1043940"/>
                </a:moveTo>
                <a:lnTo>
                  <a:pt x="766572" y="1043940"/>
                </a:lnTo>
                <a:lnTo>
                  <a:pt x="766572" y="0"/>
                </a:lnTo>
                <a:lnTo>
                  <a:pt x="0" y="0"/>
                </a:lnTo>
                <a:lnTo>
                  <a:pt x="0" y="1043940"/>
                </a:lnTo>
                <a:close/>
              </a:path>
            </a:pathLst>
          </a:custGeom>
          <a:ln w="76200">
            <a:solidFill>
              <a:srgbClr val="3981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42659" y="3720084"/>
            <a:ext cx="441959" cy="589915"/>
          </a:xfrm>
          <a:custGeom>
            <a:avLst/>
            <a:gdLst/>
            <a:ahLst/>
            <a:cxnLst/>
            <a:rect l="l" t="t" r="r" b="b"/>
            <a:pathLst>
              <a:path w="441960" h="589914">
                <a:moveTo>
                  <a:pt x="0" y="589787"/>
                </a:moveTo>
                <a:lnTo>
                  <a:pt x="441960" y="589787"/>
                </a:lnTo>
                <a:lnTo>
                  <a:pt x="441960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29545D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42659" y="3720084"/>
            <a:ext cx="441959" cy="589915"/>
          </a:xfrm>
          <a:custGeom>
            <a:avLst/>
            <a:gdLst/>
            <a:ahLst/>
            <a:cxnLst/>
            <a:rect l="l" t="t" r="r" b="b"/>
            <a:pathLst>
              <a:path w="441960" h="589914">
                <a:moveTo>
                  <a:pt x="0" y="589787"/>
                </a:moveTo>
                <a:lnTo>
                  <a:pt x="441960" y="589787"/>
                </a:lnTo>
                <a:lnTo>
                  <a:pt x="441960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ln w="76200">
            <a:solidFill>
              <a:srgbClr val="2954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14159" y="3720084"/>
            <a:ext cx="1239520" cy="589915"/>
          </a:xfrm>
          <a:custGeom>
            <a:avLst/>
            <a:gdLst/>
            <a:ahLst/>
            <a:cxnLst/>
            <a:rect l="l" t="t" r="r" b="b"/>
            <a:pathLst>
              <a:path w="1239520" h="589914">
                <a:moveTo>
                  <a:pt x="0" y="589787"/>
                </a:moveTo>
                <a:lnTo>
                  <a:pt x="1239011" y="589787"/>
                </a:lnTo>
                <a:lnTo>
                  <a:pt x="1239011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C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14159" y="3720084"/>
            <a:ext cx="1239520" cy="589915"/>
          </a:xfrm>
          <a:custGeom>
            <a:avLst/>
            <a:gdLst/>
            <a:ahLst/>
            <a:cxnLst/>
            <a:rect l="l" t="t" r="r" b="b"/>
            <a:pathLst>
              <a:path w="1239520" h="589914">
                <a:moveTo>
                  <a:pt x="0" y="589787"/>
                </a:moveTo>
                <a:lnTo>
                  <a:pt x="1239011" y="589787"/>
                </a:lnTo>
                <a:lnTo>
                  <a:pt x="1239011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ln w="76199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7072" y="3240023"/>
            <a:ext cx="1546860" cy="360045"/>
          </a:xfrm>
          <a:custGeom>
            <a:avLst/>
            <a:gdLst/>
            <a:ahLst/>
            <a:cxnLst/>
            <a:rect l="l" t="t" r="r" b="b"/>
            <a:pathLst>
              <a:path w="1546860" h="360045">
                <a:moveTo>
                  <a:pt x="0" y="359663"/>
                </a:moveTo>
                <a:lnTo>
                  <a:pt x="1546860" y="359663"/>
                </a:lnTo>
                <a:lnTo>
                  <a:pt x="154686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57072" y="3240023"/>
            <a:ext cx="1546860" cy="360045"/>
          </a:xfrm>
          <a:custGeom>
            <a:avLst/>
            <a:gdLst/>
            <a:ahLst/>
            <a:cxnLst/>
            <a:rect l="l" t="t" r="r" b="b"/>
            <a:pathLst>
              <a:path w="1546860" h="360045">
                <a:moveTo>
                  <a:pt x="0" y="359663"/>
                </a:moveTo>
                <a:lnTo>
                  <a:pt x="1546860" y="359663"/>
                </a:lnTo>
                <a:lnTo>
                  <a:pt x="1546860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57072" y="3694176"/>
            <a:ext cx="767080" cy="980440"/>
          </a:xfrm>
          <a:custGeom>
            <a:avLst/>
            <a:gdLst/>
            <a:ahLst/>
            <a:cxnLst/>
            <a:rect l="l" t="t" r="r" b="b"/>
            <a:pathLst>
              <a:path w="767080" h="980439">
                <a:moveTo>
                  <a:pt x="0" y="979932"/>
                </a:moveTo>
                <a:lnTo>
                  <a:pt x="766572" y="979932"/>
                </a:lnTo>
                <a:lnTo>
                  <a:pt x="766572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solidFill>
            <a:srgbClr val="1D405D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7072" y="3694176"/>
            <a:ext cx="767080" cy="980440"/>
          </a:xfrm>
          <a:custGeom>
            <a:avLst/>
            <a:gdLst/>
            <a:ahLst/>
            <a:cxnLst/>
            <a:rect l="l" t="t" r="r" b="b"/>
            <a:pathLst>
              <a:path w="767080" h="980439">
                <a:moveTo>
                  <a:pt x="0" y="979932"/>
                </a:moveTo>
                <a:lnTo>
                  <a:pt x="766572" y="979932"/>
                </a:lnTo>
                <a:lnTo>
                  <a:pt x="766572" y="0"/>
                </a:lnTo>
                <a:lnTo>
                  <a:pt x="0" y="0"/>
                </a:lnTo>
                <a:lnTo>
                  <a:pt x="0" y="979932"/>
                </a:lnTo>
                <a:close/>
              </a:path>
            </a:pathLst>
          </a:custGeom>
          <a:ln w="76200">
            <a:solidFill>
              <a:srgbClr val="3981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13560" y="3694176"/>
            <a:ext cx="690880" cy="448309"/>
          </a:xfrm>
          <a:custGeom>
            <a:avLst/>
            <a:gdLst/>
            <a:ahLst/>
            <a:cxnLst/>
            <a:rect l="l" t="t" r="r" b="b"/>
            <a:pathLst>
              <a:path w="690880" h="448310">
                <a:moveTo>
                  <a:pt x="0" y="448056"/>
                </a:moveTo>
                <a:lnTo>
                  <a:pt x="690372" y="448056"/>
                </a:lnTo>
                <a:lnTo>
                  <a:pt x="690372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solidFill>
            <a:srgbClr val="29545D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13560" y="3694176"/>
            <a:ext cx="690880" cy="448309"/>
          </a:xfrm>
          <a:custGeom>
            <a:avLst/>
            <a:gdLst/>
            <a:ahLst/>
            <a:cxnLst/>
            <a:rect l="l" t="t" r="r" b="b"/>
            <a:pathLst>
              <a:path w="690880" h="448310">
                <a:moveTo>
                  <a:pt x="0" y="448056"/>
                </a:moveTo>
                <a:lnTo>
                  <a:pt x="690372" y="448056"/>
                </a:lnTo>
                <a:lnTo>
                  <a:pt x="690372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ln w="76199">
            <a:solidFill>
              <a:srgbClr val="2954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13560" y="4227576"/>
            <a:ext cx="690880" cy="447040"/>
          </a:xfrm>
          <a:custGeom>
            <a:avLst/>
            <a:gdLst/>
            <a:ahLst/>
            <a:cxnLst/>
            <a:rect l="l" t="t" r="r" b="b"/>
            <a:pathLst>
              <a:path w="690880" h="447039">
                <a:moveTo>
                  <a:pt x="0" y="446532"/>
                </a:moveTo>
                <a:lnTo>
                  <a:pt x="690372" y="446532"/>
                </a:lnTo>
                <a:lnTo>
                  <a:pt x="690372" y="0"/>
                </a:lnTo>
                <a:lnTo>
                  <a:pt x="0" y="0"/>
                </a:lnTo>
                <a:lnTo>
                  <a:pt x="0" y="446532"/>
                </a:lnTo>
                <a:close/>
              </a:path>
            </a:pathLst>
          </a:custGeom>
          <a:solidFill>
            <a:srgbClr val="FFC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13560" y="4227576"/>
            <a:ext cx="690880" cy="447040"/>
          </a:xfrm>
          <a:custGeom>
            <a:avLst/>
            <a:gdLst/>
            <a:ahLst/>
            <a:cxnLst/>
            <a:rect l="l" t="t" r="r" b="b"/>
            <a:pathLst>
              <a:path w="690880" h="447039">
                <a:moveTo>
                  <a:pt x="0" y="446532"/>
                </a:moveTo>
                <a:lnTo>
                  <a:pt x="690372" y="446532"/>
                </a:lnTo>
                <a:lnTo>
                  <a:pt x="690372" y="0"/>
                </a:lnTo>
                <a:lnTo>
                  <a:pt x="0" y="0"/>
                </a:lnTo>
                <a:lnTo>
                  <a:pt x="0" y="446532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2197" y="3096005"/>
            <a:ext cx="1841500" cy="1903730"/>
          </a:xfrm>
          <a:custGeom>
            <a:avLst/>
            <a:gdLst/>
            <a:ahLst/>
            <a:cxnLst/>
            <a:rect l="l" t="t" r="r" b="b"/>
            <a:pathLst>
              <a:path w="1841500" h="1903729">
                <a:moveTo>
                  <a:pt x="0" y="1903476"/>
                </a:moveTo>
                <a:lnTo>
                  <a:pt x="1840991" y="1903476"/>
                </a:lnTo>
                <a:lnTo>
                  <a:pt x="1840991" y="0"/>
                </a:lnTo>
                <a:lnTo>
                  <a:pt x="0" y="0"/>
                </a:lnTo>
                <a:lnTo>
                  <a:pt x="0" y="190347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2197" y="3001517"/>
            <a:ext cx="1841500" cy="93345"/>
          </a:xfrm>
          <a:custGeom>
            <a:avLst/>
            <a:gdLst/>
            <a:ahLst/>
            <a:cxnLst/>
            <a:rect l="l" t="t" r="r" b="b"/>
            <a:pathLst>
              <a:path w="1841500" h="93344">
                <a:moveTo>
                  <a:pt x="0" y="92963"/>
                </a:moveTo>
                <a:lnTo>
                  <a:pt x="1840991" y="92963"/>
                </a:lnTo>
                <a:lnTo>
                  <a:pt x="1840991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89632" y="1286255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0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0" y="573024"/>
                </a:lnTo>
                <a:lnTo>
                  <a:pt x="688848" y="286512"/>
                </a:lnTo>
                <a:lnTo>
                  <a:pt x="504570" y="0"/>
                </a:lnTo>
                <a:close/>
              </a:path>
            </a:pathLst>
          </a:custGeom>
          <a:solidFill>
            <a:srgbClr val="FF0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89632" y="1286255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0" y="573024"/>
                </a:lnTo>
                <a:lnTo>
                  <a:pt x="688848" y="286512"/>
                </a:lnTo>
                <a:lnTo>
                  <a:pt x="504570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08247" y="1286255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1D405D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08247" y="1286255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3981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27803" y="1286255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29545D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27803" y="1286255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2954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45835" y="1286255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504571" y="0"/>
                </a:moveTo>
                <a:lnTo>
                  <a:pt x="184276" y="0"/>
                </a:lnTo>
                <a:lnTo>
                  <a:pt x="0" y="286512"/>
                </a:ln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close/>
              </a:path>
            </a:pathLst>
          </a:custGeom>
          <a:solidFill>
            <a:srgbClr val="FFC000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45835" y="1286255"/>
            <a:ext cx="688975" cy="573405"/>
          </a:xfrm>
          <a:custGeom>
            <a:avLst/>
            <a:gdLst/>
            <a:ahLst/>
            <a:cxnLst/>
            <a:rect l="l" t="t" r="r" b="b"/>
            <a:pathLst>
              <a:path w="688975" h="573405">
                <a:moveTo>
                  <a:pt x="0" y="286512"/>
                </a:moveTo>
                <a:lnTo>
                  <a:pt x="184276" y="573024"/>
                </a:lnTo>
                <a:lnTo>
                  <a:pt x="504571" y="573024"/>
                </a:lnTo>
                <a:lnTo>
                  <a:pt x="688848" y="286512"/>
                </a:lnTo>
                <a:lnTo>
                  <a:pt x="504571" y="0"/>
                </a:lnTo>
                <a:lnTo>
                  <a:pt x="184276" y="0"/>
                </a:lnTo>
                <a:lnTo>
                  <a:pt x="0" y="286512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47188" y="2214372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89" h="346075">
                <a:moveTo>
                  <a:pt x="57912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8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6" y="258698"/>
                </a:lnTo>
                <a:lnTo>
                  <a:pt x="57912" y="258698"/>
                </a:lnTo>
                <a:lnTo>
                  <a:pt x="57912" y="177686"/>
                </a:lnTo>
                <a:close/>
              </a:path>
              <a:path w="173989" h="346075">
                <a:moveTo>
                  <a:pt x="86868" y="171830"/>
                </a:moveTo>
                <a:lnTo>
                  <a:pt x="57912" y="177686"/>
                </a:lnTo>
                <a:lnTo>
                  <a:pt x="57912" y="258698"/>
                </a:lnTo>
                <a:lnTo>
                  <a:pt x="115824" y="258698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89" h="346075">
                <a:moveTo>
                  <a:pt x="115824" y="177686"/>
                </a:moveTo>
                <a:lnTo>
                  <a:pt x="115824" y="258698"/>
                </a:lnTo>
                <a:lnTo>
                  <a:pt x="173736" y="258698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89" h="346075">
                <a:moveTo>
                  <a:pt x="115824" y="0"/>
                </a:moveTo>
                <a:lnTo>
                  <a:pt x="57912" y="0"/>
                </a:lnTo>
                <a:lnTo>
                  <a:pt x="57912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89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62755" y="2214372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89" h="346075">
                <a:moveTo>
                  <a:pt x="57912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8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6" y="258698"/>
                </a:lnTo>
                <a:lnTo>
                  <a:pt x="57912" y="258698"/>
                </a:lnTo>
                <a:lnTo>
                  <a:pt x="57912" y="177686"/>
                </a:lnTo>
                <a:close/>
              </a:path>
              <a:path w="173989" h="346075">
                <a:moveTo>
                  <a:pt x="86868" y="171830"/>
                </a:moveTo>
                <a:lnTo>
                  <a:pt x="57912" y="177686"/>
                </a:lnTo>
                <a:lnTo>
                  <a:pt x="57912" y="258698"/>
                </a:lnTo>
                <a:lnTo>
                  <a:pt x="115824" y="258698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89" h="346075">
                <a:moveTo>
                  <a:pt x="115824" y="177686"/>
                </a:moveTo>
                <a:lnTo>
                  <a:pt x="115824" y="258698"/>
                </a:lnTo>
                <a:lnTo>
                  <a:pt x="173736" y="258698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89" h="346075">
                <a:moveTo>
                  <a:pt x="115824" y="0"/>
                </a:moveTo>
                <a:lnTo>
                  <a:pt x="57912" y="0"/>
                </a:lnTo>
                <a:lnTo>
                  <a:pt x="57912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89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80788" y="2214372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89" h="346075">
                <a:moveTo>
                  <a:pt x="57912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8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7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6" y="258698"/>
                </a:lnTo>
                <a:lnTo>
                  <a:pt x="57912" y="258698"/>
                </a:lnTo>
                <a:lnTo>
                  <a:pt x="57912" y="177686"/>
                </a:lnTo>
                <a:close/>
              </a:path>
              <a:path w="173989" h="346075">
                <a:moveTo>
                  <a:pt x="86867" y="171830"/>
                </a:moveTo>
                <a:lnTo>
                  <a:pt x="57912" y="177686"/>
                </a:lnTo>
                <a:lnTo>
                  <a:pt x="57912" y="258698"/>
                </a:lnTo>
                <a:lnTo>
                  <a:pt x="115824" y="258698"/>
                </a:lnTo>
                <a:lnTo>
                  <a:pt x="115824" y="177686"/>
                </a:lnTo>
                <a:lnTo>
                  <a:pt x="86867" y="171830"/>
                </a:lnTo>
                <a:close/>
              </a:path>
              <a:path w="173989" h="346075">
                <a:moveTo>
                  <a:pt x="115824" y="177686"/>
                </a:moveTo>
                <a:lnTo>
                  <a:pt x="115824" y="258698"/>
                </a:lnTo>
                <a:lnTo>
                  <a:pt x="173736" y="258698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89" h="346075">
                <a:moveTo>
                  <a:pt x="115824" y="0"/>
                </a:moveTo>
                <a:lnTo>
                  <a:pt x="57912" y="0"/>
                </a:lnTo>
                <a:lnTo>
                  <a:pt x="57912" y="177686"/>
                </a:lnTo>
                <a:lnTo>
                  <a:pt x="86867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89" h="346075">
                <a:moveTo>
                  <a:pt x="115824" y="171830"/>
                </a:moveTo>
                <a:lnTo>
                  <a:pt x="86867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03391" y="2214372"/>
            <a:ext cx="173990" cy="346075"/>
          </a:xfrm>
          <a:custGeom>
            <a:avLst/>
            <a:gdLst/>
            <a:ahLst/>
            <a:cxnLst/>
            <a:rect l="l" t="t" r="r" b="b"/>
            <a:pathLst>
              <a:path w="173989" h="346075">
                <a:moveTo>
                  <a:pt x="57912" y="177686"/>
                </a:moveTo>
                <a:lnTo>
                  <a:pt x="53042" y="178671"/>
                </a:lnTo>
                <a:lnTo>
                  <a:pt x="25431" y="197310"/>
                </a:lnTo>
                <a:lnTo>
                  <a:pt x="6822" y="224926"/>
                </a:lnTo>
                <a:lnTo>
                  <a:pt x="0" y="258698"/>
                </a:lnTo>
                <a:lnTo>
                  <a:pt x="6822" y="292524"/>
                </a:lnTo>
                <a:lnTo>
                  <a:pt x="25431" y="320135"/>
                </a:lnTo>
                <a:lnTo>
                  <a:pt x="53042" y="338744"/>
                </a:lnTo>
                <a:lnTo>
                  <a:pt x="86868" y="345566"/>
                </a:lnTo>
                <a:lnTo>
                  <a:pt x="120693" y="338744"/>
                </a:lnTo>
                <a:lnTo>
                  <a:pt x="148304" y="320135"/>
                </a:lnTo>
                <a:lnTo>
                  <a:pt x="166913" y="292524"/>
                </a:lnTo>
                <a:lnTo>
                  <a:pt x="173736" y="258698"/>
                </a:lnTo>
                <a:lnTo>
                  <a:pt x="57912" y="258698"/>
                </a:lnTo>
                <a:lnTo>
                  <a:pt x="57912" y="177686"/>
                </a:lnTo>
                <a:close/>
              </a:path>
              <a:path w="173989" h="346075">
                <a:moveTo>
                  <a:pt x="86868" y="171830"/>
                </a:moveTo>
                <a:lnTo>
                  <a:pt x="57912" y="177686"/>
                </a:lnTo>
                <a:lnTo>
                  <a:pt x="57912" y="258698"/>
                </a:lnTo>
                <a:lnTo>
                  <a:pt x="115824" y="258698"/>
                </a:lnTo>
                <a:lnTo>
                  <a:pt x="115824" y="177686"/>
                </a:lnTo>
                <a:lnTo>
                  <a:pt x="86868" y="171830"/>
                </a:lnTo>
                <a:close/>
              </a:path>
              <a:path w="173989" h="346075">
                <a:moveTo>
                  <a:pt x="115824" y="177686"/>
                </a:moveTo>
                <a:lnTo>
                  <a:pt x="115824" y="258698"/>
                </a:lnTo>
                <a:lnTo>
                  <a:pt x="173736" y="258698"/>
                </a:lnTo>
                <a:lnTo>
                  <a:pt x="166913" y="224926"/>
                </a:lnTo>
                <a:lnTo>
                  <a:pt x="148304" y="197310"/>
                </a:lnTo>
                <a:lnTo>
                  <a:pt x="120693" y="178671"/>
                </a:lnTo>
                <a:lnTo>
                  <a:pt x="115824" y="177686"/>
                </a:lnTo>
                <a:close/>
              </a:path>
              <a:path w="173989" h="346075">
                <a:moveTo>
                  <a:pt x="115824" y="0"/>
                </a:moveTo>
                <a:lnTo>
                  <a:pt x="57912" y="0"/>
                </a:lnTo>
                <a:lnTo>
                  <a:pt x="57912" y="177686"/>
                </a:lnTo>
                <a:lnTo>
                  <a:pt x="86868" y="171830"/>
                </a:lnTo>
                <a:lnTo>
                  <a:pt x="115824" y="171830"/>
                </a:lnTo>
                <a:lnTo>
                  <a:pt x="115824" y="0"/>
                </a:lnTo>
                <a:close/>
              </a:path>
              <a:path w="173989" h="346075">
                <a:moveTo>
                  <a:pt x="115824" y="171830"/>
                </a:moveTo>
                <a:lnTo>
                  <a:pt x="86868" y="171830"/>
                </a:lnTo>
                <a:lnTo>
                  <a:pt x="115824" y="177686"/>
                </a:lnTo>
                <a:lnTo>
                  <a:pt x="115824" y="171830"/>
                </a:lnTo>
                <a:close/>
              </a:path>
            </a:pathLst>
          </a:custGeom>
          <a:solidFill>
            <a:srgbClr val="70252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60008" y="0"/>
            <a:ext cx="2983991" cy="2843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5843" y="4034028"/>
            <a:ext cx="1719072" cy="1109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3465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Language </a:t>
            </a:r>
            <a:r>
              <a:rPr dirty="0" spc="15"/>
              <a:t>agnostic</a:t>
            </a:r>
            <a:r>
              <a:rPr dirty="0" spc="-40"/>
              <a:t> </a:t>
            </a:r>
            <a:r>
              <a:rPr dirty="0" spc="35"/>
              <a:t>APIs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9491" y="1492990"/>
          <a:ext cx="6472555" cy="2380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0"/>
                <a:gridCol w="705484"/>
                <a:gridCol w="3967479"/>
              </a:tblGrid>
              <a:tr h="698500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589280" algn="l"/>
                        </a:tabLst>
                      </a:pPr>
                      <a:r>
                        <a:rPr dirty="0" sz="2800" spc="-1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1.	</a:t>
                      </a:r>
                      <a:r>
                        <a:rPr dirty="0" sz="2800" spc="-19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CORBA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3155"/>
                        </a:lnSpc>
                      </a:pPr>
                      <a:r>
                        <a:rPr dirty="0" sz="2800" spc="-17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&gt;&gt;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3155"/>
                        </a:lnSpc>
                      </a:pPr>
                      <a:r>
                        <a:rPr dirty="0" sz="2800" spc="-204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C </a:t>
                      </a:r>
                      <a:r>
                        <a:rPr dirty="0" sz="2800" spc="-5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2800" spc="1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9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IDL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81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20"/>
                        </a:spcBef>
                        <a:tabLst>
                          <a:tab pos="589280" algn="l"/>
                        </a:tabLst>
                      </a:pPr>
                      <a:r>
                        <a:rPr dirty="0" sz="2800" spc="-1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2.	</a:t>
                      </a:r>
                      <a:r>
                        <a:rPr dirty="0" sz="2800" spc="-17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SOA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5654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dirty="0" sz="2800" spc="-17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&gt;&gt;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5654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dirty="0" sz="2800" spc="-2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XML </a:t>
                      </a:r>
                      <a:r>
                        <a:rPr dirty="0" sz="2800" spc="-5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2800" spc="-16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SOAP </a:t>
                      </a:r>
                      <a:r>
                        <a:rPr dirty="0" sz="2800" spc="-5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2800" spc="-16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WDSL</a:t>
                      </a:r>
                      <a:r>
                        <a:rPr dirty="0" sz="2800" spc="-19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93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56540"/>
                </a:tc>
              </a:tr>
              <a:tr h="6991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20"/>
                        </a:spcBef>
                        <a:tabLst>
                          <a:tab pos="589280" algn="l"/>
                        </a:tabLst>
                      </a:pPr>
                      <a:r>
                        <a:rPr dirty="0" sz="2800" spc="-1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3.	</a:t>
                      </a:r>
                      <a:r>
                        <a:rPr dirty="0" sz="2800" spc="-21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REST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5654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dirty="0" sz="2800" spc="-175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&gt;&gt;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5654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dirty="0" sz="2800" spc="-9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JSON </a:t>
                      </a:r>
                      <a:r>
                        <a:rPr dirty="0" sz="2800" spc="-5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2800" spc="-9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6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HTTP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5654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71272" cy="5143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0628" y="4658867"/>
            <a:ext cx="1376172" cy="362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85749"/>
            <a:ext cx="26117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OpenAPI</a:t>
            </a:r>
            <a:r>
              <a:rPr dirty="0" spc="-60"/>
              <a:t> </a:t>
            </a:r>
            <a:r>
              <a:rPr dirty="0" spc="50"/>
              <a:t>Initiative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005714"/>
            <a:ext cx="7854315" cy="301942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210820" algn="l"/>
              </a:tabLst>
            </a:pPr>
            <a:r>
              <a:rPr dirty="0" sz="2200" spc="-105">
                <a:solidFill>
                  <a:srgbClr val="434343"/>
                </a:solidFill>
                <a:latin typeface="Arial"/>
                <a:cs typeface="Arial"/>
              </a:rPr>
              <a:t>De </a:t>
            </a:r>
            <a:r>
              <a:rPr dirty="0" sz="2200" spc="50">
                <a:solidFill>
                  <a:srgbClr val="434343"/>
                </a:solidFill>
                <a:latin typeface="Arial"/>
                <a:cs typeface="Arial"/>
              </a:rPr>
              <a:t>facto </a:t>
            </a:r>
            <a:r>
              <a:rPr dirty="0" sz="2200" spc="5">
                <a:solidFill>
                  <a:srgbClr val="434343"/>
                </a:solidFill>
                <a:latin typeface="Arial"/>
                <a:cs typeface="Arial"/>
              </a:rPr>
              <a:t>standard </a:t>
            </a:r>
            <a:r>
              <a:rPr dirty="0" sz="2200" spc="-10">
                <a:solidFill>
                  <a:srgbClr val="434343"/>
                </a:solidFill>
                <a:latin typeface="Arial"/>
                <a:cs typeface="Arial"/>
              </a:rPr>
              <a:t>(previously:</a:t>
            </a:r>
            <a:r>
              <a:rPr dirty="0" sz="22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434343"/>
                </a:solidFill>
                <a:latin typeface="Trebuchet MS"/>
                <a:cs typeface="Trebuchet MS"/>
              </a:rPr>
              <a:t>Swagger</a:t>
            </a:r>
            <a:r>
              <a:rPr dirty="0" sz="2200" spc="25">
                <a:solidFill>
                  <a:srgbClr val="434343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buFont typeface="Wingdings"/>
              <a:buChar char=""/>
              <a:tabLst>
                <a:tab pos="210820" algn="l"/>
                <a:tab pos="4585335" algn="l"/>
              </a:tabLst>
            </a:pPr>
            <a:r>
              <a:rPr dirty="0" sz="2200" spc="-15">
                <a:solidFill>
                  <a:srgbClr val="434343"/>
                </a:solidFill>
                <a:latin typeface="Arial"/>
                <a:cs typeface="Arial"/>
              </a:rPr>
              <a:t>Linux</a:t>
            </a:r>
            <a:r>
              <a:rPr dirty="0" sz="22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34343"/>
                </a:solidFill>
                <a:latin typeface="Arial"/>
                <a:cs typeface="Arial"/>
              </a:rPr>
              <a:t>Foundation	</a:t>
            </a:r>
            <a:r>
              <a:rPr dirty="0" u="heavy" sz="2200" spc="3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4"/>
              </a:rPr>
              <a:t>https://www.openapis.org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Wingdings"/>
              <a:buChar char="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343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12700" marR="440690">
              <a:lnSpc>
                <a:spcPts val="2510"/>
              </a:lnSpc>
              <a:buFont typeface="Wingdings"/>
              <a:buChar char=""/>
              <a:tabLst>
                <a:tab pos="210820" algn="l"/>
              </a:tabLst>
            </a:pPr>
            <a:r>
              <a:rPr dirty="0" sz="2200">
                <a:solidFill>
                  <a:srgbClr val="434343"/>
                </a:solidFill>
                <a:latin typeface="Arial"/>
                <a:cs typeface="Arial"/>
              </a:rPr>
              <a:t>Formal </a:t>
            </a:r>
            <a:r>
              <a:rPr dirty="0" sz="2200" spc="25">
                <a:solidFill>
                  <a:srgbClr val="434343"/>
                </a:solidFill>
                <a:latin typeface="Arial"/>
                <a:cs typeface="Arial"/>
              </a:rPr>
              <a:t>contract </a:t>
            </a:r>
            <a:r>
              <a:rPr dirty="0" sz="2200" spc="15">
                <a:solidFill>
                  <a:srgbClr val="434343"/>
                </a:solidFill>
                <a:latin typeface="Arial"/>
                <a:cs typeface="Arial"/>
              </a:rPr>
              <a:t>description </a:t>
            </a:r>
            <a:r>
              <a:rPr dirty="0" sz="2200" spc="55">
                <a:solidFill>
                  <a:srgbClr val="434343"/>
                </a:solidFill>
                <a:latin typeface="Arial"/>
                <a:cs typeface="Arial"/>
              </a:rPr>
              <a:t>for </a:t>
            </a:r>
            <a:r>
              <a:rPr dirty="0" sz="2200" spc="-3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dirty="0" sz="2200" spc="-165">
                <a:solidFill>
                  <a:srgbClr val="434343"/>
                </a:solidFill>
                <a:latin typeface="Arial"/>
                <a:cs typeface="Arial"/>
              </a:rPr>
              <a:t>REST </a:t>
            </a:r>
            <a:r>
              <a:rPr dirty="0" sz="2200" spc="-50">
                <a:solidFill>
                  <a:srgbClr val="434343"/>
                </a:solidFill>
                <a:latin typeface="Arial"/>
                <a:cs typeface="Arial"/>
              </a:rPr>
              <a:t>API </a:t>
            </a:r>
            <a:r>
              <a:rPr dirty="0" sz="2200" spc="10">
                <a:solidFill>
                  <a:srgbClr val="434343"/>
                </a:solidFill>
                <a:latin typeface="Arial"/>
                <a:cs typeface="Arial"/>
              </a:rPr>
              <a:t>useful </a:t>
            </a:r>
            <a:r>
              <a:rPr dirty="0" sz="2200" spc="55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2200" spc="-3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200" spc="25">
                <a:solidFill>
                  <a:srgbClr val="434343"/>
                </a:solidFill>
                <a:latin typeface="Arial"/>
                <a:cs typeface="Arial"/>
              </a:rPr>
              <a:t>both  </a:t>
            </a:r>
            <a:r>
              <a:rPr dirty="0" sz="2200" spc="0">
                <a:solidFill>
                  <a:srgbClr val="434343"/>
                </a:solidFill>
                <a:latin typeface="Arial"/>
                <a:cs typeface="Arial"/>
              </a:rPr>
              <a:t>humans </a:t>
            </a:r>
            <a:r>
              <a:rPr dirty="0" sz="2200" spc="-1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2200" spc="-1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434343"/>
                </a:solidFill>
                <a:latin typeface="Arial"/>
                <a:cs typeface="Arial"/>
              </a:rPr>
              <a:t>machines.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34343"/>
              </a:buClr>
              <a:buFont typeface="Wingdings"/>
              <a:buChar char=""/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Font typeface="Wingdings"/>
              <a:buChar char=""/>
              <a:tabLst>
                <a:tab pos="210820" algn="l"/>
              </a:tabLst>
            </a:pPr>
            <a:r>
              <a:rPr dirty="0" sz="2200" spc="5">
                <a:solidFill>
                  <a:srgbClr val="434343"/>
                </a:solidFill>
                <a:latin typeface="Arial"/>
                <a:cs typeface="Arial"/>
              </a:rPr>
              <a:t>Contract </a:t>
            </a:r>
            <a:r>
              <a:rPr dirty="0" sz="2200">
                <a:solidFill>
                  <a:srgbClr val="434343"/>
                </a:solidFill>
                <a:latin typeface="Arial"/>
                <a:cs typeface="Arial"/>
              </a:rPr>
              <a:t>described </a:t>
            </a:r>
            <a:r>
              <a:rPr dirty="0" sz="2200" spc="1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dirty="0" sz="2200" spc="-70">
                <a:solidFill>
                  <a:srgbClr val="434343"/>
                </a:solidFill>
                <a:latin typeface="Arial"/>
                <a:cs typeface="Arial"/>
              </a:rPr>
              <a:t>JSON </a:t>
            </a:r>
            <a:r>
              <a:rPr dirty="0" sz="2200" spc="1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dirty="0" sz="2200" spc="-2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2200" spc="-40">
                <a:solidFill>
                  <a:srgbClr val="434343"/>
                </a:solidFill>
                <a:latin typeface="Arial"/>
                <a:cs typeface="Arial"/>
              </a:rPr>
              <a:t>YAML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1155" y="320040"/>
            <a:ext cx="2438400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J. Molina</dc:creator>
  <dc:title>Building APIs with OpenAPI</dc:title>
  <dcterms:created xsi:type="dcterms:W3CDTF">2017-12-06T08:18:19Z</dcterms:created>
  <dcterms:modified xsi:type="dcterms:W3CDTF">2017-12-06T08:18:19Z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2017-12-06T00:00:00Z</vt:filetime>
  </property>
</Properties>
</file>