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17"/>
  </p:notesMasterIdLst>
  <p:sldIdLst>
    <p:sldId id="256" r:id="rId2"/>
    <p:sldId id="258" r:id="rId3"/>
    <p:sldId id="267" r:id="rId4"/>
    <p:sldId id="257" r:id="rId5"/>
    <p:sldId id="262" r:id="rId6"/>
    <p:sldId id="260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B"/>
    <a:srgbClr val="188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64" autoAdjust="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CB134-1FCA-4CF5-AC61-7B9417F8114B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65272-7305-48C7-8DDC-986903230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41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0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80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46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000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2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5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0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3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3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8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9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6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03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login-app/src/App.j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iVargas/.NetCoreReact.git" TargetMode="External"/><Relationship Id="rId2" Type="http://schemas.openxmlformats.org/officeDocument/2006/relationships/hyperlink" Target="https://github.com/JaviVargas/.NetCoreRea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microsoft.com/net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csharp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postgresql.org/downloa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api/Startup.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7" y="1584316"/>
            <a:ext cx="3812103" cy="20013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41" y="3574367"/>
            <a:ext cx="1537436" cy="15374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41" y="126999"/>
            <a:ext cx="1427200" cy="147001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370987" y="46319"/>
            <a:ext cx="4830168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0" dirty="0" err="1"/>
              <a:t>PostgreSQL</a:t>
            </a:r>
            <a:endParaRPr lang="es-ES" sz="6000" dirty="0"/>
          </a:p>
          <a:p>
            <a:pPr algn="ctr"/>
            <a:r>
              <a:rPr lang="es-ES" sz="6000" dirty="0"/>
              <a:t>+</a:t>
            </a:r>
          </a:p>
          <a:p>
            <a:pPr algn="ctr"/>
            <a:r>
              <a:rPr lang="es-ES" sz="6000" dirty="0" err="1"/>
              <a:t>.Net</a:t>
            </a:r>
            <a:r>
              <a:rPr lang="es-ES" sz="6000" dirty="0"/>
              <a:t> </a:t>
            </a:r>
            <a:r>
              <a:rPr lang="es-ES" sz="6000" dirty="0" smtClean="0"/>
              <a:t>Core 2.1</a:t>
            </a:r>
            <a:endParaRPr lang="es-ES" sz="6000" dirty="0"/>
          </a:p>
          <a:p>
            <a:pPr algn="ctr"/>
            <a:r>
              <a:rPr lang="es-ES" sz="6000" dirty="0"/>
              <a:t>+</a:t>
            </a:r>
          </a:p>
          <a:p>
            <a:pPr algn="ctr"/>
            <a:r>
              <a:rPr lang="es-ES" sz="6000" dirty="0"/>
              <a:t>JWT</a:t>
            </a:r>
          </a:p>
          <a:p>
            <a:pPr algn="ctr"/>
            <a:r>
              <a:rPr lang="es-ES" sz="6000" dirty="0"/>
              <a:t>+</a:t>
            </a:r>
          </a:p>
          <a:p>
            <a:pPr algn="ctr"/>
            <a:r>
              <a:rPr lang="es-ES" sz="6000" dirty="0" err="1" smtClean="0"/>
              <a:t>React</a:t>
            </a:r>
            <a:endParaRPr lang="es-ES" sz="6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41" y="5275311"/>
            <a:ext cx="1574735" cy="13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93978" y="623047"/>
            <a:ext cx="1438834" cy="640976"/>
          </a:xfrm>
        </p:spPr>
        <p:txBody>
          <a:bodyPr/>
          <a:lstStyle/>
          <a:p>
            <a:r>
              <a:rPr lang="es-ES" dirty="0" err="1" smtClean="0">
                <a:solidFill>
                  <a:srgbClr val="61DAFB"/>
                </a:solidFill>
              </a:rPr>
              <a:t>React</a:t>
            </a:r>
            <a:endParaRPr lang="es-ES" dirty="0">
              <a:solidFill>
                <a:srgbClr val="61DAFB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83" y="218666"/>
            <a:ext cx="1772736" cy="1541195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1351391" y="2360026"/>
            <a:ext cx="7725373" cy="3812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dirty="0" smtClean="0"/>
              <a:t>Librería </a:t>
            </a:r>
            <a:r>
              <a:rPr lang="es-ES_tradnl" sz="2000" dirty="0" err="1" smtClean="0"/>
              <a:t>javascript</a:t>
            </a:r>
            <a:endParaRPr lang="es-ES_tradnl" sz="2000" dirty="0" smtClean="0"/>
          </a:p>
          <a:p>
            <a:r>
              <a:rPr lang="es-ES_tradnl" sz="2000" dirty="0" smtClean="0"/>
              <a:t>Facebook</a:t>
            </a:r>
          </a:p>
          <a:p>
            <a:r>
              <a:rPr lang="es-ES_tradnl" sz="2000" dirty="0" smtClean="0"/>
              <a:t>Componentes dinámicos</a:t>
            </a:r>
          </a:p>
          <a:p>
            <a:r>
              <a:rPr lang="es-ES_tradnl" sz="2000" dirty="0" smtClean="0"/>
              <a:t>Componentes reusables</a:t>
            </a:r>
          </a:p>
          <a:p>
            <a:r>
              <a:rPr lang="es-ES_tradnl" sz="2000" dirty="0" smtClean="0"/>
              <a:t>Curva de aprendizaje corta</a:t>
            </a:r>
          </a:p>
          <a:p>
            <a:r>
              <a:rPr lang="es-ES_tradnl" sz="2000" dirty="0" smtClean="0"/>
              <a:t>Más libertad que otros </a:t>
            </a:r>
            <a:r>
              <a:rPr lang="es-ES_tradnl" sz="2000" dirty="0" err="1" smtClean="0"/>
              <a:t>frameworks</a:t>
            </a:r>
            <a:endParaRPr lang="es-ES_tradnl" sz="2000" dirty="0" smtClean="0"/>
          </a:p>
          <a:p>
            <a:r>
              <a:rPr lang="es-ES_tradnl" sz="2000" dirty="0" smtClean="0"/>
              <a:t>Infinidad de librerías y </a:t>
            </a:r>
            <a:r>
              <a:rPr lang="es-ES_tradnl" sz="2000" dirty="0" err="1" smtClean="0"/>
              <a:t>plugins</a:t>
            </a:r>
            <a:r>
              <a:rPr lang="es-ES_tradnl" sz="2000" dirty="0" smtClean="0"/>
              <a:t> de terceros compatibles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400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09458" y="2157543"/>
            <a:ext cx="3978095" cy="501929"/>
          </a:xfrm>
        </p:spPr>
        <p:txBody>
          <a:bodyPr/>
          <a:lstStyle/>
          <a:p>
            <a:r>
              <a:rPr lang="es-ES" dirty="0" err="1"/>
              <a:t>npx</a:t>
            </a:r>
            <a:r>
              <a:rPr lang="es-ES" dirty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-</a:t>
            </a:r>
            <a:r>
              <a:rPr lang="es-ES" dirty="0" err="1" smtClean="0"/>
              <a:t>react</a:t>
            </a:r>
            <a:r>
              <a:rPr lang="es-ES" dirty="0" smtClean="0"/>
              <a:t>-app </a:t>
            </a:r>
            <a:r>
              <a:rPr lang="es-ES" dirty="0" err="1" smtClean="0"/>
              <a:t>login</a:t>
            </a:r>
            <a:r>
              <a:rPr lang="es-ES" dirty="0" smtClean="0"/>
              <a:t>-app 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53" y="317161"/>
            <a:ext cx="2039485" cy="4271677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596152" y="3070602"/>
            <a:ext cx="2335307" cy="869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</a:t>
            </a:r>
            <a:r>
              <a:rPr lang="es-ES" dirty="0" smtClean="0"/>
              <a:t>d </a:t>
            </a:r>
            <a:r>
              <a:rPr lang="es-ES" dirty="0" err="1" smtClean="0"/>
              <a:t>login</a:t>
            </a:r>
            <a:r>
              <a:rPr lang="es-ES" dirty="0" smtClean="0"/>
              <a:t>-app</a:t>
            </a:r>
          </a:p>
          <a:p>
            <a:r>
              <a:rPr lang="es-ES" dirty="0" err="1"/>
              <a:t>n</a:t>
            </a:r>
            <a:r>
              <a:rPr lang="es-ES" dirty="0" err="1" smtClean="0"/>
              <a:t>pm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813" y="2855288"/>
            <a:ext cx="3762375" cy="3467100"/>
          </a:xfrm>
          <a:prstGeom prst="rect">
            <a:avLst/>
          </a:prstGeom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5593978" y="623047"/>
            <a:ext cx="1438834" cy="640976"/>
          </a:xfrm>
        </p:spPr>
        <p:txBody>
          <a:bodyPr/>
          <a:lstStyle/>
          <a:p>
            <a:r>
              <a:rPr lang="es-ES" dirty="0" err="1" smtClean="0">
                <a:solidFill>
                  <a:srgbClr val="61DAFB"/>
                </a:solidFill>
              </a:rPr>
              <a:t>React</a:t>
            </a:r>
            <a:endParaRPr lang="es-ES" dirty="0">
              <a:solidFill>
                <a:srgbClr val="61DAFB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83" y="218666"/>
            <a:ext cx="1772736" cy="15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76" y="2823882"/>
            <a:ext cx="5445409" cy="3785725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255831" y="1111250"/>
            <a:ext cx="4849453" cy="129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npm</a:t>
            </a:r>
            <a:r>
              <a:rPr lang="es-ES" dirty="0"/>
              <a:t> </a:t>
            </a:r>
            <a:r>
              <a:rPr lang="es-ES" dirty="0" err="1"/>
              <a:t>install</a:t>
            </a:r>
            <a:r>
              <a:rPr lang="es-ES" dirty="0"/>
              <a:t> </a:t>
            </a:r>
            <a:r>
              <a:rPr lang="es-ES" dirty="0" err="1" smtClean="0"/>
              <a:t>axios</a:t>
            </a:r>
            <a:r>
              <a:rPr lang="es-ES" dirty="0" smtClean="0"/>
              <a:t> –-</a:t>
            </a:r>
            <a:r>
              <a:rPr lang="es-ES" dirty="0" err="1" smtClean="0"/>
              <a:t>save</a:t>
            </a:r>
            <a:endParaRPr lang="es-ES" dirty="0" smtClean="0"/>
          </a:p>
          <a:p>
            <a:r>
              <a:rPr lang="es-ES" dirty="0" err="1"/>
              <a:t>npm</a:t>
            </a:r>
            <a:r>
              <a:rPr lang="es-ES" dirty="0"/>
              <a:t> i </a:t>
            </a:r>
            <a:r>
              <a:rPr lang="es-ES" dirty="0" err="1"/>
              <a:t>react-router-dom</a:t>
            </a:r>
            <a:r>
              <a:rPr lang="es-ES" dirty="0"/>
              <a:t> </a:t>
            </a:r>
            <a:r>
              <a:rPr lang="es-ES" dirty="0" smtClean="0"/>
              <a:t>–</a:t>
            </a:r>
            <a:r>
              <a:rPr lang="es-ES" dirty="0" err="1" smtClean="0"/>
              <a:t>save</a:t>
            </a:r>
            <a:endParaRPr lang="es-ES" dirty="0" smtClean="0"/>
          </a:p>
          <a:p>
            <a:r>
              <a:rPr lang="es-ES" dirty="0" err="1"/>
              <a:t>npm</a:t>
            </a:r>
            <a:r>
              <a:rPr lang="es-ES" dirty="0"/>
              <a:t> i </a:t>
            </a:r>
            <a:r>
              <a:rPr lang="es-ES" dirty="0" err="1"/>
              <a:t>react</a:t>
            </a:r>
            <a:r>
              <a:rPr lang="es-ES" dirty="0"/>
              <a:t>-cookies --</a:t>
            </a:r>
            <a:r>
              <a:rPr lang="es-ES" dirty="0" err="1"/>
              <a:t>save</a:t>
            </a:r>
            <a:endParaRPr lang="es-ES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72646" y="566945"/>
            <a:ext cx="2124636" cy="579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61DAFB"/>
                </a:solidFill>
              </a:rPr>
              <a:t>Dependencias</a:t>
            </a:r>
            <a:endParaRPr lang="es-ES" dirty="0">
              <a:solidFill>
                <a:srgbClr val="61DAFB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323230" y="2129179"/>
            <a:ext cx="1165300" cy="874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err="1" smtClean="0">
                <a:solidFill>
                  <a:srgbClr val="61DAFB"/>
                </a:solidFill>
              </a:rPr>
              <a:t>Debug</a:t>
            </a:r>
            <a:endParaRPr lang="es-ES" dirty="0">
              <a:solidFill>
                <a:srgbClr val="61DAFB"/>
              </a:solidFill>
            </a:endParaRPr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5593978" y="623047"/>
            <a:ext cx="1438834" cy="640976"/>
          </a:xfrm>
        </p:spPr>
        <p:txBody>
          <a:bodyPr/>
          <a:lstStyle/>
          <a:p>
            <a:r>
              <a:rPr lang="es-ES" dirty="0" err="1" smtClean="0">
                <a:solidFill>
                  <a:srgbClr val="61DAFB"/>
                </a:solidFill>
              </a:rPr>
              <a:t>React</a:t>
            </a:r>
            <a:endParaRPr lang="es-ES" dirty="0">
              <a:solidFill>
                <a:srgbClr val="61DAFB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83" y="218666"/>
            <a:ext cx="1772736" cy="154119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54" y="2355289"/>
            <a:ext cx="2286000" cy="4286250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>
            <a:off x="255693" y="3417727"/>
            <a:ext cx="995959" cy="7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255693" y="3113092"/>
            <a:ext cx="995959" cy="7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255692" y="3709844"/>
            <a:ext cx="995959" cy="7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593978" y="623047"/>
            <a:ext cx="1438834" cy="640976"/>
          </a:xfrm>
        </p:spPr>
        <p:txBody>
          <a:bodyPr/>
          <a:lstStyle/>
          <a:p>
            <a:r>
              <a:rPr lang="es-ES" dirty="0" err="1" smtClean="0">
                <a:solidFill>
                  <a:srgbClr val="61DAFB"/>
                </a:solidFill>
              </a:rPr>
              <a:t>React</a:t>
            </a:r>
            <a:endParaRPr lang="es-ES" dirty="0">
              <a:solidFill>
                <a:srgbClr val="61DAF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83" y="218666"/>
            <a:ext cx="1772736" cy="1541195"/>
          </a:xfrm>
          <a:prstGeom prst="rect">
            <a:avLst/>
          </a:prstGeom>
        </p:spPr>
      </p:pic>
      <p:pic>
        <p:nvPicPr>
          <p:cNvPr id="6" name="Imagen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229" y="2127222"/>
            <a:ext cx="2972583" cy="324879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712260" y="3431133"/>
            <a:ext cx="1438834" cy="6409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>
                <a:solidFill>
                  <a:srgbClr val="61DAFB"/>
                </a:solidFill>
              </a:rPr>
              <a:t>App.js</a:t>
            </a:r>
            <a:endParaRPr lang="es-ES" dirty="0">
              <a:solidFill>
                <a:srgbClr val="61D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3752" y="2779153"/>
            <a:ext cx="10098741" cy="1674689"/>
          </a:xfrm>
        </p:spPr>
        <p:txBody>
          <a:bodyPr>
            <a:noAutofit/>
          </a:bodyPr>
          <a:lstStyle/>
          <a:p>
            <a:r>
              <a:rPr lang="es-ES" sz="2800" dirty="0">
                <a:hlinkClick r:id="rId2"/>
              </a:rPr>
              <a:t>https://github.com/JaviVargas/.</a:t>
            </a:r>
            <a:r>
              <a:rPr lang="es-ES" sz="2800" dirty="0" smtClean="0">
                <a:hlinkClick r:id="rId2"/>
              </a:rPr>
              <a:t>NetCoreReact</a:t>
            </a:r>
            <a:endParaRPr lang="es-ES" sz="2800" dirty="0" smtClean="0"/>
          </a:p>
          <a:p>
            <a:endParaRPr lang="es-ES" sz="2800" dirty="0"/>
          </a:p>
          <a:p>
            <a:r>
              <a:rPr lang="es-ES" sz="2800" dirty="0" err="1" smtClean="0"/>
              <a:t>git</a:t>
            </a:r>
            <a:r>
              <a:rPr lang="es-ES" sz="2800" dirty="0"/>
              <a:t> clone </a:t>
            </a:r>
            <a:r>
              <a:rPr lang="es-ES" sz="2800" dirty="0">
                <a:hlinkClick r:id="rId3"/>
              </a:rPr>
              <a:t>https://github.com/JaviVargas/.</a:t>
            </a:r>
            <a:r>
              <a:rPr lang="es-ES" sz="2800" dirty="0" smtClean="0">
                <a:hlinkClick r:id="rId3"/>
              </a:rPr>
              <a:t>NetCoreReact.git</a:t>
            </a:r>
            <a:endParaRPr lang="es-ES" sz="2800" dirty="0" smtClean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04" y="717074"/>
            <a:ext cx="4182035" cy="13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21" y="232900"/>
            <a:ext cx="6053954" cy="2835269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1270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1428" y="3420034"/>
            <a:ext cx="8596668" cy="2066365"/>
          </a:xfrm>
        </p:spPr>
        <p:txBody>
          <a:bodyPr>
            <a:noAutofit/>
          </a:bodyPr>
          <a:lstStyle/>
          <a:p>
            <a:pPr algn="ctr"/>
            <a:r>
              <a:rPr lang="es-ES" sz="13800" dirty="0" smtClean="0"/>
              <a:t>Gracias!!</a:t>
            </a:r>
            <a:endParaRPr lang="es-ES" sz="13800" dirty="0"/>
          </a:p>
        </p:txBody>
      </p:sp>
    </p:spTree>
    <p:extLst>
      <p:ext uri="{BB962C8B-B14F-4D97-AF65-F5344CB8AC3E}">
        <p14:creationId xmlns:p14="http://schemas.microsoft.com/office/powerpoint/2010/main" val="42615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34832"/>
            <a:ext cx="9076266" cy="3880773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>
                <a:solidFill>
                  <a:srgbClr val="FFFF00"/>
                </a:solidFill>
              </a:rPr>
              <a:t>Bearer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header</a:t>
            </a:r>
            <a:r>
              <a:rPr lang="es-ES" dirty="0" err="1">
                <a:solidFill>
                  <a:srgbClr val="00B0F0"/>
                </a:solidFill>
              </a:rPr>
              <a:t>.</a:t>
            </a:r>
            <a:r>
              <a:rPr lang="es-ES" dirty="0" err="1">
                <a:solidFill>
                  <a:srgbClr val="00B050"/>
                </a:solidFill>
              </a:rPr>
              <a:t>payload</a:t>
            </a:r>
            <a:r>
              <a:rPr lang="es-ES" dirty="0" err="1">
                <a:solidFill>
                  <a:srgbClr val="00B0F0"/>
                </a:solidFill>
              </a:rPr>
              <a:t>.signature</a:t>
            </a:r>
            <a:endParaRPr lang="es-ES" dirty="0">
              <a:solidFill>
                <a:srgbClr val="FFFF00"/>
              </a:solidFill>
            </a:endParaRPr>
          </a:p>
          <a:p>
            <a:endParaRPr lang="es-ES" dirty="0">
              <a:solidFill>
                <a:srgbClr val="FFFF00"/>
              </a:solidFill>
            </a:endParaRPr>
          </a:p>
          <a:p>
            <a:r>
              <a:rPr lang="es-ES" dirty="0">
                <a:solidFill>
                  <a:srgbClr val="FFFF00"/>
                </a:solidFill>
              </a:rPr>
              <a:t>eyJhbGciOiJIUzI1NiIsInR5cCI6IkpXVCJ9</a:t>
            </a:r>
            <a:r>
              <a:rPr lang="es-ES" dirty="0"/>
              <a:t>.</a:t>
            </a:r>
            <a:r>
              <a:rPr lang="es-ES" dirty="0">
                <a:solidFill>
                  <a:srgbClr val="00B050"/>
                </a:solidFill>
              </a:rPr>
              <a:t>eyJVSWQiOiIxIiwiUklkIjoiMSIsIm5iZiI6MTUzOTA5NjIxNCwiZXhwIjoxNTM5MDk4MDE0LCJpYXQiOjE1MzkwOTYyMTR9</a:t>
            </a:r>
            <a:r>
              <a:rPr lang="es-ES" dirty="0"/>
              <a:t>.</a:t>
            </a:r>
            <a:r>
              <a:rPr lang="es-ES" dirty="0">
                <a:solidFill>
                  <a:srgbClr val="00B0F0"/>
                </a:solidFill>
              </a:rPr>
              <a:t>s8c1C-zxbxi0mvvR95yxrSEJicGe7kVqT_wkJFDVbmE</a:t>
            </a:r>
          </a:p>
          <a:p>
            <a:endParaRPr lang="es-ES" dirty="0">
              <a:solidFill>
                <a:srgbClr val="FFFF00"/>
              </a:solidFill>
            </a:endParaRPr>
          </a:p>
          <a:p>
            <a:r>
              <a:rPr lang="es-ES" dirty="0">
                <a:solidFill>
                  <a:srgbClr val="FFFF00"/>
                </a:solidFill>
              </a:rPr>
              <a:t>{"alg":"HS256","typ":"JWT"} </a:t>
            </a:r>
          </a:p>
          <a:p>
            <a:endParaRPr lang="es-ES" dirty="0">
              <a:solidFill>
                <a:srgbClr val="00B050"/>
              </a:solidFill>
            </a:endParaRPr>
          </a:p>
          <a:p>
            <a:r>
              <a:rPr lang="es-ES" dirty="0">
                <a:solidFill>
                  <a:srgbClr val="00B050"/>
                </a:solidFill>
              </a:rPr>
              <a:t>{"UId":"1","RId":"1","nbf":1539096214,"exp":1539098014,"iat":1539096214}</a:t>
            </a:r>
            <a:endParaRPr lang="es-ES_tradnl" dirty="0">
              <a:solidFill>
                <a:srgbClr val="00B050"/>
              </a:solidFill>
            </a:endParaRPr>
          </a:p>
          <a:p>
            <a:endParaRPr lang="es-ES_tradnl" dirty="0">
              <a:solidFill>
                <a:srgbClr val="00B0F0"/>
              </a:solidFill>
            </a:endParaRPr>
          </a:p>
          <a:p>
            <a:r>
              <a:rPr lang="es-ES" dirty="0" smtClean="0">
                <a:solidFill>
                  <a:srgbClr val="00B0F0"/>
                </a:solidFill>
              </a:rPr>
              <a:t>Firma obtenida </a:t>
            </a:r>
            <a:r>
              <a:rPr lang="es-ES" dirty="0">
                <a:solidFill>
                  <a:srgbClr val="00B0F0"/>
                </a:solidFill>
              </a:rPr>
              <a:t>a partir de los datos que se incluyen en el </a:t>
            </a:r>
            <a:r>
              <a:rPr lang="es-ES" dirty="0" err="1">
                <a:solidFill>
                  <a:srgbClr val="00B0F0"/>
                </a:solidFill>
              </a:rPr>
              <a:t>Payload</a:t>
            </a:r>
            <a:r>
              <a:rPr lang="es-ES" dirty="0">
                <a:solidFill>
                  <a:srgbClr val="00B0F0"/>
                </a:solidFill>
              </a:rPr>
              <a:t> y la </a:t>
            </a:r>
            <a:r>
              <a:rPr lang="es-ES" dirty="0" err="1">
                <a:solidFill>
                  <a:srgbClr val="00B0F0"/>
                </a:solidFill>
              </a:rPr>
              <a:t>secret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key</a:t>
            </a:r>
            <a:endParaRPr lang="es-E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s-ES_tradnl" dirty="0">
              <a:solidFill>
                <a:srgbClr val="00B0F0"/>
              </a:solidFill>
            </a:endParaRPr>
          </a:p>
          <a:p>
            <a:endParaRPr lang="es-ES" dirty="0">
              <a:solidFill>
                <a:srgbClr val="0070C0"/>
              </a:solidFill>
            </a:endParaRPr>
          </a:p>
          <a:p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4608"/>
            <a:ext cx="1537436" cy="153743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620152" y="535494"/>
            <a:ext cx="16546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000" dirty="0"/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41259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A5C54C-3DC0-4624-A75D-9A2EAB2D2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4608"/>
            <a:ext cx="1537436" cy="153743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3B57256-7B42-4590-8961-C381B6416F47}"/>
              </a:ext>
            </a:extLst>
          </p:cNvPr>
          <p:cNvSpPr/>
          <p:nvPr/>
        </p:nvSpPr>
        <p:spPr>
          <a:xfrm>
            <a:off x="2620152" y="535494"/>
            <a:ext cx="16546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000" dirty="0"/>
              <a:t>JWT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3AAF-FBC8-413F-9166-9BFD1E39008C}"/>
              </a:ext>
            </a:extLst>
          </p:cNvPr>
          <p:cNvSpPr/>
          <p:nvPr/>
        </p:nvSpPr>
        <p:spPr>
          <a:xfrm>
            <a:off x="261071" y="1994688"/>
            <a:ext cx="2382591" cy="1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Login</a:t>
            </a:r>
            <a:r>
              <a:rPr lang="es-ES_tradnl" dirty="0"/>
              <a:t> </a:t>
            </a:r>
            <a:r>
              <a:rPr lang="es-ES_tradnl" dirty="0" err="1"/>
              <a:t>Endpoint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DF5C24E-D04E-4F2B-ABFD-297DB3D49A24}"/>
              </a:ext>
            </a:extLst>
          </p:cNvPr>
          <p:cNvSpPr/>
          <p:nvPr/>
        </p:nvSpPr>
        <p:spPr>
          <a:xfrm>
            <a:off x="7418980" y="1910153"/>
            <a:ext cx="2382591" cy="1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Otros </a:t>
            </a:r>
            <a:r>
              <a:rPr lang="es-ES_tradnl" dirty="0" err="1"/>
              <a:t>Endpoints</a:t>
            </a:r>
            <a:endParaRPr lang="es-ES" dirty="0"/>
          </a:p>
        </p:txBody>
      </p:sp>
      <p:sp>
        <p:nvSpPr>
          <p:cNvPr id="8" name="Cara sonriente 7">
            <a:extLst>
              <a:ext uri="{FF2B5EF4-FFF2-40B4-BE49-F238E27FC236}">
                <a16:creationId xmlns:a16="http://schemas.microsoft.com/office/drawing/2014/main" id="{636DB13C-6D37-4FE0-8DE9-C7A570DF6193}"/>
              </a:ext>
            </a:extLst>
          </p:cNvPr>
          <p:cNvSpPr/>
          <p:nvPr/>
        </p:nvSpPr>
        <p:spPr>
          <a:xfrm>
            <a:off x="4773022" y="4820851"/>
            <a:ext cx="1558343" cy="146819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9BE6007-3254-4A84-A6D0-91A2BF60DCD3}"/>
              </a:ext>
            </a:extLst>
          </p:cNvPr>
          <p:cNvSpPr/>
          <p:nvPr/>
        </p:nvSpPr>
        <p:spPr>
          <a:xfrm rot="13518456" flipV="1">
            <a:off x="1918145" y="4107129"/>
            <a:ext cx="3067372" cy="818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Login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83723C-1E17-456A-8B53-E83A4D714324}"/>
              </a:ext>
            </a:extLst>
          </p:cNvPr>
          <p:cNvSpPr/>
          <p:nvPr/>
        </p:nvSpPr>
        <p:spPr>
          <a:xfrm>
            <a:off x="5075139" y="636093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Usuario</a:t>
            </a:r>
            <a:endParaRPr lang="es-ES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5DCEB14-BED2-43B2-BB92-E6B50D9F337F}"/>
              </a:ext>
            </a:extLst>
          </p:cNvPr>
          <p:cNvSpPr/>
          <p:nvPr/>
        </p:nvSpPr>
        <p:spPr>
          <a:xfrm rot="13518456" flipH="1" flipV="1">
            <a:off x="2475719" y="3326963"/>
            <a:ext cx="3019503" cy="791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Respuesta + JWT</a:t>
            </a:r>
            <a:endParaRPr lang="es-ES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7B7BFCF-CEE1-4468-AEC9-223CC0B5A4FF}"/>
              </a:ext>
            </a:extLst>
          </p:cNvPr>
          <p:cNvSpPr/>
          <p:nvPr/>
        </p:nvSpPr>
        <p:spPr>
          <a:xfrm rot="7871452" flipH="1" flipV="1">
            <a:off x="5589995" y="3574555"/>
            <a:ext cx="2168917" cy="791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JWT + Data</a:t>
            </a:r>
            <a:endParaRPr lang="es-ES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E780FC3-B8F7-44F8-8871-722A8FBBCF70}"/>
              </a:ext>
            </a:extLst>
          </p:cNvPr>
          <p:cNvSpPr/>
          <p:nvPr/>
        </p:nvSpPr>
        <p:spPr>
          <a:xfrm rot="7941491" flipV="1">
            <a:off x="5978147" y="4140056"/>
            <a:ext cx="3067372" cy="818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Respuesta + JWT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01" y="24585"/>
            <a:ext cx="3827929" cy="200966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82" y="4983422"/>
            <a:ext cx="1574735" cy="13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155700"/>
            <a:ext cx="8596668" cy="736600"/>
          </a:xfrm>
        </p:spPr>
        <p:txBody>
          <a:bodyPr/>
          <a:lstStyle/>
          <a:p>
            <a:r>
              <a:rPr lang="es-ES" dirty="0" err="1"/>
              <a:t>Prerequisitos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014411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.Net</a:t>
            </a:r>
            <a:r>
              <a:rPr lang="es-ES" dirty="0"/>
              <a:t> Core SDK: </a:t>
            </a:r>
            <a:r>
              <a:rPr lang="es-ES" dirty="0">
                <a:hlinkClick r:id="rId2"/>
              </a:rPr>
              <a:t>https://www.microsoft.com/net/download</a:t>
            </a:r>
            <a:r>
              <a:rPr lang="es-ES" dirty="0"/>
              <a:t> </a:t>
            </a:r>
          </a:p>
          <a:p>
            <a:r>
              <a:rPr lang="es-ES" dirty="0" err="1"/>
              <a:t>NodeJS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https://nodejs.org/es/</a:t>
            </a:r>
            <a:endParaRPr lang="es-ES" dirty="0"/>
          </a:p>
          <a:p>
            <a:r>
              <a:rPr lang="es-ES" dirty="0" err="1"/>
              <a:t>PostgreSQL</a:t>
            </a:r>
            <a:r>
              <a:rPr lang="es-ES" dirty="0"/>
              <a:t>: </a:t>
            </a:r>
            <a:r>
              <a:rPr lang="es-ES" dirty="0">
                <a:hlinkClick r:id="rId4"/>
              </a:rPr>
              <a:t>https://www.postgresql.org/download/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3364375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IDE recomendado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7334" y="4290350"/>
            <a:ext cx="10092266" cy="101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Visual Studio </a:t>
            </a:r>
            <a:r>
              <a:rPr lang="es-ES" dirty="0" err="1"/>
              <a:t>Code</a:t>
            </a:r>
            <a:r>
              <a:rPr lang="es-ES" dirty="0"/>
              <a:t>: </a:t>
            </a:r>
            <a:r>
              <a:rPr lang="es-ES" dirty="0">
                <a:hlinkClick r:id="rId5"/>
              </a:rPr>
              <a:t>https://code.visualstudio.com/</a:t>
            </a:r>
            <a:endParaRPr lang="es-ES" dirty="0"/>
          </a:p>
          <a:p>
            <a:r>
              <a:rPr lang="es-ES" dirty="0"/>
              <a:t>C#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VSCode</a:t>
            </a:r>
            <a:r>
              <a:rPr lang="es-ES" dirty="0"/>
              <a:t>: </a:t>
            </a:r>
            <a:r>
              <a:rPr lang="es-ES" dirty="0">
                <a:hlinkClick r:id="rId6"/>
              </a:rPr>
              <a:t>https://marketplace.visualstudio.com/items?itemName=ms-vscode.csharp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02" y="-147918"/>
            <a:ext cx="5635398" cy="295858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09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9985" y="584201"/>
            <a:ext cx="3582015" cy="787400"/>
          </a:xfrm>
        </p:spPr>
        <p:txBody>
          <a:bodyPr/>
          <a:lstStyle/>
          <a:p>
            <a:r>
              <a:rPr lang="es-ES" dirty="0"/>
              <a:t>Modelo de datos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53" y="2283618"/>
            <a:ext cx="2977120" cy="21082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180" y="2283618"/>
            <a:ext cx="3527239" cy="23669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7" y="357594"/>
            <a:ext cx="1427200" cy="14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/>
          <a:lstStyle/>
          <a:p>
            <a:r>
              <a:rPr lang="es-ES" dirty="0"/>
              <a:t>Creando la API y configurando </a:t>
            </a:r>
            <a:r>
              <a:rPr lang="es-ES" dirty="0" err="1"/>
              <a:t>VSCode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0188" y="1447800"/>
            <a:ext cx="4354512" cy="434975"/>
          </a:xfrm>
        </p:spPr>
        <p:txBody>
          <a:bodyPr>
            <a:noAutofit/>
          </a:bodyPr>
          <a:lstStyle/>
          <a:p>
            <a:pPr>
              <a:buFont typeface="+mj-lt"/>
              <a:buAutoNum type="arabicParenR"/>
            </a:pPr>
            <a:r>
              <a:rPr lang="pl-PL" sz="2000" dirty="0"/>
              <a:t>d</a:t>
            </a:r>
            <a:r>
              <a:rPr lang="pl-PL" dirty="0"/>
              <a:t>otnet new webapi -o </a:t>
            </a:r>
            <a:r>
              <a:rPr lang="es-ES" dirty="0" err="1"/>
              <a:t>LoginAPI</a:t>
            </a:r>
            <a:endParaRPr lang="es-ES" dirty="0"/>
          </a:p>
          <a:p>
            <a:endParaRPr lang="es-ES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97075"/>
            <a:ext cx="3000375" cy="4453188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4135438" y="1460500"/>
            <a:ext cx="3894666" cy="43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R" startAt="2"/>
            </a:pPr>
            <a:r>
              <a:rPr lang="es-ES" sz="2000" dirty="0" err="1"/>
              <a:t>code</a:t>
            </a:r>
            <a:r>
              <a:rPr lang="es-ES" sz="2000" dirty="0"/>
              <a:t> </a:t>
            </a:r>
            <a:r>
              <a:rPr lang="es-ES" sz="2000" dirty="0" err="1"/>
              <a:t>LoginAPI</a:t>
            </a:r>
            <a:endParaRPr lang="es-ES" sz="2000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854" y="3973763"/>
            <a:ext cx="7810500" cy="2476500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4124854" y="3427412"/>
            <a:ext cx="3894666" cy="43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R" startAt="3"/>
            </a:pPr>
            <a:r>
              <a:rPr lang="es-ES" sz="2000" dirty="0"/>
              <a:t>Instalar extensión </a:t>
            </a:r>
            <a:r>
              <a:rPr lang="es-ES" sz="2000" dirty="0" err="1"/>
              <a:t>c#</a:t>
            </a:r>
            <a:endParaRPr lang="es-ES" sz="2000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854" y="2120899"/>
            <a:ext cx="4666522" cy="10683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79" y="90860"/>
            <a:ext cx="4085701" cy="214499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42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2234" y="304800"/>
            <a:ext cx="4618566" cy="711200"/>
          </a:xfrm>
        </p:spPr>
        <p:txBody>
          <a:bodyPr>
            <a:normAutofit/>
          </a:bodyPr>
          <a:lstStyle/>
          <a:p>
            <a:r>
              <a:rPr lang="es-ES" dirty="0"/>
              <a:t>Dependencias </a:t>
            </a:r>
            <a:r>
              <a:rPr lang="es-ES" dirty="0" err="1"/>
              <a:t>Nuget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8734" y="1206500"/>
            <a:ext cx="10219266" cy="1612900"/>
          </a:xfrm>
        </p:spPr>
        <p:txBody>
          <a:bodyPr>
            <a:normAutofit/>
          </a:bodyPr>
          <a:lstStyle/>
          <a:p>
            <a:r>
              <a:rPr lang="es-ES" dirty="0"/>
              <a:t>dotnet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Microsoft.EntityFrameworkCore.Design</a:t>
            </a:r>
            <a:r>
              <a:rPr lang="es-ES" dirty="0"/>
              <a:t> --</a:t>
            </a:r>
            <a:r>
              <a:rPr lang="es-ES" dirty="0" err="1"/>
              <a:t>version</a:t>
            </a:r>
            <a:r>
              <a:rPr lang="es-ES" dirty="0"/>
              <a:t> 2.1.4</a:t>
            </a:r>
          </a:p>
          <a:p>
            <a:r>
              <a:rPr lang="es-ES" dirty="0"/>
              <a:t>dotnet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Npgsql.EntityFrameworkCore.PostgreSQL</a:t>
            </a:r>
            <a:r>
              <a:rPr lang="es-ES" dirty="0"/>
              <a:t> --</a:t>
            </a:r>
            <a:r>
              <a:rPr lang="es-ES" dirty="0" err="1"/>
              <a:t>version</a:t>
            </a:r>
            <a:r>
              <a:rPr lang="es-ES" dirty="0"/>
              <a:t> 2.1.2</a:t>
            </a:r>
          </a:p>
          <a:p>
            <a:r>
              <a:rPr lang="es-ES" dirty="0"/>
              <a:t>dotnet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AutoMapper.Extensions.Microsoft.DependencyInjection</a:t>
            </a:r>
            <a:r>
              <a:rPr lang="es-ES" dirty="0"/>
              <a:t> --</a:t>
            </a:r>
            <a:r>
              <a:rPr lang="es-ES" dirty="0" err="1"/>
              <a:t>version</a:t>
            </a:r>
            <a:r>
              <a:rPr lang="es-ES" dirty="0"/>
              <a:t> 5.0.1</a:t>
            </a:r>
          </a:p>
          <a:p>
            <a:r>
              <a:rPr lang="es-ES" dirty="0"/>
              <a:t>dotnet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AutoMapper</a:t>
            </a:r>
            <a:r>
              <a:rPr lang="es-ES" dirty="0"/>
              <a:t> --</a:t>
            </a:r>
            <a:r>
              <a:rPr lang="es-ES" dirty="0" err="1"/>
              <a:t>version</a:t>
            </a:r>
            <a:r>
              <a:rPr lang="es-ES" dirty="0"/>
              <a:t> 7.0.1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34" y="5421617"/>
            <a:ext cx="4275666" cy="1063320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448734" y="5765799"/>
            <a:ext cx="3081867" cy="45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dotnet </a:t>
            </a:r>
            <a:r>
              <a:rPr lang="es-ES" dirty="0" err="1"/>
              <a:t>restore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373" y="3290398"/>
            <a:ext cx="8558776" cy="1612900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651934" y="3870629"/>
            <a:ext cx="2105840" cy="45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LoginAPI.csproj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79" y="90860"/>
            <a:ext cx="4085701" cy="214499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41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79" y="90860"/>
            <a:ext cx="4085701" cy="214499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4200" y="5650234"/>
            <a:ext cx="1811866" cy="488302"/>
          </a:xfrm>
        </p:spPr>
        <p:txBody>
          <a:bodyPr/>
          <a:lstStyle/>
          <a:p>
            <a:r>
              <a:rPr lang="es-ES" dirty="0" err="1"/>
              <a:t>Startup.cs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977" y="5313145"/>
            <a:ext cx="7805223" cy="11624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115" y="2730260"/>
            <a:ext cx="8990085" cy="1299771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223740" y="3224141"/>
            <a:ext cx="2748060" cy="731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LoginTestContext.cs</a:t>
            </a:r>
            <a:endParaRPr lang="es-ES" dirty="0"/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1854200" y="4592177"/>
            <a:ext cx="2467331" cy="48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appsettings.json</a:t>
            </a:r>
            <a:endParaRPr lang="es-E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113" y="4410580"/>
            <a:ext cx="7465087" cy="69534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223740" y="972221"/>
            <a:ext cx="8577360" cy="1067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dotnet </a:t>
            </a:r>
            <a:r>
              <a:rPr lang="es-ES" dirty="0" err="1"/>
              <a:t>ef</a:t>
            </a:r>
            <a:r>
              <a:rPr lang="es-ES" dirty="0"/>
              <a:t> </a:t>
            </a:r>
            <a:r>
              <a:rPr lang="es-ES" dirty="0" err="1"/>
              <a:t>dbcontext</a:t>
            </a:r>
            <a:r>
              <a:rPr lang="es-ES" dirty="0"/>
              <a:t> </a:t>
            </a:r>
            <a:r>
              <a:rPr lang="es-ES" dirty="0" err="1"/>
              <a:t>scaffold</a:t>
            </a:r>
            <a:r>
              <a:rPr lang="es-ES" dirty="0"/>
              <a:t> "Host=</a:t>
            </a:r>
            <a:r>
              <a:rPr lang="es-ES" dirty="0" err="1"/>
              <a:t>localhost;Database</a:t>
            </a:r>
            <a:r>
              <a:rPr lang="es-ES" dirty="0"/>
              <a:t>=</a:t>
            </a:r>
            <a:r>
              <a:rPr lang="es-ES" dirty="0" err="1"/>
              <a:t>login_test;Username</a:t>
            </a:r>
            <a:r>
              <a:rPr lang="es-ES" dirty="0"/>
              <a:t>=</a:t>
            </a:r>
            <a:r>
              <a:rPr lang="es-ES" dirty="0" err="1"/>
              <a:t>postgres;Password</a:t>
            </a:r>
            <a:r>
              <a:rPr lang="es-ES" dirty="0"/>
              <a:t>=</a:t>
            </a:r>
            <a:r>
              <a:rPr lang="es-ES" dirty="0" err="1"/>
              <a:t>root</a:t>
            </a:r>
            <a:r>
              <a:rPr lang="es-ES" dirty="0"/>
              <a:t>" </a:t>
            </a:r>
            <a:r>
              <a:rPr lang="es-ES" dirty="0" err="1"/>
              <a:t>Npgsql.EntityFrameworkCore.PostgreSQL</a:t>
            </a:r>
            <a:r>
              <a:rPr lang="es-ES" dirty="0"/>
              <a:t> -o </a:t>
            </a:r>
            <a:r>
              <a:rPr lang="es-ES" dirty="0" err="1"/>
              <a:t>Models</a:t>
            </a:r>
            <a:endParaRPr lang="es-ES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3132667" y="266758"/>
            <a:ext cx="4618566" cy="711200"/>
          </a:xfrm>
        </p:spPr>
        <p:txBody>
          <a:bodyPr>
            <a:normAutofit/>
          </a:bodyPr>
          <a:lstStyle/>
          <a:p>
            <a:r>
              <a:rPr lang="es-ES" dirty="0" err="1"/>
              <a:t>Scaffold</a:t>
            </a:r>
            <a:r>
              <a:rPr lang="es-ES" dirty="0"/>
              <a:t> Entidades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26" y="1660675"/>
            <a:ext cx="2457092" cy="9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096434" y="609600"/>
            <a:ext cx="8596668" cy="863600"/>
          </a:xfrm>
        </p:spPr>
        <p:txBody>
          <a:bodyPr>
            <a:normAutofit/>
          </a:bodyPr>
          <a:lstStyle/>
          <a:p>
            <a:pPr algn="ctr"/>
            <a:r>
              <a:rPr lang="es-ES" sz="4800" dirty="0" err="1"/>
              <a:t>Startup.cs</a:t>
            </a:r>
            <a:endParaRPr lang="es-ES" sz="4800" dirty="0"/>
          </a:p>
        </p:txBody>
      </p:sp>
      <p:pic>
        <p:nvPicPr>
          <p:cNvPr id="8" name="Imagen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381287"/>
            <a:ext cx="1028699" cy="1124287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223740" y="1483310"/>
            <a:ext cx="8577360" cy="380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services.AddMvc</a:t>
            </a:r>
            <a:r>
              <a:rPr lang="es-ES" dirty="0"/>
              <a:t>()</a:t>
            </a:r>
          </a:p>
          <a:p>
            <a:pPr marL="0" indent="363538">
              <a:buNone/>
            </a:pPr>
            <a:r>
              <a:rPr lang="es-ES" dirty="0"/>
              <a:t>.</a:t>
            </a:r>
            <a:r>
              <a:rPr lang="es-ES" dirty="0" err="1"/>
              <a:t>AddXmlDataContractSerializerFormatters</a:t>
            </a:r>
            <a:r>
              <a:rPr lang="es-ES" dirty="0"/>
              <a:t>()</a:t>
            </a:r>
          </a:p>
          <a:p>
            <a:pPr marL="0" indent="363538">
              <a:buNone/>
            </a:pPr>
            <a:r>
              <a:rPr lang="es-ES" dirty="0"/>
              <a:t>.</a:t>
            </a:r>
            <a:r>
              <a:rPr lang="es-ES" dirty="0" err="1"/>
              <a:t>AddMvcOptions</a:t>
            </a:r>
            <a:r>
              <a:rPr lang="es-ES" dirty="0"/>
              <a:t>(</a:t>
            </a:r>
            <a:r>
              <a:rPr lang="es-ES" dirty="0" err="1"/>
              <a:t>options</a:t>
            </a:r>
            <a:r>
              <a:rPr lang="es-ES" dirty="0"/>
              <a:t> =&gt; </a:t>
            </a:r>
            <a:r>
              <a:rPr lang="es-ES" dirty="0" err="1"/>
              <a:t>options.RespectBrowserAcceptHeader</a:t>
            </a:r>
            <a:r>
              <a:rPr lang="es-ES" dirty="0"/>
              <a:t> = true)</a:t>
            </a:r>
          </a:p>
          <a:p>
            <a:pPr marL="0" indent="363538">
              <a:buNone/>
            </a:pPr>
            <a:r>
              <a:rPr lang="es-ES" dirty="0"/>
              <a:t>.</a:t>
            </a:r>
            <a:r>
              <a:rPr lang="es-ES" dirty="0" err="1"/>
              <a:t>AddJsonOptions</a:t>
            </a:r>
            <a:r>
              <a:rPr lang="es-ES" dirty="0"/>
              <a:t>(</a:t>
            </a:r>
            <a:r>
              <a:rPr lang="es-ES" dirty="0" err="1"/>
              <a:t>options</a:t>
            </a:r>
            <a:r>
              <a:rPr lang="es-ES" dirty="0"/>
              <a:t> =&gt;</a:t>
            </a:r>
          </a:p>
          <a:p>
            <a:pPr marL="0" indent="363538">
              <a:buNone/>
            </a:pPr>
            <a:r>
              <a:rPr lang="es-ES" dirty="0"/>
              <a:t>{</a:t>
            </a:r>
          </a:p>
          <a:p>
            <a:pPr marL="0" indent="363538">
              <a:buNone/>
            </a:pPr>
            <a:r>
              <a:rPr lang="es-ES" dirty="0" err="1"/>
              <a:t>options.SerializerSettings.NullValueHandling</a:t>
            </a:r>
            <a:r>
              <a:rPr lang="es-ES" dirty="0"/>
              <a:t> = </a:t>
            </a:r>
            <a:r>
              <a:rPr lang="es-ES" dirty="0" err="1"/>
              <a:t>NullValueHandling.Ignore</a:t>
            </a:r>
            <a:r>
              <a:rPr lang="es-ES" dirty="0"/>
              <a:t>;</a:t>
            </a:r>
          </a:p>
          <a:p>
            <a:pPr marL="0" indent="363538">
              <a:buNone/>
            </a:pPr>
            <a:r>
              <a:rPr lang="es-ES" dirty="0"/>
              <a:t>});</a:t>
            </a:r>
          </a:p>
          <a:p>
            <a:pPr marL="0" indent="363538">
              <a:buNone/>
            </a:pPr>
            <a:r>
              <a:rPr lang="es-ES" dirty="0" err="1"/>
              <a:t>services.AddAutoMapper</a:t>
            </a:r>
            <a:r>
              <a:rPr lang="es-ES" dirty="0"/>
              <a:t>();</a:t>
            </a:r>
          </a:p>
          <a:p>
            <a:pPr marL="0" indent="363538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79" y="90860"/>
            <a:ext cx="4085701" cy="214499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555</TotalTime>
  <Words>263</Words>
  <Application>Microsoft Office PowerPoint</Application>
  <PresentationFormat>Panorámica</PresentationFormat>
  <Paragraphs>83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Prerequisitos</vt:lpstr>
      <vt:lpstr>Modelo de datos</vt:lpstr>
      <vt:lpstr>Creando la API y configurando VSCode</vt:lpstr>
      <vt:lpstr>Dependencias Nuget</vt:lpstr>
      <vt:lpstr>Scaffold Entidades</vt:lpstr>
      <vt:lpstr>Startup.cs</vt:lpstr>
      <vt:lpstr>React</vt:lpstr>
      <vt:lpstr>React</vt:lpstr>
      <vt:lpstr>React</vt:lpstr>
      <vt:lpstr>React</vt:lpstr>
      <vt:lpstr>Presentación de PowerPoint</vt:lpstr>
      <vt:lpstr>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CaMo CaMoMiLo</dc:creator>
  <cp:lastModifiedBy>CaMo CaMoMiLo</cp:lastModifiedBy>
  <cp:revision>51</cp:revision>
  <dcterms:created xsi:type="dcterms:W3CDTF">2018-10-06T09:03:35Z</dcterms:created>
  <dcterms:modified xsi:type="dcterms:W3CDTF">2018-10-10T15:21:37Z</dcterms:modified>
</cp:coreProperties>
</file>