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66" r:id="rId4"/>
    <p:sldId id="271" r:id="rId5"/>
    <p:sldId id="270" r:id="rId6"/>
    <p:sldId id="258" r:id="rId7"/>
    <p:sldId id="259" r:id="rId8"/>
    <p:sldId id="260" r:id="rId9"/>
    <p:sldId id="261" r:id="rId10"/>
    <p:sldId id="262" r:id="rId11"/>
    <p:sldId id="265" r:id="rId12"/>
    <p:sldId id="267" r:id="rId13"/>
    <p:sldId id="269" r:id="rId14"/>
    <p:sldId id="264"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88">
          <p15:clr>
            <a:srgbClr val="9AA0A6"/>
          </p15:clr>
        </p15:guide>
        <p15:guide id="4" pos="253">
          <p15:clr>
            <a:srgbClr val="9AA0A6"/>
          </p15:clr>
        </p15:guide>
        <p15:guide id="5" pos="384">
          <p15:clr>
            <a:srgbClr val="9AA0A6"/>
          </p15:clr>
        </p15:guide>
        <p15:guide id="6" pos="2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3D3"/>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9" autoAdjust="0"/>
  </p:normalViewPr>
  <p:slideViewPr>
    <p:cSldViewPr snapToGrid="0">
      <p:cViewPr varScale="1">
        <p:scale>
          <a:sx n="110" d="100"/>
          <a:sy n="110" d="100"/>
        </p:scale>
        <p:origin x="423" y="57"/>
      </p:cViewPr>
      <p:guideLst>
        <p:guide orient="horz" pos="1620"/>
        <p:guide pos="2880"/>
        <p:guide pos="288"/>
        <p:guide pos="253"/>
        <p:guide pos="384"/>
        <p:guide pos="2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6eb1f1d72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6eb1f1d72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8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6eb1f1d72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6eb1f1d72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393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6eb1f1d72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6eb1f1d72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7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6eb1f1d72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06eb1f1d72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6eb1f1d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6eb1f1d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6eb1f1d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6eb1f1d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68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6eb1f1d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6eb1f1d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246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6eb1f1d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6eb1f1d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06eb1f1d7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06eb1f1d7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6eb1f1d7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6eb1f1d7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06eb1f1d7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06eb1f1d7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6eb1f1d72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6eb1f1d72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E8E3D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atin typeface="Calibri" panose="020F0502020204030204" pitchFamily="34" charset="0"/>
                <a:ea typeface="Calibri" panose="020F0502020204030204" pitchFamily="34" charset="0"/>
                <a:cs typeface="Calibri" panose="020F050202020403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F471877-1F1C-4BFF-AF85-F75C150FCA7D}"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E8E3D3"/>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E8E3D3"/>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E8E3D3"/>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E8E3D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E8E3D3"/>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userDrawn="1">
  <p:cSld name="TITLE_ONLY">
    <p:bg>
      <p:bgPr>
        <a:solidFill>
          <a:srgbClr val="E8E3D3"/>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55944" y="127671"/>
            <a:ext cx="8865214"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569842" y="4700968"/>
            <a:ext cx="451316" cy="35584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Google Shape;22;p5">
            <a:extLst>
              <a:ext uri="{FF2B5EF4-FFF2-40B4-BE49-F238E27FC236}">
                <a16:creationId xmlns:a16="http://schemas.microsoft.com/office/drawing/2014/main" id="{058FB436-5AFC-26A0-97BF-BBFB1E3775B5}"/>
              </a:ext>
            </a:extLst>
          </p:cNvPr>
          <p:cNvSpPr txBox="1">
            <a:spLocks noGrp="1"/>
          </p:cNvSpPr>
          <p:nvPr>
            <p:ph type="body" idx="1"/>
          </p:nvPr>
        </p:nvSpPr>
        <p:spPr>
          <a:xfrm>
            <a:off x="155944" y="829340"/>
            <a:ext cx="8865214" cy="3742659"/>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E8E3D3"/>
        </a:solid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E8E3D3"/>
        </a:solid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E8E3D3"/>
        </a:solidFill>
        <a:effectLst/>
      </p:bgPr>
    </p:bg>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E8E3D3"/>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8E3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4B2E83"/>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e7jwIy0nt5xq_adtSOOT9muFV6TJ5_Jx/view?usp=share_lin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www.fidelity.com/learning-center/trading-investing/technical-analysis/technical-indicator-guide/cci" TargetMode="External"/><Relationship Id="rId7" Type="http://schemas.openxmlformats.org/officeDocument/2006/relationships/hyperlink" Target="https://www.investopedia.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fidelity.com/learning-center/trading-investing/technical-analysis/technical-indicator-guide/macd" TargetMode="External"/><Relationship Id="rId5" Type="http://schemas.openxmlformats.org/officeDocument/2006/relationships/hyperlink" Target="https://www.fidelity.com/learning-center/trading-investing/technical-analysis/technical-indicator-guide/pe-ratio" TargetMode="External"/><Relationship Id="rId4" Type="http://schemas.openxmlformats.org/officeDocument/2006/relationships/hyperlink" Target="https://www.fidelity.com/learning-center/trading-investing/technical-analysis/technical-indicator-guide/RS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1.nseindia.com/products/content/equities/equities/archieve_eq.ht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investing.com/indices/s-p-cnx-nifty-historical-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21086" y="158075"/>
            <a:ext cx="8822913"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dirty="0">
                <a:latin typeface="Calibri" panose="020F0502020204030204" pitchFamily="34" charset="0"/>
                <a:ea typeface="Calibri" panose="020F0502020204030204" pitchFamily="34" charset="0"/>
                <a:cs typeface="Calibri" panose="020F0502020204030204" pitchFamily="34" charset="0"/>
              </a:rPr>
              <a:t>Data 557 A Wi 23: Applied Statistics And Experimental Design</a:t>
            </a:r>
            <a:endParaRPr sz="2000" b="1" u="sng" dirty="0">
              <a:latin typeface="Calibri" panose="020F0502020204030204" pitchFamily="34" charset="0"/>
              <a:ea typeface="Calibri" panose="020F0502020204030204" pitchFamily="34" charset="0"/>
              <a:cs typeface="Calibri" panose="020F0502020204030204" pitchFamily="34" charset="0"/>
            </a:endParaRPr>
          </a:p>
        </p:txBody>
      </p:sp>
      <p:sp>
        <p:nvSpPr>
          <p:cNvPr id="55" name="Google Shape;55;p13"/>
          <p:cNvSpPr txBox="1"/>
          <p:nvPr/>
        </p:nvSpPr>
        <p:spPr>
          <a:xfrm>
            <a:off x="321086" y="3569683"/>
            <a:ext cx="7844894"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dirty="0">
                <a:latin typeface="Calibri" panose="020F0502020204030204" pitchFamily="34" charset="0"/>
                <a:ea typeface="Calibri" panose="020F0502020204030204" pitchFamily="34" charset="0"/>
                <a:cs typeface="Calibri" panose="020F0502020204030204" pitchFamily="34" charset="0"/>
              </a:rPr>
              <a:t>Team Members</a:t>
            </a:r>
            <a:endParaRPr lang="en" sz="1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Sagnik Ghosal</a:t>
            </a: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Arjun Sharma</a:t>
            </a: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Raman S V</a:t>
            </a: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Adithyaa V</a:t>
            </a:r>
            <a:endParaRPr sz="1600" dirty="0">
              <a:latin typeface="Calibri" panose="020F0502020204030204" pitchFamily="34" charset="0"/>
              <a:ea typeface="Calibri" panose="020F0502020204030204" pitchFamily="34" charset="0"/>
              <a:cs typeface="Calibri" panose="020F0502020204030204" pitchFamily="34" charset="0"/>
            </a:endParaRPr>
          </a:p>
        </p:txBody>
      </p:sp>
      <p:sp>
        <p:nvSpPr>
          <p:cNvPr id="56" name="Google Shape;56;p13"/>
          <p:cNvSpPr txBox="1"/>
          <p:nvPr/>
        </p:nvSpPr>
        <p:spPr>
          <a:xfrm>
            <a:off x="321086" y="1771561"/>
            <a:ext cx="8190663"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Calibri" panose="020F0502020204030204" pitchFamily="34" charset="0"/>
                <a:ea typeface="Calibri" panose="020F0502020204030204" pitchFamily="34" charset="0"/>
                <a:cs typeface="Calibri" panose="020F0502020204030204" pitchFamily="34" charset="0"/>
              </a:rPr>
              <a:t>Indian Stock Markets Data: </a:t>
            </a:r>
            <a:endParaRPr sz="2000" b="1"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2000" b="1" dirty="0">
                <a:latin typeface="Calibri" panose="020F0502020204030204" pitchFamily="34" charset="0"/>
                <a:ea typeface="Calibri" panose="020F0502020204030204" pitchFamily="34" charset="0"/>
                <a:cs typeface="Calibri" panose="020F0502020204030204" pitchFamily="34" charset="0"/>
              </a:rPr>
              <a:t>Analysis of Market Indicators</a:t>
            </a:r>
            <a:endParaRPr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93"/>
        <p:cNvGrpSpPr/>
        <p:nvPr/>
      </p:nvGrpSpPr>
      <p:grpSpPr>
        <a:xfrm>
          <a:off x="0" y="0"/>
          <a:ext cx="0" cy="0"/>
          <a:chOff x="0" y="0"/>
          <a:chExt cx="0" cy="0"/>
        </a:xfrm>
      </p:grpSpPr>
      <p:sp>
        <p:nvSpPr>
          <p:cNvPr id="94" name="Google Shape;94;p19"/>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95" name="Google Shape;95;p19"/>
          <p:cNvSpPr txBox="1"/>
          <p:nvPr/>
        </p:nvSpPr>
        <p:spPr>
          <a:xfrm>
            <a:off x="457213" y="605750"/>
            <a:ext cx="7830900" cy="1908184"/>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MACD (</a:t>
            </a:r>
            <a:r>
              <a:rPr lang="en" sz="1600" b="1" dirty="0">
                <a:solidFill>
                  <a:schemeClr val="dk1"/>
                </a:solidFill>
                <a:latin typeface="Calibri" panose="020F0502020204030204" pitchFamily="34" charset="0"/>
                <a:ea typeface="Calibri" panose="020F0502020204030204" pitchFamily="34" charset="0"/>
                <a:cs typeface="Calibri" panose="020F0502020204030204" pitchFamily="34" charset="0"/>
              </a:rPr>
              <a:t>Moving Average Convergence Divergence</a:t>
            </a:r>
            <a:r>
              <a:rPr lang="en" sz="1600" b="1" dirty="0">
                <a:latin typeface="Calibri" panose="020F0502020204030204" pitchFamily="34" charset="0"/>
                <a:ea typeface="Calibri" panose="020F0502020204030204" pitchFamily="34" charset="0"/>
                <a:cs typeface="Calibri" panose="020F0502020204030204" pitchFamily="34" charset="0"/>
              </a:rPr>
              <a:t>)</a:t>
            </a:r>
            <a:r>
              <a:rPr lang="en" sz="1600" dirty="0">
                <a:latin typeface="Calibri" panose="020F0502020204030204" pitchFamily="34" charset="0"/>
                <a:ea typeface="Calibri" panose="020F0502020204030204" pitchFamily="34" charset="0"/>
                <a:cs typeface="Calibri" panose="020F0502020204030204" pitchFamily="34" charset="0"/>
              </a:rPr>
              <a:t>:</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Identify trends and potential trend reversals in stock prices.</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Calculated using two moving averages and a histogram.</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A </a:t>
            </a:r>
            <a:r>
              <a:rPr lang="en" sz="1600" b="1" dirty="0">
                <a:latin typeface="Calibri" panose="020F0502020204030204" pitchFamily="34" charset="0"/>
                <a:ea typeface="Calibri" panose="020F0502020204030204" pitchFamily="34" charset="0"/>
                <a:cs typeface="Calibri" panose="020F0502020204030204" pitchFamily="34" charset="0"/>
              </a:rPr>
              <a:t>positive</a:t>
            </a:r>
            <a:r>
              <a:rPr lang="en" sz="1600" dirty="0">
                <a:latin typeface="Calibri" panose="020F0502020204030204" pitchFamily="34" charset="0"/>
                <a:ea typeface="Calibri" panose="020F0502020204030204" pitchFamily="34" charset="0"/>
                <a:cs typeface="Calibri" panose="020F0502020204030204" pitchFamily="34" charset="0"/>
              </a:rPr>
              <a:t> histogram indicates that the MACD Line is above the Signal Line, indicating </a:t>
            </a:r>
            <a:r>
              <a:rPr lang="en" sz="1600" b="1" dirty="0">
                <a:latin typeface="Calibri" panose="020F0502020204030204" pitchFamily="34" charset="0"/>
                <a:ea typeface="Calibri" panose="020F0502020204030204" pitchFamily="34" charset="0"/>
                <a:cs typeface="Calibri" panose="020F0502020204030204" pitchFamily="34" charset="0"/>
              </a:rPr>
              <a:t>upward</a:t>
            </a:r>
            <a:r>
              <a:rPr lang="en" sz="1600" dirty="0">
                <a:latin typeface="Calibri" panose="020F0502020204030204" pitchFamily="34" charset="0"/>
                <a:ea typeface="Calibri" panose="020F0502020204030204" pitchFamily="34" charset="0"/>
                <a:cs typeface="Calibri" panose="020F0502020204030204" pitchFamily="34" charset="0"/>
              </a:rPr>
              <a:t> momentum, while a </a:t>
            </a:r>
            <a:r>
              <a:rPr lang="en" sz="1600" b="1" dirty="0">
                <a:latin typeface="Calibri" panose="020F0502020204030204" pitchFamily="34" charset="0"/>
                <a:ea typeface="Calibri" panose="020F0502020204030204" pitchFamily="34" charset="0"/>
                <a:cs typeface="Calibri" panose="020F0502020204030204" pitchFamily="34" charset="0"/>
              </a:rPr>
              <a:t>negative</a:t>
            </a:r>
            <a:r>
              <a:rPr lang="en" sz="1600" dirty="0">
                <a:latin typeface="Calibri" panose="020F0502020204030204" pitchFamily="34" charset="0"/>
                <a:ea typeface="Calibri" panose="020F0502020204030204" pitchFamily="34" charset="0"/>
                <a:cs typeface="Calibri" panose="020F0502020204030204" pitchFamily="34" charset="0"/>
              </a:rPr>
              <a:t> histogram indicates </a:t>
            </a:r>
            <a:r>
              <a:rPr lang="en" sz="1600" b="1" dirty="0">
                <a:latin typeface="Calibri" panose="020F0502020204030204" pitchFamily="34" charset="0"/>
                <a:ea typeface="Calibri" panose="020F0502020204030204" pitchFamily="34" charset="0"/>
                <a:cs typeface="Calibri" panose="020F0502020204030204" pitchFamily="34" charset="0"/>
              </a:rPr>
              <a:t>downward</a:t>
            </a:r>
            <a:r>
              <a:rPr lang="en" sz="1600" dirty="0">
                <a:latin typeface="Calibri" panose="020F0502020204030204" pitchFamily="34" charset="0"/>
                <a:ea typeface="Calibri" panose="020F0502020204030204" pitchFamily="34" charset="0"/>
                <a:cs typeface="Calibri" panose="020F0502020204030204" pitchFamily="34" charset="0"/>
              </a:rPr>
              <a:t> momentum.</a:t>
            </a: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A</a:t>
            </a:r>
            <a:r>
              <a:rPr lang="en-IN" sz="1600" dirty="0">
                <a:latin typeface="Calibri" panose="020F0502020204030204" pitchFamily="34" charset="0"/>
                <a:ea typeface="Calibri" panose="020F0502020204030204" pitchFamily="34" charset="0"/>
                <a:cs typeface="Calibri" panose="020F0502020204030204" pitchFamily="34" charset="0"/>
              </a:rPr>
              <a:t>n</a:t>
            </a:r>
            <a:r>
              <a:rPr lang="en" sz="1600" dirty="0">
                <a:latin typeface="Calibri" panose="020F0502020204030204" pitchFamily="34" charset="0"/>
                <a:ea typeface="Calibri" panose="020F0502020204030204" pitchFamily="34" charset="0"/>
                <a:cs typeface="Calibri" panose="020F0502020204030204" pitchFamily="34" charset="0"/>
              </a:rPr>
              <a:t>alyze golden cross and death cross and if their impact is overrated. </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96" name="Google Shape;96;p19"/>
          <p:cNvPicPr preferRelativeResize="0"/>
          <p:nvPr/>
        </p:nvPicPr>
        <p:blipFill>
          <a:blip r:embed="rId3">
            <a:alphaModFix/>
          </a:blip>
          <a:stretch>
            <a:fillRect/>
          </a:stretch>
        </p:blipFill>
        <p:spPr>
          <a:xfrm>
            <a:off x="1938140" y="2729023"/>
            <a:ext cx="4972211" cy="2099976"/>
          </a:xfrm>
          <a:prstGeom prst="rect">
            <a:avLst/>
          </a:prstGeom>
          <a:noFill/>
          <a:ln>
            <a:noFill/>
          </a:ln>
        </p:spPr>
      </p:pic>
      <p:sp>
        <p:nvSpPr>
          <p:cNvPr id="2" name="Slide Number Placeholder 1">
            <a:extLst>
              <a:ext uri="{FF2B5EF4-FFF2-40B4-BE49-F238E27FC236}">
                <a16:creationId xmlns:a16="http://schemas.microsoft.com/office/drawing/2014/main" id="{A95E032B-DDE3-5BF6-A593-55B059F706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Question 1: </a:t>
            </a:r>
            <a:br>
              <a:rPr lang="en" sz="1800" b="1" dirty="0">
                <a:latin typeface="Calibri" panose="020F0502020204030204" pitchFamily="34" charset="0"/>
                <a:ea typeface="Calibri" panose="020F0502020204030204" pitchFamily="34" charset="0"/>
                <a:cs typeface="Calibri" panose="020F0502020204030204" pitchFamily="34" charset="0"/>
              </a:rPr>
            </a:br>
            <a:r>
              <a:rPr lang="en-US" sz="1800" b="1" dirty="0">
                <a:latin typeface="Calibri" panose="020F0502020204030204" pitchFamily="34" charset="0"/>
                <a:ea typeface="Calibri" panose="020F0502020204030204" pitchFamily="34" charset="0"/>
                <a:cs typeface="Calibri" panose="020F0502020204030204" pitchFamily="34" charset="0"/>
              </a:rPr>
              <a:t>Are prominent market indicators reliable as to when one should buy or sell shares?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55257E2-FDDB-71A8-1C52-B43F0D4DD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52878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Question 2: Index vs Individual Stocks</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55257E2-FDDB-71A8-1C52-B43F0D4DD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88;p18">
            <a:extLst>
              <a:ext uri="{FF2B5EF4-FFF2-40B4-BE49-F238E27FC236}">
                <a16:creationId xmlns:a16="http://schemas.microsoft.com/office/drawing/2014/main" id="{47CE6EB1-DCAD-140F-A405-5A7DDE85A3A1}"/>
              </a:ext>
            </a:extLst>
          </p:cNvPr>
          <p:cNvSpPr txBox="1"/>
          <p:nvPr/>
        </p:nvSpPr>
        <p:spPr>
          <a:xfrm>
            <a:off x="203359" y="659383"/>
            <a:ext cx="7830900" cy="3631733"/>
          </a:xfrm>
          <a:prstGeom prst="rect">
            <a:avLst/>
          </a:prstGeom>
          <a:noFill/>
          <a:ln>
            <a:noFill/>
          </a:ln>
        </p:spPr>
        <p:txBody>
          <a:bodyPr spcFirstLastPara="1" wrap="square" lIns="91425" tIns="91425" rIns="91425" bIns="91425" anchor="t" anchorCtr="0">
            <a:spAutoFit/>
          </a:bodyPr>
          <a:lstStyle/>
          <a:p>
            <a:pPr marL="133350" lvl="0" algn="l" rtl="0">
              <a:spcBef>
                <a:spcPts val="0"/>
              </a:spcBef>
              <a:spcAft>
                <a:spcPts val="0"/>
              </a:spcAft>
              <a:buSzPts val="1500"/>
            </a:pPr>
            <a:r>
              <a:rPr lang="en-US" sz="1600" b="0" i="0" u="none" strike="noStrike" dirty="0">
                <a:solidFill>
                  <a:srgbClr val="000000"/>
                </a:solidFill>
                <a:effectLst/>
                <a:latin typeface="Calibri" panose="020F0502020204030204" pitchFamily="34" charset="0"/>
              </a:rPr>
              <a:t>Is it a better strategy to buy and hold an index compared to buying individual shares?</a:t>
            </a:r>
            <a:endParaRPr lang="en-IN" sz="1600" b="1" i="0" u="none" strike="noStrike" dirty="0">
              <a:solidFill>
                <a:srgbClr val="000000"/>
              </a:solidFill>
              <a:effectLst/>
              <a:latin typeface="Calibri" panose="020F0502020204030204" pitchFamily="34" charset="0"/>
              <a:cs typeface="Calibri" panose="020F0502020204030204" pitchFamily="34" charset="0"/>
            </a:endParaRPr>
          </a:p>
          <a:p>
            <a:pPr marL="133350" lvl="0" algn="l" rtl="0">
              <a:spcBef>
                <a:spcPts val="0"/>
              </a:spcBef>
              <a:spcAft>
                <a:spcPts val="0"/>
              </a:spcAft>
              <a:buSzPts val="1500"/>
            </a:pPr>
            <a:endParaRPr lang="en-IN" sz="1600" b="1" dirty="0">
              <a:latin typeface="Calibri" panose="020F0502020204030204" pitchFamily="34" charset="0"/>
              <a:ea typeface="Calibri" panose="020F0502020204030204" pitchFamily="34" charset="0"/>
              <a:cs typeface="Calibri" panose="020F0502020204030204" pitchFamily="34" charset="0"/>
            </a:endParaRPr>
          </a:p>
          <a:p>
            <a:pPr marL="133350" lvl="0" algn="l" rtl="0">
              <a:spcBef>
                <a:spcPts val="0"/>
              </a:spcBef>
              <a:spcAft>
                <a:spcPts val="0"/>
              </a:spcAft>
              <a:buSzPts val="1500"/>
            </a:pPr>
            <a:r>
              <a:rPr lang="en-IN" sz="1600" b="1" dirty="0">
                <a:latin typeface="Calibri" panose="020F0502020204030204" pitchFamily="34" charset="0"/>
                <a:ea typeface="Calibri" panose="020F0502020204030204" pitchFamily="34" charset="0"/>
                <a:cs typeface="Calibri" panose="020F0502020204030204" pitchFamily="34" charset="0"/>
              </a:rPr>
              <a:t>Background:</a:t>
            </a:r>
          </a:p>
          <a:p>
            <a:pPr marL="133350" lvl="0" algn="l" rtl="0">
              <a:spcBef>
                <a:spcPts val="0"/>
              </a:spcBef>
              <a:spcAft>
                <a:spcPts val="0"/>
              </a:spcAft>
              <a:buSzPts val="1500"/>
            </a:pPr>
            <a:r>
              <a:rPr lang="en-IN" sz="1600" dirty="0">
                <a:latin typeface="Calibri" panose="020F0502020204030204" pitchFamily="34" charset="0"/>
                <a:ea typeface="Calibri" panose="020F0502020204030204" pitchFamily="34" charset="0"/>
                <a:cs typeface="Calibri" panose="020F0502020204030204" pitchFamily="34" charset="0"/>
              </a:rPr>
              <a:t>We compare top performing individual stocks with the Nifty50 index.</a:t>
            </a:r>
          </a:p>
          <a:p>
            <a:pPr marL="133350" lvl="0" algn="l" rtl="0">
              <a:spcBef>
                <a:spcPts val="0"/>
              </a:spcBef>
              <a:spcAft>
                <a:spcPts val="0"/>
              </a:spcAft>
              <a:buSzPts val="1500"/>
            </a:pPr>
            <a:r>
              <a:rPr lang="en-IN" sz="1600" dirty="0">
                <a:latin typeface="Calibri" panose="020F0502020204030204" pitchFamily="34" charset="0"/>
                <a:ea typeface="Calibri" panose="020F0502020204030204" pitchFamily="34" charset="0"/>
                <a:cs typeface="Calibri" panose="020F0502020204030204" pitchFamily="34" charset="0"/>
              </a:rPr>
              <a:t>The metric for comparison is the 30 day rolling returns.</a:t>
            </a:r>
          </a:p>
          <a:p>
            <a:pPr marL="133350" lvl="0" algn="l" rtl="0">
              <a:spcBef>
                <a:spcPts val="0"/>
              </a:spcBef>
              <a:spcAft>
                <a:spcPts val="0"/>
              </a:spcAft>
              <a:buSzPts val="1500"/>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133350" lvl="0" algn="l" rtl="0">
              <a:spcBef>
                <a:spcPts val="0"/>
              </a:spcBef>
              <a:spcAft>
                <a:spcPts val="0"/>
              </a:spcAft>
              <a:buSzPts val="1500"/>
            </a:pPr>
            <a:r>
              <a:rPr lang="en-IN" sz="1600" b="1" dirty="0">
                <a:latin typeface="Calibri" panose="020F0502020204030204" pitchFamily="34" charset="0"/>
                <a:ea typeface="Calibri" panose="020F0502020204030204" pitchFamily="34" charset="0"/>
                <a:cs typeface="Calibri" panose="020F0502020204030204" pitchFamily="34" charset="0"/>
              </a:rPr>
              <a:t>Assumptions</a:t>
            </a:r>
            <a:r>
              <a:rPr lang="en" sz="1600" b="1" dirty="0">
                <a:latin typeface="Calibri" panose="020F0502020204030204" pitchFamily="34" charset="0"/>
                <a:ea typeface="Calibri" panose="020F0502020204030204" pitchFamily="34" charset="0"/>
                <a:cs typeface="Calibri" panose="020F0502020204030204" pitchFamily="34" charset="0"/>
              </a:rPr>
              <a:t>:</a:t>
            </a:r>
          </a:p>
          <a:p>
            <a:pPr marL="476250" lvl="0" indent="-342900" algn="l" rtl="0">
              <a:spcBef>
                <a:spcPts val="0"/>
              </a:spcBef>
              <a:spcAft>
                <a:spcPts val="0"/>
              </a:spcAft>
              <a:buSzPts val="15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The returns of the stock(s) and the Index are normally distributed.</a:t>
            </a:r>
          </a:p>
          <a:p>
            <a:pPr marL="476250" lvl="0" indent="-342900" algn="l" rtl="0">
              <a:spcBef>
                <a:spcPts val="0"/>
              </a:spcBef>
              <a:spcAft>
                <a:spcPts val="0"/>
              </a:spcAft>
              <a:buSzPts val="15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The returns of the stock(s) and the Index have unequal variances [].</a:t>
            </a:r>
          </a:p>
          <a:p>
            <a:pPr marL="476250" lvl="0" indent="-342900" algn="l" rtl="0">
              <a:spcBef>
                <a:spcPts val="0"/>
              </a:spcBef>
              <a:spcAft>
                <a:spcPts val="0"/>
              </a:spcAft>
              <a:buSzPts val="1500"/>
              <a:buFont typeface="+mj-lt"/>
              <a:buAutoNum type="arabicPeriod"/>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33350" lvl="0" algn="l" rtl="0">
              <a:spcBef>
                <a:spcPts val="0"/>
              </a:spcBef>
              <a:spcAft>
                <a:spcPts val="0"/>
              </a:spcAft>
              <a:buSzPts val="1500"/>
            </a:pPr>
            <a:r>
              <a:rPr lang="en-US" sz="1600" b="1" dirty="0">
                <a:latin typeface="Calibri" panose="020F0502020204030204" pitchFamily="34" charset="0"/>
                <a:ea typeface="Calibri" panose="020F0502020204030204" pitchFamily="34" charset="0"/>
                <a:cs typeface="Calibri" panose="020F0502020204030204" pitchFamily="34" charset="0"/>
              </a:rPr>
              <a:t>Testing Conditions:</a:t>
            </a:r>
            <a:r>
              <a:rPr lang="en-US" sz="1600" dirty="0">
                <a:latin typeface="Calibri" panose="020F0502020204030204" pitchFamily="34" charset="0"/>
                <a:ea typeface="Calibri" panose="020F0502020204030204" pitchFamily="34" charset="0"/>
                <a:cs typeface="Calibri" panose="020F0502020204030204" pitchFamily="34" charset="0"/>
              </a:rPr>
              <a:t> </a:t>
            </a:r>
          </a:p>
          <a:p>
            <a:pPr marL="419100" lvl="0" indent="-285750" algn="l" rtl="0">
              <a:spcBef>
                <a:spcPts val="0"/>
              </a:spcBef>
              <a:spcAft>
                <a:spcPts val="0"/>
              </a:spcAft>
              <a:buSzPts val="15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Test Performed: Welch test (t-test with unequal variance)</a:t>
            </a:r>
          </a:p>
          <a:p>
            <a:pPr marL="419100" lvl="0" indent="-285750" algn="l" rtl="0">
              <a:spcBef>
                <a:spcPts val="0"/>
              </a:spcBef>
              <a:spcAft>
                <a:spcPts val="0"/>
              </a:spcAft>
              <a:buSzPts val="15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Significance Level: α = 0.05</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419100" lvl="0" indent="-285750" algn="l" rtl="0">
              <a:spcBef>
                <a:spcPts val="0"/>
              </a:spcBef>
              <a:spcAft>
                <a:spcPts val="0"/>
              </a:spcAft>
              <a:buSzPts val="15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test is repeated for all individual stocks vs. Nifty50 index (91 iterations)</a:t>
            </a:r>
          </a:p>
        </p:txBody>
      </p:sp>
    </p:spTree>
    <p:extLst>
      <p:ext uri="{BB962C8B-B14F-4D97-AF65-F5344CB8AC3E}">
        <p14:creationId xmlns:p14="http://schemas.microsoft.com/office/powerpoint/2010/main" val="69766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Question 2: Index vs Individual Stocks</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55257E2-FDDB-71A8-1C52-B43F0D4DD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88;p18">
            <a:extLst>
              <a:ext uri="{FF2B5EF4-FFF2-40B4-BE49-F238E27FC236}">
                <a16:creationId xmlns:a16="http://schemas.microsoft.com/office/drawing/2014/main" id="{47CE6EB1-DCAD-140F-A405-5A7DDE85A3A1}"/>
              </a:ext>
            </a:extLst>
          </p:cNvPr>
          <p:cNvSpPr txBox="1"/>
          <p:nvPr/>
        </p:nvSpPr>
        <p:spPr>
          <a:xfrm>
            <a:off x="311700" y="964643"/>
            <a:ext cx="7830900" cy="3631733"/>
          </a:xfrm>
          <a:prstGeom prst="rect">
            <a:avLst/>
          </a:prstGeom>
          <a:noFill/>
          <a:ln>
            <a:noFill/>
          </a:ln>
        </p:spPr>
        <p:txBody>
          <a:bodyPr spcFirstLastPara="1" wrap="square" lIns="91425" tIns="91425" rIns="91425" bIns="91425" anchor="t" anchorCtr="0">
            <a:spAutoFit/>
          </a:bodyPr>
          <a:lstStyle/>
          <a:p>
            <a:pPr marL="133350" lvl="0" algn="l" rtl="0">
              <a:spcBef>
                <a:spcPts val="0"/>
              </a:spcBef>
              <a:spcAft>
                <a:spcPts val="0"/>
              </a:spcAft>
              <a:buSzPts val="1500"/>
            </a:pPr>
            <a:r>
              <a:rPr lang="en-US" sz="1600" b="1" dirty="0">
                <a:latin typeface="Calibri" panose="020F0502020204030204" pitchFamily="34" charset="0"/>
                <a:ea typeface="Calibri" panose="020F0502020204030204" pitchFamily="34" charset="0"/>
                <a:cs typeface="Calibri" panose="020F0502020204030204" pitchFamily="34" charset="0"/>
              </a:rPr>
              <a:t>Hypothesis Formulation:</a:t>
            </a:r>
          </a:p>
          <a:p>
            <a:pPr marL="133350" lvl="0" algn="l" rtl="0">
              <a:spcBef>
                <a:spcPts val="0"/>
              </a:spcBef>
              <a:spcAft>
                <a:spcPts val="0"/>
              </a:spcAft>
              <a:buSzPts val="1500"/>
            </a:pPr>
            <a:r>
              <a:rPr lang="en-US" sz="1600" b="1" dirty="0">
                <a:latin typeface="Calibri" panose="020F0502020204030204" pitchFamily="34" charset="0"/>
                <a:ea typeface="Calibri" panose="020F0502020204030204" pitchFamily="34" charset="0"/>
                <a:cs typeface="Calibri" panose="020F0502020204030204" pitchFamily="34" charset="0"/>
              </a:rPr>
              <a:t>H</a:t>
            </a:r>
            <a:r>
              <a:rPr lang="en-US" sz="1600" b="1" baseline="-25000" dirty="0">
                <a:latin typeface="Calibri" panose="020F0502020204030204" pitchFamily="34" charset="0"/>
                <a:ea typeface="Calibri" panose="020F0502020204030204" pitchFamily="34" charset="0"/>
                <a:cs typeface="Calibri" panose="020F0502020204030204" pitchFamily="34" charset="0"/>
              </a:rPr>
              <a:t>0</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rgbClr val="000000"/>
                </a:solidFill>
                <a:effectLst/>
                <a:latin typeface="Calibri" panose="020F0502020204030204" pitchFamily="34" charset="0"/>
              </a:rPr>
              <a:t>There is no difference between index returns and those</a:t>
            </a:r>
          </a:p>
          <a:p>
            <a:pPr marL="133350" lvl="0" algn="l" rtl="0">
              <a:spcBef>
                <a:spcPts val="0"/>
              </a:spcBef>
              <a:spcAft>
                <a:spcPts val="0"/>
              </a:spcAft>
              <a:buSzPts val="1500"/>
            </a:pPr>
            <a:r>
              <a:rPr lang="en-US" sz="1600" b="0" i="0" u="none" strike="noStrike" dirty="0">
                <a:solidFill>
                  <a:srgbClr val="000000"/>
                </a:solidFill>
                <a:effectLst/>
                <a:latin typeface="Calibri" panose="020F0502020204030204" pitchFamily="34" charset="0"/>
              </a:rPr>
              <a:t>from an individual stock.</a:t>
            </a:r>
          </a:p>
          <a:p>
            <a:pPr marL="133350" lvl="0" algn="l" rtl="0">
              <a:spcBef>
                <a:spcPts val="0"/>
              </a:spcBef>
              <a:spcAft>
                <a:spcPts val="0"/>
              </a:spcAft>
              <a:buSzPts val="1500"/>
            </a:pPr>
            <a:r>
              <a:rPr lang="en-US" sz="1600" b="1" dirty="0">
                <a:latin typeface="Calibri" panose="020F0502020204030204" pitchFamily="34" charset="0"/>
                <a:ea typeface="Calibri" panose="020F0502020204030204" pitchFamily="34" charset="0"/>
                <a:cs typeface="Calibri" panose="020F0502020204030204" pitchFamily="34" charset="0"/>
              </a:rPr>
              <a:t>H</a:t>
            </a:r>
            <a:r>
              <a:rPr lang="en-US" sz="1600" b="1" baseline="-25000" dirty="0">
                <a:latin typeface="Calibri" panose="020F0502020204030204" pitchFamily="34" charset="0"/>
                <a:ea typeface="Calibri" panose="020F0502020204030204" pitchFamily="34" charset="0"/>
                <a:cs typeface="Calibri" panose="020F0502020204030204" pitchFamily="34" charset="0"/>
              </a:rPr>
              <a:t>A</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R</a:t>
            </a:r>
            <a:r>
              <a:rPr lang="en-US" sz="1600" b="0" i="0" u="none" strike="noStrike" dirty="0">
                <a:solidFill>
                  <a:srgbClr val="000000"/>
                </a:solidFill>
                <a:effectLst/>
                <a:latin typeface="Calibri" panose="020F0502020204030204" pitchFamily="34" charset="0"/>
              </a:rPr>
              <a:t>eturns obtained through an individual stock are greater</a:t>
            </a:r>
          </a:p>
          <a:p>
            <a:pPr marL="133350" lvl="0" algn="l" rtl="0">
              <a:spcBef>
                <a:spcPts val="0"/>
              </a:spcBef>
              <a:spcAft>
                <a:spcPts val="0"/>
              </a:spcAft>
              <a:buSzPts val="1500"/>
            </a:pPr>
            <a:r>
              <a:rPr lang="en-US" sz="1600" b="0" i="0" u="none" strike="noStrike" dirty="0">
                <a:solidFill>
                  <a:srgbClr val="000000"/>
                </a:solidFill>
                <a:effectLst/>
                <a:latin typeface="Calibri" panose="020F0502020204030204" pitchFamily="34" charset="0"/>
              </a:rPr>
              <a:t>than index returns.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133350" lvl="0" algn="l" rtl="0">
              <a:spcBef>
                <a:spcPts val="0"/>
              </a:spcBef>
              <a:spcAft>
                <a:spcPts val="0"/>
              </a:spcAft>
              <a:buSzPts val="1500"/>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33350" lvl="0" algn="l" rtl="0">
              <a:spcBef>
                <a:spcPts val="0"/>
              </a:spcBef>
              <a:spcAft>
                <a:spcPts val="0"/>
              </a:spcAft>
              <a:buSzPts val="1500"/>
            </a:pPr>
            <a:r>
              <a:rPr lang="en-US" sz="1600" b="1" dirty="0">
                <a:latin typeface="Calibri" panose="020F0502020204030204" pitchFamily="34" charset="0"/>
                <a:ea typeface="Calibri" panose="020F0502020204030204" pitchFamily="34" charset="0"/>
                <a:cs typeface="Calibri" panose="020F0502020204030204" pitchFamily="34" charset="0"/>
              </a:rPr>
              <a:t>Results:</a:t>
            </a:r>
          </a:p>
          <a:p>
            <a:pPr marL="133350" lvl="0" algn="l" rtl="0">
              <a:spcBef>
                <a:spcPts val="0"/>
              </a:spcBef>
              <a:spcAft>
                <a:spcPts val="0"/>
              </a:spcAft>
              <a:buSzPts val="1500"/>
            </a:pPr>
            <a:r>
              <a:rPr lang="en-US" sz="1600" dirty="0">
                <a:latin typeface="Calibri" panose="020F0502020204030204" pitchFamily="34" charset="0"/>
                <a:ea typeface="Calibri" panose="020F0502020204030204" pitchFamily="34" charset="0"/>
                <a:cs typeface="Calibri" panose="020F0502020204030204" pitchFamily="34" charset="0"/>
              </a:rPr>
              <a:t>We ran the test for 91 stocks, each compared to the Nifty50 index.</a:t>
            </a:r>
          </a:p>
          <a:p>
            <a:pPr marL="133350" lvl="0" algn="l" rtl="0">
              <a:spcBef>
                <a:spcPts val="0"/>
              </a:spcBef>
              <a:spcAft>
                <a:spcPts val="0"/>
              </a:spcAft>
              <a:buSzPts val="1500"/>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33350" lvl="0" algn="l" rtl="0">
              <a:spcBef>
                <a:spcPts val="0"/>
              </a:spcBef>
              <a:spcAft>
                <a:spcPts val="0"/>
              </a:spcAft>
              <a:buSzPts val="1500"/>
            </a:pPr>
            <a:r>
              <a:rPr lang="en-US" sz="1600" dirty="0">
                <a:latin typeface="Calibri" panose="020F0502020204030204" pitchFamily="34" charset="0"/>
                <a:ea typeface="Calibri" panose="020F0502020204030204" pitchFamily="34" charset="0"/>
                <a:cs typeface="Calibri" panose="020F0502020204030204" pitchFamily="34" charset="0"/>
              </a:rPr>
              <a:t>For 74 of the individual stocks, we reject the null hypothesis that the individual stock returns are not different from that of the Nifty50 index. More details </a:t>
            </a:r>
            <a:r>
              <a:rPr lang="en-US" sz="1600" dirty="0">
                <a:latin typeface="Calibri" panose="020F0502020204030204" pitchFamily="34" charset="0"/>
                <a:ea typeface="Calibri" panose="020F0502020204030204" pitchFamily="34" charset="0"/>
                <a:cs typeface="Calibri" panose="020F0502020204030204" pitchFamily="34" charset="0"/>
                <a:hlinkClick r:id="rId3"/>
              </a:rPr>
              <a:t>here</a:t>
            </a:r>
            <a:r>
              <a:rPr lang="en-US" sz="1600" dirty="0">
                <a:latin typeface="Calibri" panose="020F0502020204030204" pitchFamily="34" charset="0"/>
                <a:ea typeface="Calibri" panose="020F0502020204030204" pitchFamily="34" charset="0"/>
                <a:cs typeface="Calibri" panose="020F0502020204030204" pitchFamily="34" charset="0"/>
              </a:rPr>
              <a:t>.</a:t>
            </a:r>
          </a:p>
          <a:p>
            <a:pPr marL="133350" lvl="0" algn="l" rtl="0">
              <a:spcBef>
                <a:spcPts val="0"/>
              </a:spcBef>
              <a:spcAft>
                <a:spcPts val="0"/>
              </a:spcAft>
              <a:buSzPts val="1500"/>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33350" lvl="0" algn="l" rtl="0">
              <a:spcBef>
                <a:spcPts val="0"/>
              </a:spcBef>
              <a:spcAft>
                <a:spcPts val="0"/>
              </a:spcAft>
              <a:buSzPts val="1500"/>
            </a:pPr>
            <a:r>
              <a:rPr lang="en-US" sz="1600" b="1" dirty="0">
                <a:latin typeface="Calibri" panose="020F0502020204030204" pitchFamily="34" charset="0"/>
                <a:ea typeface="Calibri" panose="020F0502020204030204" pitchFamily="34" charset="0"/>
                <a:cs typeface="Calibri" panose="020F0502020204030204" pitchFamily="34" charset="0"/>
              </a:rPr>
              <a:t>Interpretation:</a:t>
            </a:r>
            <a:r>
              <a:rPr lang="en-US" sz="1600" dirty="0">
                <a:latin typeface="Calibri" panose="020F0502020204030204" pitchFamily="34" charset="0"/>
                <a:ea typeface="Calibri" panose="020F0502020204030204" pitchFamily="34" charset="0"/>
                <a:cs typeface="Calibri" panose="020F0502020204030204" pitchFamily="34" charset="0"/>
              </a:rPr>
              <a:t> We infer that we are better off separately investing in 74 stocks, rather than investing in the Nifty50 index. </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575537F-FE97-253A-7A28-312B8D24A09C}"/>
              </a:ext>
            </a:extLst>
          </p:cNvPr>
          <p:cNvPicPr>
            <a:picLocks noChangeAspect="1"/>
          </p:cNvPicPr>
          <p:nvPr/>
        </p:nvPicPr>
        <p:blipFill>
          <a:blip r:embed="rId4"/>
          <a:stretch>
            <a:fillRect/>
          </a:stretch>
        </p:blipFill>
        <p:spPr>
          <a:xfrm>
            <a:off x="5650438" y="391943"/>
            <a:ext cx="3181862" cy="2212580"/>
          </a:xfrm>
          <a:prstGeom prst="rect">
            <a:avLst/>
          </a:prstGeom>
        </p:spPr>
      </p:pic>
    </p:spTree>
    <p:extLst>
      <p:ext uri="{BB962C8B-B14F-4D97-AF65-F5344CB8AC3E}">
        <p14:creationId xmlns:p14="http://schemas.microsoft.com/office/powerpoint/2010/main" val="390736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260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Calibri" panose="020F0502020204030204" pitchFamily="34" charset="0"/>
                <a:ea typeface="Calibri" panose="020F0502020204030204" pitchFamily="34" charset="0"/>
                <a:cs typeface="Calibri" panose="020F0502020204030204" pitchFamily="34" charset="0"/>
              </a:rPr>
              <a:t>REFERENCES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08" name="Google Shape;108;p21"/>
          <p:cNvSpPr txBox="1">
            <a:spLocks noGrp="1"/>
          </p:cNvSpPr>
          <p:nvPr>
            <p:ph type="body" idx="1"/>
          </p:nvPr>
        </p:nvSpPr>
        <p:spPr>
          <a:xfrm>
            <a:off x="457200" y="939704"/>
            <a:ext cx="8375100" cy="373542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[1] Commodity Channel Index (CCI),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3"/>
              </a:rPr>
              <a:t>https://www.fidelity.com/learning-center/trading-investing/technical-analysis/technical-indicator-guide/cci</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[2] Relative Strength Index (RSI),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4"/>
              </a:rPr>
              <a:t>https://www.fidelity.com/learning-center/trading-investing/technical-analysis/technical-indicator-guide/RSI</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[3] Price to Earnings Ratio (PE Ratio),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5"/>
              </a:rPr>
              <a:t>https://www.fidelity.com/learning-center/trading-investing/technical-analysis/technical-indicator-guide/pe-ratio</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[4] MACD,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6"/>
              </a:rPr>
              <a:t>https://www.fidelity.com/learning-center/trading-investing/technical-analysis/technical-indicator-guide/macd</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[5] Investopedia: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7"/>
              </a:rPr>
              <a:t>https://www.investopedia.com/</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120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[6] </a:t>
            </a:r>
            <a:r>
              <a:rPr lang="en" sz="1100" dirty="0">
                <a:solidFill>
                  <a:srgbClr val="333333"/>
                </a:solidFill>
                <a:highlight>
                  <a:srgbClr val="E8E3D3"/>
                </a:highlight>
                <a:latin typeface="Calibri" panose="020F0502020204030204" pitchFamily="34" charset="0"/>
                <a:ea typeface="Calibri" panose="020F0502020204030204" pitchFamily="34" charset="0"/>
                <a:cs typeface="Calibri" panose="020F0502020204030204" pitchFamily="34" charset="0"/>
                <a:sym typeface="Roboto"/>
              </a:rPr>
              <a:t>Mallikarjuna, M., Rao, R.P. Evaluation of forecasting methods from selected stock market returns. </a:t>
            </a:r>
            <a:r>
              <a:rPr lang="en" sz="1100" i="1" dirty="0">
                <a:solidFill>
                  <a:srgbClr val="333333"/>
                </a:solidFill>
                <a:highlight>
                  <a:srgbClr val="E8E3D3"/>
                </a:highlight>
                <a:latin typeface="Calibri" panose="020F0502020204030204" pitchFamily="34" charset="0"/>
                <a:ea typeface="Calibri" panose="020F0502020204030204" pitchFamily="34" charset="0"/>
                <a:cs typeface="Calibri" panose="020F0502020204030204" pitchFamily="34" charset="0"/>
                <a:sym typeface="Roboto"/>
              </a:rPr>
              <a:t>Financ Innov</a:t>
            </a:r>
            <a:r>
              <a:rPr lang="en" sz="1100" dirty="0">
                <a:solidFill>
                  <a:srgbClr val="333333"/>
                </a:solidFill>
                <a:highlight>
                  <a:srgbClr val="E8E3D3"/>
                </a:highlight>
                <a:latin typeface="Calibri" panose="020F0502020204030204" pitchFamily="34" charset="0"/>
                <a:ea typeface="Calibri" panose="020F0502020204030204" pitchFamily="34" charset="0"/>
                <a:cs typeface="Calibri" panose="020F0502020204030204" pitchFamily="34" charset="0"/>
                <a:sym typeface="Roboto"/>
              </a:rPr>
              <a:t> 5, 40 (2019). https://doi.org/10.1186/s40854-019-0157-x</a:t>
            </a:r>
          </a:p>
        </p:txBody>
      </p:sp>
      <p:sp>
        <p:nvSpPr>
          <p:cNvPr id="2" name="Slide Number Placeholder 1">
            <a:extLst>
              <a:ext uri="{FF2B5EF4-FFF2-40B4-BE49-F238E27FC236}">
                <a16:creationId xmlns:a16="http://schemas.microsoft.com/office/drawing/2014/main" id="{A5E3E612-2E8D-1DF2-0F48-FF6A9E008A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457200" y="124959"/>
            <a:ext cx="7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PROJECT MOTIVATION</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2;p14"/>
          <p:cNvSpPr txBox="1"/>
          <p:nvPr/>
        </p:nvSpPr>
        <p:spPr>
          <a:xfrm>
            <a:off x="457200" y="1209335"/>
            <a:ext cx="7490400" cy="3016180"/>
          </a:xfrm>
          <a:prstGeom prst="rect">
            <a:avLst/>
          </a:prstGeom>
          <a:noFill/>
          <a:ln>
            <a:noFill/>
          </a:ln>
        </p:spPr>
        <p:txBody>
          <a:bodyPr spcFirstLastPara="1" wrap="square" lIns="91425" tIns="91425" rIns="91425" bIns="91425" anchor="t" anchorCtr="0">
            <a:spAutoFit/>
          </a:bodyPr>
          <a:lstStyle/>
          <a:p>
            <a:pPr marL="114300" lvl="0" algn="l" rtl="0">
              <a:lnSpc>
                <a:spcPct val="115000"/>
              </a:lnSpc>
              <a:spcBef>
                <a:spcPts val="0"/>
              </a:spcBef>
              <a:spcAft>
                <a:spcPts val="0"/>
              </a:spcAft>
              <a:buSzPct val="98000"/>
            </a:pP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rPr>
              <a:t>Intended Audience: </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Investors across levels of expertise.</a:t>
            </a: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The ability to forecast and accurately predict the future performance of stocks and indices is paramount for an investor. Stock performance is quite volatile as it can be influenced by circumstances like international events, human behavior, etc. This makes it challenging to accurately forecast or predict the direction of the market. </a:t>
            </a: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The motivation of this project is to evaluate the validity of some common stock market indicators in accurately predicting stock market returns. In addition, we also compare the effectiveness of investing in an index to investing in individual stocks.</a:t>
            </a:r>
          </a:p>
        </p:txBody>
      </p:sp>
      <p:sp>
        <p:nvSpPr>
          <p:cNvPr id="2" name="Slide Number Placeholder 1">
            <a:extLst>
              <a:ext uri="{FF2B5EF4-FFF2-40B4-BE49-F238E27FC236}">
                <a16:creationId xmlns:a16="http://schemas.microsoft.com/office/drawing/2014/main" id="{13DF9B66-256D-0039-7465-32D7F58B8B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1026" name="Picture 2" descr="Stonks | Know Your Meme">
            <a:extLst>
              <a:ext uri="{FF2B5EF4-FFF2-40B4-BE49-F238E27FC236}">
                <a16:creationId xmlns:a16="http://schemas.microsoft.com/office/drawing/2014/main" id="{866F4EC7-5844-DE88-F37A-400766DAE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860" y="355809"/>
            <a:ext cx="1852948" cy="1389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457200" y="124959"/>
            <a:ext cx="7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DATA SOURCES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2;p14"/>
          <p:cNvSpPr txBox="1"/>
          <p:nvPr/>
        </p:nvSpPr>
        <p:spPr>
          <a:xfrm>
            <a:off x="457200" y="1205237"/>
            <a:ext cx="7490400" cy="2733026"/>
          </a:xfrm>
          <a:prstGeom prst="rect">
            <a:avLst/>
          </a:prstGeom>
          <a:noFill/>
          <a:ln>
            <a:noFill/>
          </a:ln>
        </p:spPr>
        <p:txBody>
          <a:bodyPr spcFirstLastPara="1" wrap="square" lIns="91425" tIns="91425" rIns="91425" bIns="91425" anchor="t" anchorCtr="0">
            <a:spAutoFit/>
          </a:bodyPr>
          <a:lstStyle/>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Web scraped data from the </a:t>
            </a: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rPr>
              <a:t>National Stock Exchange (NSE)</a:t>
            </a: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ct val="98000"/>
              <a:buAutoNum type="arabicPeriod"/>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Stock Data:</a:t>
            </a: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hlinkClick r:id="rId3"/>
              </a:rPr>
              <a:t>Daily stock archives from 2016 – 2022.</a:t>
            </a: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Contains information for over 1500 stocks.</a:t>
            </a: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ct val="98000"/>
              <a:buAutoNum type="arabicPeriod" startAt="2"/>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Nifty50 Data:</a:t>
            </a: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hlinkClick r:id="rId4"/>
              </a:rPr>
              <a:t>Daily index records from 2016 – 2022</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a:t>
            </a:r>
          </a:p>
          <a:p>
            <a:pPr marL="114300">
              <a:lnSpc>
                <a:spcPct val="115000"/>
              </a:lnSpc>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Index of top 50 stocks from the NSE.</a:t>
            </a:r>
          </a:p>
        </p:txBody>
      </p:sp>
      <p:sp>
        <p:nvSpPr>
          <p:cNvPr id="2" name="Slide Number Placeholder 1">
            <a:extLst>
              <a:ext uri="{FF2B5EF4-FFF2-40B4-BE49-F238E27FC236}">
                <a16:creationId xmlns:a16="http://schemas.microsoft.com/office/drawing/2014/main" id="{13DF9B66-256D-0039-7465-32D7F58B8B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Rectangle 2">
            <a:extLst>
              <a:ext uri="{FF2B5EF4-FFF2-40B4-BE49-F238E27FC236}">
                <a16:creationId xmlns:a16="http://schemas.microsoft.com/office/drawing/2014/main" id="{2728F664-D0C8-28E6-84B5-6686004E164A}"/>
              </a:ext>
            </a:extLst>
          </p:cNvPr>
          <p:cNvSpPr/>
          <p:nvPr/>
        </p:nvSpPr>
        <p:spPr>
          <a:xfrm>
            <a:off x="6220759" y="663152"/>
            <a:ext cx="1240664" cy="461700"/>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E8E3D3"/>
                </a:solidFill>
              </a:rPr>
              <a:t>Stocks Data</a:t>
            </a:r>
          </a:p>
        </p:txBody>
      </p:sp>
      <p:sp>
        <p:nvSpPr>
          <p:cNvPr id="4" name="Rectangle 3">
            <a:extLst>
              <a:ext uri="{FF2B5EF4-FFF2-40B4-BE49-F238E27FC236}">
                <a16:creationId xmlns:a16="http://schemas.microsoft.com/office/drawing/2014/main" id="{677585A2-2512-874B-0C29-B41F516EB02C}"/>
              </a:ext>
            </a:extLst>
          </p:cNvPr>
          <p:cNvSpPr/>
          <p:nvPr/>
        </p:nvSpPr>
        <p:spPr>
          <a:xfrm>
            <a:off x="4762226" y="2423496"/>
            <a:ext cx="1944710"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E8E3D3"/>
                </a:solidFill>
              </a:rPr>
              <a:t>- Open</a:t>
            </a:r>
          </a:p>
          <a:p>
            <a:r>
              <a:rPr lang="en-IN" dirty="0">
                <a:solidFill>
                  <a:srgbClr val="E8E3D3"/>
                </a:solidFill>
              </a:rPr>
              <a:t>- Close</a:t>
            </a:r>
          </a:p>
          <a:p>
            <a:r>
              <a:rPr lang="en-IN" dirty="0">
                <a:solidFill>
                  <a:srgbClr val="E8E3D3"/>
                </a:solidFill>
              </a:rPr>
              <a:t>- High</a:t>
            </a:r>
          </a:p>
          <a:p>
            <a:r>
              <a:rPr lang="en-IN" dirty="0">
                <a:solidFill>
                  <a:srgbClr val="E8E3D3"/>
                </a:solidFill>
              </a:rPr>
              <a:t>- Low</a:t>
            </a:r>
          </a:p>
          <a:p>
            <a:r>
              <a:rPr lang="en-IN" dirty="0">
                <a:solidFill>
                  <a:srgbClr val="E8E3D3"/>
                </a:solidFill>
              </a:rPr>
              <a:t>- Typical Price</a:t>
            </a:r>
          </a:p>
          <a:p>
            <a:r>
              <a:rPr lang="en-IN" dirty="0">
                <a:solidFill>
                  <a:srgbClr val="E8E3D3"/>
                </a:solidFill>
              </a:rPr>
              <a:t>- Total Trade Quantity</a:t>
            </a:r>
          </a:p>
          <a:p>
            <a:r>
              <a:rPr lang="en-IN" dirty="0">
                <a:solidFill>
                  <a:srgbClr val="E8E3D3"/>
                </a:solidFill>
              </a:rPr>
              <a:t>- Total Trade Value</a:t>
            </a:r>
          </a:p>
        </p:txBody>
      </p:sp>
      <p:sp>
        <p:nvSpPr>
          <p:cNvPr id="5" name="Rectangle 4">
            <a:extLst>
              <a:ext uri="{FF2B5EF4-FFF2-40B4-BE49-F238E27FC236}">
                <a16:creationId xmlns:a16="http://schemas.microsoft.com/office/drawing/2014/main" id="{32F05A62-C345-93A7-7C45-BA56C9A1C181}"/>
              </a:ext>
            </a:extLst>
          </p:cNvPr>
          <p:cNvSpPr/>
          <p:nvPr/>
        </p:nvSpPr>
        <p:spPr>
          <a:xfrm>
            <a:off x="7026761" y="2423764"/>
            <a:ext cx="1944709"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E8E3D3"/>
                </a:solidFill>
              </a:rPr>
              <a:t>- CCI</a:t>
            </a:r>
          </a:p>
          <a:p>
            <a:r>
              <a:rPr lang="en-IN" dirty="0">
                <a:solidFill>
                  <a:srgbClr val="E8E3D3"/>
                </a:solidFill>
              </a:rPr>
              <a:t>- RSI</a:t>
            </a:r>
          </a:p>
          <a:p>
            <a:r>
              <a:rPr lang="en-IN" dirty="0">
                <a:solidFill>
                  <a:srgbClr val="E8E3D3"/>
                </a:solidFill>
              </a:rPr>
              <a:t>- MACD</a:t>
            </a:r>
          </a:p>
          <a:p>
            <a:r>
              <a:rPr lang="en-IN" dirty="0">
                <a:solidFill>
                  <a:srgbClr val="E8E3D3"/>
                </a:solidFill>
              </a:rPr>
              <a:t>- Returns</a:t>
            </a:r>
          </a:p>
          <a:p>
            <a:r>
              <a:rPr lang="en-IN" dirty="0">
                <a:solidFill>
                  <a:srgbClr val="E8E3D3"/>
                </a:solidFill>
              </a:rPr>
              <a:t>- Rolling Returns (Mean)</a:t>
            </a:r>
          </a:p>
          <a:p>
            <a:r>
              <a:rPr lang="en-IN" dirty="0">
                <a:solidFill>
                  <a:srgbClr val="E8E3D3"/>
                </a:solidFill>
              </a:rPr>
              <a:t>- Rolling Returns (SD)</a:t>
            </a:r>
          </a:p>
        </p:txBody>
      </p:sp>
      <p:sp>
        <p:nvSpPr>
          <p:cNvPr id="6" name="Rectangle 5">
            <a:extLst>
              <a:ext uri="{FF2B5EF4-FFF2-40B4-BE49-F238E27FC236}">
                <a16:creationId xmlns:a16="http://schemas.microsoft.com/office/drawing/2014/main" id="{0EA5F406-2CCA-CF37-A3C3-31F02683D7E7}"/>
              </a:ext>
            </a:extLst>
          </p:cNvPr>
          <p:cNvSpPr/>
          <p:nvPr/>
        </p:nvSpPr>
        <p:spPr>
          <a:xfrm>
            <a:off x="7327268" y="1720657"/>
            <a:ext cx="1240664" cy="461700"/>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E8E3D3"/>
                </a:solidFill>
              </a:rPr>
              <a:t>Calculated Fields</a:t>
            </a:r>
          </a:p>
        </p:txBody>
      </p:sp>
      <p:sp>
        <p:nvSpPr>
          <p:cNvPr id="7" name="Rectangle 6">
            <a:extLst>
              <a:ext uri="{FF2B5EF4-FFF2-40B4-BE49-F238E27FC236}">
                <a16:creationId xmlns:a16="http://schemas.microsoft.com/office/drawing/2014/main" id="{5A72ED92-2A7D-57F8-B67D-BE662556CDDF}"/>
              </a:ext>
            </a:extLst>
          </p:cNvPr>
          <p:cNvSpPr/>
          <p:nvPr/>
        </p:nvSpPr>
        <p:spPr>
          <a:xfrm>
            <a:off x="5114249" y="1720657"/>
            <a:ext cx="1240664" cy="461700"/>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E8E3D3"/>
                </a:solidFill>
              </a:rPr>
              <a:t>Pre-existing Data</a:t>
            </a:r>
          </a:p>
        </p:txBody>
      </p:sp>
      <p:cxnSp>
        <p:nvCxnSpPr>
          <p:cNvPr id="11" name="Straight Arrow Connector 10">
            <a:extLst>
              <a:ext uri="{FF2B5EF4-FFF2-40B4-BE49-F238E27FC236}">
                <a16:creationId xmlns:a16="http://schemas.microsoft.com/office/drawing/2014/main" id="{804E32A6-5769-9283-2E6C-6F9402226DD8}"/>
              </a:ext>
            </a:extLst>
          </p:cNvPr>
          <p:cNvCxnSpPr>
            <a:stCxn id="7" idx="2"/>
          </p:cNvCxnSpPr>
          <p:nvPr/>
        </p:nvCxnSpPr>
        <p:spPr>
          <a:xfrm>
            <a:off x="5734581" y="2182357"/>
            <a:ext cx="0" cy="241139"/>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14C052F-0E0D-5224-9C13-C7448D969DBA}"/>
              </a:ext>
            </a:extLst>
          </p:cNvPr>
          <p:cNvCxnSpPr/>
          <p:nvPr/>
        </p:nvCxnSpPr>
        <p:spPr>
          <a:xfrm>
            <a:off x="7947600" y="2182357"/>
            <a:ext cx="0" cy="241139"/>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939F68-1ED5-3D2F-4478-B53C7B645183}"/>
              </a:ext>
            </a:extLst>
          </p:cNvPr>
          <p:cNvCxnSpPr>
            <a:cxnSpLocks/>
          </p:cNvCxnSpPr>
          <p:nvPr/>
        </p:nvCxnSpPr>
        <p:spPr>
          <a:xfrm>
            <a:off x="7947600" y="894002"/>
            <a:ext cx="0" cy="826655"/>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C00D7-F919-B6FF-2670-A7E4D375C155}"/>
              </a:ext>
            </a:extLst>
          </p:cNvPr>
          <p:cNvCxnSpPr>
            <a:cxnSpLocks/>
            <a:stCxn id="3" idx="3"/>
          </p:cNvCxnSpPr>
          <p:nvPr/>
        </p:nvCxnSpPr>
        <p:spPr>
          <a:xfrm>
            <a:off x="7461423" y="894002"/>
            <a:ext cx="486177" cy="0"/>
          </a:xfrm>
          <a:prstGeom prst="line">
            <a:avLst/>
          </a:prstGeom>
          <a:ln>
            <a:solidFill>
              <a:srgbClr val="4B2E83"/>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C794B4-6A59-4497-5FBF-3CE8BEFF20BE}"/>
              </a:ext>
            </a:extLst>
          </p:cNvPr>
          <p:cNvCxnSpPr>
            <a:cxnSpLocks/>
          </p:cNvCxnSpPr>
          <p:nvPr/>
        </p:nvCxnSpPr>
        <p:spPr>
          <a:xfrm>
            <a:off x="5734581" y="894002"/>
            <a:ext cx="0" cy="826655"/>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E4C8D2-50FC-9BD7-4252-2B40C72443A2}"/>
              </a:ext>
            </a:extLst>
          </p:cNvPr>
          <p:cNvCxnSpPr>
            <a:cxnSpLocks/>
            <a:endCxn id="3" idx="1"/>
          </p:cNvCxnSpPr>
          <p:nvPr/>
        </p:nvCxnSpPr>
        <p:spPr>
          <a:xfrm>
            <a:off x="5734580" y="893146"/>
            <a:ext cx="486179" cy="856"/>
          </a:xfrm>
          <a:prstGeom prst="line">
            <a:avLst/>
          </a:prstGeom>
          <a:ln>
            <a:solidFill>
              <a:srgbClr val="4B2E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0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775C-BEB1-08F8-3679-7F0929E43F60}"/>
              </a:ext>
            </a:extLst>
          </p:cNvPr>
          <p:cNvSpPr>
            <a:spLocks noGrp="1"/>
          </p:cNvSpPr>
          <p:nvPr>
            <p:ph type="title"/>
          </p:nvPr>
        </p:nvSpPr>
        <p:spPr/>
        <p:txBody>
          <a:bodyPr>
            <a:normAutofit fontScale="90000"/>
          </a:bodyPr>
          <a:lstStyle/>
          <a:p>
            <a:r>
              <a:rPr lang="en-IN" dirty="0"/>
              <a:t>Placeholder Slide</a:t>
            </a:r>
          </a:p>
        </p:txBody>
      </p:sp>
      <p:sp>
        <p:nvSpPr>
          <p:cNvPr id="3" name="Text Placeholder 2">
            <a:extLst>
              <a:ext uri="{FF2B5EF4-FFF2-40B4-BE49-F238E27FC236}">
                <a16:creationId xmlns:a16="http://schemas.microsoft.com/office/drawing/2014/main" id="{A63F94C3-3787-A787-723C-F6A07B8DFA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1520747-C13A-83E6-BA89-E0F4ACB98A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Rectangle 4">
            <a:extLst>
              <a:ext uri="{FF2B5EF4-FFF2-40B4-BE49-F238E27FC236}">
                <a16:creationId xmlns:a16="http://schemas.microsoft.com/office/drawing/2014/main" id="{86B8AFC8-091B-3D24-6D1D-EAA08F54BB70}"/>
              </a:ext>
            </a:extLst>
          </p:cNvPr>
          <p:cNvSpPr/>
          <p:nvPr/>
        </p:nvSpPr>
        <p:spPr>
          <a:xfrm>
            <a:off x="744653" y="1152475"/>
            <a:ext cx="1944710"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E8E3D3"/>
                </a:solidFill>
              </a:rPr>
              <a:t>Risk Free Return</a:t>
            </a:r>
          </a:p>
        </p:txBody>
      </p:sp>
      <p:sp>
        <p:nvSpPr>
          <p:cNvPr id="6" name="Rectangle 5">
            <a:extLst>
              <a:ext uri="{FF2B5EF4-FFF2-40B4-BE49-F238E27FC236}">
                <a16:creationId xmlns:a16="http://schemas.microsoft.com/office/drawing/2014/main" id="{45C61488-9D55-70FC-C929-DC50346E0105}"/>
              </a:ext>
            </a:extLst>
          </p:cNvPr>
          <p:cNvSpPr/>
          <p:nvPr/>
        </p:nvSpPr>
        <p:spPr>
          <a:xfrm>
            <a:off x="6527748" y="3131325"/>
            <a:ext cx="1944710"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rgbClr val="E8E3D3"/>
              </a:solidFill>
            </a:endParaRPr>
          </a:p>
        </p:txBody>
      </p:sp>
      <p:sp>
        <p:nvSpPr>
          <p:cNvPr id="7" name="Rectangle 6">
            <a:extLst>
              <a:ext uri="{FF2B5EF4-FFF2-40B4-BE49-F238E27FC236}">
                <a16:creationId xmlns:a16="http://schemas.microsoft.com/office/drawing/2014/main" id="{B981FB4B-B8BE-57C1-5C38-D1D651438EDB}"/>
              </a:ext>
            </a:extLst>
          </p:cNvPr>
          <p:cNvSpPr/>
          <p:nvPr/>
        </p:nvSpPr>
        <p:spPr>
          <a:xfrm>
            <a:off x="744653" y="3131325"/>
            <a:ext cx="1944710"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rgbClr val="E8E3D3"/>
              </a:solidFill>
            </a:endParaRPr>
          </a:p>
        </p:txBody>
      </p:sp>
      <p:sp>
        <p:nvSpPr>
          <p:cNvPr id="8" name="Rectangle 7">
            <a:extLst>
              <a:ext uri="{FF2B5EF4-FFF2-40B4-BE49-F238E27FC236}">
                <a16:creationId xmlns:a16="http://schemas.microsoft.com/office/drawing/2014/main" id="{4B5F12FE-4F3F-06A6-2071-1F2C366A334E}"/>
              </a:ext>
            </a:extLst>
          </p:cNvPr>
          <p:cNvSpPr/>
          <p:nvPr/>
        </p:nvSpPr>
        <p:spPr>
          <a:xfrm>
            <a:off x="6527748" y="1215704"/>
            <a:ext cx="1944710"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E8E3D3"/>
                </a:solidFill>
              </a:rPr>
              <a:t>Index Return</a:t>
            </a:r>
          </a:p>
        </p:txBody>
      </p:sp>
    </p:spTree>
    <p:extLst>
      <p:ext uri="{BB962C8B-B14F-4D97-AF65-F5344CB8AC3E}">
        <p14:creationId xmlns:p14="http://schemas.microsoft.com/office/powerpoint/2010/main" val="204059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57200" y="126000"/>
            <a:ext cx="7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SPECIFIC QUESTIONS TO BE ADDRESSED</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68" name="Google Shape;68;p15"/>
          <p:cNvSpPr txBox="1"/>
          <p:nvPr/>
        </p:nvSpPr>
        <p:spPr>
          <a:xfrm>
            <a:off x="457200" y="766075"/>
            <a:ext cx="7490400" cy="2733026"/>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Are prominent market indicators reliable as to when one should buy or sell shares? In particular, we focus on the following indicators:</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39800" lvl="1" indent="-342900" algn="l" rtl="0">
              <a:lnSpc>
                <a:spcPct val="115000"/>
              </a:lnSpc>
              <a:spcBef>
                <a:spcPts val="0"/>
              </a:spcBef>
              <a:spcAft>
                <a:spcPts val="0"/>
              </a:spcAft>
              <a:buClr>
                <a:schemeClr val="dk1"/>
              </a:buClr>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CCI (Commodity Channel Index)</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39800" lvl="1" indent="-342900" algn="l" rtl="0">
              <a:lnSpc>
                <a:spcPct val="115000"/>
              </a:lnSpc>
              <a:spcBef>
                <a:spcPts val="0"/>
              </a:spcBef>
              <a:spcAft>
                <a:spcPts val="0"/>
              </a:spcAft>
              <a:buClr>
                <a:schemeClr val="dk1"/>
              </a:buClr>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RSI (Relative Strength Index)</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39800" lvl="1" indent="-342900" algn="l" rtl="0">
              <a:lnSpc>
                <a:spcPct val="115000"/>
              </a:lnSpc>
              <a:spcBef>
                <a:spcPts val="0"/>
              </a:spcBef>
              <a:spcAft>
                <a:spcPts val="0"/>
              </a:spcAft>
              <a:buClr>
                <a:schemeClr val="dk1"/>
              </a:buClr>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MACD (Moving Average Convergence Divergence)</a:t>
            </a:r>
          </a:p>
          <a:p>
            <a:pPr marL="939800" lvl="1" indent="-342900" algn="l" rtl="0">
              <a:lnSpc>
                <a:spcPct val="115000"/>
              </a:lnSpc>
              <a:spcBef>
                <a:spcPts val="0"/>
              </a:spcBef>
              <a:spcAft>
                <a:spcPts val="0"/>
              </a:spcAft>
              <a:buClr>
                <a:schemeClr val="dk1"/>
              </a:buClr>
              <a:buSzPct val="95000"/>
              <a:buFont typeface="+mj-lt"/>
              <a:buAutoNum type="arabicPeriod"/>
            </a:pPr>
            <a:endPar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596900" lvl="1" algn="l" rtl="0">
              <a:lnSpc>
                <a:spcPct val="115000"/>
              </a:lnSpc>
              <a:spcBef>
                <a:spcPts val="0"/>
              </a:spcBef>
              <a:spcAft>
                <a:spcPts val="0"/>
              </a:spcAft>
              <a:buClr>
                <a:schemeClr val="dk1"/>
              </a:buClr>
              <a:buSzPct val="95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33388" indent="-342900">
              <a:lnSpc>
                <a:spcPct val="115000"/>
              </a:lnSpc>
              <a:buClr>
                <a:schemeClr val="dk1"/>
              </a:buClr>
              <a:buSzPct val="95000"/>
              <a:buFont typeface="+mj-lt"/>
              <a:buAutoNum type="arabicPeriod"/>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Is it a better strategy to buy and hold an index compared to buying individual shares? Analyze the risk free returns and compare it to the market returns.</a:t>
            </a:r>
          </a:p>
        </p:txBody>
      </p:sp>
      <p:sp>
        <p:nvSpPr>
          <p:cNvPr id="2" name="Slide Number Placeholder 1">
            <a:extLst>
              <a:ext uri="{FF2B5EF4-FFF2-40B4-BE49-F238E27FC236}">
                <a16:creationId xmlns:a16="http://schemas.microsoft.com/office/drawing/2014/main" id="{CAB088FB-D177-8E53-2876-6029795DD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82523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57200" y="126000"/>
            <a:ext cx="7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Process Overview – Question 1</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CAB088FB-D177-8E53-2876-6029795DD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ectangle 2">
            <a:extLst>
              <a:ext uri="{FF2B5EF4-FFF2-40B4-BE49-F238E27FC236}">
                <a16:creationId xmlns:a16="http://schemas.microsoft.com/office/drawing/2014/main" id="{A1646104-B0E1-E7FF-99BE-4A5608858C37}"/>
              </a:ext>
            </a:extLst>
          </p:cNvPr>
          <p:cNvSpPr/>
          <p:nvPr/>
        </p:nvSpPr>
        <p:spPr>
          <a:xfrm>
            <a:off x="457200" y="749362"/>
            <a:ext cx="8238521" cy="3853861"/>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Arrow: Pentagon 3">
            <a:extLst>
              <a:ext uri="{FF2B5EF4-FFF2-40B4-BE49-F238E27FC236}">
                <a16:creationId xmlns:a16="http://schemas.microsoft.com/office/drawing/2014/main" id="{0917A6BB-88C4-186B-B5AC-FD26285D6E89}"/>
              </a:ext>
            </a:extLst>
          </p:cNvPr>
          <p:cNvSpPr/>
          <p:nvPr/>
        </p:nvSpPr>
        <p:spPr>
          <a:xfrm>
            <a:off x="457200" y="749362"/>
            <a:ext cx="3638099" cy="1229883"/>
          </a:xfrm>
          <a:prstGeom prst="homePlate">
            <a:avLst/>
          </a:prstGeom>
          <a:solidFill>
            <a:srgbClr val="E8E3D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B2E83"/>
                </a:solidFill>
              </a:rPr>
              <a:t>Stage 1:</a:t>
            </a:r>
          </a:p>
          <a:p>
            <a:pPr algn="ctr"/>
            <a:r>
              <a:rPr lang="en-IN" dirty="0">
                <a:solidFill>
                  <a:srgbClr val="4B2E83"/>
                </a:solidFill>
              </a:rPr>
              <a:t> Correlation Analysis</a:t>
            </a:r>
          </a:p>
        </p:txBody>
      </p:sp>
      <p:sp>
        <p:nvSpPr>
          <p:cNvPr id="5" name="Arrow: Pentagon 4">
            <a:extLst>
              <a:ext uri="{FF2B5EF4-FFF2-40B4-BE49-F238E27FC236}">
                <a16:creationId xmlns:a16="http://schemas.microsoft.com/office/drawing/2014/main" id="{BE6D8322-C27B-D3E5-829A-713FB4A412AD}"/>
              </a:ext>
            </a:extLst>
          </p:cNvPr>
          <p:cNvSpPr/>
          <p:nvPr/>
        </p:nvSpPr>
        <p:spPr>
          <a:xfrm>
            <a:off x="457199" y="1979245"/>
            <a:ext cx="3638099" cy="1391545"/>
          </a:xfrm>
          <a:prstGeom prst="homePlate">
            <a:avLst/>
          </a:prstGeom>
          <a:solidFill>
            <a:srgbClr val="E8E3D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B2E83"/>
                </a:solidFill>
              </a:rPr>
              <a:t>Stage 2: </a:t>
            </a:r>
          </a:p>
          <a:p>
            <a:pPr algn="ctr"/>
            <a:r>
              <a:rPr lang="en-IN" dirty="0">
                <a:solidFill>
                  <a:srgbClr val="4B2E83"/>
                </a:solidFill>
              </a:rPr>
              <a:t>t-test for average market returns compared to indicator-informed purchase decisions</a:t>
            </a:r>
          </a:p>
        </p:txBody>
      </p:sp>
      <p:sp>
        <p:nvSpPr>
          <p:cNvPr id="6" name="Arrow: Pentagon 5">
            <a:extLst>
              <a:ext uri="{FF2B5EF4-FFF2-40B4-BE49-F238E27FC236}">
                <a16:creationId xmlns:a16="http://schemas.microsoft.com/office/drawing/2014/main" id="{4371B22F-9439-3D0B-C1E4-3F860411AD11}"/>
              </a:ext>
            </a:extLst>
          </p:cNvPr>
          <p:cNvSpPr/>
          <p:nvPr/>
        </p:nvSpPr>
        <p:spPr>
          <a:xfrm>
            <a:off x="457199" y="3370790"/>
            <a:ext cx="3638099" cy="1232433"/>
          </a:xfrm>
          <a:prstGeom prst="homePlate">
            <a:avLst/>
          </a:prstGeom>
          <a:solidFill>
            <a:srgbClr val="E8E3D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B2E83"/>
                </a:solidFill>
              </a:rPr>
              <a:t>Stage 3:</a:t>
            </a:r>
          </a:p>
          <a:p>
            <a:pPr algn="ctr"/>
            <a:r>
              <a:rPr lang="en-IN" dirty="0">
                <a:solidFill>
                  <a:srgbClr val="4B2E83"/>
                </a:solidFill>
              </a:rPr>
              <a:t> Linear Regression to predict price rolling averages</a:t>
            </a:r>
          </a:p>
        </p:txBody>
      </p:sp>
      <p:cxnSp>
        <p:nvCxnSpPr>
          <p:cNvPr id="8" name="Straight Connector 7">
            <a:extLst>
              <a:ext uri="{FF2B5EF4-FFF2-40B4-BE49-F238E27FC236}">
                <a16:creationId xmlns:a16="http://schemas.microsoft.com/office/drawing/2014/main" id="{3E885E0F-40DB-ABB0-FF9D-63A1CB81B7A1}"/>
              </a:ext>
            </a:extLst>
          </p:cNvPr>
          <p:cNvCxnSpPr>
            <a:cxnSpLocks/>
          </p:cNvCxnSpPr>
          <p:nvPr/>
        </p:nvCxnSpPr>
        <p:spPr>
          <a:xfrm>
            <a:off x="3393247" y="1979245"/>
            <a:ext cx="5302474" cy="0"/>
          </a:xfrm>
          <a:prstGeom prst="line">
            <a:avLst/>
          </a:prstGeom>
          <a:ln w="28575">
            <a:solidFill>
              <a:srgbClr val="E8E3D3"/>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2EFC0C2-3A03-744E-8789-7682989EB30D}"/>
              </a:ext>
            </a:extLst>
          </p:cNvPr>
          <p:cNvCxnSpPr>
            <a:cxnSpLocks/>
          </p:cNvCxnSpPr>
          <p:nvPr/>
        </p:nvCxnSpPr>
        <p:spPr>
          <a:xfrm>
            <a:off x="3393247" y="3365946"/>
            <a:ext cx="5302474" cy="0"/>
          </a:xfrm>
          <a:prstGeom prst="line">
            <a:avLst/>
          </a:prstGeom>
          <a:ln w="28575">
            <a:solidFill>
              <a:srgbClr val="E8E3D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52ACC-9CB5-E446-8859-88ACF1CCCA07}"/>
              </a:ext>
            </a:extLst>
          </p:cNvPr>
          <p:cNvSpPr txBox="1"/>
          <p:nvPr/>
        </p:nvSpPr>
        <p:spPr>
          <a:xfrm>
            <a:off x="4203640" y="975071"/>
            <a:ext cx="4316315" cy="523220"/>
          </a:xfrm>
          <a:prstGeom prst="rect">
            <a:avLst/>
          </a:prstGeom>
          <a:noFill/>
        </p:spPr>
        <p:txBody>
          <a:bodyPr wrap="square" rtlCol="0">
            <a:spAutoFit/>
          </a:bodyPr>
          <a:lstStyle/>
          <a:p>
            <a:r>
              <a:rPr lang="en-IN" dirty="0">
                <a:solidFill>
                  <a:srgbClr val="E8E3D3"/>
                </a:solidFill>
              </a:rPr>
              <a:t>Observe correlation strength between different indicators and the stock price across stocks</a:t>
            </a:r>
          </a:p>
        </p:txBody>
      </p:sp>
      <p:sp>
        <p:nvSpPr>
          <p:cNvPr id="12" name="TextBox 11">
            <a:extLst>
              <a:ext uri="{FF2B5EF4-FFF2-40B4-BE49-F238E27FC236}">
                <a16:creationId xmlns:a16="http://schemas.microsoft.com/office/drawing/2014/main" id="{35EE53B2-ED6E-91B9-A49B-695E8F949878}"/>
              </a:ext>
            </a:extLst>
          </p:cNvPr>
          <p:cNvSpPr txBox="1"/>
          <p:nvPr/>
        </p:nvSpPr>
        <p:spPr>
          <a:xfrm>
            <a:off x="4156143" y="2410986"/>
            <a:ext cx="4316315" cy="523220"/>
          </a:xfrm>
          <a:prstGeom prst="rect">
            <a:avLst/>
          </a:prstGeom>
          <a:noFill/>
        </p:spPr>
        <p:txBody>
          <a:bodyPr wrap="square" rtlCol="0">
            <a:spAutoFit/>
          </a:bodyPr>
          <a:lstStyle/>
          <a:p>
            <a:r>
              <a:rPr lang="en-IN" dirty="0">
                <a:solidFill>
                  <a:srgbClr val="E8E3D3"/>
                </a:solidFill>
              </a:rPr>
              <a:t>Establish whether using indicators to purchase stocks is a better strategy than investing in an index</a:t>
            </a:r>
          </a:p>
        </p:txBody>
      </p:sp>
      <p:sp>
        <p:nvSpPr>
          <p:cNvPr id="13" name="TextBox 12">
            <a:extLst>
              <a:ext uri="{FF2B5EF4-FFF2-40B4-BE49-F238E27FC236}">
                <a16:creationId xmlns:a16="http://schemas.microsoft.com/office/drawing/2014/main" id="{80553CB5-2DE4-1AFD-B754-BFA32C000946}"/>
              </a:ext>
            </a:extLst>
          </p:cNvPr>
          <p:cNvSpPr txBox="1"/>
          <p:nvPr/>
        </p:nvSpPr>
        <p:spPr>
          <a:xfrm>
            <a:off x="4156143" y="3617674"/>
            <a:ext cx="4316315" cy="738664"/>
          </a:xfrm>
          <a:prstGeom prst="rect">
            <a:avLst/>
          </a:prstGeom>
          <a:noFill/>
        </p:spPr>
        <p:txBody>
          <a:bodyPr wrap="square" rtlCol="0">
            <a:spAutoFit/>
          </a:bodyPr>
          <a:lstStyle/>
          <a:p>
            <a:r>
              <a:rPr lang="en-IN" dirty="0">
                <a:solidFill>
                  <a:srgbClr val="E8E3D3"/>
                </a:solidFill>
              </a:rPr>
              <a:t>Predict future prices based on indicator data and past prices. Evaluate whether a strong relationship exists between the predictors and the stock prices.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6"/>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74" name="Google Shape;74;p16"/>
          <p:cNvSpPr txBox="1"/>
          <p:nvPr/>
        </p:nvSpPr>
        <p:spPr>
          <a:xfrm>
            <a:off x="457200" y="656475"/>
            <a:ext cx="7830900" cy="923299"/>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CCI (Commodity Channel Index)</a:t>
            </a:r>
            <a:r>
              <a:rPr lang="en" sz="1600" dirty="0">
                <a:latin typeface="Calibri" panose="020F0502020204030204" pitchFamily="34" charset="0"/>
                <a:ea typeface="Calibri" panose="020F0502020204030204" pitchFamily="34" charset="0"/>
                <a:cs typeface="Calibri" panose="020F0502020204030204" pitchFamily="34" charset="0"/>
              </a:rPr>
              <a:t>: </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Helps identify potential overbought or oversold conditions in an asset price.</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CCI above </a:t>
            </a:r>
            <a:r>
              <a:rPr lang="en" sz="1600" b="1" dirty="0">
                <a:latin typeface="Calibri" panose="020F0502020204030204" pitchFamily="34" charset="0"/>
                <a:ea typeface="Calibri" panose="020F0502020204030204" pitchFamily="34" charset="0"/>
                <a:cs typeface="Calibri" panose="020F0502020204030204" pitchFamily="34" charset="0"/>
              </a:rPr>
              <a:t>+100</a:t>
            </a:r>
            <a:r>
              <a:rPr lang="en" sz="1600" dirty="0">
                <a:latin typeface="Calibri" panose="020F0502020204030204" pitchFamily="34" charset="0"/>
                <a:ea typeface="Calibri" panose="020F0502020204030204" pitchFamily="34" charset="0"/>
                <a:cs typeface="Calibri" panose="020F0502020204030204" pitchFamily="34" charset="0"/>
              </a:rPr>
              <a:t> is considered overbought and below </a:t>
            </a:r>
            <a:r>
              <a:rPr lang="en" sz="1600" b="1" dirty="0">
                <a:latin typeface="Calibri" panose="020F0502020204030204" pitchFamily="34" charset="0"/>
                <a:ea typeface="Calibri" panose="020F0502020204030204" pitchFamily="34" charset="0"/>
                <a:cs typeface="Calibri" panose="020F0502020204030204" pitchFamily="34" charset="0"/>
              </a:rPr>
              <a:t>-100</a:t>
            </a:r>
            <a:r>
              <a:rPr lang="en" sz="1600" dirty="0">
                <a:latin typeface="Calibri" panose="020F0502020204030204" pitchFamily="34" charset="0"/>
                <a:ea typeface="Calibri" panose="020F0502020204030204" pitchFamily="34" charset="0"/>
                <a:cs typeface="Calibri" panose="020F0502020204030204" pitchFamily="34" charset="0"/>
              </a:rPr>
              <a:t> is considered oversold.</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75" name="Google Shape;75;p16"/>
          <p:cNvPicPr preferRelativeResize="0"/>
          <p:nvPr/>
        </p:nvPicPr>
        <p:blipFill>
          <a:blip r:embed="rId3">
            <a:alphaModFix/>
          </a:blip>
          <a:stretch>
            <a:fillRect/>
          </a:stretch>
        </p:blipFill>
        <p:spPr>
          <a:xfrm>
            <a:off x="1910700" y="1703157"/>
            <a:ext cx="5322599" cy="3085228"/>
          </a:xfrm>
          <a:prstGeom prst="rect">
            <a:avLst/>
          </a:prstGeom>
          <a:noFill/>
          <a:ln>
            <a:noFill/>
          </a:ln>
        </p:spPr>
      </p:pic>
      <p:sp>
        <p:nvSpPr>
          <p:cNvPr id="2" name="Slide Number Placeholder 1">
            <a:extLst>
              <a:ext uri="{FF2B5EF4-FFF2-40B4-BE49-F238E27FC236}">
                <a16:creationId xmlns:a16="http://schemas.microsoft.com/office/drawing/2014/main" id="{0D4E1FD6-FFA7-015E-BB84-B089E612F2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81" name="Google Shape;81;p17"/>
          <p:cNvSpPr txBox="1"/>
          <p:nvPr/>
        </p:nvSpPr>
        <p:spPr>
          <a:xfrm>
            <a:off x="457200" y="646350"/>
            <a:ext cx="7830900" cy="1169521"/>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RSI (</a:t>
            </a:r>
            <a:r>
              <a:rPr lang="en" sz="1600" b="1" dirty="0">
                <a:solidFill>
                  <a:schemeClr val="dk1"/>
                </a:solidFill>
                <a:latin typeface="Calibri" panose="020F0502020204030204" pitchFamily="34" charset="0"/>
                <a:ea typeface="Calibri" panose="020F0502020204030204" pitchFamily="34" charset="0"/>
                <a:cs typeface="Calibri" panose="020F0502020204030204" pitchFamily="34" charset="0"/>
              </a:rPr>
              <a:t>Relative Strength Index</a:t>
            </a:r>
            <a:r>
              <a:rPr lang="en" sz="1600" b="1" dirty="0">
                <a:latin typeface="Calibri" panose="020F0502020204030204" pitchFamily="34" charset="0"/>
                <a:ea typeface="Calibri" panose="020F0502020204030204" pitchFamily="34" charset="0"/>
                <a:cs typeface="Calibri" panose="020F0502020204030204" pitchFamily="34" charset="0"/>
              </a:rPr>
              <a:t>)</a:t>
            </a:r>
            <a:r>
              <a:rPr lang="en" sz="1600" dirty="0">
                <a:latin typeface="Calibri" panose="020F0502020204030204" pitchFamily="34" charset="0"/>
                <a:ea typeface="Calibri" panose="020F0502020204030204" pitchFamily="34" charset="0"/>
                <a:cs typeface="Calibri" panose="020F0502020204030204" pitchFamily="34" charset="0"/>
              </a:rPr>
              <a:t>:</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Measures the strength of a stock's price action to identify overbought or oversold conditions</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RSI above </a:t>
            </a:r>
            <a:r>
              <a:rPr lang="en" sz="1600" b="1" dirty="0">
                <a:latin typeface="Calibri" panose="020F0502020204030204" pitchFamily="34" charset="0"/>
                <a:ea typeface="Calibri" panose="020F0502020204030204" pitchFamily="34" charset="0"/>
                <a:cs typeface="Calibri" panose="020F0502020204030204" pitchFamily="34" charset="0"/>
              </a:rPr>
              <a:t>70</a:t>
            </a:r>
            <a:r>
              <a:rPr lang="en" sz="1600" dirty="0">
                <a:latin typeface="Calibri" panose="020F0502020204030204" pitchFamily="34" charset="0"/>
                <a:ea typeface="Calibri" panose="020F0502020204030204" pitchFamily="34" charset="0"/>
                <a:cs typeface="Calibri" panose="020F0502020204030204" pitchFamily="34" charset="0"/>
              </a:rPr>
              <a:t> is considered overbought and below </a:t>
            </a:r>
            <a:r>
              <a:rPr lang="en" sz="1600" b="1" dirty="0">
                <a:latin typeface="Calibri" panose="020F0502020204030204" pitchFamily="34" charset="0"/>
                <a:ea typeface="Calibri" panose="020F0502020204030204" pitchFamily="34" charset="0"/>
                <a:cs typeface="Calibri" panose="020F0502020204030204" pitchFamily="34" charset="0"/>
              </a:rPr>
              <a:t>30</a:t>
            </a:r>
            <a:r>
              <a:rPr lang="en" sz="1600" dirty="0">
                <a:latin typeface="Calibri" panose="020F0502020204030204" pitchFamily="34" charset="0"/>
                <a:ea typeface="Calibri" panose="020F0502020204030204" pitchFamily="34" charset="0"/>
                <a:cs typeface="Calibri" panose="020F0502020204030204" pitchFamily="34" charset="0"/>
              </a:rPr>
              <a:t> is considered oversold.</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82" name="Google Shape;82;p17"/>
          <p:cNvPicPr preferRelativeResize="0"/>
          <p:nvPr/>
        </p:nvPicPr>
        <p:blipFill>
          <a:blip r:embed="rId3">
            <a:alphaModFix/>
          </a:blip>
          <a:stretch>
            <a:fillRect/>
          </a:stretch>
        </p:blipFill>
        <p:spPr>
          <a:xfrm>
            <a:off x="1905925" y="1880403"/>
            <a:ext cx="5332149" cy="3102350"/>
          </a:xfrm>
          <a:prstGeom prst="rect">
            <a:avLst/>
          </a:prstGeom>
          <a:noFill/>
          <a:ln>
            <a:noFill/>
          </a:ln>
        </p:spPr>
      </p:pic>
      <p:sp>
        <p:nvSpPr>
          <p:cNvPr id="2" name="Slide Number Placeholder 1">
            <a:extLst>
              <a:ext uri="{FF2B5EF4-FFF2-40B4-BE49-F238E27FC236}">
                <a16:creationId xmlns:a16="http://schemas.microsoft.com/office/drawing/2014/main" id="{E6ED2B50-DFD2-7E24-D6BE-6F86C5F0A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88" name="Google Shape;88;p18"/>
          <p:cNvSpPr txBox="1"/>
          <p:nvPr/>
        </p:nvSpPr>
        <p:spPr>
          <a:xfrm>
            <a:off x="457200" y="626050"/>
            <a:ext cx="7830900" cy="1661963"/>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PE Ratio (</a:t>
            </a:r>
            <a:r>
              <a:rPr lang="en" sz="1600" b="1" dirty="0">
                <a:solidFill>
                  <a:schemeClr val="dk1"/>
                </a:solidFill>
                <a:latin typeface="Calibri" panose="020F0502020204030204" pitchFamily="34" charset="0"/>
                <a:ea typeface="Calibri" panose="020F0502020204030204" pitchFamily="34" charset="0"/>
                <a:cs typeface="Calibri" panose="020F0502020204030204" pitchFamily="34" charset="0"/>
              </a:rPr>
              <a:t>Price-to-Earnings Ratio</a:t>
            </a:r>
            <a:r>
              <a:rPr lang="en" sz="1600" b="1" dirty="0">
                <a:latin typeface="Calibri" panose="020F0502020204030204" pitchFamily="34" charset="0"/>
                <a:ea typeface="Calibri" panose="020F0502020204030204" pitchFamily="34" charset="0"/>
                <a:cs typeface="Calibri" panose="020F0502020204030204" pitchFamily="34" charset="0"/>
              </a:rPr>
              <a:t>)</a:t>
            </a:r>
            <a:r>
              <a:rPr lang="en" sz="1600" dirty="0">
                <a:latin typeface="Calibri" panose="020F0502020204030204" pitchFamily="34" charset="0"/>
                <a:ea typeface="Calibri" panose="020F0502020204030204" pitchFamily="34" charset="0"/>
                <a:cs typeface="Calibri" panose="020F0502020204030204" pitchFamily="34" charset="0"/>
              </a:rPr>
              <a:t>: </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A measure of the market's expectation of a company's future earnings growth</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Doesn't</a:t>
            </a:r>
            <a:r>
              <a:rPr lang="en" sz="1600" dirty="0">
                <a:latin typeface="Calibri" panose="020F0502020204030204" pitchFamily="34" charset="0"/>
                <a:ea typeface="Calibri" panose="020F0502020204030204" pitchFamily="34" charset="0"/>
                <a:cs typeface="Calibri" panose="020F0502020204030204" pitchFamily="34" charset="0"/>
              </a:rPr>
              <a:t> consider the company's debt, earnings quality, or other factors that can impact the stock's future performance.</a:t>
            </a: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This is traditionally considered a core tool for fundamental analysis, but we want to analyze the impact of “buying cheap” from a technical standpoint.</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89" name="Google Shape;89;p18"/>
          <p:cNvPicPr preferRelativeResize="0"/>
          <p:nvPr/>
        </p:nvPicPr>
        <p:blipFill>
          <a:blip r:embed="rId3">
            <a:alphaModFix/>
          </a:blip>
          <a:stretch>
            <a:fillRect/>
          </a:stretch>
        </p:blipFill>
        <p:spPr>
          <a:xfrm>
            <a:off x="1977025" y="2509284"/>
            <a:ext cx="5189950" cy="2412570"/>
          </a:xfrm>
          <a:prstGeom prst="rect">
            <a:avLst/>
          </a:prstGeom>
          <a:noFill/>
          <a:ln>
            <a:noFill/>
          </a:ln>
        </p:spPr>
      </p:pic>
      <p:sp>
        <p:nvSpPr>
          <p:cNvPr id="2" name="Slide Number Placeholder 1">
            <a:extLst>
              <a:ext uri="{FF2B5EF4-FFF2-40B4-BE49-F238E27FC236}">
                <a16:creationId xmlns:a16="http://schemas.microsoft.com/office/drawing/2014/main" id="{91D769B1-6A08-758D-FEA8-F7936FD2C6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UWColor">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1056</Words>
  <Application>Microsoft Office PowerPoint</Application>
  <PresentationFormat>On-screen Show (16:9)</PresentationFormat>
  <Paragraphs>129</Paragraphs>
  <Slides>14</Slides>
  <Notes>13</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Simple Light</vt:lpstr>
      <vt:lpstr>PowerPoint Presentation</vt:lpstr>
      <vt:lpstr>PowerPoint Presentation</vt:lpstr>
      <vt:lpstr>PowerPoint Presentation</vt:lpstr>
      <vt:lpstr>Placeholder Slide</vt:lpstr>
      <vt:lpstr>PowerPoint Presentation</vt:lpstr>
      <vt:lpstr>PowerPoint Presentation</vt:lpstr>
      <vt:lpstr>PowerPoint Presentation</vt:lpstr>
      <vt:lpstr>PowerPoint Presentation</vt:lpstr>
      <vt:lpstr>PowerPoint Presentation</vt:lpstr>
      <vt:lpstr>PowerPoint Presentation</vt:lpstr>
      <vt:lpstr>Question 1:  Are prominent market indicators reliable as to when one should buy or sell shares?</vt:lpstr>
      <vt:lpstr>Question 2: Index vs Individual Stocks</vt:lpstr>
      <vt:lpstr>Question 2: Index vs Individual Stocks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 S V</dc:creator>
  <cp:lastModifiedBy>Arjun Sharma</cp:lastModifiedBy>
  <cp:revision>30</cp:revision>
  <dcterms:modified xsi:type="dcterms:W3CDTF">2023-03-08T22:07:27Z</dcterms:modified>
</cp:coreProperties>
</file>