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2"/>
  </p:notesMasterIdLst>
  <p:sldIdLst>
    <p:sldId id="256" r:id="rId2"/>
    <p:sldId id="257" r:id="rId3"/>
    <p:sldId id="266" r:id="rId4"/>
    <p:sldId id="258" r:id="rId5"/>
    <p:sldId id="259" r:id="rId6"/>
    <p:sldId id="260" r:id="rId7"/>
    <p:sldId id="261" r:id="rId8"/>
    <p:sldId id="262" r:id="rId9"/>
    <p:sldId id="265" r:id="rId10"/>
    <p:sldId id="264"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288">
          <p15:clr>
            <a:srgbClr val="9AA0A6"/>
          </p15:clr>
        </p15:guide>
        <p15:guide id="4" pos="253">
          <p15:clr>
            <a:srgbClr val="9AA0A6"/>
          </p15:clr>
        </p15:guide>
        <p15:guide id="5" pos="384">
          <p15:clr>
            <a:srgbClr val="9AA0A6"/>
          </p15:clr>
        </p15:guide>
        <p15:guide id="6" pos="25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3D3"/>
    <a:srgbClr val="4B2E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99" autoAdjust="0"/>
  </p:normalViewPr>
  <p:slideViewPr>
    <p:cSldViewPr snapToGrid="0">
      <p:cViewPr varScale="1">
        <p:scale>
          <a:sx n="110" d="100"/>
          <a:sy n="110" d="100"/>
        </p:scale>
        <p:origin x="423" y="57"/>
      </p:cViewPr>
      <p:guideLst>
        <p:guide orient="horz" pos="1620"/>
        <p:guide pos="2880"/>
        <p:guide pos="288"/>
        <p:guide pos="253"/>
        <p:guide pos="384"/>
        <p:guide pos="25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06eb1f1d72_3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06eb1f1d72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06eb1f1d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06eb1f1d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06eb1f1d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06eb1f1d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4682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06eb1f1d7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06eb1f1d7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06eb1f1d7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06eb1f1d7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06eb1f1d72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06eb1f1d72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06eb1f1d72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06eb1f1d72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06eb1f1d72_3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06eb1f1d72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06eb1f1d72_3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06eb1f1d72_3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3892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E8E3D3"/>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atin typeface="Calibri" panose="020F0502020204030204" pitchFamily="34" charset="0"/>
                <a:ea typeface="Calibri" panose="020F0502020204030204" pitchFamily="34" charset="0"/>
                <a:cs typeface="Calibri" panose="020F0502020204030204" pitchFamily="3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F471877-1F1C-4BFF-AF85-F75C150FCA7D}" type="slidenum">
              <a:rPr lang="en" smtClean="0"/>
              <a:pPr/>
              <a:t>‹#›</a:t>
            </a:fld>
            <a:endParaRPr lang="e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E8E3D3"/>
        </a:solidFill>
        <a:effectLst/>
      </p:bgPr>
    </p:bg>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E8E3D3"/>
        </a:solidFill>
        <a:effectLst/>
      </p:bgPr>
    </p:bg>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E8E3D3"/>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E8E3D3"/>
        </a:solid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rgbClr val="E8E3D3"/>
        </a:solidFill>
        <a:effectLst/>
      </p:bgPr>
    </p:bg>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userDrawn="1">
  <p:cSld name="TITLE_ONLY">
    <p:bg>
      <p:bgPr>
        <a:solidFill>
          <a:srgbClr val="E8E3D3"/>
        </a:solidFill>
        <a:effectLst/>
      </p:bgPr>
    </p:bg>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55944" y="127671"/>
            <a:ext cx="8865214"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27" name="Google Shape;27;p6"/>
          <p:cNvSpPr txBox="1">
            <a:spLocks noGrp="1"/>
          </p:cNvSpPr>
          <p:nvPr>
            <p:ph type="sldNum" idx="12"/>
          </p:nvPr>
        </p:nvSpPr>
        <p:spPr>
          <a:xfrm>
            <a:off x="8569842" y="4700968"/>
            <a:ext cx="451316" cy="355849"/>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 name="Google Shape;22;p5">
            <a:extLst>
              <a:ext uri="{FF2B5EF4-FFF2-40B4-BE49-F238E27FC236}">
                <a16:creationId xmlns:a16="http://schemas.microsoft.com/office/drawing/2014/main" id="{058FB436-5AFC-26A0-97BF-BBFB1E3775B5}"/>
              </a:ext>
            </a:extLst>
          </p:cNvPr>
          <p:cNvSpPr txBox="1">
            <a:spLocks noGrp="1"/>
          </p:cNvSpPr>
          <p:nvPr>
            <p:ph type="body" idx="1"/>
          </p:nvPr>
        </p:nvSpPr>
        <p:spPr>
          <a:xfrm>
            <a:off x="155944" y="829340"/>
            <a:ext cx="8865214" cy="3742659"/>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rgbClr val="E8E3D3"/>
        </a:solidFill>
        <a:effectLst/>
      </p:bgPr>
    </p:bg>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E8E3D3"/>
        </a:solidFill>
        <a:effectLst/>
      </p:bgPr>
    </p:bg>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rgbClr val="E8E3D3"/>
        </a:solidFill>
        <a:effectLst/>
      </p:bgPr>
    </p:bg>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rgbClr val="E8E3D3"/>
        </a:solidFill>
        <a:effectLst/>
      </p:bgPr>
    </p:bg>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8E3D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4B2E83"/>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idelity.com/learning-center/trading-investing/technical-analysis/technical-indicator-guide/cci" TargetMode="External"/><Relationship Id="rId7" Type="http://schemas.openxmlformats.org/officeDocument/2006/relationships/hyperlink" Target="https://www.investopedia.co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s://www.fidelity.com/learning-center/trading-investing/technical-analysis/technical-indicator-guide/macd" TargetMode="External"/><Relationship Id="rId5" Type="http://schemas.openxmlformats.org/officeDocument/2006/relationships/hyperlink" Target="https://www.fidelity.com/learning-center/trading-investing/technical-analysis/technical-indicator-guide/pe-ratio" TargetMode="External"/><Relationship Id="rId4" Type="http://schemas.openxmlformats.org/officeDocument/2006/relationships/hyperlink" Target="https://www.fidelity.com/learning-center/trading-investing/technical-analysis/technical-indicator-guide/RS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1.nseindia.com/products/content/equities/equities/archieve_eq.htm"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investing.com/indices/s-p-cnx-nifty-historical-data"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321086" y="158075"/>
            <a:ext cx="8822913" cy="49241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u="sng" dirty="0">
                <a:latin typeface="Calibri" panose="020F0502020204030204" pitchFamily="34" charset="0"/>
                <a:ea typeface="Calibri" panose="020F0502020204030204" pitchFamily="34" charset="0"/>
                <a:cs typeface="Calibri" panose="020F0502020204030204" pitchFamily="34" charset="0"/>
              </a:rPr>
              <a:t>Data 557 A Wi 23: Applied Statistics And Experimental Design</a:t>
            </a:r>
            <a:endParaRPr sz="2000" b="1" u="sng" dirty="0">
              <a:latin typeface="Calibri" panose="020F0502020204030204" pitchFamily="34" charset="0"/>
              <a:ea typeface="Calibri" panose="020F0502020204030204" pitchFamily="34" charset="0"/>
              <a:cs typeface="Calibri" panose="020F0502020204030204" pitchFamily="34" charset="0"/>
            </a:endParaRPr>
          </a:p>
        </p:txBody>
      </p:sp>
      <p:sp>
        <p:nvSpPr>
          <p:cNvPr id="55" name="Google Shape;55;p13"/>
          <p:cNvSpPr txBox="1"/>
          <p:nvPr/>
        </p:nvSpPr>
        <p:spPr>
          <a:xfrm>
            <a:off x="321086" y="3569683"/>
            <a:ext cx="7844894"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u="sng" dirty="0">
                <a:latin typeface="Calibri" panose="020F0502020204030204" pitchFamily="34" charset="0"/>
                <a:ea typeface="Calibri" panose="020F0502020204030204" pitchFamily="34" charset="0"/>
                <a:cs typeface="Calibri" panose="020F0502020204030204" pitchFamily="34" charset="0"/>
              </a:rPr>
              <a:t>Team Members</a:t>
            </a:r>
            <a:endParaRPr lang="en" sz="1600" b="1" dirty="0">
              <a:latin typeface="Calibri" panose="020F0502020204030204" pitchFamily="34" charset="0"/>
              <a:ea typeface="Calibri" panose="020F0502020204030204" pitchFamily="34" charset="0"/>
              <a:cs typeface="Calibri" panose="020F0502020204030204" pitchFamily="34" charset="0"/>
            </a:endParaRPr>
          </a:p>
          <a:p>
            <a:pPr marL="342900" lvl="0" indent="-342900" algn="l" rtl="0">
              <a:spcBef>
                <a:spcPts val="0"/>
              </a:spcBef>
              <a:spcAft>
                <a:spcPts val="0"/>
              </a:spcAft>
              <a:buAutoNum type="arabicParenR"/>
            </a:pPr>
            <a:r>
              <a:rPr lang="en" sz="1600" dirty="0">
                <a:latin typeface="Calibri" panose="020F0502020204030204" pitchFamily="34" charset="0"/>
                <a:ea typeface="Calibri" panose="020F0502020204030204" pitchFamily="34" charset="0"/>
                <a:cs typeface="Calibri" panose="020F0502020204030204" pitchFamily="34" charset="0"/>
              </a:rPr>
              <a:t>Sagnik Ghosal</a:t>
            </a:r>
          </a:p>
          <a:p>
            <a:pPr marL="342900" lvl="0" indent="-342900" algn="l" rtl="0">
              <a:spcBef>
                <a:spcPts val="0"/>
              </a:spcBef>
              <a:spcAft>
                <a:spcPts val="0"/>
              </a:spcAft>
              <a:buAutoNum type="arabicParenR"/>
            </a:pPr>
            <a:r>
              <a:rPr lang="en" sz="1600" dirty="0">
                <a:latin typeface="Calibri" panose="020F0502020204030204" pitchFamily="34" charset="0"/>
                <a:ea typeface="Calibri" panose="020F0502020204030204" pitchFamily="34" charset="0"/>
                <a:cs typeface="Calibri" panose="020F0502020204030204" pitchFamily="34" charset="0"/>
              </a:rPr>
              <a:t>Arjun Sharma</a:t>
            </a:r>
          </a:p>
          <a:p>
            <a:pPr marL="342900" lvl="0" indent="-342900" algn="l" rtl="0">
              <a:spcBef>
                <a:spcPts val="0"/>
              </a:spcBef>
              <a:spcAft>
                <a:spcPts val="0"/>
              </a:spcAft>
              <a:buAutoNum type="arabicParenR"/>
            </a:pPr>
            <a:r>
              <a:rPr lang="en" sz="1600" dirty="0">
                <a:latin typeface="Calibri" panose="020F0502020204030204" pitchFamily="34" charset="0"/>
                <a:ea typeface="Calibri" panose="020F0502020204030204" pitchFamily="34" charset="0"/>
                <a:cs typeface="Calibri" panose="020F0502020204030204" pitchFamily="34" charset="0"/>
              </a:rPr>
              <a:t>Raman S V</a:t>
            </a:r>
          </a:p>
          <a:p>
            <a:pPr marL="342900" lvl="0" indent="-342900" algn="l" rtl="0">
              <a:spcBef>
                <a:spcPts val="0"/>
              </a:spcBef>
              <a:spcAft>
                <a:spcPts val="0"/>
              </a:spcAft>
              <a:buAutoNum type="arabicParenR"/>
            </a:pPr>
            <a:r>
              <a:rPr lang="en" sz="1600" dirty="0">
                <a:latin typeface="Calibri" panose="020F0502020204030204" pitchFamily="34" charset="0"/>
                <a:ea typeface="Calibri" panose="020F0502020204030204" pitchFamily="34" charset="0"/>
                <a:cs typeface="Calibri" panose="020F0502020204030204" pitchFamily="34" charset="0"/>
              </a:rPr>
              <a:t>Adithyaa V</a:t>
            </a:r>
            <a:endParaRPr sz="1600" dirty="0">
              <a:latin typeface="Calibri" panose="020F0502020204030204" pitchFamily="34" charset="0"/>
              <a:ea typeface="Calibri" panose="020F0502020204030204" pitchFamily="34" charset="0"/>
              <a:cs typeface="Calibri" panose="020F0502020204030204" pitchFamily="34" charset="0"/>
            </a:endParaRPr>
          </a:p>
        </p:txBody>
      </p:sp>
      <p:sp>
        <p:nvSpPr>
          <p:cNvPr id="56" name="Google Shape;56;p13"/>
          <p:cNvSpPr txBox="1"/>
          <p:nvPr/>
        </p:nvSpPr>
        <p:spPr>
          <a:xfrm>
            <a:off x="321086" y="1771561"/>
            <a:ext cx="8190663"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dirty="0">
                <a:latin typeface="Calibri" panose="020F0502020204030204" pitchFamily="34" charset="0"/>
                <a:ea typeface="Calibri" panose="020F0502020204030204" pitchFamily="34" charset="0"/>
                <a:cs typeface="Calibri" panose="020F0502020204030204" pitchFamily="34" charset="0"/>
              </a:rPr>
              <a:t>Indian Stock Markets Data: </a:t>
            </a:r>
            <a:endParaRPr sz="2000" b="1"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r>
              <a:rPr lang="en" sz="2000" b="1" dirty="0">
                <a:latin typeface="Calibri" panose="020F0502020204030204" pitchFamily="34" charset="0"/>
                <a:ea typeface="Calibri" panose="020F0502020204030204" pitchFamily="34" charset="0"/>
                <a:cs typeface="Calibri" panose="020F0502020204030204" pitchFamily="34" charset="0"/>
              </a:rPr>
              <a:t>Analysis of Market Indicators</a:t>
            </a:r>
            <a:endParaRPr sz="2000" b="1"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457200" y="12600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b="1">
                <a:latin typeface="Calibri" panose="020F0502020204030204" pitchFamily="34" charset="0"/>
                <a:ea typeface="Calibri" panose="020F0502020204030204" pitchFamily="34" charset="0"/>
                <a:cs typeface="Calibri" panose="020F0502020204030204" pitchFamily="34" charset="0"/>
              </a:rPr>
              <a:t>REFERENCES</a:t>
            </a:r>
            <a:endParaRPr sz="1800" b="1" dirty="0">
              <a:latin typeface="Calibri" panose="020F0502020204030204" pitchFamily="34" charset="0"/>
              <a:ea typeface="Calibri" panose="020F0502020204030204" pitchFamily="34" charset="0"/>
              <a:cs typeface="Calibri" panose="020F0502020204030204" pitchFamily="34" charset="0"/>
            </a:endParaRPr>
          </a:p>
        </p:txBody>
      </p:sp>
      <p:sp>
        <p:nvSpPr>
          <p:cNvPr id="108" name="Google Shape;108;p21"/>
          <p:cNvSpPr txBox="1">
            <a:spLocks noGrp="1"/>
          </p:cNvSpPr>
          <p:nvPr>
            <p:ph type="body" idx="1"/>
          </p:nvPr>
        </p:nvSpPr>
        <p:spPr>
          <a:xfrm>
            <a:off x="457200" y="939704"/>
            <a:ext cx="8375100" cy="3735425"/>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SzPct val="70300"/>
              <a:buNone/>
            </a:pPr>
            <a:r>
              <a:rPr lang="en" sz="1100" dirty="0">
                <a:latin typeface="Calibri" panose="020F0502020204030204" pitchFamily="34" charset="0"/>
                <a:ea typeface="Calibri" panose="020F0502020204030204" pitchFamily="34" charset="0"/>
                <a:cs typeface="Calibri" panose="020F0502020204030204" pitchFamily="34" charset="0"/>
              </a:rPr>
              <a:t>[1] Commodity Channel Index (CCI), Fidelity Investments: </a:t>
            </a:r>
            <a:r>
              <a:rPr lang="en" sz="1100" u="sng" dirty="0">
                <a:solidFill>
                  <a:schemeClr val="hlink"/>
                </a:solidFill>
                <a:latin typeface="Calibri" panose="020F0502020204030204" pitchFamily="34" charset="0"/>
                <a:ea typeface="Calibri" panose="020F0502020204030204" pitchFamily="34" charset="0"/>
                <a:cs typeface="Calibri" panose="020F0502020204030204" pitchFamily="34" charset="0"/>
                <a:hlinkClick r:id="rId3"/>
              </a:rPr>
              <a:t>https://www.fidelity.com/learning-center/trading-investing/technical-analysis/technical-indicator-guide/cci</a:t>
            </a:r>
            <a:endParaRPr sz="1100"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150000"/>
              </a:lnSpc>
              <a:spcBef>
                <a:spcPts val="1200"/>
              </a:spcBef>
              <a:spcAft>
                <a:spcPts val="0"/>
              </a:spcAft>
              <a:buSzPct val="70300"/>
              <a:buNone/>
            </a:pPr>
            <a:r>
              <a:rPr lang="en" sz="1100" dirty="0">
                <a:latin typeface="Calibri" panose="020F0502020204030204" pitchFamily="34" charset="0"/>
                <a:ea typeface="Calibri" panose="020F0502020204030204" pitchFamily="34" charset="0"/>
                <a:cs typeface="Calibri" panose="020F0502020204030204" pitchFamily="34" charset="0"/>
              </a:rPr>
              <a:t>[2] Relative Strength Index (RSI), Fidelity Investments: </a:t>
            </a:r>
            <a:r>
              <a:rPr lang="en" sz="1100" u="sng" dirty="0">
                <a:solidFill>
                  <a:schemeClr val="hlink"/>
                </a:solidFill>
                <a:latin typeface="Calibri" panose="020F0502020204030204" pitchFamily="34" charset="0"/>
                <a:ea typeface="Calibri" panose="020F0502020204030204" pitchFamily="34" charset="0"/>
                <a:cs typeface="Calibri" panose="020F0502020204030204" pitchFamily="34" charset="0"/>
                <a:hlinkClick r:id="rId4"/>
              </a:rPr>
              <a:t>https://www.fidelity.com/learning-center/trading-investing/technical-analysis/technical-indicator-guide/RSI</a:t>
            </a:r>
            <a:endParaRPr sz="1100"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150000"/>
              </a:lnSpc>
              <a:spcBef>
                <a:spcPts val="1200"/>
              </a:spcBef>
              <a:spcAft>
                <a:spcPts val="0"/>
              </a:spcAft>
              <a:buSzPct val="70300"/>
              <a:buNone/>
            </a:pPr>
            <a:r>
              <a:rPr lang="en" sz="1100" dirty="0">
                <a:latin typeface="Calibri" panose="020F0502020204030204" pitchFamily="34" charset="0"/>
                <a:ea typeface="Calibri" panose="020F0502020204030204" pitchFamily="34" charset="0"/>
                <a:cs typeface="Calibri" panose="020F0502020204030204" pitchFamily="34" charset="0"/>
              </a:rPr>
              <a:t>[3] Price to Earnings Ratio (PE Ratio), Fidelity Investments: </a:t>
            </a:r>
            <a:r>
              <a:rPr lang="en" sz="1100" u="sng" dirty="0">
                <a:solidFill>
                  <a:schemeClr val="hlink"/>
                </a:solidFill>
                <a:latin typeface="Calibri" panose="020F0502020204030204" pitchFamily="34" charset="0"/>
                <a:ea typeface="Calibri" panose="020F0502020204030204" pitchFamily="34" charset="0"/>
                <a:cs typeface="Calibri" panose="020F0502020204030204" pitchFamily="34" charset="0"/>
                <a:hlinkClick r:id="rId5"/>
              </a:rPr>
              <a:t>https://www.fidelity.com/learning-center/trading-investing/technical-analysis/technical-indicator-guide/pe-ratio</a:t>
            </a:r>
            <a:endParaRPr sz="1100"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150000"/>
              </a:lnSpc>
              <a:spcBef>
                <a:spcPts val="1200"/>
              </a:spcBef>
              <a:spcAft>
                <a:spcPts val="0"/>
              </a:spcAft>
              <a:buSzPct val="70300"/>
              <a:buNone/>
            </a:pPr>
            <a:r>
              <a:rPr lang="en" sz="1100" dirty="0">
                <a:latin typeface="Calibri" panose="020F0502020204030204" pitchFamily="34" charset="0"/>
                <a:ea typeface="Calibri" panose="020F0502020204030204" pitchFamily="34" charset="0"/>
                <a:cs typeface="Calibri" panose="020F0502020204030204" pitchFamily="34" charset="0"/>
              </a:rPr>
              <a:t>[4] MACD, Fidelity Investments: </a:t>
            </a:r>
            <a:r>
              <a:rPr lang="en" sz="1100" u="sng" dirty="0">
                <a:solidFill>
                  <a:schemeClr val="hlink"/>
                </a:solidFill>
                <a:latin typeface="Calibri" panose="020F0502020204030204" pitchFamily="34" charset="0"/>
                <a:ea typeface="Calibri" panose="020F0502020204030204" pitchFamily="34" charset="0"/>
                <a:cs typeface="Calibri" panose="020F0502020204030204" pitchFamily="34" charset="0"/>
                <a:hlinkClick r:id="rId6"/>
              </a:rPr>
              <a:t>https://www.fidelity.com/learning-center/trading-investing/technical-analysis/technical-indicator-guide/macd</a:t>
            </a:r>
            <a:endParaRPr sz="1100"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150000"/>
              </a:lnSpc>
              <a:spcBef>
                <a:spcPts val="1200"/>
              </a:spcBef>
              <a:spcAft>
                <a:spcPts val="0"/>
              </a:spcAft>
              <a:buSzPct val="70300"/>
              <a:buNone/>
            </a:pPr>
            <a:r>
              <a:rPr lang="en" sz="1100" dirty="0">
                <a:latin typeface="Calibri" panose="020F0502020204030204" pitchFamily="34" charset="0"/>
                <a:ea typeface="Calibri" panose="020F0502020204030204" pitchFamily="34" charset="0"/>
                <a:cs typeface="Calibri" panose="020F0502020204030204" pitchFamily="34" charset="0"/>
              </a:rPr>
              <a:t>[5] Investopedia: </a:t>
            </a:r>
            <a:r>
              <a:rPr lang="en" sz="1100" u="sng" dirty="0">
                <a:solidFill>
                  <a:schemeClr val="hlink"/>
                </a:solidFill>
                <a:latin typeface="Calibri" panose="020F0502020204030204" pitchFamily="34" charset="0"/>
                <a:ea typeface="Calibri" panose="020F0502020204030204" pitchFamily="34" charset="0"/>
                <a:cs typeface="Calibri" panose="020F0502020204030204" pitchFamily="34" charset="0"/>
                <a:hlinkClick r:id="rId7"/>
              </a:rPr>
              <a:t>https://www.investopedia.com/</a:t>
            </a:r>
            <a:endParaRPr sz="1100"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150000"/>
              </a:lnSpc>
              <a:spcBef>
                <a:spcPts val="1200"/>
              </a:spcBef>
              <a:spcAft>
                <a:spcPts val="1200"/>
              </a:spcAft>
              <a:buSzPct val="70300"/>
              <a:buNone/>
            </a:pPr>
            <a:r>
              <a:rPr lang="en" sz="1100" dirty="0">
                <a:latin typeface="Calibri" panose="020F0502020204030204" pitchFamily="34" charset="0"/>
                <a:ea typeface="Calibri" panose="020F0502020204030204" pitchFamily="34" charset="0"/>
                <a:cs typeface="Calibri" panose="020F0502020204030204" pitchFamily="34" charset="0"/>
              </a:rPr>
              <a:t>[6] </a:t>
            </a:r>
            <a:r>
              <a:rPr lang="en" sz="1100" dirty="0">
                <a:solidFill>
                  <a:srgbClr val="333333"/>
                </a:solidFill>
                <a:highlight>
                  <a:srgbClr val="E8E3D3"/>
                </a:highlight>
                <a:latin typeface="Calibri" panose="020F0502020204030204" pitchFamily="34" charset="0"/>
                <a:ea typeface="Calibri" panose="020F0502020204030204" pitchFamily="34" charset="0"/>
                <a:cs typeface="Calibri" panose="020F0502020204030204" pitchFamily="34" charset="0"/>
                <a:sym typeface="Roboto"/>
              </a:rPr>
              <a:t>Mallikarjuna, M., Rao, R.P. Evaluation of forecasting methods from selected stock market returns. </a:t>
            </a:r>
            <a:r>
              <a:rPr lang="en" sz="1100" i="1" dirty="0">
                <a:solidFill>
                  <a:srgbClr val="333333"/>
                </a:solidFill>
                <a:highlight>
                  <a:srgbClr val="E8E3D3"/>
                </a:highlight>
                <a:latin typeface="Calibri" panose="020F0502020204030204" pitchFamily="34" charset="0"/>
                <a:ea typeface="Calibri" panose="020F0502020204030204" pitchFamily="34" charset="0"/>
                <a:cs typeface="Calibri" panose="020F0502020204030204" pitchFamily="34" charset="0"/>
                <a:sym typeface="Roboto"/>
              </a:rPr>
              <a:t>Financ Innov</a:t>
            </a:r>
            <a:r>
              <a:rPr lang="en" sz="1100" dirty="0">
                <a:solidFill>
                  <a:srgbClr val="333333"/>
                </a:solidFill>
                <a:highlight>
                  <a:srgbClr val="E8E3D3"/>
                </a:highlight>
                <a:latin typeface="Calibri" panose="020F0502020204030204" pitchFamily="34" charset="0"/>
                <a:ea typeface="Calibri" panose="020F0502020204030204" pitchFamily="34" charset="0"/>
                <a:cs typeface="Calibri" panose="020F0502020204030204" pitchFamily="34" charset="0"/>
                <a:sym typeface="Roboto"/>
              </a:rPr>
              <a:t> 5, 40 (2019). https://doi.org/10.1186/s40854-019-0157-x</a:t>
            </a:r>
          </a:p>
        </p:txBody>
      </p:sp>
      <p:sp>
        <p:nvSpPr>
          <p:cNvPr id="2" name="Slide Number Placeholder 1">
            <a:extLst>
              <a:ext uri="{FF2B5EF4-FFF2-40B4-BE49-F238E27FC236}">
                <a16:creationId xmlns:a16="http://schemas.microsoft.com/office/drawing/2014/main" id="{A5E3E612-2E8D-1DF2-0F48-FF6A9E008A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p:nvPr/>
        </p:nvSpPr>
        <p:spPr>
          <a:xfrm>
            <a:off x="457200" y="124959"/>
            <a:ext cx="7624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dirty="0">
                <a:latin typeface="Calibri" panose="020F0502020204030204" pitchFamily="34" charset="0"/>
                <a:ea typeface="Calibri" panose="020F0502020204030204" pitchFamily="34" charset="0"/>
                <a:cs typeface="Calibri" panose="020F0502020204030204" pitchFamily="34" charset="0"/>
              </a:rPr>
              <a:t>PROJECT MOTIVATION</a:t>
            </a:r>
            <a:endParaRPr sz="1800" b="1" dirty="0">
              <a:latin typeface="Calibri" panose="020F0502020204030204" pitchFamily="34" charset="0"/>
              <a:ea typeface="Calibri" panose="020F0502020204030204" pitchFamily="34" charset="0"/>
              <a:cs typeface="Calibri" panose="020F0502020204030204" pitchFamily="34" charset="0"/>
            </a:endParaRPr>
          </a:p>
        </p:txBody>
      </p:sp>
      <p:sp>
        <p:nvSpPr>
          <p:cNvPr id="62" name="Google Shape;62;p14"/>
          <p:cNvSpPr txBox="1"/>
          <p:nvPr/>
        </p:nvSpPr>
        <p:spPr>
          <a:xfrm>
            <a:off x="457200" y="1209335"/>
            <a:ext cx="7490400" cy="3016180"/>
          </a:xfrm>
          <a:prstGeom prst="rect">
            <a:avLst/>
          </a:prstGeom>
          <a:noFill/>
          <a:ln>
            <a:noFill/>
          </a:ln>
        </p:spPr>
        <p:txBody>
          <a:bodyPr spcFirstLastPara="1" wrap="square" lIns="91425" tIns="91425" rIns="91425" bIns="91425" anchor="t" anchorCtr="0">
            <a:spAutoFit/>
          </a:bodyPr>
          <a:lstStyle/>
          <a:p>
            <a:pPr marL="114300" lvl="0" algn="l" rtl="0">
              <a:lnSpc>
                <a:spcPct val="115000"/>
              </a:lnSpc>
              <a:spcBef>
                <a:spcPts val="0"/>
              </a:spcBef>
              <a:spcAft>
                <a:spcPts val="0"/>
              </a:spcAft>
              <a:buSzPct val="98000"/>
            </a:pPr>
            <a:r>
              <a:rPr lang="en-US" sz="1600" b="1" dirty="0">
                <a:solidFill>
                  <a:schemeClr val="dk1"/>
                </a:solidFill>
                <a:latin typeface="Calibri" panose="020F0502020204030204" pitchFamily="34" charset="0"/>
                <a:ea typeface="Calibri" panose="020F0502020204030204" pitchFamily="34" charset="0"/>
                <a:cs typeface="Calibri" panose="020F0502020204030204" pitchFamily="34" charset="0"/>
              </a:rPr>
              <a:t>Intended Audience: </a:t>
            </a:r>
            <a:r>
              <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rPr>
              <a:t>Investors across levels of expertise.</a:t>
            </a:r>
          </a:p>
          <a:p>
            <a:pPr marL="114300" lvl="0" algn="l" rtl="0">
              <a:lnSpc>
                <a:spcPct val="115000"/>
              </a:lnSpc>
              <a:spcBef>
                <a:spcPts val="0"/>
              </a:spcBef>
              <a:spcAft>
                <a:spcPts val="0"/>
              </a:spcAft>
              <a:buSzPct val="98000"/>
            </a:pPr>
            <a:endPar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114300" lvl="0" algn="l" rtl="0">
              <a:lnSpc>
                <a:spcPct val="115000"/>
              </a:lnSpc>
              <a:spcBef>
                <a:spcPts val="0"/>
              </a:spcBef>
              <a:spcAft>
                <a:spcPts val="0"/>
              </a:spcAft>
              <a:buSzPct val="98000"/>
            </a:pPr>
            <a:r>
              <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rPr>
              <a:t>The ability to forecast and accurately predict the future performance of stocks and indices is paramount for an investor. Stock performance is quite volatile as it can be influenced by circumstances like international events, human behavior, etc. This makes it challenging to accurately forecast or predict the direction of the market. </a:t>
            </a:r>
          </a:p>
          <a:p>
            <a:pPr marL="114300" lvl="0" algn="l" rtl="0">
              <a:lnSpc>
                <a:spcPct val="115000"/>
              </a:lnSpc>
              <a:spcBef>
                <a:spcPts val="0"/>
              </a:spcBef>
              <a:spcAft>
                <a:spcPts val="0"/>
              </a:spcAft>
              <a:buSzPct val="98000"/>
            </a:pPr>
            <a:endPar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114300" lvl="0" algn="l" rtl="0">
              <a:lnSpc>
                <a:spcPct val="115000"/>
              </a:lnSpc>
              <a:spcBef>
                <a:spcPts val="0"/>
              </a:spcBef>
              <a:spcAft>
                <a:spcPts val="0"/>
              </a:spcAft>
              <a:buSzPct val="98000"/>
            </a:pPr>
            <a:r>
              <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rPr>
              <a:t>The motivation of this project is to evaluate the validity of some common stock market indicators in accurately predicting stock market returns. In addition, we also compare the effectiveness of investing in an index to investing in individual stocks.</a:t>
            </a:r>
          </a:p>
        </p:txBody>
      </p:sp>
      <p:sp>
        <p:nvSpPr>
          <p:cNvPr id="2" name="Slide Number Placeholder 1">
            <a:extLst>
              <a:ext uri="{FF2B5EF4-FFF2-40B4-BE49-F238E27FC236}">
                <a16:creationId xmlns:a16="http://schemas.microsoft.com/office/drawing/2014/main" id="{13DF9B66-256D-0039-7465-32D7F58B8B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pic>
        <p:nvPicPr>
          <p:cNvPr id="1026" name="Picture 2" descr="Stonks | Know Your Meme">
            <a:extLst>
              <a:ext uri="{FF2B5EF4-FFF2-40B4-BE49-F238E27FC236}">
                <a16:creationId xmlns:a16="http://schemas.microsoft.com/office/drawing/2014/main" id="{866F4EC7-5844-DE88-F37A-400766DAE5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3860" y="355809"/>
            <a:ext cx="1852948" cy="13897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p:nvPr/>
        </p:nvSpPr>
        <p:spPr>
          <a:xfrm>
            <a:off x="457200" y="124959"/>
            <a:ext cx="7624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dirty="0">
                <a:latin typeface="Calibri" panose="020F0502020204030204" pitchFamily="34" charset="0"/>
                <a:ea typeface="Calibri" panose="020F0502020204030204" pitchFamily="34" charset="0"/>
                <a:cs typeface="Calibri" panose="020F0502020204030204" pitchFamily="34" charset="0"/>
              </a:rPr>
              <a:t>DATA SOURCES</a:t>
            </a:r>
            <a:endParaRPr sz="1800" b="1" dirty="0">
              <a:latin typeface="Calibri" panose="020F0502020204030204" pitchFamily="34" charset="0"/>
              <a:ea typeface="Calibri" panose="020F0502020204030204" pitchFamily="34" charset="0"/>
              <a:cs typeface="Calibri" panose="020F0502020204030204" pitchFamily="34" charset="0"/>
            </a:endParaRPr>
          </a:p>
        </p:txBody>
      </p:sp>
      <p:sp>
        <p:nvSpPr>
          <p:cNvPr id="62" name="Google Shape;62;p14"/>
          <p:cNvSpPr txBox="1"/>
          <p:nvPr/>
        </p:nvSpPr>
        <p:spPr>
          <a:xfrm>
            <a:off x="457200" y="1205237"/>
            <a:ext cx="7490400" cy="2733026"/>
          </a:xfrm>
          <a:prstGeom prst="rect">
            <a:avLst/>
          </a:prstGeom>
          <a:noFill/>
          <a:ln>
            <a:noFill/>
          </a:ln>
        </p:spPr>
        <p:txBody>
          <a:bodyPr spcFirstLastPara="1" wrap="square" lIns="91425" tIns="91425" rIns="91425" bIns="91425" anchor="t" anchorCtr="0">
            <a:spAutoFit/>
          </a:bodyPr>
          <a:lstStyle/>
          <a:p>
            <a:pPr marL="114300" lvl="0" algn="l" rtl="0">
              <a:lnSpc>
                <a:spcPct val="115000"/>
              </a:lnSpc>
              <a:spcBef>
                <a:spcPts val="0"/>
              </a:spcBef>
              <a:spcAft>
                <a:spcPts val="0"/>
              </a:spcAft>
              <a:buSzPct val="98000"/>
            </a:pPr>
            <a:r>
              <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rPr>
              <a:t>Web scraped data from the </a:t>
            </a:r>
            <a:r>
              <a:rPr lang="en-US" sz="1600" b="1" dirty="0">
                <a:solidFill>
                  <a:schemeClr val="dk1"/>
                </a:solidFill>
                <a:latin typeface="Calibri" panose="020F0502020204030204" pitchFamily="34" charset="0"/>
                <a:ea typeface="Calibri" panose="020F0502020204030204" pitchFamily="34" charset="0"/>
                <a:cs typeface="Calibri" panose="020F0502020204030204" pitchFamily="34" charset="0"/>
              </a:rPr>
              <a:t>National Stock Exchange (NSE)</a:t>
            </a:r>
            <a:endPar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114300" lvl="0" algn="l" rtl="0">
              <a:lnSpc>
                <a:spcPct val="115000"/>
              </a:lnSpc>
              <a:spcBef>
                <a:spcPts val="0"/>
              </a:spcBef>
              <a:spcAft>
                <a:spcPts val="0"/>
              </a:spcAft>
              <a:buSzPct val="98000"/>
            </a:pPr>
            <a:endPar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457200" lvl="0" indent="-342900" algn="l" rtl="0">
              <a:lnSpc>
                <a:spcPct val="115000"/>
              </a:lnSpc>
              <a:spcBef>
                <a:spcPts val="0"/>
              </a:spcBef>
              <a:spcAft>
                <a:spcPts val="0"/>
              </a:spcAft>
              <a:buSzPct val="98000"/>
              <a:buAutoNum type="arabicPeriod"/>
            </a:pPr>
            <a:r>
              <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rPr>
              <a:t>Stock Data:</a:t>
            </a:r>
          </a:p>
          <a:p>
            <a:pPr marL="114300" lvl="0" algn="l" rtl="0">
              <a:lnSpc>
                <a:spcPct val="115000"/>
              </a:lnSpc>
              <a:spcBef>
                <a:spcPts val="0"/>
              </a:spcBef>
              <a:spcAft>
                <a:spcPts val="0"/>
              </a:spcAft>
              <a:buSzPct val="98000"/>
            </a:pPr>
            <a:r>
              <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hlinkClick r:id="rId3"/>
              </a:rPr>
              <a:t>Daily stock archives from 2016 – 2022.</a:t>
            </a:r>
            <a:endPar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114300" lvl="0" algn="l" rtl="0">
              <a:lnSpc>
                <a:spcPct val="115000"/>
              </a:lnSpc>
              <a:spcBef>
                <a:spcPts val="0"/>
              </a:spcBef>
              <a:spcAft>
                <a:spcPts val="0"/>
              </a:spcAft>
              <a:buSzPct val="98000"/>
            </a:pPr>
            <a:r>
              <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rPr>
              <a:t>       Contains information for over 1500 stocks.</a:t>
            </a:r>
          </a:p>
          <a:p>
            <a:pPr marL="114300" lvl="0" algn="l" rtl="0">
              <a:lnSpc>
                <a:spcPct val="115000"/>
              </a:lnSpc>
              <a:spcBef>
                <a:spcPts val="0"/>
              </a:spcBef>
              <a:spcAft>
                <a:spcPts val="0"/>
              </a:spcAft>
              <a:buSzPct val="98000"/>
            </a:pPr>
            <a:endPar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457200" lvl="0" indent="-342900" algn="l" rtl="0">
              <a:lnSpc>
                <a:spcPct val="115000"/>
              </a:lnSpc>
              <a:spcBef>
                <a:spcPts val="0"/>
              </a:spcBef>
              <a:spcAft>
                <a:spcPts val="0"/>
              </a:spcAft>
              <a:buSzPct val="98000"/>
              <a:buAutoNum type="arabicPeriod" startAt="2"/>
            </a:pPr>
            <a:r>
              <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rPr>
              <a:t>Nifty50 Data:</a:t>
            </a:r>
          </a:p>
          <a:p>
            <a:pPr marL="114300" lvl="0" algn="l" rtl="0">
              <a:lnSpc>
                <a:spcPct val="115000"/>
              </a:lnSpc>
              <a:spcBef>
                <a:spcPts val="0"/>
              </a:spcBef>
              <a:spcAft>
                <a:spcPts val="0"/>
              </a:spcAft>
              <a:buSzPct val="98000"/>
            </a:pPr>
            <a:r>
              <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hlinkClick r:id="rId4"/>
              </a:rPr>
              <a:t>Daily index records from 2016 – 2022</a:t>
            </a:r>
            <a:r>
              <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rPr>
              <a:t>.</a:t>
            </a:r>
          </a:p>
          <a:p>
            <a:pPr marL="114300">
              <a:lnSpc>
                <a:spcPct val="115000"/>
              </a:lnSpc>
              <a:buSzPct val="98000"/>
            </a:pPr>
            <a:r>
              <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rPr>
              <a:t>       Index of top 50 stocks from the NSE.</a:t>
            </a:r>
          </a:p>
        </p:txBody>
      </p:sp>
      <p:sp>
        <p:nvSpPr>
          <p:cNvPr id="2" name="Slide Number Placeholder 1">
            <a:extLst>
              <a:ext uri="{FF2B5EF4-FFF2-40B4-BE49-F238E27FC236}">
                <a16:creationId xmlns:a16="http://schemas.microsoft.com/office/drawing/2014/main" id="{13DF9B66-256D-0039-7465-32D7F58B8B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3" name="Rectangle 2">
            <a:extLst>
              <a:ext uri="{FF2B5EF4-FFF2-40B4-BE49-F238E27FC236}">
                <a16:creationId xmlns:a16="http://schemas.microsoft.com/office/drawing/2014/main" id="{2728F664-D0C8-28E6-84B5-6686004E164A}"/>
              </a:ext>
            </a:extLst>
          </p:cNvPr>
          <p:cNvSpPr/>
          <p:nvPr/>
        </p:nvSpPr>
        <p:spPr>
          <a:xfrm>
            <a:off x="6220759" y="663152"/>
            <a:ext cx="1240664" cy="461700"/>
          </a:xfrm>
          <a:prstGeom prst="rect">
            <a:avLst/>
          </a:prstGeom>
          <a:solidFill>
            <a:srgbClr val="4B2E83"/>
          </a:solidFill>
          <a:ln>
            <a:solidFill>
              <a:srgbClr val="4B2E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E8E3D3"/>
                </a:solidFill>
              </a:rPr>
              <a:t>Stocks Data</a:t>
            </a:r>
          </a:p>
        </p:txBody>
      </p:sp>
      <p:sp>
        <p:nvSpPr>
          <p:cNvPr id="4" name="Rectangle 3">
            <a:extLst>
              <a:ext uri="{FF2B5EF4-FFF2-40B4-BE49-F238E27FC236}">
                <a16:creationId xmlns:a16="http://schemas.microsoft.com/office/drawing/2014/main" id="{677585A2-2512-874B-0C29-B41F516EB02C}"/>
              </a:ext>
            </a:extLst>
          </p:cNvPr>
          <p:cNvSpPr/>
          <p:nvPr/>
        </p:nvSpPr>
        <p:spPr>
          <a:xfrm>
            <a:off x="4762226" y="2423496"/>
            <a:ext cx="1944710" cy="1624767"/>
          </a:xfrm>
          <a:prstGeom prst="rect">
            <a:avLst/>
          </a:prstGeom>
          <a:solidFill>
            <a:srgbClr val="4B2E83"/>
          </a:solidFill>
          <a:ln>
            <a:solidFill>
              <a:srgbClr val="4B2E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rgbClr val="E8E3D3"/>
                </a:solidFill>
              </a:rPr>
              <a:t>- Open</a:t>
            </a:r>
          </a:p>
          <a:p>
            <a:r>
              <a:rPr lang="en-IN" dirty="0">
                <a:solidFill>
                  <a:srgbClr val="E8E3D3"/>
                </a:solidFill>
              </a:rPr>
              <a:t>- Close</a:t>
            </a:r>
          </a:p>
          <a:p>
            <a:r>
              <a:rPr lang="en-IN" dirty="0">
                <a:solidFill>
                  <a:srgbClr val="E8E3D3"/>
                </a:solidFill>
              </a:rPr>
              <a:t>- High</a:t>
            </a:r>
          </a:p>
          <a:p>
            <a:r>
              <a:rPr lang="en-IN" dirty="0">
                <a:solidFill>
                  <a:srgbClr val="E8E3D3"/>
                </a:solidFill>
              </a:rPr>
              <a:t>- Low</a:t>
            </a:r>
          </a:p>
          <a:p>
            <a:r>
              <a:rPr lang="en-IN" dirty="0">
                <a:solidFill>
                  <a:srgbClr val="E8E3D3"/>
                </a:solidFill>
              </a:rPr>
              <a:t>- Typical Price</a:t>
            </a:r>
          </a:p>
          <a:p>
            <a:r>
              <a:rPr lang="en-IN" dirty="0">
                <a:solidFill>
                  <a:srgbClr val="E8E3D3"/>
                </a:solidFill>
              </a:rPr>
              <a:t>- Total Trade Quantity</a:t>
            </a:r>
          </a:p>
          <a:p>
            <a:r>
              <a:rPr lang="en-IN" dirty="0">
                <a:solidFill>
                  <a:srgbClr val="E8E3D3"/>
                </a:solidFill>
              </a:rPr>
              <a:t>- Total Trade Value</a:t>
            </a:r>
          </a:p>
        </p:txBody>
      </p:sp>
      <p:sp>
        <p:nvSpPr>
          <p:cNvPr id="5" name="Rectangle 4">
            <a:extLst>
              <a:ext uri="{FF2B5EF4-FFF2-40B4-BE49-F238E27FC236}">
                <a16:creationId xmlns:a16="http://schemas.microsoft.com/office/drawing/2014/main" id="{32F05A62-C345-93A7-7C45-BA56C9A1C181}"/>
              </a:ext>
            </a:extLst>
          </p:cNvPr>
          <p:cNvSpPr/>
          <p:nvPr/>
        </p:nvSpPr>
        <p:spPr>
          <a:xfrm>
            <a:off x="7026761" y="2423764"/>
            <a:ext cx="1944709" cy="1624767"/>
          </a:xfrm>
          <a:prstGeom prst="rect">
            <a:avLst/>
          </a:prstGeom>
          <a:solidFill>
            <a:srgbClr val="4B2E83"/>
          </a:solidFill>
          <a:ln>
            <a:solidFill>
              <a:srgbClr val="4B2E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rgbClr val="E8E3D3"/>
                </a:solidFill>
              </a:rPr>
              <a:t>- CCI</a:t>
            </a:r>
          </a:p>
          <a:p>
            <a:r>
              <a:rPr lang="en-IN" dirty="0">
                <a:solidFill>
                  <a:srgbClr val="E8E3D3"/>
                </a:solidFill>
              </a:rPr>
              <a:t>- RSI</a:t>
            </a:r>
          </a:p>
          <a:p>
            <a:r>
              <a:rPr lang="en-IN" dirty="0">
                <a:solidFill>
                  <a:srgbClr val="E8E3D3"/>
                </a:solidFill>
              </a:rPr>
              <a:t>- MACD</a:t>
            </a:r>
          </a:p>
          <a:p>
            <a:r>
              <a:rPr lang="en-IN" dirty="0">
                <a:solidFill>
                  <a:srgbClr val="E8E3D3"/>
                </a:solidFill>
              </a:rPr>
              <a:t>- Returns</a:t>
            </a:r>
          </a:p>
          <a:p>
            <a:r>
              <a:rPr lang="en-IN" dirty="0">
                <a:solidFill>
                  <a:srgbClr val="E8E3D3"/>
                </a:solidFill>
              </a:rPr>
              <a:t>- Rolling Returns (Mean)</a:t>
            </a:r>
          </a:p>
          <a:p>
            <a:r>
              <a:rPr lang="en-IN" dirty="0">
                <a:solidFill>
                  <a:srgbClr val="E8E3D3"/>
                </a:solidFill>
              </a:rPr>
              <a:t>- Rolling Returns (SD)</a:t>
            </a:r>
          </a:p>
        </p:txBody>
      </p:sp>
      <p:sp>
        <p:nvSpPr>
          <p:cNvPr id="6" name="Rectangle 5">
            <a:extLst>
              <a:ext uri="{FF2B5EF4-FFF2-40B4-BE49-F238E27FC236}">
                <a16:creationId xmlns:a16="http://schemas.microsoft.com/office/drawing/2014/main" id="{0EA5F406-2CCA-CF37-A3C3-31F02683D7E7}"/>
              </a:ext>
            </a:extLst>
          </p:cNvPr>
          <p:cNvSpPr/>
          <p:nvPr/>
        </p:nvSpPr>
        <p:spPr>
          <a:xfrm>
            <a:off x="7327268" y="1720657"/>
            <a:ext cx="1240664" cy="461700"/>
          </a:xfrm>
          <a:prstGeom prst="rect">
            <a:avLst/>
          </a:prstGeom>
          <a:solidFill>
            <a:srgbClr val="4B2E83"/>
          </a:solidFill>
          <a:ln>
            <a:solidFill>
              <a:srgbClr val="4B2E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E8E3D3"/>
                </a:solidFill>
              </a:rPr>
              <a:t>Calculated Fields</a:t>
            </a:r>
          </a:p>
        </p:txBody>
      </p:sp>
      <p:sp>
        <p:nvSpPr>
          <p:cNvPr id="7" name="Rectangle 6">
            <a:extLst>
              <a:ext uri="{FF2B5EF4-FFF2-40B4-BE49-F238E27FC236}">
                <a16:creationId xmlns:a16="http://schemas.microsoft.com/office/drawing/2014/main" id="{5A72ED92-2A7D-57F8-B67D-BE662556CDDF}"/>
              </a:ext>
            </a:extLst>
          </p:cNvPr>
          <p:cNvSpPr/>
          <p:nvPr/>
        </p:nvSpPr>
        <p:spPr>
          <a:xfrm>
            <a:off x="5114249" y="1720657"/>
            <a:ext cx="1240664" cy="461700"/>
          </a:xfrm>
          <a:prstGeom prst="rect">
            <a:avLst/>
          </a:prstGeom>
          <a:solidFill>
            <a:srgbClr val="4B2E83"/>
          </a:solidFill>
          <a:ln>
            <a:solidFill>
              <a:srgbClr val="4B2E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E8E3D3"/>
                </a:solidFill>
              </a:rPr>
              <a:t>Pre-existing Data</a:t>
            </a:r>
          </a:p>
        </p:txBody>
      </p:sp>
      <p:cxnSp>
        <p:nvCxnSpPr>
          <p:cNvPr id="11" name="Straight Arrow Connector 10">
            <a:extLst>
              <a:ext uri="{FF2B5EF4-FFF2-40B4-BE49-F238E27FC236}">
                <a16:creationId xmlns:a16="http://schemas.microsoft.com/office/drawing/2014/main" id="{804E32A6-5769-9283-2E6C-6F9402226DD8}"/>
              </a:ext>
            </a:extLst>
          </p:cNvPr>
          <p:cNvCxnSpPr>
            <a:stCxn id="7" idx="2"/>
          </p:cNvCxnSpPr>
          <p:nvPr/>
        </p:nvCxnSpPr>
        <p:spPr>
          <a:xfrm>
            <a:off x="5734581" y="2182357"/>
            <a:ext cx="0" cy="241139"/>
          </a:xfrm>
          <a:prstGeom prst="straightConnector1">
            <a:avLst/>
          </a:prstGeom>
          <a:ln>
            <a:solidFill>
              <a:srgbClr val="4B2E83"/>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14C052F-0E0D-5224-9C13-C7448D969DBA}"/>
              </a:ext>
            </a:extLst>
          </p:cNvPr>
          <p:cNvCxnSpPr/>
          <p:nvPr/>
        </p:nvCxnSpPr>
        <p:spPr>
          <a:xfrm>
            <a:off x="7947600" y="2182357"/>
            <a:ext cx="0" cy="241139"/>
          </a:xfrm>
          <a:prstGeom prst="straightConnector1">
            <a:avLst/>
          </a:prstGeom>
          <a:ln>
            <a:solidFill>
              <a:srgbClr val="4B2E83"/>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9939F68-1ED5-3D2F-4478-B53C7B645183}"/>
              </a:ext>
            </a:extLst>
          </p:cNvPr>
          <p:cNvCxnSpPr>
            <a:cxnSpLocks/>
          </p:cNvCxnSpPr>
          <p:nvPr/>
        </p:nvCxnSpPr>
        <p:spPr>
          <a:xfrm>
            <a:off x="7947600" y="894002"/>
            <a:ext cx="0" cy="826655"/>
          </a:xfrm>
          <a:prstGeom prst="straightConnector1">
            <a:avLst/>
          </a:prstGeom>
          <a:ln>
            <a:solidFill>
              <a:srgbClr val="4B2E8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12C00D7-F919-B6FF-2670-A7E4D375C155}"/>
              </a:ext>
            </a:extLst>
          </p:cNvPr>
          <p:cNvCxnSpPr>
            <a:cxnSpLocks/>
            <a:stCxn id="3" idx="3"/>
          </p:cNvCxnSpPr>
          <p:nvPr/>
        </p:nvCxnSpPr>
        <p:spPr>
          <a:xfrm>
            <a:off x="7461423" y="894002"/>
            <a:ext cx="486177" cy="0"/>
          </a:xfrm>
          <a:prstGeom prst="line">
            <a:avLst/>
          </a:prstGeom>
          <a:ln>
            <a:solidFill>
              <a:srgbClr val="4B2E83"/>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8C794B4-6A59-4497-5FBF-3CE8BEFF20BE}"/>
              </a:ext>
            </a:extLst>
          </p:cNvPr>
          <p:cNvCxnSpPr>
            <a:cxnSpLocks/>
          </p:cNvCxnSpPr>
          <p:nvPr/>
        </p:nvCxnSpPr>
        <p:spPr>
          <a:xfrm>
            <a:off x="5734581" y="894002"/>
            <a:ext cx="0" cy="826655"/>
          </a:xfrm>
          <a:prstGeom prst="straightConnector1">
            <a:avLst/>
          </a:prstGeom>
          <a:ln>
            <a:solidFill>
              <a:srgbClr val="4B2E83"/>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1E4C8D2-50FC-9BD7-4252-2B40C72443A2}"/>
              </a:ext>
            </a:extLst>
          </p:cNvPr>
          <p:cNvCxnSpPr>
            <a:cxnSpLocks/>
            <a:endCxn id="3" idx="1"/>
          </p:cNvCxnSpPr>
          <p:nvPr/>
        </p:nvCxnSpPr>
        <p:spPr>
          <a:xfrm>
            <a:off x="5734580" y="893146"/>
            <a:ext cx="486179" cy="856"/>
          </a:xfrm>
          <a:prstGeom prst="line">
            <a:avLst/>
          </a:prstGeom>
          <a:ln>
            <a:solidFill>
              <a:srgbClr val="4B2E8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902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p:nvPr/>
        </p:nvSpPr>
        <p:spPr>
          <a:xfrm>
            <a:off x="457200" y="126000"/>
            <a:ext cx="7624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dirty="0">
                <a:latin typeface="Calibri" panose="020F0502020204030204" pitchFamily="34" charset="0"/>
                <a:ea typeface="Calibri" panose="020F0502020204030204" pitchFamily="34" charset="0"/>
                <a:cs typeface="Calibri" panose="020F0502020204030204" pitchFamily="34" charset="0"/>
              </a:rPr>
              <a:t>SPECIFIC QUESTIONS TO BE ADDRESSED</a:t>
            </a:r>
            <a:endParaRPr sz="1800" b="1" dirty="0">
              <a:latin typeface="Calibri" panose="020F0502020204030204" pitchFamily="34" charset="0"/>
              <a:ea typeface="Calibri" panose="020F0502020204030204" pitchFamily="34" charset="0"/>
              <a:cs typeface="Calibri" panose="020F0502020204030204" pitchFamily="34" charset="0"/>
            </a:endParaRPr>
          </a:p>
        </p:txBody>
      </p:sp>
      <p:sp>
        <p:nvSpPr>
          <p:cNvPr id="68" name="Google Shape;68;p15"/>
          <p:cNvSpPr txBox="1"/>
          <p:nvPr/>
        </p:nvSpPr>
        <p:spPr>
          <a:xfrm>
            <a:off x="457200" y="766075"/>
            <a:ext cx="7490400" cy="2733026"/>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SzPct val="95000"/>
              <a:buFont typeface="+mj-lt"/>
              <a:buAutoNum type="arabicPeriod"/>
            </a:pPr>
            <a:r>
              <a:rPr lang="en" sz="1600" dirty="0">
                <a:solidFill>
                  <a:schemeClr val="dk1"/>
                </a:solidFill>
                <a:latin typeface="Calibri" panose="020F0502020204030204" pitchFamily="34" charset="0"/>
                <a:ea typeface="Calibri" panose="020F0502020204030204" pitchFamily="34" charset="0"/>
                <a:cs typeface="Calibri" panose="020F0502020204030204" pitchFamily="34" charset="0"/>
              </a:rPr>
              <a:t>Are prominent market indicators reliable as to when one should buy or sell shares? In particular, we focus on the following indicators:</a:t>
            </a:r>
            <a:endParaRPr sz="16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939800" lvl="1" indent="-342900" algn="l" rtl="0">
              <a:lnSpc>
                <a:spcPct val="115000"/>
              </a:lnSpc>
              <a:spcBef>
                <a:spcPts val="0"/>
              </a:spcBef>
              <a:spcAft>
                <a:spcPts val="0"/>
              </a:spcAft>
              <a:buClr>
                <a:schemeClr val="dk1"/>
              </a:buClr>
              <a:buSzPct val="95000"/>
              <a:buFont typeface="+mj-lt"/>
              <a:buAutoNum type="arabicPeriod"/>
            </a:pPr>
            <a:r>
              <a:rPr lang="en" sz="1600" dirty="0">
                <a:solidFill>
                  <a:schemeClr val="dk1"/>
                </a:solidFill>
                <a:latin typeface="Calibri" panose="020F0502020204030204" pitchFamily="34" charset="0"/>
                <a:ea typeface="Calibri" panose="020F0502020204030204" pitchFamily="34" charset="0"/>
                <a:cs typeface="Calibri" panose="020F0502020204030204" pitchFamily="34" charset="0"/>
              </a:rPr>
              <a:t>CCI (Commodity Channel Index)</a:t>
            </a:r>
            <a:endParaRPr sz="16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939800" lvl="1" indent="-342900" algn="l" rtl="0">
              <a:lnSpc>
                <a:spcPct val="115000"/>
              </a:lnSpc>
              <a:spcBef>
                <a:spcPts val="0"/>
              </a:spcBef>
              <a:spcAft>
                <a:spcPts val="0"/>
              </a:spcAft>
              <a:buClr>
                <a:schemeClr val="dk1"/>
              </a:buClr>
              <a:buSzPct val="95000"/>
              <a:buFont typeface="+mj-lt"/>
              <a:buAutoNum type="arabicPeriod"/>
            </a:pPr>
            <a:r>
              <a:rPr lang="en" sz="1600" dirty="0">
                <a:solidFill>
                  <a:schemeClr val="dk1"/>
                </a:solidFill>
                <a:latin typeface="Calibri" panose="020F0502020204030204" pitchFamily="34" charset="0"/>
                <a:ea typeface="Calibri" panose="020F0502020204030204" pitchFamily="34" charset="0"/>
                <a:cs typeface="Calibri" panose="020F0502020204030204" pitchFamily="34" charset="0"/>
              </a:rPr>
              <a:t>RSI (Relative Strength Index)</a:t>
            </a:r>
            <a:endParaRPr sz="16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939800" lvl="1" indent="-342900" algn="l" rtl="0">
              <a:lnSpc>
                <a:spcPct val="115000"/>
              </a:lnSpc>
              <a:spcBef>
                <a:spcPts val="0"/>
              </a:spcBef>
              <a:spcAft>
                <a:spcPts val="0"/>
              </a:spcAft>
              <a:buClr>
                <a:schemeClr val="dk1"/>
              </a:buClr>
              <a:buSzPct val="95000"/>
              <a:buFont typeface="+mj-lt"/>
              <a:buAutoNum type="arabicPeriod"/>
            </a:pPr>
            <a:r>
              <a:rPr lang="en" sz="1600" dirty="0">
                <a:solidFill>
                  <a:schemeClr val="dk1"/>
                </a:solidFill>
                <a:latin typeface="Calibri" panose="020F0502020204030204" pitchFamily="34" charset="0"/>
                <a:ea typeface="Calibri" panose="020F0502020204030204" pitchFamily="34" charset="0"/>
                <a:cs typeface="Calibri" panose="020F0502020204030204" pitchFamily="34" charset="0"/>
              </a:rPr>
              <a:t>MACD (Moving Average Convergence Divergence)</a:t>
            </a:r>
          </a:p>
          <a:p>
            <a:pPr marL="939800" lvl="1" indent="-342900" algn="l" rtl="0">
              <a:lnSpc>
                <a:spcPct val="115000"/>
              </a:lnSpc>
              <a:spcBef>
                <a:spcPts val="0"/>
              </a:spcBef>
              <a:spcAft>
                <a:spcPts val="0"/>
              </a:spcAft>
              <a:buClr>
                <a:schemeClr val="dk1"/>
              </a:buClr>
              <a:buSzPct val="95000"/>
              <a:buFont typeface="+mj-lt"/>
              <a:buAutoNum type="arabicPeriod"/>
            </a:pPr>
            <a:endParaRPr lang="en" sz="16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596900" lvl="1" algn="l" rtl="0">
              <a:lnSpc>
                <a:spcPct val="115000"/>
              </a:lnSpc>
              <a:spcBef>
                <a:spcPts val="0"/>
              </a:spcBef>
              <a:spcAft>
                <a:spcPts val="0"/>
              </a:spcAft>
              <a:buClr>
                <a:schemeClr val="dk1"/>
              </a:buClr>
              <a:buSzPct val="95000"/>
            </a:pPr>
            <a:endPar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433388" indent="-342900">
              <a:lnSpc>
                <a:spcPct val="115000"/>
              </a:lnSpc>
              <a:buClr>
                <a:schemeClr val="dk1"/>
              </a:buClr>
              <a:buSzPct val="95000"/>
              <a:buFont typeface="+mj-lt"/>
              <a:buAutoNum type="arabicPeriod"/>
            </a:pPr>
            <a:r>
              <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rPr>
              <a:t>Is it a better strategy to buy and hold an index compared to buying individual shares? Analyze the risk free returns and compare it to the market returns.</a:t>
            </a:r>
          </a:p>
        </p:txBody>
      </p:sp>
      <p:sp>
        <p:nvSpPr>
          <p:cNvPr id="2" name="Slide Number Placeholder 1">
            <a:extLst>
              <a:ext uri="{FF2B5EF4-FFF2-40B4-BE49-F238E27FC236}">
                <a16:creationId xmlns:a16="http://schemas.microsoft.com/office/drawing/2014/main" id="{CAB088FB-D177-8E53-2876-6029795DDA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72"/>
        <p:cNvGrpSpPr/>
        <p:nvPr/>
      </p:nvGrpSpPr>
      <p:grpSpPr>
        <a:xfrm>
          <a:off x="0" y="0"/>
          <a:ext cx="0" cy="0"/>
          <a:chOff x="0" y="0"/>
          <a:chExt cx="0" cy="0"/>
        </a:xfrm>
      </p:grpSpPr>
      <p:sp>
        <p:nvSpPr>
          <p:cNvPr id="73" name="Google Shape;73;p16"/>
          <p:cNvSpPr txBox="1"/>
          <p:nvPr/>
        </p:nvSpPr>
        <p:spPr>
          <a:xfrm>
            <a:off x="457200" y="126000"/>
            <a:ext cx="7295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dirty="0">
                <a:latin typeface="Calibri" panose="020F0502020204030204" pitchFamily="34" charset="0"/>
                <a:ea typeface="Calibri" panose="020F0502020204030204" pitchFamily="34" charset="0"/>
                <a:cs typeface="Calibri" panose="020F0502020204030204" pitchFamily="34" charset="0"/>
              </a:rPr>
              <a:t>DESCRIPTION OF THE INDICATORS</a:t>
            </a:r>
            <a:endParaRPr sz="1800" b="1" dirty="0">
              <a:latin typeface="Calibri" panose="020F0502020204030204" pitchFamily="34" charset="0"/>
              <a:ea typeface="Calibri" panose="020F0502020204030204" pitchFamily="34" charset="0"/>
              <a:cs typeface="Calibri" panose="020F0502020204030204" pitchFamily="34" charset="0"/>
            </a:endParaRPr>
          </a:p>
        </p:txBody>
      </p:sp>
      <p:sp>
        <p:nvSpPr>
          <p:cNvPr id="74" name="Google Shape;74;p16"/>
          <p:cNvSpPr txBox="1"/>
          <p:nvPr/>
        </p:nvSpPr>
        <p:spPr>
          <a:xfrm>
            <a:off x="457200" y="656475"/>
            <a:ext cx="7830900" cy="923299"/>
          </a:xfrm>
          <a:prstGeom prst="rect">
            <a:avLst/>
          </a:prstGeom>
          <a:noFill/>
          <a:ln>
            <a:noFill/>
          </a:ln>
        </p:spPr>
        <p:txBody>
          <a:bodyPr spcFirstLastPara="1" wrap="square" lIns="91425" tIns="91425" rIns="91425" bIns="91425" anchor="t" anchorCtr="0">
            <a:spAutoFit/>
          </a:bodyPr>
          <a:lstStyle/>
          <a:p>
            <a:pPr marL="419100" lvl="0" indent="-285750" algn="l" rtl="0">
              <a:spcBef>
                <a:spcPts val="0"/>
              </a:spcBef>
              <a:spcAft>
                <a:spcPts val="0"/>
              </a:spcAft>
              <a:buSzPts val="1500"/>
              <a:buFont typeface="Arial" panose="020B0604020202020204" pitchFamily="34" charset="0"/>
              <a:buChar char="•"/>
            </a:pPr>
            <a:r>
              <a:rPr lang="en" sz="1600" b="1" dirty="0">
                <a:latin typeface="Calibri" panose="020F0502020204030204" pitchFamily="34" charset="0"/>
                <a:ea typeface="Calibri" panose="020F0502020204030204" pitchFamily="34" charset="0"/>
                <a:cs typeface="Calibri" panose="020F0502020204030204" pitchFamily="34" charset="0"/>
              </a:rPr>
              <a:t>CCI (Commodity Channel Index)</a:t>
            </a:r>
            <a:r>
              <a:rPr lang="en" sz="1600" dirty="0">
                <a:latin typeface="Calibri" panose="020F0502020204030204" pitchFamily="34" charset="0"/>
                <a:ea typeface="Calibri" panose="020F0502020204030204" pitchFamily="34" charset="0"/>
                <a:cs typeface="Calibri" panose="020F0502020204030204" pitchFamily="34" charset="0"/>
              </a:rPr>
              <a:t>: </a:t>
            </a:r>
            <a:endParaRPr sz="1600" dirty="0">
              <a:latin typeface="Calibri" panose="020F0502020204030204" pitchFamily="34" charset="0"/>
              <a:ea typeface="Calibri" panose="020F0502020204030204" pitchFamily="34" charset="0"/>
              <a:cs typeface="Calibri" panose="020F0502020204030204" pitchFamily="34" charset="0"/>
            </a:endParaRPr>
          </a:p>
          <a:p>
            <a:pPr marL="889000" lvl="1" indent="-285750" algn="l" rtl="0">
              <a:spcBef>
                <a:spcPts val="0"/>
              </a:spcBef>
              <a:spcAft>
                <a:spcPts val="0"/>
              </a:spcAft>
              <a:buSzPts val="1300"/>
              <a:buFont typeface="Arial" panose="020B0604020202020204" pitchFamily="34" charset="0"/>
              <a:buChar char="•"/>
            </a:pPr>
            <a:r>
              <a:rPr lang="en" sz="1600" dirty="0">
                <a:latin typeface="Calibri" panose="020F0502020204030204" pitchFamily="34" charset="0"/>
                <a:ea typeface="Calibri" panose="020F0502020204030204" pitchFamily="34" charset="0"/>
                <a:cs typeface="Calibri" panose="020F0502020204030204" pitchFamily="34" charset="0"/>
              </a:rPr>
              <a:t>Helps identify potential overbought or oversold conditions in an asset price.</a:t>
            </a:r>
            <a:endParaRPr sz="1600" dirty="0">
              <a:latin typeface="Calibri" panose="020F0502020204030204" pitchFamily="34" charset="0"/>
              <a:ea typeface="Calibri" panose="020F0502020204030204" pitchFamily="34" charset="0"/>
              <a:cs typeface="Calibri" panose="020F0502020204030204" pitchFamily="34" charset="0"/>
            </a:endParaRPr>
          </a:p>
          <a:p>
            <a:pPr marL="889000" lvl="1" indent="-285750" algn="l" rtl="0">
              <a:spcBef>
                <a:spcPts val="0"/>
              </a:spcBef>
              <a:spcAft>
                <a:spcPts val="0"/>
              </a:spcAft>
              <a:buSzPts val="1300"/>
              <a:buFont typeface="Arial" panose="020B0604020202020204" pitchFamily="34" charset="0"/>
              <a:buChar char="•"/>
            </a:pPr>
            <a:r>
              <a:rPr lang="en" sz="1600" dirty="0">
                <a:latin typeface="Calibri" panose="020F0502020204030204" pitchFamily="34" charset="0"/>
                <a:ea typeface="Calibri" panose="020F0502020204030204" pitchFamily="34" charset="0"/>
                <a:cs typeface="Calibri" panose="020F0502020204030204" pitchFamily="34" charset="0"/>
              </a:rPr>
              <a:t>CCI above </a:t>
            </a:r>
            <a:r>
              <a:rPr lang="en" sz="1600" b="1" dirty="0">
                <a:latin typeface="Calibri" panose="020F0502020204030204" pitchFamily="34" charset="0"/>
                <a:ea typeface="Calibri" panose="020F0502020204030204" pitchFamily="34" charset="0"/>
                <a:cs typeface="Calibri" panose="020F0502020204030204" pitchFamily="34" charset="0"/>
              </a:rPr>
              <a:t>+100</a:t>
            </a:r>
            <a:r>
              <a:rPr lang="en" sz="1600" dirty="0">
                <a:latin typeface="Calibri" panose="020F0502020204030204" pitchFamily="34" charset="0"/>
                <a:ea typeface="Calibri" panose="020F0502020204030204" pitchFamily="34" charset="0"/>
                <a:cs typeface="Calibri" panose="020F0502020204030204" pitchFamily="34" charset="0"/>
              </a:rPr>
              <a:t> is considered overbought and below </a:t>
            </a:r>
            <a:r>
              <a:rPr lang="en" sz="1600" b="1" dirty="0">
                <a:latin typeface="Calibri" panose="020F0502020204030204" pitchFamily="34" charset="0"/>
                <a:ea typeface="Calibri" panose="020F0502020204030204" pitchFamily="34" charset="0"/>
                <a:cs typeface="Calibri" panose="020F0502020204030204" pitchFamily="34" charset="0"/>
              </a:rPr>
              <a:t>-100</a:t>
            </a:r>
            <a:r>
              <a:rPr lang="en" sz="1600" dirty="0">
                <a:latin typeface="Calibri" panose="020F0502020204030204" pitchFamily="34" charset="0"/>
                <a:ea typeface="Calibri" panose="020F0502020204030204" pitchFamily="34" charset="0"/>
                <a:cs typeface="Calibri" panose="020F0502020204030204" pitchFamily="34" charset="0"/>
              </a:rPr>
              <a:t> is considered oversold.</a:t>
            </a:r>
            <a:endParaRPr sz="1600" dirty="0">
              <a:latin typeface="Calibri" panose="020F0502020204030204" pitchFamily="34" charset="0"/>
              <a:ea typeface="Calibri" panose="020F0502020204030204" pitchFamily="34" charset="0"/>
              <a:cs typeface="Calibri" panose="020F0502020204030204" pitchFamily="34" charset="0"/>
            </a:endParaRPr>
          </a:p>
        </p:txBody>
      </p:sp>
      <p:pic>
        <p:nvPicPr>
          <p:cNvPr id="75" name="Google Shape;75;p16"/>
          <p:cNvPicPr preferRelativeResize="0"/>
          <p:nvPr/>
        </p:nvPicPr>
        <p:blipFill>
          <a:blip r:embed="rId3">
            <a:alphaModFix/>
          </a:blip>
          <a:stretch>
            <a:fillRect/>
          </a:stretch>
        </p:blipFill>
        <p:spPr>
          <a:xfrm>
            <a:off x="1910700" y="1703157"/>
            <a:ext cx="5322599" cy="3085228"/>
          </a:xfrm>
          <a:prstGeom prst="rect">
            <a:avLst/>
          </a:prstGeom>
          <a:noFill/>
          <a:ln>
            <a:noFill/>
          </a:ln>
        </p:spPr>
      </p:pic>
      <p:sp>
        <p:nvSpPr>
          <p:cNvPr id="2" name="Slide Number Placeholder 1">
            <a:extLst>
              <a:ext uri="{FF2B5EF4-FFF2-40B4-BE49-F238E27FC236}">
                <a16:creationId xmlns:a16="http://schemas.microsoft.com/office/drawing/2014/main" id="{0D4E1FD6-FFA7-015E-BB84-B089E612F28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79"/>
        <p:cNvGrpSpPr/>
        <p:nvPr/>
      </p:nvGrpSpPr>
      <p:grpSpPr>
        <a:xfrm>
          <a:off x="0" y="0"/>
          <a:ext cx="0" cy="0"/>
          <a:chOff x="0" y="0"/>
          <a:chExt cx="0" cy="0"/>
        </a:xfrm>
      </p:grpSpPr>
      <p:sp>
        <p:nvSpPr>
          <p:cNvPr id="80" name="Google Shape;80;p17"/>
          <p:cNvSpPr txBox="1"/>
          <p:nvPr/>
        </p:nvSpPr>
        <p:spPr>
          <a:xfrm>
            <a:off x="457200" y="126000"/>
            <a:ext cx="7295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dirty="0">
                <a:latin typeface="Calibri" panose="020F0502020204030204" pitchFamily="34" charset="0"/>
                <a:ea typeface="Calibri" panose="020F0502020204030204" pitchFamily="34" charset="0"/>
                <a:cs typeface="Calibri" panose="020F0502020204030204" pitchFamily="34" charset="0"/>
              </a:rPr>
              <a:t>DESCRIPTION OF THE INDICATORS</a:t>
            </a:r>
            <a:endParaRPr sz="1800" b="1" dirty="0">
              <a:latin typeface="Calibri" panose="020F0502020204030204" pitchFamily="34" charset="0"/>
              <a:ea typeface="Calibri" panose="020F0502020204030204" pitchFamily="34" charset="0"/>
              <a:cs typeface="Calibri" panose="020F0502020204030204" pitchFamily="34" charset="0"/>
            </a:endParaRPr>
          </a:p>
        </p:txBody>
      </p:sp>
      <p:sp>
        <p:nvSpPr>
          <p:cNvPr id="81" name="Google Shape;81;p17"/>
          <p:cNvSpPr txBox="1"/>
          <p:nvPr/>
        </p:nvSpPr>
        <p:spPr>
          <a:xfrm>
            <a:off x="457200" y="646350"/>
            <a:ext cx="7830900" cy="1169521"/>
          </a:xfrm>
          <a:prstGeom prst="rect">
            <a:avLst/>
          </a:prstGeom>
          <a:noFill/>
          <a:ln>
            <a:noFill/>
          </a:ln>
        </p:spPr>
        <p:txBody>
          <a:bodyPr spcFirstLastPara="1" wrap="square" lIns="91425" tIns="91425" rIns="91425" bIns="91425" anchor="t" anchorCtr="0">
            <a:spAutoFit/>
          </a:bodyPr>
          <a:lstStyle/>
          <a:p>
            <a:pPr marL="419100" lvl="0" indent="-285750" algn="l" rtl="0">
              <a:spcBef>
                <a:spcPts val="0"/>
              </a:spcBef>
              <a:spcAft>
                <a:spcPts val="0"/>
              </a:spcAft>
              <a:buSzPts val="1500"/>
              <a:buFont typeface="Arial" panose="020B0604020202020204" pitchFamily="34" charset="0"/>
              <a:buChar char="•"/>
            </a:pPr>
            <a:r>
              <a:rPr lang="en" sz="1600" b="1" dirty="0">
                <a:latin typeface="Calibri" panose="020F0502020204030204" pitchFamily="34" charset="0"/>
                <a:ea typeface="Calibri" panose="020F0502020204030204" pitchFamily="34" charset="0"/>
                <a:cs typeface="Calibri" panose="020F0502020204030204" pitchFamily="34" charset="0"/>
              </a:rPr>
              <a:t>RSI (</a:t>
            </a:r>
            <a:r>
              <a:rPr lang="en" sz="1600" b="1" dirty="0">
                <a:solidFill>
                  <a:schemeClr val="dk1"/>
                </a:solidFill>
                <a:latin typeface="Calibri" panose="020F0502020204030204" pitchFamily="34" charset="0"/>
                <a:ea typeface="Calibri" panose="020F0502020204030204" pitchFamily="34" charset="0"/>
                <a:cs typeface="Calibri" panose="020F0502020204030204" pitchFamily="34" charset="0"/>
              </a:rPr>
              <a:t>Relative Strength Index</a:t>
            </a:r>
            <a:r>
              <a:rPr lang="en" sz="1600" b="1" dirty="0">
                <a:latin typeface="Calibri" panose="020F0502020204030204" pitchFamily="34" charset="0"/>
                <a:ea typeface="Calibri" panose="020F0502020204030204" pitchFamily="34" charset="0"/>
                <a:cs typeface="Calibri" panose="020F0502020204030204" pitchFamily="34" charset="0"/>
              </a:rPr>
              <a:t>)</a:t>
            </a:r>
            <a:r>
              <a:rPr lang="en" sz="1600" dirty="0">
                <a:latin typeface="Calibri" panose="020F0502020204030204" pitchFamily="34" charset="0"/>
                <a:ea typeface="Calibri" panose="020F0502020204030204" pitchFamily="34" charset="0"/>
                <a:cs typeface="Calibri" panose="020F0502020204030204" pitchFamily="34" charset="0"/>
              </a:rPr>
              <a:t>:</a:t>
            </a:r>
            <a:endParaRPr sz="1600" dirty="0">
              <a:latin typeface="Calibri" panose="020F0502020204030204" pitchFamily="34" charset="0"/>
              <a:ea typeface="Calibri" panose="020F0502020204030204" pitchFamily="34" charset="0"/>
              <a:cs typeface="Calibri" panose="020F0502020204030204" pitchFamily="34" charset="0"/>
            </a:endParaRPr>
          </a:p>
          <a:p>
            <a:pPr marL="889000" lvl="1" indent="-285750" algn="l" rtl="0">
              <a:spcBef>
                <a:spcPts val="0"/>
              </a:spcBef>
              <a:spcAft>
                <a:spcPts val="0"/>
              </a:spcAft>
              <a:buSzPts val="1300"/>
              <a:buFont typeface="Arial" panose="020B0604020202020204" pitchFamily="34" charset="0"/>
              <a:buChar char="•"/>
            </a:pPr>
            <a:r>
              <a:rPr lang="en" sz="1600" dirty="0">
                <a:latin typeface="Calibri" panose="020F0502020204030204" pitchFamily="34" charset="0"/>
                <a:ea typeface="Calibri" panose="020F0502020204030204" pitchFamily="34" charset="0"/>
                <a:cs typeface="Calibri" panose="020F0502020204030204" pitchFamily="34" charset="0"/>
              </a:rPr>
              <a:t>Measures the strength of a stock's price action to identify overbought or oversold conditions</a:t>
            </a:r>
            <a:endParaRPr sz="1600" dirty="0">
              <a:latin typeface="Calibri" panose="020F0502020204030204" pitchFamily="34" charset="0"/>
              <a:ea typeface="Calibri" panose="020F0502020204030204" pitchFamily="34" charset="0"/>
              <a:cs typeface="Calibri" panose="020F0502020204030204" pitchFamily="34" charset="0"/>
            </a:endParaRPr>
          </a:p>
          <a:p>
            <a:pPr marL="889000" lvl="1" indent="-285750" algn="l" rtl="0">
              <a:spcBef>
                <a:spcPts val="0"/>
              </a:spcBef>
              <a:spcAft>
                <a:spcPts val="0"/>
              </a:spcAft>
              <a:buSzPts val="1300"/>
              <a:buFont typeface="Arial" panose="020B0604020202020204" pitchFamily="34" charset="0"/>
              <a:buChar char="•"/>
            </a:pPr>
            <a:r>
              <a:rPr lang="en" sz="1600" dirty="0">
                <a:latin typeface="Calibri" panose="020F0502020204030204" pitchFamily="34" charset="0"/>
                <a:ea typeface="Calibri" panose="020F0502020204030204" pitchFamily="34" charset="0"/>
                <a:cs typeface="Calibri" panose="020F0502020204030204" pitchFamily="34" charset="0"/>
              </a:rPr>
              <a:t>RSI above </a:t>
            </a:r>
            <a:r>
              <a:rPr lang="en" sz="1600" b="1" dirty="0">
                <a:latin typeface="Calibri" panose="020F0502020204030204" pitchFamily="34" charset="0"/>
                <a:ea typeface="Calibri" panose="020F0502020204030204" pitchFamily="34" charset="0"/>
                <a:cs typeface="Calibri" panose="020F0502020204030204" pitchFamily="34" charset="0"/>
              </a:rPr>
              <a:t>70</a:t>
            </a:r>
            <a:r>
              <a:rPr lang="en" sz="1600" dirty="0">
                <a:latin typeface="Calibri" panose="020F0502020204030204" pitchFamily="34" charset="0"/>
                <a:ea typeface="Calibri" panose="020F0502020204030204" pitchFamily="34" charset="0"/>
                <a:cs typeface="Calibri" panose="020F0502020204030204" pitchFamily="34" charset="0"/>
              </a:rPr>
              <a:t> is considered overbought and below </a:t>
            </a:r>
            <a:r>
              <a:rPr lang="en" sz="1600" b="1" dirty="0">
                <a:latin typeface="Calibri" panose="020F0502020204030204" pitchFamily="34" charset="0"/>
                <a:ea typeface="Calibri" panose="020F0502020204030204" pitchFamily="34" charset="0"/>
                <a:cs typeface="Calibri" panose="020F0502020204030204" pitchFamily="34" charset="0"/>
              </a:rPr>
              <a:t>30</a:t>
            </a:r>
            <a:r>
              <a:rPr lang="en" sz="1600" dirty="0">
                <a:latin typeface="Calibri" panose="020F0502020204030204" pitchFamily="34" charset="0"/>
                <a:ea typeface="Calibri" panose="020F0502020204030204" pitchFamily="34" charset="0"/>
                <a:cs typeface="Calibri" panose="020F0502020204030204" pitchFamily="34" charset="0"/>
              </a:rPr>
              <a:t> is considered oversold.</a:t>
            </a:r>
            <a:endParaRPr sz="1600" dirty="0">
              <a:latin typeface="Calibri" panose="020F0502020204030204" pitchFamily="34" charset="0"/>
              <a:ea typeface="Calibri" panose="020F0502020204030204" pitchFamily="34" charset="0"/>
              <a:cs typeface="Calibri" panose="020F0502020204030204" pitchFamily="34" charset="0"/>
            </a:endParaRPr>
          </a:p>
        </p:txBody>
      </p:sp>
      <p:pic>
        <p:nvPicPr>
          <p:cNvPr id="82" name="Google Shape;82;p17"/>
          <p:cNvPicPr preferRelativeResize="0"/>
          <p:nvPr/>
        </p:nvPicPr>
        <p:blipFill>
          <a:blip r:embed="rId3">
            <a:alphaModFix/>
          </a:blip>
          <a:stretch>
            <a:fillRect/>
          </a:stretch>
        </p:blipFill>
        <p:spPr>
          <a:xfrm>
            <a:off x="1905925" y="1880403"/>
            <a:ext cx="5332149" cy="3102350"/>
          </a:xfrm>
          <a:prstGeom prst="rect">
            <a:avLst/>
          </a:prstGeom>
          <a:noFill/>
          <a:ln>
            <a:noFill/>
          </a:ln>
        </p:spPr>
      </p:pic>
      <p:sp>
        <p:nvSpPr>
          <p:cNvPr id="2" name="Slide Number Placeholder 1">
            <a:extLst>
              <a:ext uri="{FF2B5EF4-FFF2-40B4-BE49-F238E27FC236}">
                <a16:creationId xmlns:a16="http://schemas.microsoft.com/office/drawing/2014/main" id="{E6ED2B50-DFD2-7E24-D6BE-6F86C5F0AF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86"/>
        <p:cNvGrpSpPr/>
        <p:nvPr/>
      </p:nvGrpSpPr>
      <p:grpSpPr>
        <a:xfrm>
          <a:off x="0" y="0"/>
          <a:ext cx="0" cy="0"/>
          <a:chOff x="0" y="0"/>
          <a:chExt cx="0" cy="0"/>
        </a:xfrm>
      </p:grpSpPr>
      <p:sp>
        <p:nvSpPr>
          <p:cNvPr id="87" name="Google Shape;87;p18"/>
          <p:cNvSpPr txBox="1"/>
          <p:nvPr/>
        </p:nvSpPr>
        <p:spPr>
          <a:xfrm>
            <a:off x="457200" y="126000"/>
            <a:ext cx="7295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dirty="0">
                <a:latin typeface="Calibri" panose="020F0502020204030204" pitchFamily="34" charset="0"/>
                <a:ea typeface="Calibri" panose="020F0502020204030204" pitchFamily="34" charset="0"/>
                <a:cs typeface="Calibri" panose="020F0502020204030204" pitchFamily="34" charset="0"/>
              </a:rPr>
              <a:t>DESCRIPTION OF THE INDICATORS</a:t>
            </a:r>
            <a:endParaRPr sz="1800" b="1" dirty="0">
              <a:latin typeface="Calibri" panose="020F0502020204030204" pitchFamily="34" charset="0"/>
              <a:ea typeface="Calibri" panose="020F0502020204030204" pitchFamily="34" charset="0"/>
              <a:cs typeface="Calibri" panose="020F0502020204030204" pitchFamily="34" charset="0"/>
            </a:endParaRPr>
          </a:p>
        </p:txBody>
      </p:sp>
      <p:sp>
        <p:nvSpPr>
          <p:cNvPr id="88" name="Google Shape;88;p18"/>
          <p:cNvSpPr txBox="1"/>
          <p:nvPr/>
        </p:nvSpPr>
        <p:spPr>
          <a:xfrm>
            <a:off x="457200" y="626050"/>
            <a:ext cx="7830900" cy="1661963"/>
          </a:xfrm>
          <a:prstGeom prst="rect">
            <a:avLst/>
          </a:prstGeom>
          <a:noFill/>
          <a:ln>
            <a:noFill/>
          </a:ln>
        </p:spPr>
        <p:txBody>
          <a:bodyPr spcFirstLastPara="1" wrap="square" lIns="91425" tIns="91425" rIns="91425" bIns="91425" anchor="t" anchorCtr="0">
            <a:spAutoFit/>
          </a:bodyPr>
          <a:lstStyle/>
          <a:p>
            <a:pPr marL="419100" lvl="0" indent="-285750" algn="l" rtl="0">
              <a:spcBef>
                <a:spcPts val="0"/>
              </a:spcBef>
              <a:spcAft>
                <a:spcPts val="0"/>
              </a:spcAft>
              <a:buSzPts val="1500"/>
              <a:buFont typeface="Arial" panose="020B0604020202020204" pitchFamily="34" charset="0"/>
              <a:buChar char="•"/>
            </a:pPr>
            <a:r>
              <a:rPr lang="en" sz="1600" b="1" dirty="0">
                <a:latin typeface="Calibri" panose="020F0502020204030204" pitchFamily="34" charset="0"/>
                <a:ea typeface="Calibri" panose="020F0502020204030204" pitchFamily="34" charset="0"/>
                <a:cs typeface="Calibri" panose="020F0502020204030204" pitchFamily="34" charset="0"/>
              </a:rPr>
              <a:t>PE Ratio (</a:t>
            </a:r>
            <a:r>
              <a:rPr lang="en" sz="1600" b="1" dirty="0">
                <a:solidFill>
                  <a:schemeClr val="dk1"/>
                </a:solidFill>
                <a:latin typeface="Calibri" panose="020F0502020204030204" pitchFamily="34" charset="0"/>
                <a:ea typeface="Calibri" panose="020F0502020204030204" pitchFamily="34" charset="0"/>
                <a:cs typeface="Calibri" panose="020F0502020204030204" pitchFamily="34" charset="0"/>
              </a:rPr>
              <a:t>Price-to-Earnings Ratio</a:t>
            </a:r>
            <a:r>
              <a:rPr lang="en" sz="1600" b="1" dirty="0">
                <a:latin typeface="Calibri" panose="020F0502020204030204" pitchFamily="34" charset="0"/>
                <a:ea typeface="Calibri" panose="020F0502020204030204" pitchFamily="34" charset="0"/>
                <a:cs typeface="Calibri" panose="020F0502020204030204" pitchFamily="34" charset="0"/>
              </a:rPr>
              <a:t>)</a:t>
            </a:r>
            <a:r>
              <a:rPr lang="en" sz="1600" dirty="0">
                <a:latin typeface="Calibri" panose="020F0502020204030204" pitchFamily="34" charset="0"/>
                <a:ea typeface="Calibri" panose="020F0502020204030204" pitchFamily="34" charset="0"/>
                <a:cs typeface="Calibri" panose="020F0502020204030204" pitchFamily="34" charset="0"/>
              </a:rPr>
              <a:t>: </a:t>
            </a:r>
            <a:endParaRPr sz="1600" dirty="0">
              <a:latin typeface="Calibri" panose="020F0502020204030204" pitchFamily="34" charset="0"/>
              <a:ea typeface="Calibri" panose="020F0502020204030204" pitchFamily="34" charset="0"/>
              <a:cs typeface="Calibri" panose="020F0502020204030204" pitchFamily="34" charset="0"/>
            </a:endParaRPr>
          </a:p>
          <a:p>
            <a:pPr marL="889000" lvl="1" indent="-285750" algn="l" rtl="0">
              <a:spcBef>
                <a:spcPts val="0"/>
              </a:spcBef>
              <a:spcAft>
                <a:spcPts val="0"/>
              </a:spcAft>
              <a:buSzPts val="1300"/>
              <a:buFont typeface="Arial" panose="020B0604020202020204" pitchFamily="34" charset="0"/>
              <a:buChar char="•"/>
            </a:pPr>
            <a:r>
              <a:rPr lang="en" sz="1600" dirty="0">
                <a:latin typeface="Calibri" panose="020F0502020204030204" pitchFamily="34" charset="0"/>
                <a:ea typeface="Calibri" panose="020F0502020204030204" pitchFamily="34" charset="0"/>
                <a:cs typeface="Calibri" panose="020F0502020204030204" pitchFamily="34" charset="0"/>
              </a:rPr>
              <a:t>A measure of the market's expectation of a company's future earnings growth</a:t>
            </a:r>
            <a:endParaRPr sz="1600" dirty="0">
              <a:latin typeface="Calibri" panose="020F0502020204030204" pitchFamily="34" charset="0"/>
              <a:ea typeface="Calibri" panose="020F0502020204030204" pitchFamily="34" charset="0"/>
              <a:cs typeface="Calibri" panose="020F0502020204030204" pitchFamily="34" charset="0"/>
            </a:endParaRPr>
          </a:p>
          <a:p>
            <a:pPr marL="889000" lvl="1" indent="-285750" algn="l" rtl="0">
              <a:spcBef>
                <a:spcPts val="0"/>
              </a:spcBef>
              <a:spcAft>
                <a:spcPts val="0"/>
              </a:spcAft>
              <a:buSzPts val="1300"/>
              <a:buFont typeface="Arial" panose="020B0604020202020204" pitchFamily="34" charset="0"/>
              <a:buChar char="•"/>
            </a:pPr>
            <a:r>
              <a:rPr lang="en" sz="1600" b="1" dirty="0">
                <a:latin typeface="Calibri" panose="020F0502020204030204" pitchFamily="34" charset="0"/>
                <a:ea typeface="Calibri" panose="020F0502020204030204" pitchFamily="34" charset="0"/>
                <a:cs typeface="Calibri" panose="020F0502020204030204" pitchFamily="34" charset="0"/>
              </a:rPr>
              <a:t>Doesn't</a:t>
            </a:r>
            <a:r>
              <a:rPr lang="en" sz="1600" dirty="0">
                <a:latin typeface="Calibri" panose="020F0502020204030204" pitchFamily="34" charset="0"/>
                <a:ea typeface="Calibri" panose="020F0502020204030204" pitchFamily="34" charset="0"/>
                <a:cs typeface="Calibri" panose="020F0502020204030204" pitchFamily="34" charset="0"/>
              </a:rPr>
              <a:t> consider the company's debt, earnings quality, or other factors that can impact the stock's future performance.</a:t>
            </a:r>
          </a:p>
          <a:p>
            <a:pPr marL="889000" lvl="1" indent="-285750" algn="l" rtl="0">
              <a:spcBef>
                <a:spcPts val="0"/>
              </a:spcBef>
              <a:spcAft>
                <a:spcPts val="0"/>
              </a:spcAft>
              <a:buSzPts val="1300"/>
              <a:buFont typeface="Arial" panose="020B0604020202020204" pitchFamily="34" charset="0"/>
              <a:buChar char="•"/>
            </a:pPr>
            <a:r>
              <a:rPr lang="en" sz="1600" dirty="0">
                <a:latin typeface="Calibri" panose="020F0502020204030204" pitchFamily="34" charset="0"/>
                <a:ea typeface="Calibri" panose="020F0502020204030204" pitchFamily="34" charset="0"/>
                <a:cs typeface="Calibri" panose="020F0502020204030204" pitchFamily="34" charset="0"/>
              </a:rPr>
              <a:t>This is traditionally considered a core tool for fundamental analysis, but we want to analyze the impact of “buying cheap” from a technical standpoint.</a:t>
            </a:r>
            <a:endParaRPr sz="1600" dirty="0">
              <a:latin typeface="Calibri" panose="020F0502020204030204" pitchFamily="34" charset="0"/>
              <a:ea typeface="Calibri" panose="020F0502020204030204" pitchFamily="34" charset="0"/>
              <a:cs typeface="Calibri" panose="020F0502020204030204" pitchFamily="34" charset="0"/>
            </a:endParaRPr>
          </a:p>
        </p:txBody>
      </p:sp>
      <p:pic>
        <p:nvPicPr>
          <p:cNvPr id="89" name="Google Shape;89;p18"/>
          <p:cNvPicPr preferRelativeResize="0"/>
          <p:nvPr/>
        </p:nvPicPr>
        <p:blipFill>
          <a:blip r:embed="rId3">
            <a:alphaModFix/>
          </a:blip>
          <a:stretch>
            <a:fillRect/>
          </a:stretch>
        </p:blipFill>
        <p:spPr>
          <a:xfrm>
            <a:off x="1977025" y="2509284"/>
            <a:ext cx="5189950" cy="2412570"/>
          </a:xfrm>
          <a:prstGeom prst="rect">
            <a:avLst/>
          </a:prstGeom>
          <a:noFill/>
          <a:ln>
            <a:noFill/>
          </a:ln>
        </p:spPr>
      </p:pic>
      <p:sp>
        <p:nvSpPr>
          <p:cNvPr id="2" name="Slide Number Placeholder 1">
            <a:extLst>
              <a:ext uri="{FF2B5EF4-FFF2-40B4-BE49-F238E27FC236}">
                <a16:creationId xmlns:a16="http://schemas.microsoft.com/office/drawing/2014/main" id="{91D769B1-6A08-758D-FEA8-F7936FD2C6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93"/>
        <p:cNvGrpSpPr/>
        <p:nvPr/>
      </p:nvGrpSpPr>
      <p:grpSpPr>
        <a:xfrm>
          <a:off x="0" y="0"/>
          <a:ext cx="0" cy="0"/>
          <a:chOff x="0" y="0"/>
          <a:chExt cx="0" cy="0"/>
        </a:xfrm>
      </p:grpSpPr>
      <p:sp>
        <p:nvSpPr>
          <p:cNvPr id="94" name="Google Shape;94;p19"/>
          <p:cNvSpPr txBox="1"/>
          <p:nvPr/>
        </p:nvSpPr>
        <p:spPr>
          <a:xfrm>
            <a:off x="457200" y="126000"/>
            <a:ext cx="7295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dirty="0">
                <a:latin typeface="Calibri" panose="020F0502020204030204" pitchFamily="34" charset="0"/>
                <a:ea typeface="Calibri" panose="020F0502020204030204" pitchFamily="34" charset="0"/>
                <a:cs typeface="Calibri" panose="020F0502020204030204" pitchFamily="34" charset="0"/>
              </a:rPr>
              <a:t>DESCRIPTION OF THE INDICATORS</a:t>
            </a:r>
            <a:endParaRPr sz="1800" b="1" dirty="0">
              <a:latin typeface="Calibri" panose="020F0502020204030204" pitchFamily="34" charset="0"/>
              <a:ea typeface="Calibri" panose="020F0502020204030204" pitchFamily="34" charset="0"/>
              <a:cs typeface="Calibri" panose="020F0502020204030204" pitchFamily="34" charset="0"/>
            </a:endParaRPr>
          </a:p>
        </p:txBody>
      </p:sp>
      <p:sp>
        <p:nvSpPr>
          <p:cNvPr id="95" name="Google Shape;95;p19"/>
          <p:cNvSpPr txBox="1"/>
          <p:nvPr/>
        </p:nvSpPr>
        <p:spPr>
          <a:xfrm>
            <a:off x="457213" y="605750"/>
            <a:ext cx="7830900" cy="1908184"/>
          </a:xfrm>
          <a:prstGeom prst="rect">
            <a:avLst/>
          </a:prstGeom>
          <a:noFill/>
          <a:ln>
            <a:noFill/>
          </a:ln>
        </p:spPr>
        <p:txBody>
          <a:bodyPr spcFirstLastPara="1" wrap="square" lIns="91425" tIns="91425" rIns="91425" bIns="91425" anchor="t" anchorCtr="0">
            <a:spAutoFit/>
          </a:bodyPr>
          <a:lstStyle/>
          <a:p>
            <a:pPr marL="419100" lvl="0" indent="-285750" algn="l" rtl="0">
              <a:spcBef>
                <a:spcPts val="0"/>
              </a:spcBef>
              <a:spcAft>
                <a:spcPts val="0"/>
              </a:spcAft>
              <a:buSzPts val="1500"/>
              <a:buFont typeface="Arial" panose="020B0604020202020204" pitchFamily="34" charset="0"/>
              <a:buChar char="•"/>
            </a:pPr>
            <a:r>
              <a:rPr lang="en" sz="1600" b="1" dirty="0">
                <a:latin typeface="Calibri" panose="020F0502020204030204" pitchFamily="34" charset="0"/>
                <a:ea typeface="Calibri" panose="020F0502020204030204" pitchFamily="34" charset="0"/>
                <a:cs typeface="Calibri" panose="020F0502020204030204" pitchFamily="34" charset="0"/>
              </a:rPr>
              <a:t>MACD (</a:t>
            </a:r>
            <a:r>
              <a:rPr lang="en" sz="1600" b="1" dirty="0">
                <a:solidFill>
                  <a:schemeClr val="dk1"/>
                </a:solidFill>
                <a:latin typeface="Calibri" panose="020F0502020204030204" pitchFamily="34" charset="0"/>
                <a:ea typeface="Calibri" panose="020F0502020204030204" pitchFamily="34" charset="0"/>
                <a:cs typeface="Calibri" panose="020F0502020204030204" pitchFamily="34" charset="0"/>
              </a:rPr>
              <a:t>Moving Average Convergence Divergence</a:t>
            </a:r>
            <a:r>
              <a:rPr lang="en" sz="1600" b="1" dirty="0">
                <a:latin typeface="Calibri" panose="020F0502020204030204" pitchFamily="34" charset="0"/>
                <a:ea typeface="Calibri" panose="020F0502020204030204" pitchFamily="34" charset="0"/>
                <a:cs typeface="Calibri" panose="020F0502020204030204" pitchFamily="34" charset="0"/>
              </a:rPr>
              <a:t>)</a:t>
            </a:r>
            <a:r>
              <a:rPr lang="en" sz="1600" dirty="0">
                <a:latin typeface="Calibri" panose="020F0502020204030204" pitchFamily="34" charset="0"/>
                <a:ea typeface="Calibri" panose="020F0502020204030204" pitchFamily="34" charset="0"/>
                <a:cs typeface="Calibri" panose="020F0502020204030204" pitchFamily="34" charset="0"/>
              </a:rPr>
              <a:t>:</a:t>
            </a:r>
            <a:endParaRPr sz="1600" dirty="0">
              <a:latin typeface="Calibri" panose="020F0502020204030204" pitchFamily="34" charset="0"/>
              <a:ea typeface="Calibri" panose="020F0502020204030204" pitchFamily="34" charset="0"/>
              <a:cs typeface="Calibri" panose="020F0502020204030204" pitchFamily="34" charset="0"/>
            </a:endParaRPr>
          </a:p>
          <a:p>
            <a:pPr marL="889000" lvl="1" indent="-285750" algn="l" rtl="0">
              <a:spcBef>
                <a:spcPts val="0"/>
              </a:spcBef>
              <a:spcAft>
                <a:spcPts val="0"/>
              </a:spcAft>
              <a:buSzPts val="1300"/>
              <a:buFont typeface="Arial" panose="020B0604020202020204" pitchFamily="34" charset="0"/>
              <a:buChar char="•"/>
            </a:pPr>
            <a:r>
              <a:rPr lang="en" sz="1600" dirty="0">
                <a:latin typeface="Calibri" panose="020F0502020204030204" pitchFamily="34" charset="0"/>
                <a:ea typeface="Calibri" panose="020F0502020204030204" pitchFamily="34" charset="0"/>
                <a:cs typeface="Calibri" panose="020F0502020204030204" pitchFamily="34" charset="0"/>
              </a:rPr>
              <a:t>Identify trends and potential trend reversals in stock prices.</a:t>
            </a:r>
            <a:endParaRPr sz="1600" dirty="0">
              <a:latin typeface="Calibri" panose="020F0502020204030204" pitchFamily="34" charset="0"/>
              <a:ea typeface="Calibri" panose="020F0502020204030204" pitchFamily="34" charset="0"/>
              <a:cs typeface="Calibri" panose="020F0502020204030204" pitchFamily="34" charset="0"/>
            </a:endParaRPr>
          </a:p>
          <a:p>
            <a:pPr marL="889000" lvl="1" indent="-285750" algn="l" rtl="0">
              <a:spcBef>
                <a:spcPts val="0"/>
              </a:spcBef>
              <a:spcAft>
                <a:spcPts val="0"/>
              </a:spcAft>
              <a:buSzPts val="1300"/>
              <a:buFont typeface="Arial" panose="020B0604020202020204" pitchFamily="34" charset="0"/>
              <a:buChar char="•"/>
            </a:pPr>
            <a:r>
              <a:rPr lang="en" sz="1600" dirty="0">
                <a:latin typeface="Calibri" panose="020F0502020204030204" pitchFamily="34" charset="0"/>
                <a:ea typeface="Calibri" panose="020F0502020204030204" pitchFamily="34" charset="0"/>
                <a:cs typeface="Calibri" panose="020F0502020204030204" pitchFamily="34" charset="0"/>
              </a:rPr>
              <a:t>Calculated using two moving averages and a histogram.</a:t>
            </a:r>
            <a:endParaRPr sz="1600" dirty="0">
              <a:latin typeface="Calibri" panose="020F0502020204030204" pitchFamily="34" charset="0"/>
              <a:ea typeface="Calibri" panose="020F0502020204030204" pitchFamily="34" charset="0"/>
              <a:cs typeface="Calibri" panose="020F0502020204030204" pitchFamily="34" charset="0"/>
            </a:endParaRPr>
          </a:p>
          <a:p>
            <a:pPr marL="889000" lvl="1" indent="-285750" algn="l" rtl="0">
              <a:spcBef>
                <a:spcPts val="0"/>
              </a:spcBef>
              <a:spcAft>
                <a:spcPts val="0"/>
              </a:spcAft>
              <a:buSzPts val="1300"/>
              <a:buFont typeface="Arial" panose="020B0604020202020204" pitchFamily="34" charset="0"/>
              <a:buChar char="•"/>
            </a:pPr>
            <a:r>
              <a:rPr lang="en" sz="1600" dirty="0">
                <a:latin typeface="Calibri" panose="020F0502020204030204" pitchFamily="34" charset="0"/>
                <a:ea typeface="Calibri" panose="020F0502020204030204" pitchFamily="34" charset="0"/>
                <a:cs typeface="Calibri" panose="020F0502020204030204" pitchFamily="34" charset="0"/>
              </a:rPr>
              <a:t>A </a:t>
            </a:r>
            <a:r>
              <a:rPr lang="en" sz="1600" b="1" dirty="0">
                <a:latin typeface="Calibri" panose="020F0502020204030204" pitchFamily="34" charset="0"/>
                <a:ea typeface="Calibri" panose="020F0502020204030204" pitchFamily="34" charset="0"/>
                <a:cs typeface="Calibri" panose="020F0502020204030204" pitchFamily="34" charset="0"/>
              </a:rPr>
              <a:t>positive</a:t>
            </a:r>
            <a:r>
              <a:rPr lang="en" sz="1600" dirty="0">
                <a:latin typeface="Calibri" panose="020F0502020204030204" pitchFamily="34" charset="0"/>
                <a:ea typeface="Calibri" panose="020F0502020204030204" pitchFamily="34" charset="0"/>
                <a:cs typeface="Calibri" panose="020F0502020204030204" pitchFamily="34" charset="0"/>
              </a:rPr>
              <a:t> histogram indicates that the MACD Line is above the Signal Line, indicating </a:t>
            </a:r>
            <a:r>
              <a:rPr lang="en" sz="1600" b="1" dirty="0">
                <a:latin typeface="Calibri" panose="020F0502020204030204" pitchFamily="34" charset="0"/>
                <a:ea typeface="Calibri" panose="020F0502020204030204" pitchFamily="34" charset="0"/>
                <a:cs typeface="Calibri" panose="020F0502020204030204" pitchFamily="34" charset="0"/>
              </a:rPr>
              <a:t>upward</a:t>
            </a:r>
            <a:r>
              <a:rPr lang="en" sz="1600" dirty="0">
                <a:latin typeface="Calibri" panose="020F0502020204030204" pitchFamily="34" charset="0"/>
                <a:ea typeface="Calibri" panose="020F0502020204030204" pitchFamily="34" charset="0"/>
                <a:cs typeface="Calibri" panose="020F0502020204030204" pitchFamily="34" charset="0"/>
              </a:rPr>
              <a:t> momentum, while a </a:t>
            </a:r>
            <a:r>
              <a:rPr lang="en" sz="1600" b="1" dirty="0">
                <a:latin typeface="Calibri" panose="020F0502020204030204" pitchFamily="34" charset="0"/>
                <a:ea typeface="Calibri" panose="020F0502020204030204" pitchFamily="34" charset="0"/>
                <a:cs typeface="Calibri" panose="020F0502020204030204" pitchFamily="34" charset="0"/>
              </a:rPr>
              <a:t>negative</a:t>
            </a:r>
            <a:r>
              <a:rPr lang="en" sz="1600" dirty="0">
                <a:latin typeface="Calibri" panose="020F0502020204030204" pitchFamily="34" charset="0"/>
                <a:ea typeface="Calibri" panose="020F0502020204030204" pitchFamily="34" charset="0"/>
                <a:cs typeface="Calibri" panose="020F0502020204030204" pitchFamily="34" charset="0"/>
              </a:rPr>
              <a:t> histogram indicates </a:t>
            </a:r>
            <a:r>
              <a:rPr lang="en" sz="1600" b="1" dirty="0">
                <a:latin typeface="Calibri" panose="020F0502020204030204" pitchFamily="34" charset="0"/>
                <a:ea typeface="Calibri" panose="020F0502020204030204" pitchFamily="34" charset="0"/>
                <a:cs typeface="Calibri" panose="020F0502020204030204" pitchFamily="34" charset="0"/>
              </a:rPr>
              <a:t>downward</a:t>
            </a:r>
            <a:r>
              <a:rPr lang="en" sz="1600" dirty="0">
                <a:latin typeface="Calibri" panose="020F0502020204030204" pitchFamily="34" charset="0"/>
                <a:ea typeface="Calibri" panose="020F0502020204030204" pitchFamily="34" charset="0"/>
                <a:cs typeface="Calibri" panose="020F0502020204030204" pitchFamily="34" charset="0"/>
              </a:rPr>
              <a:t> momentum.</a:t>
            </a:r>
          </a:p>
          <a:p>
            <a:pPr marL="889000" lvl="1" indent="-285750" algn="l" rtl="0">
              <a:spcBef>
                <a:spcPts val="0"/>
              </a:spcBef>
              <a:spcAft>
                <a:spcPts val="0"/>
              </a:spcAft>
              <a:buSzPts val="1300"/>
              <a:buFont typeface="Arial" panose="020B0604020202020204" pitchFamily="34" charset="0"/>
              <a:buChar char="•"/>
            </a:pPr>
            <a:r>
              <a:rPr lang="en" sz="1600" dirty="0">
                <a:latin typeface="Calibri" panose="020F0502020204030204" pitchFamily="34" charset="0"/>
                <a:ea typeface="Calibri" panose="020F0502020204030204" pitchFamily="34" charset="0"/>
                <a:cs typeface="Calibri" panose="020F0502020204030204" pitchFamily="34" charset="0"/>
              </a:rPr>
              <a:t>A</a:t>
            </a:r>
            <a:r>
              <a:rPr lang="en-IN" sz="1600" dirty="0">
                <a:latin typeface="Calibri" panose="020F0502020204030204" pitchFamily="34" charset="0"/>
                <a:ea typeface="Calibri" panose="020F0502020204030204" pitchFamily="34" charset="0"/>
                <a:cs typeface="Calibri" panose="020F0502020204030204" pitchFamily="34" charset="0"/>
              </a:rPr>
              <a:t>n</a:t>
            </a:r>
            <a:r>
              <a:rPr lang="en" sz="1600" dirty="0">
                <a:latin typeface="Calibri" panose="020F0502020204030204" pitchFamily="34" charset="0"/>
                <a:ea typeface="Calibri" panose="020F0502020204030204" pitchFamily="34" charset="0"/>
                <a:cs typeface="Calibri" panose="020F0502020204030204" pitchFamily="34" charset="0"/>
              </a:rPr>
              <a:t>alyze golden cross and death cross and if their impact is overrated. </a:t>
            </a:r>
            <a:endParaRPr sz="1600" dirty="0">
              <a:latin typeface="Calibri" panose="020F0502020204030204" pitchFamily="34" charset="0"/>
              <a:ea typeface="Calibri" panose="020F0502020204030204" pitchFamily="34" charset="0"/>
              <a:cs typeface="Calibri" panose="020F0502020204030204" pitchFamily="34" charset="0"/>
            </a:endParaRPr>
          </a:p>
        </p:txBody>
      </p:sp>
      <p:pic>
        <p:nvPicPr>
          <p:cNvPr id="96" name="Google Shape;96;p19"/>
          <p:cNvPicPr preferRelativeResize="0"/>
          <p:nvPr/>
        </p:nvPicPr>
        <p:blipFill>
          <a:blip r:embed="rId3">
            <a:alphaModFix/>
          </a:blip>
          <a:stretch>
            <a:fillRect/>
          </a:stretch>
        </p:blipFill>
        <p:spPr>
          <a:xfrm>
            <a:off x="1938140" y="2729023"/>
            <a:ext cx="4972211" cy="2099976"/>
          </a:xfrm>
          <a:prstGeom prst="rect">
            <a:avLst/>
          </a:prstGeom>
          <a:noFill/>
          <a:ln>
            <a:noFill/>
          </a:ln>
        </p:spPr>
      </p:pic>
      <p:sp>
        <p:nvSpPr>
          <p:cNvPr id="2" name="Slide Number Placeholder 1">
            <a:extLst>
              <a:ext uri="{FF2B5EF4-FFF2-40B4-BE49-F238E27FC236}">
                <a16:creationId xmlns:a16="http://schemas.microsoft.com/office/drawing/2014/main" id="{A95E032B-DDE3-5BF6-A593-55B059F706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457200" y="12600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b="1" dirty="0">
                <a:latin typeface="Calibri" panose="020F0502020204030204" pitchFamily="34" charset="0"/>
                <a:ea typeface="Calibri" panose="020F0502020204030204" pitchFamily="34" charset="0"/>
                <a:cs typeface="Calibri" panose="020F0502020204030204" pitchFamily="34" charset="0"/>
              </a:rPr>
              <a:t>Question 1 - Assumptions</a:t>
            </a:r>
            <a:endParaRPr sz="1800" b="1" dirty="0">
              <a:latin typeface="Calibri" panose="020F0502020204030204" pitchFamily="34" charset="0"/>
              <a:ea typeface="Calibri" panose="020F0502020204030204" pitchFamily="34" charset="0"/>
              <a:cs typeface="Calibri" panose="020F0502020204030204" pitchFamily="34" charset="0"/>
            </a:endParaRPr>
          </a:p>
        </p:txBody>
      </p:sp>
      <p:sp>
        <p:nvSpPr>
          <p:cNvPr id="102" name="Google Shape;102;p20"/>
          <p:cNvSpPr txBox="1">
            <a:spLocks noGrp="1"/>
          </p:cNvSpPr>
          <p:nvPr>
            <p:ph type="body" idx="1"/>
          </p:nvPr>
        </p:nvSpPr>
        <p:spPr>
          <a:xfrm>
            <a:off x="311700" y="815163"/>
            <a:ext cx="8520600" cy="3753712"/>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Tx/>
              <a:buSzPts val="1800"/>
              <a:buAutoNum type="arabicPeriod"/>
            </a:pPr>
            <a:r>
              <a:rPr lang="en" sz="1600" dirty="0">
                <a:solidFill>
                  <a:schemeClr val="tx1"/>
                </a:solidFill>
                <a:latin typeface="Calibri" panose="020F0502020204030204" pitchFamily="34" charset="0"/>
                <a:ea typeface="Calibri" panose="020F0502020204030204" pitchFamily="34" charset="0"/>
                <a:cs typeface="Calibri" panose="020F0502020204030204" pitchFamily="34" charset="0"/>
              </a:rPr>
              <a:t>Determine which factors influence the price of a stock, and their respective influence on stock performance (ANOVA)</a:t>
            </a:r>
            <a:endPar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742950" lvl="1" indent="-171450">
              <a:buClrTx/>
              <a:buSzPts val="1800"/>
            </a:pPr>
            <a:endPar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742950" lvl="1" indent="-171450">
              <a:buClrTx/>
              <a:buSzPts val="1800"/>
            </a:pPr>
            <a:endPar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indent="-342900">
              <a:buClrTx/>
              <a:buSzPts val="1800"/>
              <a:buAutoNum type="arabicPeriod"/>
            </a:pPr>
            <a:endPar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indent="-342900">
              <a:buClrTx/>
              <a:buSzPts val="1800"/>
              <a:buAutoNum type="arabicPeriod"/>
            </a:pPr>
            <a:endParaRPr lang="en-IN" sz="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555257E2-FDDB-71A8-1C52-B43F0D4DDF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52878977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UWColor">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815</TotalTime>
  <Words>735</Words>
  <Application>Microsoft Office PowerPoint</Application>
  <PresentationFormat>On-screen Show (16:9)</PresentationFormat>
  <Paragraphs>87</Paragraphs>
  <Slides>10</Slides>
  <Notes>10</Notes>
  <HiddenSlides>4</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 1 - Assumptions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Raman S V</dc:creator>
  <cp:lastModifiedBy>Arjun Sharma</cp:lastModifiedBy>
  <cp:revision>29</cp:revision>
  <dcterms:modified xsi:type="dcterms:W3CDTF">2023-03-08T19:46:59Z</dcterms:modified>
</cp:coreProperties>
</file>