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B2E83"/>
    <a:srgbClr val="B7A57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2" d="100"/>
          <a:sy n="102" d="100"/>
        </p:scale>
        <p:origin x="114"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2A235-116A-E5C0-456D-908A5734E67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FDC004F-EA3E-1FC5-DB66-4D9EA099B23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C3BB42C-41EF-8929-7329-CE9699E51252}"/>
              </a:ext>
            </a:extLst>
          </p:cNvPr>
          <p:cNvSpPr>
            <a:spLocks noGrp="1"/>
          </p:cNvSpPr>
          <p:nvPr>
            <p:ph type="dt" sz="half" idx="10"/>
          </p:nvPr>
        </p:nvSpPr>
        <p:spPr/>
        <p:txBody>
          <a:bodyPr/>
          <a:lstStyle/>
          <a:p>
            <a:fld id="{7FEB94A1-CB03-42B9-A6EC-66B30D08E635}" type="datetimeFigureOut">
              <a:rPr lang="en-IN" smtClean="0"/>
              <a:t>30-11-2023</a:t>
            </a:fld>
            <a:endParaRPr lang="en-IN"/>
          </a:p>
        </p:txBody>
      </p:sp>
      <p:sp>
        <p:nvSpPr>
          <p:cNvPr id="5" name="Footer Placeholder 4">
            <a:extLst>
              <a:ext uri="{FF2B5EF4-FFF2-40B4-BE49-F238E27FC236}">
                <a16:creationId xmlns:a16="http://schemas.microsoft.com/office/drawing/2014/main" id="{64775455-9831-ABFD-1BE1-1F5122A5619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F36F1A3-EAEC-C4D5-CA79-A3F01325B956}"/>
              </a:ext>
            </a:extLst>
          </p:cNvPr>
          <p:cNvSpPr>
            <a:spLocks noGrp="1"/>
          </p:cNvSpPr>
          <p:nvPr>
            <p:ph type="sldNum" sz="quarter" idx="12"/>
          </p:nvPr>
        </p:nvSpPr>
        <p:spPr/>
        <p:txBody>
          <a:bodyPr/>
          <a:lstStyle/>
          <a:p>
            <a:fld id="{637EFAF6-BBF0-4B2E-9985-399D279DD821}" type="slidenum">
              <a:rPr lang="en-IN" smtClean="0"/>
              <a:t>‹#›</a:t>
            </a:fld>
            <a:endParaRPr lang="en-IN"/>
          </a:p>
        </p:txBody>
      </p:sp>
    </p:spTree>
    <p:extLst>
      <p:ext uri="{BB962C8B-B14F-4D97-AF65-F5344CB8AC3E}">
        <p14:creationId xmlns:p14="http://schemas.microsoft.com/office/powerpoint/2010/main" val="1199282029"/>
      </p:ext>
    </p:extLst>
  </p:cSld>
  <p:clrMapOvr>
    <a:masterClrMapping/>
  </p:clrMapOvr>
  <mc:AlternateContent xmlns:mc="http://schemas.openxmlformats.org/markup-compatibility/2006">
    <mc:Choice xmlns:p14="http://schemas.microsoft.com/office/powerpoint/2010/main" Requires="p14">
      <p:transition p14:dur="50"/>
    </mc:Choice>
    <mc:Fallback>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AB21A-3FA3-62CB-EE52-81C8D7556D0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ED846D2-62A5-D85C-BC6A-EA041F881AA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DB1569D-3D08-05F7-3CE5-BC1591CCF4F8}"/>
              </a:ext>
            </a:extLst>
          </p:cNvPr>
          <p:cNvSpPr>
            <a:spLocks noGrp="1"/>
          </p:cNvSpPr>
          <p:nvPr>
            <p:ph type="dt" sz="half" idx="10"/>
          </p:nvPr>
        </p:nvSpPr>
        <p:spPr/>
        <p:txBody>
          <a:bodyPr/>
          <a:lstStyle/>
          <a:p>
            <a:fld id="{7FEB94A1-CB03-42B9-A6EC-66B30D08E635}" type="datetimeFigureOut">
              <a:rPr lang="en-IN" smtClean="0"/>
              <a:t>30-11-2023</a:t>
            </a:fld>
            <a:endParaRPr lang="en-IN"/>
          </a:p>
        </p:txBody>
      </p:sp>
      <p:sp>
        <p:nvSpPr>
          <p:cNvPr id="5" name="Footer Placeholder 4">
            <a:extLst>
              <a:ext uri="{FF2B5EF4-FFF2-40B4-BE49-F238E27FC236}">
                <a16:creationId xmlns:a16="http://schemas.microsoft.com/office/drawing/2014/main" id="{B3D28918-0806-B443-FFB7-BF500D8FCF5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3EE68F1-3D35-55F0-E754-383A3AC70AA5}"/>
              </a:ext>
            </a:extLst>
          </p:cNvPr>
          <p:cNvSpPr>
            <a:spLocks noGrp="1"/>
          </p:cNvSpPr>
          <p:nvPr>
            <p:ph type="sldNum" sz="quarter" idx="12"/>
          </p:nvPr>
        </p:nvSpPr>
        <p:spPr/>
        <p:txBody>
          <a:bodyPr/>
          <a:lstStyle/>
          <a:p>
            <a:fld id="{637EFAF6-BBF0-4B2E-9985-399D279DD821}" type="slidenum">
              <a:rPr lang="en-IN" smtClean="0"/>
              <a:t>‹#›</a:t>
            </a:fld>
            <a:endParaRPr lang="en-IN"/>
          </a:p>
        </p:txBody>
      </p:sp>
    </p:spTree>
    <p:extLst>
      <p:ext uri="{BB962C8B-B14F-4D97-AF65-F5344CB8AC3E}">
        <p14:creationId xmlns:p14="http://schemas.microsoft.com/office/powerpoint/2010/main" val="2791007201"/>
      </p:ext>
    </p:extLst>
  </p:cSld>
  <p:clrMapOvr>
    <a:masterClrMapping/>
  </p:clrMapOvr>
  <mc:AlternateContent xmlns:mc="http://schemas.openxmlformats.org/markup-compatibility/2006">
    <mc:Choice xmlns:p14="http://schemas.microsoft.com/office/powerpoint/2010/main" Requires="p14">
      <p:transition p14:dur="50"/>
    </mc:Choice>
    <mc:Fallback>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2C8A01F-9D48-41ED-CD4F-757F21F51CD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35D7FEF-B003-D886-A4D5-E199C0CCACD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963935A-E9EC-59CA-07D5-A681CB63584F}"/>
              </a:ext>
            </a:extLst>
          </p:cNvPr>
          <p:cNvSpPr>
            <a:spLocks noGrp="1"/>
          </p:cNvSpPr>
          <p:nvPr>
            <p:ph type="dt" sz="half" idx="10"/>
          </p:nvPr>
        </p:nvSpPr>
        <p:spPr/>
        <p:txBody>
          <a:bodyPr/>
          <a:lstStyle/>
          <a:p>
            <a:fld id="{7FEB94A1-CB03-42B9-A6EC-66B30D08E635}" type="datetimeFigureOut">
              <a:rPr lang="en-IN" smtClean="0"/>
              <a:t>30-11-2023</a:t>
            </a:fld>
            <a:endParaRPr lang="en-IN"/>
          </a:p>
        </p:txBody>
      </p:sp>
      <p:sp>
        <p:nvSpPr>
          <p:cNvPr id="5" name="Footer Placeholder 4">
            <a:extLst>
              <a:ext uri="{FF2B5EF4-FFF2-40B4-BE49-F238E27FC236}">
                <a16:creationId xmlns:a16="http://schemas.microsoft.com/office/drawing/2014/main" id="{C68212A0-926F-BCD2-0843-1BCE5857D7F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6C9981D-1269-7D6A-81DB-C9FB82183B8A}"/>
              </a:ext>
            </a:extLst>
          </p:cNvPr>
          <p:cNvSpPr>
            <a:spLocks noGrp="1"/>
          </p:cNvSpPr>
          <p:nvPr>
            <p:ph type="sldNum" sz="quarter" idx="12"/>
          </p:nvPr>
        </p:nvSpPr>
        <p:spPr/>
        <p:txBody>
          <a:bodyPr/>
          <a:lstStyle/>
          <a:p>
            <a:fld id="{637EFAF6-BBF0-4B2E-9985-399D279DD821}" type="slidenum">
              <a:rPr lang="en-IN" smtClean="0"/>
              <a:t>‹#›</a:t>
            </a:fld>
            <a:endParaRPr lang="en-IN"/>
          </a:p>
        </p:txBody>
      </p:sp>
    </p:spTree>
    <p:extLst>
      <p:ext uri="{BB962C8B-B14F-4D97-AF65-F5344CB8AC3E}">
        <p14:creationId xmlns:p14="http://schemas.microsoft.com/office/powerpoint/2010/main" val="917684387"/>
      </p:ext>
    </p:extLst>
  </p:cSld>
  <p:clrMapOvr>
    <a:masterClrMapping/>
  </p:clrMapOvr>
  <mc:AlternateContent xmlns:mc="http://schemas.openxmlformats.org/markup-compatibility/2006">
    <mc:Choice xmlns:p14="http://schemas.microsoft.com/office/powerpoint/2010/main" Requires="p14">
      <p:transition p14:dur="50"/>
    </mc:Choice>
    <mc:Fallback>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B7A57A"/>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F2923-FBA1-68EA-CB29-EA8D153C7C9B}"/>
              </a:ext>
            </a:extLst>
          </p:cNvPr>
          <p:cNvSpPr>
            <a:spLocks noGrp="1"/>
          </p:cNvSpPr>
          <p:nvPr>
            <p:ph type="title"/>
          </p:nvPr>
        </p:nvSpPr>
        <p:spPr>
          <a:xfrm>
            <a:off x="0" y="36000"/>
            <a:ext cx="12192000" cy="936000"/>
          </a:xfrm>
          <a:solidFill>
            <a:srgbClr val="4B2E83"/>
          </a:solidFill>
        </p:spPr>
        <p:txBody>
          <a:bodyPr>
            <a:normAutofit/>
          </a:bodyPr>
          <a:lstStyle>
            <a:lvl1pPr algn="ctr">
              <a:defRPr sz="3200">
                <a:solidFill>
                  <a:schemeClr val="bg1"/>
                </a:solidFill>
                <a:latin typeface="+mn-lt"/>
              </a:defRPr>
            </a:lvl1pPr>
          </a:lstStyle>
          <a:p>
            <a:r>
              <a:rPr lang="en-US" dirty="0"/>
              <a:t>Click to edit Master title style</a:t>
            </a:r>
            <a:endParaRPr lang="en-IN" dirty="0"/>
          </a:p>
        </p:txBody>
      </p:sp>
      <p:sp>
        <p:nvSpPr>
          <p:cNvPr id="3" name="Content Placeholder 2">
            <a:extLst>
              <a:ext uri="{FF2B5EF4-FFF2-40B4-BE49-F238E27FC236}">
                <a16:creationId xmlns:a16="http://schemas.microsoft.com/office/drawing/2014/main" id="{3A72FEB1-4CF6-867E-6352-85B2600923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66AC42A-3372-F12E-8C01-4A6BFE6199B1}"/>
              </a:ext>
            </a:extLst>
          </p:cNvPr>
          <p:cNvSpPr>
            <a:spLocks noGrp="1"/>
          </p:cNvSpPr>
          <p:nvPr>
            <p:ph type="dt" sz="half" idx="10"/>
          </p:nvPr>
        </p:nvSpPr>
        <p:spPr/>
        <p:txBody>
          <a:bodyPr/>
          <a:lstStyle/>
          <a:p>
            <a:fld id="{7FEB94A1-CB03-42B9-A6EC-66B30D08E635}" type="datetimeFigureOut">
              <a:rPr lang="en-IN" smtClean="0"/>
              <a:t>30-11-2023</a:t>
            </a:fld>
            <a:endParaRPr lang="en-IN"/>
          </a:p>
        </p:txBody>
      </p:sp>
      <p:sp>
        <p:nvSpPr>
          <p:cNvPr id="5" name="Footer Placeholder 4">
            <a:extLst>
              <a:ext uri="{FF2B5EF4-FFF2-40B4-BE49-F238E27FC236}">
                <a16:creationId xmlns:a16="http://schemas.microsoft.com/office/drawing/2014/main" id="{DB3FFC56-8B36-864A-B0E1-45709B71D60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7E58596-B0D2-8AD6-6E8E-A309C3F3AD76}"/>
              </a:ext>
            </a:extLst>
          </p:cNvPr>
          <p:cNvSpPr>
            <a:spLocks noGrp="1"/>
          </p:cNvSpPr>
          <p:nvPr>
            <p:ph type="sldNum" sz="quarter" idx="12"/>
          </p:nvPr>
        </p:nvSpPr>
        <p:spPr/>
        <p:txBody>
          <a:bodyPr/>
          <a:lstStyle/>
          <a:p>
            <a:fld id="{637EFAF6-BBF0-4B2E-9985-399D279DD821}" type="slidenum">
              <a:rPr lang="en-IN" smtClean="0"/>
              <a:t>‹#›</a:t>
            </a:fld>
            <a:endParaRPr lang="en-IN"/>
          </a:p>
        </p:txBody>
      </p:sp>
    </p:spTree>
    <p:extLst>
      <p:ext uri="{BB962C8B-B14F-4D97-AF65-F5344CB8AC3E}">
        <p14:creationId xmlns:p14="http://schemas.microsoft.com/office/powerpoint/2010/main" val="2472656576"/>
      </p:ext>
    </p:extLst>
  </p:cSld>
  <p:clrMapOvr>
    <a:masterClrMapping/>
  </p:clrMapOvr>
  <mc:AlternateContent xmlns:mc="http://schemas.openxmlformats.org/markup-compatibility/2006">
    <mc:Choice xmlns:p14="http://schemas.microsoft.com/office/powerpoint/2010/main" Requires="p14">
      <p:transition p14:dur="50"/>
    </mc:Choice>
    <mc:Fallback>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575D3-A263-4809-92D4-A2A7DA13EE6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0D3528F-60F9-15D7-4B3D-78916EC1528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49986EA-A2E3-1FDF-A24E-B9CC0FF82C1B}"/>
              </a:ext>
            </a:extLst>
          </p:cNvPr>
          <p:cNvSpPr>
            <a:spLocks noGrp="1"/>
          </p:cNvSpPr>
          <p:nvPr>
            <p:ph type="dt" sz="half" idx="10"/>
          </p:nvPr>
        </p:nvSpPr>
        <p:spPr/>
        <p:txBody>
          <a:bodyPr/>
          <a:lstStyle/>
          <a:p>
            <a:fld id="{7FEB94A1-CB03-42B9-A6EC-66B30D08E635}" type="datetimeFigureOut">
              <a:rPr lang="en-IN" smtClean="0"/>
              <a:t>30-11-2023</a:t>
            </a:fld>
            <a:endParaRPr lang="en-IN"/>
          </a:p>
        </p:txBody>
      </p:sp>
      <p:sp>
        <p:nvSpPr>
          <p:cNvPr id="5" name="Footer Placeholder 4">
            <a:extLst>
              <a:ext uri="{FF2B5EF4-FFF2-40B4-BE49-F238E27FC236}">
                <a16:creationId xmlns:a16="http://schemas.microsoft.com/office/drawing/2014/main" id="{AA0B57C9-EB20-49D9-4927-19D7B761EF3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2CDC768-F682-D999-7D7B-0431F28B4050}"/>
              </a:ext>
            </a:extLst>
          </p:cNvPr>
          <p:cNvSpPr>
            <a:spLocks noGrp="1"/>
          </p:cNvSpPr>
          <p:nvPr>
            <p:ph type="sldNum" sz="quarter" idx="12"/>
          </p:nvPr>
        </p:nvSpPr>
        <p:spPr/>
        <p:txBody>
          <a:bodyPr/>
          <a:lstStyle/>
          <a:p>
            <a:fld id="{637EFAF6-BBF0-4B2E-9985-399D279DD821}" type="slidenum">
              <a:rPr lang="en-IN" smtClean="0"/>
              <a:t>‹#›</a:t>
            </a:fld>
            <a:endParaRPr lang="en-IN"/>
          </a:p>
        </p:txBody>
      </p:sp>
    </p:spTree>
    <p:extLst>
      <p:ext uri="{BB962C8B-B14F-4D97-AF65-F5344CB8AC3E}">
        <p14:creationId xmlns:p14="http://schemas.microsoft.com/office/powerpoint/2010/main" val="1459153349"/>
      </p:ext>
    </p:extLst>
  </p:cSld>
  <p:clrMapOvr>
    <a:masterClrMapping/>
  </p:clrMapOvr>
  <mc:AlternateContent xmlns:mc="http://schemas.openxmlformats.org/markup-compatibility/2006">
    <mc:Choice xmlns:p14="http://schemas.microsoft.com/office/powerpoint/2010/main" Requires="p14">
      <p:transition p14:dur="50"/>
    </mc:Choice>
    <mc:Fallback>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solidFill>
          <a:srgbClr val="B7A57A"/>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11761-0E5D-F962-809A-EBE4E17FDE0B}"/>
              </a:ext>
            </a:extLst>
          </p:cNvPr>
          <p:cNvSpPr>
            <a:spLocks noGrp="1"/>
          </p:cNvSpPr>
          <p:nvPr>
            <p:ph type="title"/>
          </p:nvPr>
        </p:nvSpPr>
        <p:spPr>
          <a:xfrm>
            <a:off x="0" y="36000"/>
            <a:ext cx="12192000" cy="936000"/>
          </a:xfrm>
          <a:solidFill>
            <a:srgbClr val="4B2E83"/>
          </a:solidFill>
        </p:spPr>
        <p:txBody>
          <a:bodyPr>
            <a:normAutofit/>
          </a:bodyPr>
          <a:lstStyle>
            <a:lvl1pPr algn="ctr">
              <a:defRPr sz="3200">
                <a:solidFill>
                  <a:schemeClr val="bg1"/>
                </a:solidFill>
                <a:latin typeface="+mn-lt"/>
              </a:defRPr>
            </a:lvl1pPr>
          </a:lstStyle>
          <a:p>
            <a:r>
              <a:rPr lang="en-US" dirty="0"/>
              <a:t>Click to edit Master title style</a:t>
            </a:r>
            <a:endParaRPr lang="en-IN" dirty="0"/>
          </a:p>
        </p:txBody>
      </p:sp>
      <p:sp>
        <p:nvSpPr>
          <p:cNvPr id="3" name="Content Placeholder 2">
            <a:extLst>
              <a:ext uri="{FF2B5EF4-FFF2-40B4-BE49-F238E27FC236}">
                <a16:creationId xmlns:a16="http://schemas.microsoft.com/office/drawing/2014/main" id="{ED3B113B-6749-D421-D891-9B80777FB0E8}"/>
              </a:ext>
            </a:extLst>
          </p:cNvPr>
          <p:cNvSpPr>
            <a:spLocks noGrp="1"/>
          </p:cNvSpPr>
          <p:nvPr>
            <p:ph sz="half" idx="1"/>
          </p:nvPr>
        </p:nvSpPr>
        <p:spPr>
          <a:xfrm>
            <a:off x="838200" y="1344858"/>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71BD75E-6AFE-DCA2-EB65-0F9552607483}"/>
              </a:ext>
            </a:extLst>
          </p:cNvPr>
          <p:cNvSpPr>
            <a:spLocks noGrp="1"/>
          </p:cNvSpPr>
          <p:nvPr>
            <p:ph sz="half" idx="2"/>
          </p:nvPr>
        </p:nvSpPr>
        <p:spPr>
          <a:xfrm>
            <a:off x="6172200" y="1344858"/>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781A23F-549D-4D8A-B62A-F314717F62D6}"/>
              </a:ext>
            </a:extLst>
          </p:cNvPr>
          <p:cNvSpPr>
            <a:spLocks noGrp="1"/>
          </p:cNvSpPr>
          <p:nvPr>
            <p:ph type="dt" sz="half" idx="10"/>
          </p:nvPr>
        </p:nvSpPr>
        <p:spPr/>
        <p:txBody>
          <a:bodyPr/>
          <a:lstStyle/>
          <a:p>
            <a:fld id="{7FEB94A1-CB03-42B9-A6EC-66B30D08E635}" type="datetimeFigureOut">
              <a:rPr lang="en-IN" smtClean="0"/>
              <a:t>30-11-2023</a:t>
            </a:fld>
            <a:endParaRPr lang="en-IN"/>
          </a:p>
        </p:txBody>
      </p:sp>
      <p:sp>
        <p:nvSpPr>
          <p:cNvPr id="6" name="Footer Placeholder 5">
            <a:extLst>
              <a:ext uri="{FF2B5EF4-FFF2-40B4-BE49-F238E27FC236}">
                <a16:creationId xmlns:a16="http://schemas.microsoft.com/office/drawing/2014/main" id="{82C53429-9248-F4A9-2544-B1E43CB1982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5F72420-FAFC-423C-39B2-2865C463B290}"/>
              </a:ext>
            </a:extLst>
          </p:cNvPr>
          <p:cNvSpPr>
            <a:spLocks noGrp="1"/>
          </p:cNvSpPr>
          <p:nvPr>
            <p:ph type="sldNum" sz="quarter" idx="12"/>
          </p:nvPr>
        </p:nvSpPr>
        <p:spPr/>
        <p:txBody>
          <a:bodyPr/>
          <a:lstStyle/>
          <a:p>
            <a:fld id="{637EFAF6-BBF0-4B2E-9985-399D279DD821}" type="slidenum">
              <a:rPr lang="en-IN" smtClean="0"/>
              <a:t>‹#›</a:t>
            </a:fld>
            <a:endParaRPr lang="en-IN"/>
          </a:p>
        </p:txBody>
      </p:sp>
    </p:spTree>
    <p:extLst>
      <p:ext uri="{BB962C8B-B14F-4D97-AF65-F5344CB8AC3E}">
        <p14:creationId xmlns:p14="http://schemas.microsoft.com/office/powerpoint/2010/main" val="3474954525"/>
      </p:ext>
    </p:extLst>
  </p:cSld>
  <p:clrMapOvr>
    <a:masterClrMapping/>
  </p:clrMapOvr>
  <mc:AlternateContent xmlns:mc="http://schemas.openxmlformats.org/markup-compatibility/2006">
    <mc:Choice xmlns:p14="http://schemas.microsoft.com/office/powerpoint/2010/main" Requires="p14">
      <p:transition p14:dur="50"/>
    </mc:Choice>
    <mc:Fallback>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3B5E0-1C7C-62B9-7802-1135FF18D39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490986A-A410-3DA0-A198-90D4483DE65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967CDA6-72C6-CBCB-B581-C26BF26C96C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118A246-CF53-7AA2-561C-C76E65B45C6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D74E848-D26D-C160-1C0D-D09E5CFEDBE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130F25C-A24C-F556-DC26-0DED7D4F2293}"/>
              </a:ext>
            </a:extLst>
          </p:cNvPr>
          <p:cNvSpPr>
            <a:spLocks noGrp="1"/>
          </p:cNvSpPr>
          <p:nvPr>
            <p:ph type="dt" sz="half" idx="10"/>
          </p:nvPr>
        </p:nvSpPr>
        <p:spPr/>
        <p:txBody>
          <a:bodyPr/>
          <a:lstStyle/>
          <a:p>
            <a:fld id="{7FEB94A1-CB03-42B9-A6EC-66B30D08E635}" type="datetimeFigureOut">
              <a:rPr lang="en-IN" smtClean="0"/>
              <a:t>30-11-2023</a:t>
            </a:fld>
            <a:endParaRPr lang="en-IN"/>
          </a:p>
        </p:txBody>
      </p:sp>
      <p:sp>
        <p:nvSpPr>
          <p:cNvPr id="8" name="Footer Placeholder 7">
            <a:extLst>
              <a:ext uri="{FF2B5EF4-FFF2-40B4-BE49-F238E27FC236}">
                <a16:creationId xmlns:a16="http://schemas.microsoft.com/office/drawing/2014/main" id="{8455A3D4-BB67-59F4-64BD-95D796EF20C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40C3FBB-6B09-5395-E745-3D33F7507BD5}"/>
              </a:ext>
            </a:extLst>
          </p:cNvPr>
          <p:cNvSpPr>
            <a:spLocks noGrp="1"/>
          </p:cNvSpPr>
          <p:nvPr>
            <p:ph type="sldNum" sz="quarter" idx="12"/>
          </p:nvPr>
        </p:nvSpPr>
        <p:spPr/>
        <p:txBody>
          <a:bodyPr/>
          <a:lstStyle/>
          <a:p>
            <a:fld id="{637EFAF6-BBF0-4B2E-9985-399D279DD821}" type="slidenum">
              <a:rPr lang="en-IN" smtClean="0"/>
              <a:t>‹#›</a:t>
            </a:fld>
            <a:endParaRPr lang="en-IN"/>
          </a:p>
        </p:txBody>
      </p:sp>
    </p:spTree>
    <p:extLst>
      <p:ext uri="{BB962C8B-B14F-4D97-AF65-F5344CB8AC3E}">
        <p14:creationId xmlns:p14="http://schemas.microsoft.com/office/powerpoint/2010/main" val="1816760394"/>
      </p:ext>
    </p:extLst>
  </p:cSld>
  <p:clrMapOvr>
    <a:masterClrMapping/>
  </p:clrMapOvr>
  <mc:AlternateContent xmlns:mc="http://schemas.openxmlformats.org/markup-compatibility/2006">
    <mc:Choice xmlns:p14="http://schemas.microsoft.com/office/powerpoint/2010/main" Requires="p14">
      <p:transition p14:dur="50"/>
    </mc:Choice>
    <mc:Fallback>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6C44C-72E4-42B8-B026-1AEF6A07E3C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F7D91EA-FF94-E545-585F-05BFEAB08D52}"/>
              </a:ext>
            </a:extLst>
          </p:cNvPr>
          <p:cNvSpPr>
            <a:spLocks noGrp="1"/>
          </p:cNvSpPr>
          <p:nvPr>
            <p:ph type="dt" sz="half" idx="10"/>
          </p:nvPr>
        </p:nvSpPr>
        <p:spPr/>
        <p:txBody>
          <a:bodyPr/>
          <a:lstStyle/>
          <a:p>
            <a:fld id="{7FEB94A1-CB03-42B9-A6EC-66B30D08E635}" type="datetimeFigureOut">
              <a:rPr lang="en-IN" smtClean="0"/>
              <a:t>30-11-2023</a:t>
            </a:fld>
            <a:endParaRPr lang="en-IN"/>
          </a:p>
        </p:txBody>
      </p:sp>
      <p:sp>
        <p:nvSpPr>
          <p:cNvPr id="4" name="Footer Placeholder 3">
            <a:extLst>
              <a:ext uri="{FF2B5EF4-FFF2-40B4-BE49-F238E27FC236}">
                <a16:creationId xmlns:a16="http://schemas.microsoft.com/office/drawing/2014/main" id="{0707DC16-8947-212B-442B-768F23B2F12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60B484D-ABB7-9FF4-9C65-DBFDBFCBD596}"/>
              </a:ext>
            </a:extLst>
          </p:cNvPr>
          <p:cNvSpPr>
            <a:spLocks noGrp="1"/>
          </p:cNvSpPr>
          <p:nvPr>
            <p:ph type="sldNum" sz="quarter" idx="12"/>
          </p:nvPr>
        </p:nvSpPr>
        <p:spPr/>
        <p:txBody>
          <a:bodyPr/>
          <a:lstStyle/>
          <a:p>
            <a:fld id="{637EFAF6-BBF0-4B2E-9985-399D279DD821}" type="slidenum">
              <a:rPr lang="en-IN" smtClean="0"/>
              <a:t>‹#›</a:t>
            </a:fld>
            <a:endParaRPr lang="en-IN"/>
          </a:p>
        </p:txBody>
      </p:sp>
    </p:spTree>
    <p:extLst>
      <p:ext uri="{BB962C8B-B14F-4D97-AF65-F5344CB8AC3E}">
        <p14:creationId xmlns:p14="http://schemas.microsoft.com/office/powerpoint/2010/main" val="2031578823"/>
      </p:ext>
    </p:extLst>
  </p:cSld>
  <p:clrMapOvr>
    <a:masterClrMapping/>
  </p:clrMapOvr>
  <mc:AlternateContent xmlns:mc="http://schemas.openxmlformats.org/markup-compatibility/2006">
    <mc:Choice xmlns:p14="http://schemas.microsoft.com/office/powerpoint/2010/main" Requires="p14">
      <p:transition p14:dur="50"/>
    </mc:Choice>
    <mc:Fallback>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26B081D-A387-677E-94E1-7F9058394BDF}"/>
              </a:ext>
            </a:extLst>
          </p:cNvPr>
          <p:cNvSpPr>
            <a:spLocks noGrp="1"/>
          </p:cNvSpPr>
          <p:nvPr>
            <p:ph type="dt" sz="half" idx="10"/>
          </p:nvPr>
        </p:nvSpPr>
        <p:spPr/>
        <p:txBody>
          <a:bodyPr/>
          <a:lstStyle/>
          <a:p>
            <a:fld id="{7FEB94A1-CB03-42B9-A6EC-66B30D08E635}" type="datetimeFigureOut">
              <a:rPr lang="en-IN" smtClean="0"/>
              <a:t>30-11-2023</a:t>
            </a:fld>
            <a:endParaRPr lang="en-IN"/>
          </a:p>
        </p:txBody>
      </p:sp>
      <p:sp>
        <p:nvSpPr>
          <p:cNvPr id="3" name="Footer Placeholder 2">
            <a:extLst>
              <a:ext uri="{FF2B5EF4-FFF2-40B4-BE49-F238E27FC236}">
                <a16:creationId xmlns:a16="http://schemas.microsoft.com/office/drawing/2014/main" id="{B3322C79-3BD0-880F-A14B-E6B69CA5AE5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A020A6C-6F53-A301-98CA-08D321C82619}"/>
              </a:ext>
            </a:extLst>
          </p:cNvPr>
          <p:cNvSpPr>
            <a:spLocks noGrp="1"/>
          </p:cNvSpPr>
          <p:nvPr>
            <p:ph type="sldNum" sz="quarter" idx="12"/>
          </p:nvPr>
        </p:nvSpPr>
        <p:spPr/>
        <p:txBody>
          <a:bodyPr/>
          <a:lstStyle/>
          <a:p>
            <a:fld id="{637EFAF6-BBF0-4B2E-9985-399D279DD821}" type="slidenum">
              <a:rPr lang="en-IN" smtClean="0"/>
              <a:t>‹#›</a:t>
            </a:fld>
            <a:endParaRPr lang="en-IN"/>
          </a:p>
        </p:txBody>
      </p:sp>
    </p:spTree>
    <p:extLst>
      <p:ext uri="{BB962C8B-B14F-4D97-AF65-F5344CB8AC3E}">
        <p14:creationId xmlns:p14="http://schemas.microsoft.com/office/powerpoint/2010/main" val="3075199408"/>
      </p:ext>
    </p:extLst>
  </p:cSld>
  <p:clrMapOvr>
    <a:masterClrMapping/>
  </p:clrMapOvr>
  <mc:AlternateContent xmlns:mc="http://schemas.openxmlformats.org/markup-compatibility/2006">
    <mc:Choice xmlns:p14="http://schemas.microsoft.com/office/powerpoint/2010/main" Requires="p14">
      <p:transition p14:dur="50"/>
    </mc:Choice>
    <mc:Fallback>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6475D-8C9C-7E95-B5B3-7C51D01630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1138073-9CAD-D614-8B05-364CDC23BD2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DBA029D-F729-2D99-2A1B-187191F2C8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A80842-3F48-30CF-FFAF-BE08BEB7823C}"/>
              </a:ext>
            </a:extLst>
          </p:cNvPr>
          <p:cNvSpPr>
            <a:spLocks noGrp="1"/>
          </p:cNvSpPr>
          <p:nvPr>
            <p:ph type="dt" sz="half" idx="10"/>
          </p:nvPr>
        </p:nvSpPr>
        <p:spPr/>
        <p:txBody>
          <a:bodyPr/>
          <a:lstStyle/>
          <a:p>
            <a:fld id="{7FEB94A1-CB03-42B9-A6EC-66B30D08E635}" type="datetimeFigureOut">
              <a:rPr lang="en-IN" smtClean="0"/>
              <a:t>30-11-2023</a:t>
            </a:fld>
            <a:endParaRPr lang="en-IN"/>
          </a:p>
        </p:txBody>
      </p:sp>
      <p:sp>
        <p:nvSpPr>
          <p:cNvPr id="6" name="Footer Placeholder 5">
            <a:extLst>
              <a:ext uri="{FF2B5EF4-FFF2-40B4-BE49-F238E27FC236}">
                <a16:creationId xmlns:a16="http://schemas.microsoft.com/office/drawing/2014/main" id="{6BF9AE88-26CA-DA24-2146-D0E03BF7F09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BA602E4-261D-ED5A-C37C-1998D05FFE86}"/>
              </a:ext>
            </a:extLst>
          </p:cNvPr>
          <p:cNvSpPr>
            <a:spLocks noGrp="1"/>
          </p:cNvSpPr>
          <p:nvPr>
            <p:ph type="sldNum" sz="quarter" idx="12"/>
          </p:nvPr>
        </p:nvSpPr>
        <p:spPr/>
        <p:txBody>
          <a:bodyPr/>
          <a:lstStyle/>
          <a:p>
            <a:fld id="{637EFAF6-BBF0-4B2E-9985-399D279DD821}" type="slidenum">
              <a:rPr lang="en-IN" smtClean="0"/>
              <a:t>‹#›</a:t>
            </a:fld>
            <a:endParaRPr lang="en-IN"/>
          </a:p>
        </p:txBody>
      </p:sp>
    </p:spTree>
    <p:extLst>
      <p:ext uri="{BB962C8B-B14F-4D97-AF65-F5344CB8AC3E}">
        <p14:creationId xmlns:p14="http://schemas.microsoft.com/office/powerpoint/2010/main" val="277615815"/>
      </p:ext>
    </p:extLst>
  </p:cSld>
  <p:clrMapOvr>
    <a:masterClrMapping/>
  </p:clrMapOvr>
  <mc:AlternateContent xmlns:mc="http://schemas.openxmlformats.org/markup-compatibility/2006">
    <mc:Choice xmlns:p14="http://schemas.microsoft.com/office/powerpoint/2010/main" Requires="p14">
      <p:transition p14:dur="50"/>
    </mc:Choice>
    <mc:Fallback>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435B5-806D-FA9A-05BC-84DAAAB10A8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FB4FFCA-EF35-116C-1234-EAC7F91B3F8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92EC63F-BAF4-1BB4-B2C1-9D35414555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0CC1B8B-FD67-1672-8225-2CE9F5CCAFDE}"/>
              </a:ext>
            </a:extLst>
          </p:cNvPr>
          <p:cNvSpPr>
            <a:spLocks noGrp="1"/>
          </p:cNvSpPr>
          <p:nvPr>
            <p:ph type="dt" sz="half" idx="10"/>
          </p:nvPr>
        </p:nvSpPr>
        <p:spPr/>
        <p:txBody>
          <a:bodyPr/>
          <a:lstStyle/>
          <a:p>
            <a:fld id="{7FEB94A1-CB03-42B9-A6EC-66B30D08E635}" type="datetimeFigureOut">
              <a:rPr lang="en-IN" smtClean="0"/>
              <a:t>30-11-2023</a:t>
            </a:fld>
            <a:endParaRPr lang="en-IN"/>
          </a:p>
        </p:txBody>
      </p:sp>
      <p:sp>
        <p:nvSpPr>
          <p:cNvPr id="6" name="Footer Placeholder 5">
            <a:extLst>
              <a:ext uri="{FF2B5EF4-FFF2-40B4-BE49-F238E27FC236}">
                <a16:creationId xmlns:a16="http://schemas.microsoft.com/office/drawing/2014/main" id="{63E043CE-B8D6-5EAB-5F11-D50E2453D31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F76FDF5-B5A6-5408-10D2-50F3D88CD92F}"/>
              </a:ext>
            </a:extLst>
          </p:cNvPr>
          <p:cNvSpPr>
            <a:spLocks noGrp="1"/>
          </p:cNvSpPr>
          <p:nvPr>
            <p:ph type="sldNum" sz="quarter" idx="12"/>
          </p:nvPr>
        </p:nvSpPr>
        <p:spPr/>
        <p:txBody>
          <a:bodyPr/>
          <a:lstStyle/>
          <a:p>
            <a:fld id="{637EFAF6-BBF0-4B2E-9985-399D279DD821}" type="slidenum">
              <a:rPr lang="en-IN" smtClean="0"/>
              <a:t>‹#›</a:t>
            </a:fld>
            <a:endParaRPr lang="en-IN"/>
          </a:p>
        </p:txBody>
      </p:sp>
    </p:spTree>
    <p:extLst>
      <p:ext uri="{BB962C8B-B14F-4D97-AF65-F5344CB8AC3E}">
        <p14:creationId xmlns:p14="http://schemas.microsoft.com/office/powerpoint/2010/main" val="4170350566"/>
      </p:ext>
    </p:extLst>
  </p:cSld>
  <p:clrMapOvr>
    <a:masterClrMapping/>
  </p:clrMapOvr>
  <mc:AlternateContent xmlns:mc="http://schemas.openxmlformats.org/markup-compatibility/2006">
    <mc:Choice xmlns:p14="http://schemas.microsoft.com/office/powerpoint/2010/main" Requires="p14">
      <p:transition p14:dur="50"/>
    </mc:Choice>
    <mc:Fallback>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8B10E0C-FE7D-38C5-8FB8-84355ED69FB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E5633BF-D730-6973-5C4E-40219E673C3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CBF9DB2-7C6C-7C1F-926D-5BA442A5D28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EB94A1-CB03-42B9-A6EC-66B30D08E635}" type="datetimeFigureOut">
              <a:rPr lang="en-IN" smtClean="0"/>
              <a:t>30-11-2023</a:t>
            </a:fld>
            <a:endParaRPr lang="en-IN"/>
          </a:p>
        </p:txBody>
      </p:sp>
      <p:sp>
        <p:nvSpPr>
          <p:cNvPr id="5" name="Footer Placeholder 4">
            <a:extLst>
              <a:ext uri="{FF2B5EF4-FFF2-40B4-BE49-F238E27FC236}">
                <a16:creationId xmlns:a16="http://schemas.microsoft.com/office/drawing/2014/main" id="{7E9C212B-AAB6-AD00-65C1-7FF6D769934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C567B35-0A88-E71B-AF43-A81D83B0F00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7EFAF6-BBF0-4B2E-9985-399D279DD821}" type="slidenum">
              <a:rPr lang="en-IN" smtClean="0"/>
              <a:t>‹#›</a:t>
            </a:fld>
            <a:endParaRPr lang="en-IN"/>
          </a:p>
        </p:txBody>
      </p:sp>
    </p:spTree>
    <p:extLst>
      <p:ext uri="{BB962C8B-B14F-4D97-AF65-F5344CB8AC3E}">
        <p14:creationId xmlns:p14="http://schemas.microsoft.com/office/powerpoint/2010/main" val="5419434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p14:dur="50"/>
    </mc:Choice>
    <mc:Fallback>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 Id="rId4" Type="http://schemas.openxmlformats.org/officeDocument/2006/relationships/hyperlink" Target="https://www.epa.gov/climate-indicators/climate-change-indicators-wildfires"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lung.org/blog/how-wildfires-affect-health#:~:text=Dangers%20of%20wildfire%20smoke&amp;text=Many%20of%20the%20particles%20in,and%20strokes%E2%80%94and%20can%20kill." TargetMode="External"/><Relationship Id="rId2" Type="http://schemas.openxmlformats.org/officeDocument/2006/relationships/image" Target="../media/image7.jpg"/><Relationship Id="rId1" Type="http://schemas.openxmlformats.org/officeDocument/2006/relationships/slideLayout" Target="../slideLayouts/slideLayout4.xml"/><Relationship Id="rId4" Type="http://schemas.openxmlformats.org/officeDocument/2006/relationships/hyperlink" Target="https://www.health.state.mn.us/communities/environment/emergency/natural/wildfires.html"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4B2E83">
            <a:alpha val="96000"/>
          </a:srgb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D1F1E-023D-9801-33AF-5C71556A492D}"/>
              </a:ext>
            </a:extLst>
          </p:cNvPr>
          <p:cNvSpPr>
            <a:spLocks noGrp="1"/>
          </p:cNvSpPr>
          <p:nvPr>
            <p:ph type="ctrTitle"/>
          </p:nvPr>
        </p:nvSpPr>
        <p:spPr/>
        <p:txBody>
          <a:bodyPr anchor="ctr">
            <a:normAutofit/>
          </a:bodyPr>
          <a:lstStyle/>
          <a:p>
            <a:r>
              <a:rPr lang="en-IN" sz="4000" dirty="0">
                <a:solidFill>
                  <a:schemeClr val="bg1"/>
                </a:solidFill>
                <a:latin typeface="+mn-lt"/>
              </a:rPr>
              <a:t>Wildfire Smoke Impact on Bozeman, MT</a:t>
            </a:r>
          </a:p>
        </p:txBody>
      </p:sp>
      <p:sp>
        <p:nvSpPr>
          <p:cNvPr id="3" name="Subtitle 2">
            <a:extLst>
              <a:ext uri="{FF2B5EF4-FFF2-40B4-BE49-F238E27FC236}">
                <a16:creationId xmlns:a16="http://schemas.microsoft.com/office/drawing/2014/main" id="{70062AEA-487F-E322-E62F-A46ABCD90F00}"/>
              </a:ext>
            </a:extLst>
          </p:cNvPr>
          <p:cNvSpPr>
            <a:spLocks noGrp="1"/>
          </p:cNvSpPr>
          <p:nvPr>
            <p:ph type="subTitle" idx="1"/>
          </p:nvPr>
        </p:nvSpPr>
        <p:spPr/>
        <p:txBody>
          <a:bodyPr/>
          <a:lstStyle/>
          <a:p>
            <a:r>
              <a:rPr lang="en-IN" dirty="0">
                <a:solidFill>
                  <a:schemeClr val="bg1"/>
                </a:solidFill>
              </a:rPr>
              <a:t>Presentation to the City Council by –</a:t>
            </a:r>
          </a:p>
          <a:p>
            <a:r>
              <a:rPr lang="en-IN" dirty="0">
                <a:solidFill>
                  <a:schemeClr val="bg1"/>
                </a:solidFill>
              </a:rPr>
              <a:t>Raman SV</a:t>
            </a:r>
          </a:p>
          <a:p>
            <a:r>
              <a:rPr lang="en-IN" dirty="0">
                <a:solidFill>
                  <a:schemeClr val="bg1"/>
                </a:solidFill>
              </a:rPr>
              <a:t>Concerned Citizen, Data Scientist</a:t>
            </a:r>
          </a:p>
        </p:txBody>
      </p:sp>
    </p:spTree>
    <p:extLst>
      <p:ext uri="{BB962C8B-B14F-4D97-AF65-F5344CB8AC3E}">
        <p14:creationId xmlns:p14="http://schemas.microsoft.com/office/powerpoint/2010/main" val="2512173655"/>
      </p:ext>
    </p:extLst>
  </p:cSld>
  <p:clrMapOvr>
    <a:masterClrMapping/>
  </p:clrMapOvr>
  <mc:AlternateContent xmlns:mc="http://schemas.openxmlformats.org/markup-compatibility/2006">
    <mc:Choice xmlns:p14="http://schemas.microsoft.com/office/powerpoint/2010/main" Requires="p14">
      <p:transition p14:dur="50" advTm="20000"/>
    </mc:Choice>
    <mc:Fallback>
      <p:transition advTm="20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4B756-E55C-23E7-EB21-48D053BD0F34}"/>
              </a:ext>
            </a:extLst>
          </p:cNvPr>
          <p:cNvSpPr>
            <a:spLocks noGrp="1"/>
          </p:cNvSpPr>
          <p:nvPr>
            <p:ph type="title"/>
          </p:nvPr>
        </p:nvSpPr>
        <p:spPr/>
        <p:txBody>
          <a:bodyPr/>
          <a:lstStyle/>
          <a:p>
            <a:r>
              <a:rPr lang="en-IN" dirty="0"/>
              <a:t>Next Steps</a:t>
            </a:r>
          </a:p>
        </p:txBody>
      </p:sp>
      <p:sp>
        <p:nvSpPr>
          <p:cNvPr id="5" name="Content Placeholder 4">
            <a:extLst>
              <a:ext uri="{FF2B5EF4-FFF2-40B4-BE49-F238E27FC236}">
                <a16:creationId xmlns:a16="http://schemas.microsoft.com/office/drawing/2014/main" id="{A9CBEC4E-2336-41E5-5BAB-29AE4C533F5D}"/>
              </a:ext>
            </a:extLst>
          </p:cNvPr>
          <p:cNvSpPr>
            <a:spLocks noGrp="1"/>
          </p:cNvSpPr>
          <p:nvPr>
            <p:ph sz="half" idx="1"/>
          </p:nvPr>
        </p:nvSpPr>
        <p:spPr/>
        <p:txBody>
          <a:bodyPr/>
          <a:lstStyle/>
          <a:p>
            <a:r>
              <a:rPr lang="en-IN" dirty="0"/>
              <a:t>Community effort to mitigate impact</a:t>
            </a:r>
          </a:p>
          <a:p>
            <a:r>
              <a:rPr lang="en-IN" dirty="0"/>
              <a:t>Educational campaigns - Bring back Smokey The Bear!</a:t>
            </a:r>
          </a:p>
          <a:p>
            <a:r>
              <a:rPr lang="en-IN" dirty="0"/>
              <a:t>Research underlying sources, implement failsafe’s</a:t>
            </a:r>
          </a:p>
          <a:p>
            <a:r>
              <a:rPr lang="en-IN" dirty="0"/>
              <a:t>Invest in Air Purifiers!</a:t>
            </a:r>
          </a:p>
          <a:p>
            <a:r>
              <a:rPr lang="en-IN" dirty="0"/>
              <a:t>Protect the Students! </a:t>
            </a:r>
          </a:p>
          <a:p>
            <a:endParaRPr lang="en-IN" dirty="0"/>
          </a:p>
        </p:txBody>
      </p:sp>
      <p:pic>
        <p:nvPicPr>
          <p:cNvPr id="8" name="Content Placeholder 7">
            <a:extLst>
              <a:ext uri="{FF2B5EF4-FFF2-40B4-BE49-F238E27FC236}">
                <a16:creationId xmlns:a16="http://schemas.microsoft.com/office/drawing/2014/main" id="{EE911347-C402-1872-B7BA-185C30589A59}"/>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72200" y="1825625"/>
            <a:ext cx="5181600" cy="3454400"/>
          </a:xfrm>
        </p:spPr>
      </p:pic>
      <p:pic>
        <p:nvPicPr>
          <p:cNvPr id="10" name="Picture 9">
            <a:extLst>
              <a:ext uri="{FF2B5EF4-FFF2-40B4-BE49-F238E27FC236}">
                <a16:creationId xmlns:a16="http://schemas.microsoft.com/office/drawing/2014/main" id="{B8602EFD-0099-9BB5-782A-E1D76BD163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7464" y="1970088"/>
            <a:ext cx="1598833" cy="2260168"/>
          </a:xfrm>
          <a:prstGeom prst="rect">
            <a:avLst/>
          </a:prstGeom>
        </p:spPr>
      </p:pic>
    </p:spTree>
    <p:extLst>
      <p:ext uri="{BB962C8B-B14F-4D97-AF65-F5344CB8AC3E}">
        <p14:creationId xmlns:p14="http://schemas.microsoft.com/office/powerpoint/2010/main" val="2752045292"/>
      </p:ext>
    </p:extLst>
  </p:cSld>
  <p:clrMapOvr>
    <a:masterClrMapping/>
  </p:clrMapOvr>
  <mc:AlternateContent xmlns:mc="http://schemas.openxmlformats.org/markup-compatibility/2006">
    <mc:Choice xmlns:p14="http://schemas.microsoft.com/office/powerpoint/2010/main" Requires="p14">
      <p:transition p14:dur="50" advTm="20000"/>
    </mc:Choice>
    <mc:Fallback>
      <p:transition advTm="2000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37DA8-26EC-081E-1EA1-9C4B6D130B8C}"/>
              </a:ext>
            </a:extLst>
          </p:cNvPr>
          <p:cNvSpPr>
            <a:spLocks noGrp="1"/>
          </p:cNvSpPr>
          <p:nvPr>
            <p:ph type="title"/>
          </p:nvPr>
        </p:nvSpPr>
        <p:spPr/>
        <p:txBody>
          <a:bodyPr/>
          <a:lstStyle/>
          <a:p>
            <a:r>
              <a:rPr lang="en-IN" dirty="0"/>
              <a:t>Final Thoughts – Climate Change</a:t>
            </a:r>
          </a:p>
        </p:txBody>
      </p:sp>
      <p:pic>
        <p:nvPicPr>
          <p:cNvPr id="6" name="Content Placeholder 5">
            <a:extLst>
              <a:ext uri="{FF2B5EF4-FFF2-40B4-BE49-F238E27FC236}">
                <a16:creationId xmlns:a16="http://schemas.microsoft.com/office/drawing/2014/main" id="{6F0D5B62-5900-5481-3628-7DB14692A06F}"/>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200" y="1683715"/>
            <a:ext cx="5181600" cy="3803883"/>
          </a:xfrm>
        </p:spPr>
      </p:pic>
      <p:pic>
        <p:nvPicPr>
          <p:cNvPr id="8" name="Content Placeholder 7">
            <a:extLst>
              <a:ext uri="{FF2B5EF4-FFF2-40B4-BE49-F238E27FC236}">
                <a16:creationId xmlns:a16="http://schemas.microsoft.com/office/drawing/2014/main" id="{0C2F51AC-D824-829C-1B28-CDEA345E2874}"/>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72200" y="1659368"/>
            <a:ext cx="5181600" cy="3852578"/>
          </a:xfrm>
        </p:spPr>
      </p:pic>
      <p:sp>
        <p:nvSpPr>
          <p:cNvPr id="9" name="TextBox 8">
            <a:extLst>
              <a:ext uri="{FF2B5EF4-FFF2-40B4-BE49-F238E27FC236}">
                <a16:creationId xmlns:a16="http://schemas.microsoft.com/office/drawing/2014/main" id="{A73DE034-B2B6-A643-1981-1F9C8E1AF260}"/>
              </a:ext>
            </a:extLst>
          </p:cNvPr>
          <p:cNvSpPr txBox="1"/>
          <p:nvPr/>
        </p:nvSpPr>
        <p:spPr>
          <a:xfrm>
            <a:off x="7296727" y="6332095"/>
            <a:ext cx="4895273" cy="338554"/>
          </a:xfrm>
          <a:prstGeom prst="rect">
            <a:avLst/>
          </a:prstGeom>
          <a:noFill/>
        </p:spPr>
        <p:txBody>
          <a:bodyPr wrap="square" rtlCol="0">
            <a:spAutoFit/>
          </a:bodyPr>
          <a:lstStyle/>
          <a:p>
            <a:r>
              <a:rPr lang="en-IN" sz="1600" dirty="0">
                <a:hlinkClick r:id="rId4"/>
              </a:rPr>
              <a:t>Source – US Environmental Protection Agency (EPA)</a:t>
            </a:r>
            <a:endParaRPr lang="en-IN" sz="1600" dirty="0"/>
          </a:p>
        </p:txBody>
      </p:sp>
    </p:spTree>
    <p:extLst>
      <p:ext uri="{BB962C8B-B14F-4D97-AF65-F5344CB8AC3E}">
        <p14:creationId xmlns:p14="http://schemas.microsoft.com/office/powerpoint/2010/main" val="803942830"/>
      </p:ext>
    </p:extLst>
  </p:cSld>
  <p:clrMapOvr>
    <a:masterClrMapping/>
  </p:clrMapOvr>
  <mc:AlternateContent xmlns:mc="http://schemas.openxmlformats.org/markup-compatibility/2006">
    <mc:Choice xmlns:p14="http://schemas.microsoft.com/office/powerpoint/2010/main" Requires="p14">
      <p:transition p14:dur="50" advTm="20000"/>
    </mc:Choice>
    <mc:Fallback>
      <p:transition advTm="2000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92AA5-9BF3-D8E8-0473-BC2985DE490F}"/>
              </a:ext>
            </a:extLst>
          </p:cNvPr>
          <p:cNvSpPr>
            <a:spLocks noGrp="1"/>
          </p:cNvSpPr>
          <p:nvPr>
            <p:ph type="title"/>
          </p:nvPr>
        </p:nvSpPr>
        <p:spPr/>
        <p:txBody>
          <a:bodyPr/>
          <a:lstStyle/>
          <a:p>
            <a:r>
              <a:rPr lang="en-IN" dirty="0"/>
              <a:t>Bozeman, Montana</a:t>
            </a:r>
          </a:p>
        </p:txBody>
      </p:sp>
      <p:pic>
        <p:nvPicPr>
          <p:cNvPr id="5" name="Content Placeholder 4">
            <a:extLst>
              <a:ext uri="{FF2B5EF4-FFF2-40B4-BE49-F238E27FC236}">
                <a16:creationId xmlns:a16="http://schemas.microsoft.com/office/drawing/2014/main" id="{0EEB6B30-BF25-4C67-C72A-3393679B683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7751" y="1690687"/>
            <a:ext cx="5499176" cy="3657167"/>
          </a:xfrm>
        </p:spPr>
      </p:pic>
      <p:pic>
        <p:nvPicPr>
          <p:cNvPr id="7" name="Picture 6">
            <a:extLst>
              <a:ext uri="{FF2B5EF4-FFF2-40B4-BE49-F238E27FC236}">
                <a16:creationId xmlns:a16="http://schemas.microsoft.com/office/drawing/2014/main" id="{85E0E760-F8FA-8269-4A5F-5DFDECA69E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56927" y="1690686"/>
            <a:ext cx="5754255" cy="3657168"/>
          </a:xfrm>
          <a:prstGeom prst="rect">
            <a:avLst/>
          </a:prstGeom>
        </p:spPr>
      </p:pic>
    </p:spTree>
    <p:extLst>
      <p:ext uri="{BB962C8B-B14F-4D97-AF65-F5344CB8AC3E}">
        <p14:creationId xmlns:p14="http://schemas.microsoft.com/office/powerpoint/2010/main" val="3255724602"/>
      </p:ext>
    </p:extLst>
  </p:cSld>
  <p:clrMapOvr>
    <a:masterClrMapping/>
  </p:clrMapOvr>
  <mc:AlternateContent xmlns:mc="http://schemas.openxmlformats.org/markup-compatibility/2006">
    <mc:Choice xmlns:p14="http://schemas.microsoft.com/office/powerpoint/2010/main" Requires="p14">
      <p:transition p14:dur="50" advClick="0" advTm="20000"/>
    </mc:Choice>
    <mc:Fallback>
      <p:transition advClick="0" advTm="20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003B9-7430-077A-B941-6469D813AC2A}"/>
              </a:ext>
            </a:extLst>
          </p:cNvPr>
          <p:cNvSpPr>
            <a:spLocks noGrp="1"/>
          </p:cNvSpPr>
          <p:nvPr>
            <p:ph type="title"/>
          </p:nvPr>
        </p:nvSpPr>
        <p:spPr/>
        <p:txBody>
          <a:bodyPr/>
          <a:lstStyle/>
          <a:p>
            <a:r>
              <a:rPr lang="en-IN" dirty="0"/>
              <a:t>There is no smoke without fire</a:t>
            </a:r>
          </a:p>
        </p:txBody>
      </p:sp>
      <p:pic>
        <p:nvPicPr>
          <p:cNvPr id="5" name="Content Placeholder 4">
            <a:extLst>
              <a:ext uri="{FF2B5EF4-FFF2-40B4-BE49-F238E27FC236}">
                <a16:creationId xmlns:a16="http://schemas.microsoft.com/office/drawing/2014/main" id="{2270797E-17AE-35C2-28F4-348F41B18DF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4216" y="1690688"/>
            <a:ext cx="5801784" cy="4351338"/>
          </a:xfrm>
        </p:spPr>
      </p:pic>
      <p:pic>
        <p:nvPicPr>
          <p:cNvPr id="9" name="Picture 8">
            <a:extLst>
              <a:ext uri="{FF2B5EF4-FFF2-40B4-BE49-F238E27FC236}">
                <a16:creationId xmlns:a16="http://schemas.microsoft.com/office/drawing/2014/main" id="{848692A4-FCD7-02F6-F14C-12ECE2DB3BFF}"/>
              </a:ext>
            </a:extLst>
          </p:cNvPr>
          <p:cNvPicPr>
            <a:picLocks noChangeAspect="1"/>
          </p:cNvPicPr>
          <p:nvPr/>
        </p:nvPicPr>
        <p:blipFill rotWithShape="1">
          <a:blip r:embed="rId3">
            <a:extLst>
              <a:ext uri="{28A0092B-C50C-407E-A947-70E740481C1C}">
                <a14:useLocalDpi xmlns:a14="http://schemas.microsoft.com/office/drawing/2010/main" val="0"/>
              </a:ext>
            </a:extLst>
          </a:blip>
          <a:srcRect l="6880" r="9199"/>
          <a:stretch/>
        </p:blipFill>
        <p:spPr>
          <a:xfrm>
            <a:off x="5824008" y="1690687"/>
            <a:ext cx="5801784" cy="4351337"/>
          </a:xfrm>
          <a:prstGeom prst="rect">
            <a:avLst/>
          </a:prstGeom>
        </p:spPr>
      </p:pic>
    </p:spTree>
    <p:extLst>
      <p:ext uri="{BB962C8B-B14F-4D97-AF65-F5344CB8AC3E}">
        <p14:creationId xmlns:p14="http://schemas.microsoft.com/office/powerpoint/2010/main" val="1204514317"/>
      </p:ext>
    </p:extLst>
  </p:cSld>
  <p:clrMapOvr>
    <a:masterClrMapping/>
  </p:clrMapOvr>
  <mc:AlternateContent xmlns:mc="http://schemas.openxmlformats.org/markup-compatibility/2006">
    <mc:Choice xmlns:p14="http://schemas.microsoft.com/office/powerpoint/2010/main" Requires="p14">
      <p:transition p14:dur="50" advTm="20000"/>
    </mc:Choice>
    <mc:Fallback>
      <p:transition advTm="20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5E2F4-BB56-CDD7-76B1-66451F3E9B58}"/>
              </a:ext>
            </a:extLst>
          </p:cNvPr>
          <p:cNvSpPr>
            <a:spLocks noGrp="1"/>
          </p:cNvSpPr>
          <p:nvPr>
            <p:ph type="title"/>
          </p:nvPr>
        </p:nvSpPr>
        <p:spPr/>
        <p:txBody>
          <a:bodyPr/>
          <a:lstStyle/>
          <a:p>
            <a:r>
              <a:rPr lang="en-IN" dirty="0"/>
              <a:t>Why do we care?</a:t>
            </a:r>
          </a:p>
        </p:txBody>
      </p:sp>
      <p:pic>
        <p:nvPicPr>
          <p:cNvPr id="13" name="Content Placeholder 12">
            <a:extLst>
              <a:ext uri="{FF2B5EF4-FFF2-40B4-BE49-F238E27FC236}">
                <a16:creationId xmlns:a16="http://schemas.microsoft.com/office/drawing/2014/main" id="{3E07CAE7-B5C5-4EAD-8F64-7CBB99700D9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82328" y="1690688"/>
            <a:ext cx="5375568" cy="4351338"/>
          </a:xfrm>
        </p:spPr>
      </p:pic>
      <p:pic>
        <p:nvPicPr>
          <p:cNvPr id="15" name="Picture 14">
            <a:extLst>
              <a:ext uri="{FF2B5EF4-FFF2-40B4-BE49-F238E27FC236}">
                <a16:creationId xmlns:a16="http://schemas.microsoft.com/office/drawing/2014/main" id="{1F44096E-C711-B918-4638-35FCF39CE3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4216" y="1690688"/>
            <a:ext cx="5801784" cy="4351338"/>
          </a:xfrm>
          <a:prstGeom prst="rect">
            <a:avLst/>
          </a:prstGeom>
        </p:spPr>
      </p:pic>
    </p:spTree>
    <p:extLst>
      <p:ext uri="{BB962C8B-B14F-4D97-AF65-F5344CB8AC3E}">
        <p14:creationId xmlns:p14="http://schemas.microsoft.com/office/powerpoint/2010/main" val="2147422632"/>
      </p:ext>
    </p:extLst>
  </p:cSld>
  <p:clrMapOvr>
    <a:masterClrMapping/>
  </p:clrMapOvr>
  <mc:AlternateContent xmlns:mc="http://schemas.openxmlformats.org/markup-compatibility/2006">
    <mc:Choice xmlns:p14="http://schemas.microsoft.com/office/powerpoint/2010/main" Requires="p14">
      <p:transition p14:dur="50" advTm="20000"/>
    </mc:Choice>
    <mc:Fallback>
      <p:transition advTm="20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6E719-54E6-C31E-4EB2-5AE1EBE2A6B0}"/>
              </a:ext>
            </a:extLst>
          </p:cNvPr>
          <p:cNvSpPr>
            <a:spLocks noGrp="1"/>
          </p:cNvSpPr>
          <p:nvPr>
            <p:ph type="title"/>
          </p:nvPr>
        </p:nvSpPr>
        <p:spPr/>
        <p:txBody>
          <a:bodyPr/>
          <a:lstStyle/>
          <a:p>
            <a:r>
              <a:rPr lang="en-IN" dirty="0"/>
              <a:t>Smoke Impact! </a:t>
            </a:r>
          </a:p>
        </p:txBody>
      </p:sp>
      <p:sp>
        <p:nvSpPr>
          <p:cNvPr id="5" name="Content Placeholder 4">
            <a:extLst>
              <a:ext uri="{FF2B5EF4-FFF2-40B4-BE49-F238E27FC236}">
                <a16:creationId xmlns:a16="http://schemas.microsoft.com/office/drawing/2014/main" id="{FEA99EE8-A3D7-2AFB-A192-65FD847F328B}"/>
              </a:ext>
            </a:extLst>
          </p:cNvPr>
          <p:cNvSpPr>
            <a:spLocks noGrp="1"/>
          </p:cNvSpPr>
          <p:nvPr>
            <p:ph sz="half" idx="2"/>
          </p:nvPr>
        </p:nvSpPr>
        <p:spPr>
          <a:xfrm>
            <a:off x="6172200" y="1825625"/>
            <a:ext cx="5181600" cy="3706957"/>
          </a:xfrm>
        </p:spPr>
        <p:txBody>
          <a:bodyPr>
            <a:normAutofit fontScale="62500" lnSpcReduction="20000"/>
          </a:bodyPr>
          <a:lstStyle/>
          <a:p>
            <a:r>
              <a:rPr lang="en-US" sz="2900" dirty="0"/>
              <a:t>The particles in wildfire smoke are no larger than one third the diameter of your hair and hence, they could lodge deep in our lungs.</a:t>
            </a:r>
          </a:p>
          <a:p>
            <a:pPr marL="0" indent="0">
              <a:buNone/>
            </a:pPr>
            <a:endParaRPr lang="en-US" sz="2900" dirty="0"/>
          </a:p>
          <a:p>
            <a:r>
              <a:rPr lang="en-US" sz="2900" dirty="0"/>
              <a:t>This pollution can trigger or cause – </a:t>
            </a:r>
          </a:p>
          <a:p>
            <a:pPr lvl="1"/>
            <a:r>
              <a:rPr lang="en-US" sz="2600" b="0" i="0" dirty="0">
                <a:solidFill>
                  <a:srgbClr val="000000"/>
                </a:solidFill>
                <a:effectLst/>
              </a:rPr>
              <a:t>Asthma attacks</a:t>
            </a:r>
          </a:p>
          <a:p>
            <a:pPr lvl="1"/>
            <a:r>
              <a:rPr lang="en-US" sz="2600" b="0" i="0" dirty="0">
                <a:solidFill>
                  <a:srgbClr val="000000"/>
                </a:solidFill>
                <a:effectLst/>
              </a:rPr>
              <a:t>Heart attacks </a:t>
            </a:r>
          </a:p>
          <a:p>
            <a:pPr lvl="1"/>
            <a:r>
              <a:rPr lang="en-US" sz="2600" b="0" i="0" dirty="0">
                <a:solidFill>
                  <a:srgbClr val="000000"/>
                </a:solidFill>
                <a:effectLst/>
              </a:rPr>
              <a:t>Strokes</a:t>
            </a:r>
          </a:p>
          <a:p>
            <a:pPr marL="457200" lvl="1" indent="0">
              <a:buNone/>
            </a:pPr>
            <a:endParaRPr lang="en-US" sz="2600" b="0" i="0" dirty="0">
              <a:solidFill>
                <a:srgbClr val="000000"/>
              </a:solidFill>
              <a:effectLst/>
            </a:endParaRPr>
          </a:p>
          <a:p>
            <a:r>
              <a:rPr lang="en-US" sz="2900" dirty="0"/>
              <a:t>Studies of children in California found that children who breathed the smoky air during wildfires had more coughing, wheezing, bronchitis, colds, and were more likely to have to go to the doctor or to the hospital for respiratory causes, especially from asthma.</a:t>
            </a:r>
            <a:endParaRPr lang="en-US" sz="2200" dirty="0"/>
          </a:p>
          <a:p>
            <a:pPr marL="0" indent="0">
              <a:buNone/>
            </a:pPr>
            <a:endParaRPr lang="en-US" sz="2200" dirty="0"/>
          </a:p>
          <a:p>
            <a:endParaRPr lang="en-US" sz="2200" dirty="0"/>
          </a:p>
          <a:p>
            <a:endParaRPr lang="en-US" sz="2000" dirty="0"/>
          </a:p>
          <a:p>
            <a:endParaRPr lang="en-IN" sz="2000" dirty="0"/>
          </a:p>
        </p:txBody>
      </p:sp>
      <p:pic>
        <p:nvPicPr>
          <p:cNvPr id="11" name="Content Placeholder 10">
            <a:extLst>
              <a:ext uri="{FF2B5EF4-FFF2-40B4-BE49-F238E27FC236}">
                <a16:creationId xmlns:a16="http://schemas.microsoft.com/office/drawing/2014/main" id="{2B3A3C5E-8A16-37BB-0201-97E469BF80FC}"/>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200" y="1983012"/>
            <a:ext cx="5181600" cy="3223764"/>
          </a:xfrm>
        </p:spPr>
      </p:pic>
      <p:sp>
        <p:nvSpPr>
          <p:cNvPr id="12" name="TextBox 11">
            <a:extLst>
              <a:ext uri="{FF2B5EF4-FFF2-40B4-BE49-F238E27FC236}">
                <a16:creationId xmlns:a16="http://schemas.microsoft.com/office/drawing/2014/main" id="{5DA8ACE2-D2AB-F698-6B62-6EFFBFE67957}"/>
              </a:ext>
            </a:extLst>
          </p:cNvPr>
          <p:cNvSpPr txBox="1"/>
          <p:nvPr/>
        </p:nvSpPr>
        <p:spPr>
          <a:xfrm>
            <a:off x="6172200" y="6061988"/>
            <a:ext cx="5181599" cy="430887"/>
          </a:xfrm>
          <a:prstGeom prst="rect">
            <a:avLst/>
          </a:prstGeom>
          <a:noFill/>
        </p:spPr>
        <p:txBody>
          <a:bodyPr wrap="square" rtlCol="0">
            <a:spAutoFit/>
          </a:bodyPr>
          <a:lstStyle/>
          <a:p>
            <a:r>
              <a:rPr lang="en-US" sz="1050" dirty="0"/>
              <a:t>Source – </a:t>
            </a:r>
            <a:r>
              <a:rPr lang="en-US" sz="1050" dirty="0">
                <a:hlinkClick r:id="rId3"/>
              </a:rPr>
              <a:t>American Lung Association</a:t>
            </a:r>
            <a:endParaRPr lang="en-US" sz="1050" dirty="0"/>
          </a:p>
          <a:p>
            <a:r>
              <a:rPr lang="en-IN" sz="1050" dirty="0"/>
              <a:t>Image source – </a:t>
            </a:r>
            <a:r>
              <a:rPr lang="en-IN" sz="1050" dirty="0">
                <a:hlinkClick r:id="rId4"/>
              </a:rPr>
              <a:t>Minnesota Dept. of Health</a:t>
            </a:r>
            <a:endParaRPr lang="en-IN" sz="1050" dirty="0"/>
          </a:p>
        </p:txBody>
      </p:sp>
    </p:spTree>
    <p:extLst>
      <p:ext uri="{BB962C8B-B14F-4D97-AF65-F5344CB8AC3E}">
        <p14:creationId xmlns:p14="http://schemas.microsoft.com/office/powerpoint/2010/main" val="3595352660"/>
      </p:ext>
    </p:extLst>
  </p:cSld>
  <p:clrMapOvr>
    <a:masterClrMapping/>
  </p:clrMapOvr>
  <mc:AlternateContent xmlns:mc="http://schemas.openxmlformats.org/markup-compatibility/2006">
    <mc:Choice xmlns:p14="http://schemas.microsoft.com/office/powerpoint/2010/main" Requires="p14">
      <p:transition p14:dur="50" advTm="20000"/>
    </mc:Choice>
    <mc:Fallback>
      <p:transition advTm="2000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C7D3F-2F8A-4E57-2D99-05470456B1D9}"/>
              </a:ext>
            </a:extLst>
          </p:cNvPr>
          <p:cNvSpPr>
            <a:spLocks noGrp="1"/>
          </p:cNvSpPr>
          <p:nvPr>
            <p:ph type="title"/>
          </p:nvPr>
        </p:nvSpPr>
        <p:spPr/>
        <p:txBody>
          <a:bodyPr/>
          <a:lstStyle/>
          <a:p>
            <a:r>
              <a:rPr lang="en-IN" dirty="0"/>
              <a:t>Impact on Bozeman</a:t>
            </a:r>
          </a:p>
        </p:txBody>
      </p:sp>
      <p:pic>
        <p:nvPicPr>
          <p:cNvPr id="7" name="Content Placeholder 6">
            <a:extLst>
              <a:ext uri="{FF2B5EF4-FFF2-40B4-BE49-F238E27FC236}">
                <a16:creationId xmlns:a16="http://schemas.microsoft.com/office/drawing/2014/main" id="{38F75EA4-11BE-894F-F145-9AAD72BEF91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34474" y="1406696"/>
            <a:ext cx="9077092" cy="4918049"/>
          </a:xfrm>
        </p:spPr>
      </p:pic>
    </p:spTree>
    <p:extLst>
      <p:ext uri="{BB962C8B-B14F-4D97-AF65-F5344CB8AC3E}">
        <p14:creationId xmlns:p14="http://schemas.microsoft.com/office/powerpoint/2010/main" val="1147946637"/>
      </p:ext>
    </p:extLst>
  </p:cSld>
  <p:clrMapOvr>
    <a:masterClrMapping/>
  </p:clrMapOvr>
  <mc:AlternateContent xmlns:mc="http://schemas.openxmlformats.org/markup-compatibility/2006">
    <mc:Choice xmlns:p14="http://schemas.microsoft.com/office/powerpoint/2010/main" Requires="p14">
      <p:transition p14:dur="50" advTm="20000"/>
    </mc:Choice>
    <mc:Fallback>
      <p:transition advTm="2000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B1561-E53B-06DE-8F42-795F9DBEC5EB}"/>
              </a:ext>
            </a:extLst>
          </p:cNvPr>
          <p:cNvSpPr>
            <a:spLocks noGrp="1"/>
          </p:cNvSpPr>
          <p:nvPr>
            <p:ph type="title"/>
          </p:nvPr>
        </p:nvSpPr>
        <p:spPr/>
        <p:txBody>
          <a:bodyPr/>
          <a:lstStyle/>
          <a:p>
            <a:r>
              <a:rPr lang="en-IN" dirty="0"/>
              <a:t>MSU – a trend </a:t>
            </a:r>
          </a:p>
        </p:txBody>
      </p:sp>
      <p:pic>
        <p:nvPicPr>
          <p:cNvPr id="5" name="Content Placeholder 4">
            <a:extLst>
              <a:ext uri="{FF2B5EF4-FFF2-40B4-BE49-F238E27FC236}">
                <a16:creationId xmlns:a16="http://schemas.microsoft.com/office/drawing/2014/main" id="{153F2A67-A280-DC62-E58F-3C875D089637}"/>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276821" y="1380510"/>
            <a:ext cx="9638358" cy="4898053"/>
          </a:xfrm>
        </p:spPr>
      </p:pic>
    </p:spTree>
    <p:extLst>
      <p:ext uri="{BB962C8B-B14F-4D97-AF65-F5344CB8AC3E}">
        <p14:creationId xmlns:p14="http://schemas.microsoft.com/office/powerpoint/2010/main" val="2287782217"/>
      </p:ext>
    </p:extLst>
  </p:cSld>
  <p:clrMapOvr>
    <a:masterClrMapping/>
  </p:clrMapOvr>
  <mc:AlternateContent xmlns:mc="http://schemas.openxmlformats.org/markup-compatibility/2006">
    <mc:Choice xmlns:p14="http://schemas.microsoft.com/office/powerpoint/2010/main" Requires="p14">
      <p:transition p14:dur="50" advTm="20000"/>
    </mc:Choice>
    <mc:Fallback>
      <p:transition advTm="2000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25067-071E-A275-25B9-84B2AF42A6F8}"/>
              </a:ext>
            </a:extLst>
          </p:cNvPr>
          <p:cNvSpPr>
            <a:spLocks noGrp="1"/>
          </p:cNvSpPr>
          <p:nvPr>
            <p:ph type="title"/>
          </p:nvPr>
        </p:nvSpPr>
        <p:spPr/>
        <p:txBody>
          <a:bodyPr/>
          <a:lstStyle/>
          <a:p>
            <a:r>
              <a:rPr lang="en-IN" dirty="0"/>
              <a:t>Model Scores and Prediction</a:t>
            </a:r>
          </a:p>
        </p:txBody>
      </p:sp>
      <p:pic>
        <p:nvPicPr>
          <p:cNvPr id="5" name="Content Placeholder 4">
            <a:extLst>
              <a:ext uri="{FF2B5EF4-FFF2-40B4-BE49-F238E27FC236}">
                <a16:creationId xmlns:a16="http://schemas.microsoft.com/office/drawing/2014/main" id="{89624DD5-FB9C-E481-624D-C66F67B8413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825625"/>
            <a:ext cx="10515600" cy="4351338"/>
          </a:xfrm>
        </p:spPr>
      </p:pic>
    </p:spTree>
    <p:extLst>
      <p:ext uri="{BB962C8B-B14F-4D97-AF65-F5344CB8AC3E}">
        <p14:creationId xmlns:p14="http://schemas.microsoft.com/office/powerpoint/2010/main" val="2097574768"/>
      </p:ext>
    </p:extLst>
  </p:cSld>
  <p:clrMapOvr>
    <a:masterClrMapping/>
  </p:clrMapOvr>
  <mc:AlternateContent xmlns:mc="http://schemas.openxmlformats.org/markup-compatibility/2006">
    <mc:Choice xmlns:p14="http://schemas.microsoft.com/office/powerpoint/2010/main" Requires="p14">
      <p:transition p14:dur="50" advTm="20000"/>
    </mc:Choice>
    <mc:Fallback>
      <p:transition advTm="2000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B4369-4D52-C571-2AC8-094BB1FD6F73}"/>
              </a:ext>
            </a:extLst>
          </p:cNvPr>
          <p:cNvSpPr>
            <a:spLocks noGrp="1"/>
          </p:cNvSpPr>
          <p:nvPr>
            <p:ph type="title"/>
          </p:nvPr>
        </p:nvSpPr>
        <p:spPr/>
        <p:txBody>
          <a:bodyPr/>
          <a:lstStyle/>
          <a:p>
            <a:r>
              <a:rPr lang="en-IN" dirty="0"/>
              <a:t>Model Composition</a:t>
            </a:r>
          </a:p>
        </p:txBody>
      </p:sp>
      <p:sp>
        <p:nvSpPr>
          <p:cNvPr id="3" name="Content Placeholder 2">
            <a:extLst>
              <a:ext uri="{FF2B5EF4-FFF2-40B4-BE49-F238E27FC236}">
                <a16:creationId xmlns:a16="http://schemas.microsoft.com/office/drawing/2014/main" id="{11B44301-1365-838D-63A9-D90D39B3A741}"/>
              </a:ext>
            </a:extLst>
          </p:cNvPr>
          <p:cNvSpPr>
            <a:spLocks noGrp="1"/>
          </p:cNvSpPr>
          <p:nvPr>
            <p:ph sz="half" idx="1"/>
          </p:nvPr>
        </p:nvSpPr>
        <p:spPr/>
        <p:txBody>
          <a:bodyPr>
            <a:normAutofit/>
          </a:bodyPr>
          <a:lstStyle/>
          <a:p>
            <a:r>
              <a:rPr lang="en-IN" sz="2000" dirty="0"/>
              <a:t>Scoring is based on 5 components –</a:t>
            </a:r>
          </a:p>
          <a:p>
            <a:pPr marL="914400" lvl="1" indent="-457200">
              <a:buFont typeface="+mj-lt"/>
              <a:buAutoNum type="arabicPeriod"/>
            </a:pPr>
            <a:r>
              <a:rPr lang="en-IN" sz="1800" dirty="0"/>
              <a:t>Fire Type (</a:t>
            </a:r>
            <a:r>
              <a:rPr lang="en-US" sz="1800" dirty="0"/>
              <a:t>Wildfire, Unknown - Likely Wildfire, Prescribed Fire, Likely Wildfire, Unknown - Likely Prescribed Fire)</a:t>
            </a:r>
          </a:p>
          <a:p>
            <a:pPr marL="914400" lvl="1" indent="-457200">
              <a:buFont typeface="+mj-lt"/>
              <a:buAutoNum type="arabicPeriod"/>
            </a:pPr>
            <a:r>
              <a:rPr lang="en-US" sz="1800" dirty="0"/>
              <a:t>Hectares affected (sorted by quintiles)</a:t>
            </a:r>
          </a:p>
          <a:p>
            <a:pPr marL="914400" lvl="1" indent="-457200">
              <a:buFont typeface="+mj-lt"/>
              <a:buAutoNum type="arabicPeriod"/>
            </a:pPr>
            <a:r>
              <a:rPr lang="en-IN" sz="1800" dirty="0"/>
              <a:t>Area affected by fire (</a:t>
            </a:r>
            <a:r>
              <a:rPr lang="en-US" sz="1800" dirty="0"/>
              <a:t>sorted by quintiles)</a:t>
            </a:r>
          </a:p>
          <a:p>
            <a:pPr marL="914400" lvl="1" indent="-457200">
              <a:buFont typeface="+mj-lt"/>
              <a:buAutoNum type="arabicPeriod"/>
            </a:pPr>
            <a:r>
              <a:rPr lang="en-IN" sz="1800" dirty="0"/>
              <a:t>Proximity of fire to Bozeman (within 100 miles, 100-250mi, 250-500mi, 500-750mi, &gt;750mi)</a:t>
            </a:r>
          </a:p>
          <a:p>
            <a:pPr marL="914400" lvl="1" indent="-457200">
              <a:buFont typeface="+mj-lt"/>
              <a:buAutoNum type="arabicPeriod"/>
            </a:pPr>
            <a:r>
              <a:rPr lang="en-IN" sz="1800" dirty="0"/>
              <a:t>Circle factor of the fire (</a:t>
            </a:r>
            <a:r>
              <a:rPr lang="en-US" sz="1800" dirty="0"/>
              <a:t>sorted by quintiles)</a:t>
            </a:r>
          </a:p>
        </p:txBody>
      </p:sp>
      <p:sp>
        <p:nvSpPr>
          <p:cNvPr id="4" name="Content Placeholder 3">
            <a:extLst>
              <a:ext uri="{FF2B5EF4-FFF2-40B4-BE49-F238E27FC236}">
                <a16:creationId xmlns:a16="http://schemas.microsoft.com/office/drawing/2014/main" id="{BAC86922-7680-9F9A-EF5E-89878E8805C0}"/>
              </a:ext>
            </a:extLst>
          </p:cNvPr>
          <p:cNvSpPr>
            <a:spLocks noGrp="1"/>
          </p:cNvSpPr>
          <p:nvPr>
            <p:ph sz="half" idx="2"/>
          </p:nvPr>
        </p:nvSpPr>
        <p:spPr/>
        <p:txBody>
          <a:bodyPr>
            <a:normAutofit/>
          </a:bodyPr>
          <a:lstStyle/>
          <a:p>
            <a:r>
              <a:rPr lang="en-IN" sz="2000" dirty="0"/>
              <a:t>Scoring weights for these factors –</a:t>
            </a:r>
          </a:p>
          <a:p>
            <a:pPr marL="914400" lvl="1" indent="-457200">
              <a:buFont typeface="+mj-lt"/>
              <a:buAutoNum type="arabicPeriod"/>
            </a:pPr>
            <a:r>
              <a:rPr lang="en-IN" sz="1800" dirty="0"/>
              <a:t>Fire Type – 0.05</a:t>
            </a:r>
          </a:p>
          <a:p>
            <a:pPr marL="914400" lvl="1" indent="-457200">
              <a:buFont typeface="+mj-lt"/>
              <a:buAutoNum type="arabicPeriod"/>
            </a:pPr>
            <a:r>
              <a:rPr lang="en-US" sz="1800" dirty="0"/>
              <a:t>Hectares affected – 0.15</a:t>
            </a:r>
          </a:p>
          <a:p>
            <a:pPr marL="914400" lvl="1" indent="-457200">
              <a:buFont typeface="+mj-lt"/>
              <a:buAutoNum type="arabicPeriod"/>
            </a:pPr>
            <a:r>
              <a:rPr lang="en-IN" sz="1800" dirty="0"/>
              <a:t>Area affected by fire – 0.15</a:t>
            </a:r>
            <a:endParaRPr lang="en-US" sz="1800" dirty="0"/>
          </a:p>
          <a:p>
            <a:pPr marL="914400" lvl="1" indent="-457200">
              <a:buFont typeface="+mj-lt"/>
              <a:buAutoNum type="arabicPeriod"/>
            </a:pPr>
            <a:r>
              <a:rPr lang="en-IN" sz="1800" dirty="0"/>
              <a:t>Proximity of fire to Bozeman – 0.35</a:t>
            </a:r>
          </a:p>
          <a:p>
            <a:pPr marL="914400" lvl="1" indent="-457200">
              <a:buFont typeface="+mj-lt"/>
              <a:buAutoNum type="arabicPeriod"/>
            </a:pPr>
            <a:r>
              <a:rPr lang="en-IN" sz="1800" dirty="0"/>
              <a:t>Circle factor of the fire – 0.3</a:t>
            </a:r>
          </a:p>
          <a:p>
            <a:pPr marL="457200" lvl="1" indent="0">
              <a:buNone/>
            </a:pPr>
            <a:endParaRPr lang="en-IN" sz="1800" dirty="0"/>
          </a:p>
          <a:p>
            <a:pPr marL="0" indent="0">
              <a:buNone/>
            </a:pPr>
            <a:r>
              <a:rPr lang="en-IN" sz="2000" dirty="0"/>
              <a:t>For each fire, the weightage from above was then multiplied by number of fires in a year to derive a score for each year.</a:t>
            </a:r>
          </a:p>
          <a:p>
            <a:pPr marL="0" indent="0">
              <a:buNone/>
            </a:pPr>
            <a:r>
              <a:rPr lang="en-IN" sz="2000" dirty="0"/>
              <a:t>This was validated against the AQI score for each year (post 1987)</a:t>
            </a:r>
            <a:endParaRPr lang="en-IN" sz="2200" dirty="0"/>
          </a:p>
        </p:txBody>
      </p:sp>
    </p:spTree>
    <p:extLst>
      <p:ext uri="{BB962C8B-B14F-4D97-AF65-F5344CB8AC3E}">
        <p14:creationId xmlns:p14="http://schemas.microsoft.com/office/powerpoint/2010/main" val="3786720556"/>
      </p:ext>
    </p:extLst>
  </p:cSld>
  <p:clrMapOvr>
    <a:masterClrMapping/>
  </p:clrMapOvr>
  <mc:AlternateContent xmlns:mc="http://schemas.openxmlformats.org/markup-compatibility/2006">
    <mc:Choice xmlns:p14="http://schemas.microsoft.com/office/powerpoint/2010/main" Requires="p14">
      <p:transition p14:dur="50" advTm="20000"/>
    </mc:Choice>
    <mc:Fallback>
      <p:transition advTm="20000"/>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123</TotalTime>
  <Words>344</Words>
  <Application>Microsoft Office PowerPoint</Application>
  <PresentationFormat>Widescreen</PresentationFormat>
  <Paragraphs>47</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Wildfire Smoke Impact on Bozeman, MT</vt:lpstr>
      <vt:lpstr>Bozeman, Montana</vt:lpstr>
      <vt:lpstr>There is no smoke without fire</vt:lpstr>
      <vt:lpstr>Why do we care?</vt:lpstr>
      <vt:lpstr>Smoke Impact! </vt:lpstr>
      <vt:lpstr>Impact on Bozeman</vt:lpstr>
      <vt:lpstr>MSU – a trend </vt:lpstr>
      <vt:lpstr>Model Scores and Prediction</vt:lpstr>
      <vt:lpstr>Model Composition</vt:lpstr>
      <vt:lpstr>Next Steps</vt:lpstr>
      <vt:lpstr>Final Thoughts – Climate Change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Wildfire Smoke Impact on Bozeman, MT</dc:title>
  <dc:creator>Raman S V</dc:creator>
  <cp:lastModifiedBy>Raman S V</cp:lastModifiedBy>
  <cp:revision>20</cp:revision>
  <dcterms:created xsi:type="dcterms:W3CDTF">2023-12-01T07:54:31Z</dcterms:created>
  <dcterms:modified xsi:type="dcterms:W3CDTF">2023-12-01T09:58:24Z</dcterms:modified>
</cp:coreProperties>
</file>