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embeddedFontLst>
    <p:embeddedFont>
      <p:font typeface="Poppins"/>
      <p:bold r:id="rId25"/>
      <p:boldItalic r:id="rId26"/>
    </p:embeddedFont>
    <p:embeddedFont>
      <p:font typeface="Poppins Light"/>
      <p:regular r:id="rId27"/>
      <p:bold r:id="rId28"/>
      <p:italic r:id="rId29"/>
      <p:boldItalic r:id="rId30"/>
    </p:embeddedFont>
    <p:embeddedFont>
      <p:font typeface="Poppins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bold.fntdata"/><Relationship Id="rId28" Type="http://schemas.openxmlformats.org/officeDocument/2006/relationships/font" Target="fonts/PoppinsLight-bold.fntdata"/><Relationship Id="rId27" Type="http://schemas.openxmlformats.org/officeDocument/2006/relationships/font" Target="fonts/Poppins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regular.fntdata"/><Relationship Id="rId30" Type="http://schemas.openxmlformats.org/officeDocument/2006/relationships/font" Target="fonts/PoppinsLight-boldItalic.fntdata"/><Relationship Id="rId11" Type="http://schemas.openxmlformats.org/officeDocument/2006/relationships/slide" Target="slides/slide6.xml"/><Relationship Id="rId33" Type="http://schemas.openxmlformats.org/officeDocument/2006/relationships/font" Target="fonts/PoppinsMedium-italic.fntdata"/><Relationship Id="rId10" Type="http://schemas.openxmlformats.org/officeDocument/2006/relationships/slide" Target="slides/slide5.xml"/><Relationship Id="rId32" Type="http://schemas.openxmlformats.org/officeDocument/2006/relationships/font" Target="fonts/Poppins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oppins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1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83" name="Shape 83"/>
        <p:cNvGrpSpPr/>
        <p:nvPr/>
      </p:nvGrpSpPr>
      <p:grpSpPr>
        <a:xfrm>
          <a:off x="0" y="0"/>
          <a:ext cx="0" cy="0"/>
          <a:chOff x="0" y="0"/>
          <a:chExt cx="0" cy="0"/>
        </a:xfrm>
      </p:grpSpPr>
      <p:sp>
        <p:nvSpPr>
          <p:cNvPr id="84" name="Google Shape;84;p13"/>
          <p:cNvSpPr/>
          <p:nvPr/>
        </p:nvSpPr>
        <p:spPr>
          <a:xfrm rot="10800000">
            <a:off x="5430793" y="-211630"/>
            <a:ext cx="7641615" cy="5845836"/>
          </a:xfrm>
          <a:custGeom>
            <a:rect b="b" l="l" r="r" t="t"/>
            <a:pathLst>
              <a:path extrusionOk="0" h="5845836" w="7641615">
                <a:moveTo>
                  <a:pt x="7641616" y="5845836"/>
                </a:moveTo>
                <a:lnTo>
                  <a:pt x="0" y="5845836"/>
                </a:lnTo>
                <a:lnTo>
                  <a:pt x="0" y="0"/>
                </a:lnTo>
                <a:lnTo>
                  <a:pt x="7641616" y="0"/>
                </a:lnTo>
                <a:lnTo>
                  <a:pt x="7641616" y="5845836"/>
                </a:lnTo>
                <a:close/>
              </a:path>
            </a:pathLst>
          </a:custGeom>
          <a:blipFill rotWithShape="1">
            <a:blip r:embed="rId3">
              <a:alphaModFix/>
            </a:blip>
            <a:stretch>
              <a:fillRect b="0" l="0" r="0" t="0"/>
            </a:stretch>
          </a:blipFill>
          <a:ln>
            <a:noFill/>
          </a:ln>
        </p:spPr>
      </p:sp>
      <p:grpSp>
        <p:nvGrpSpPr>
          <p:cNvPr id="85" name="Google Shape;85;p13"/>
          <p:cNvGrpSpPr/>
          <p:nvPr/>
        </p:nvGrpSpPr>
        <p:grpSpPr>
          <a:xfrm>
            <a:off x="215202" y="4724140"/>
            <a:ext cx="18072900" cy="5265920"/>
            <a:chOff x="0" y="-9525"/>
            <a:chExt cx="24097200" cy="7021226"/>
          </a:xfrm>
        </p:grpSpPr>
        <p:sp>
          <p:nvSpPr>
            <p:cNvPr id="86" name="Google Shape;86;p13"/>
            <p:cNvSpPr txBox="1"/>
            <p:nvPr/>
          </p:nvSpPr>
          <p:spPr>
            <a:xfrm>
              <a:off x="0" y="-9525"/>
              <a:ext cx="7841331" cy="619125"/>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7" name="Google Shape;87;p13"/>
            <p:cNvSpPr txBox="1"/>
            <p:nvPr/>
          </p:nvSpPr>
          <p:spPr>
            <a:xfrm>
              <a:off x="0" y="1932714"/>
              <a:ext cx="24097064" cy="1423275"/>
            </a:xfrm>
            <a:prstGeom prst="rect">
              <a:avLst/>
            </a:prstGeom>
            <a:noFill/>
            <a:ln>
              <a:noFill/>
            </a:ln>
          </p:spPr>
          <p:txBody>
            <a:bodyPr anchorCtr="0" anchor="t" bIns="0" lIns="0" spcFirstLastPara="1" rIns="0" wrap="square" tIns="0">
              <a:spAutoFit/>
            </a:bodyPr>
            <a:lstStyle/>
            <a:p>
              <a:pPr indent="0" lvl="0" marL="0" marR="0" rtl="0" algn="ctr">
                <a:lnSpc>
                  <a:spcPct val="110026"/>
                </a:lnSpc>
                <a:spcBef>
                  <a:spcPts val="0"/>
                </a:spcBef>
                <a:spcAft>
                  <a:spcPts val="0"/>
                </a:spcAft>
                <a:buNone/>
              </a:pPr>
              <a:r>
                <a:rPr b="1" i="0" lang="en-US" sz="3800" u="none" cap="none" strike="noStrike">
                  <a:solidFill>
                    <a:srgbClr val="FFFFFF"/>
                  </a:solidFill>
                  <a:latin typeface="Poppins"/>
                  <a:ea typeface="Poppins"/>
                  <a:cs typeface="Poppins"/>
                  <a:sym typeface="Poppins"/>
                </a:rPr>
                <a:t>Collaborative filtering and kNN based recommendation to overcome cold start and sparsity issues: A comparative analysis</a:t>
              </a:r>
              <a:endParaRPr/>
            </a:p>
          </p:txBody>
        </p:sp>
        <p:sp>
          <p:nvSpPr>
            <p:cNvPr id="88" name="Google Shape;88;p13"/>
            <p:cNvSpPr txBox="1"/>
            <p:nvPr/>
          </p:nvSpPr>
          <p:spPr>
            <a:xfrm>
              <a:off x="0" y="4024301"/>
              <a:ext cx="24097200" cy="29874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FFFFFF"/>
                  </a:solidFill>
                  <a:latin typeface="Poppins Medium"/>
                  <a:ea typeface="Poppins Medium"/>
                  <a:cs typeface="Poppins Medium"/>
                  <a:sym typeface="Poppins Medium"/>
                </a:rPr>
                <a:t>GROUP-7</a:t>
              </a:r>
              <a:endParaRPr/>
            </a:p>
            <a:p>
              <a:pPr indent="0" lvl="0" marL="0" marR="0" rtl="0" algn="ctr">
                <a:lnSpc>
                  <a:spcPct val="140014"/>
                </a:lnSpc>
                <a:spcBef>
                  <a:spcPts val="0"/>
                </a:spcBef>
                <a:spcAft>
                  <a:spcPts val="0"/>
                </a:spcAft>
                <a:buNone/>
              </a:pPr>
              <a:r>
                <a:rPr b="0" i="0" lang="en-US" sz="2799" u="none" cap="none" strike="noStrike">
                  <a:solidFill>
                    <a:srgbClr val="FFFFFF"/>
                  </a:solidFill>
                  <a:latin typeface="Poppins Medium"/>
                  <a:ea typeface="Poppins Medium"/>
                  <a:cs typeface="Poppins Medium"/>
                  <a:sym typeface="Poppins Medium"/>
                </a:rPr>
                <a:t>Snehashri P G- 20IM10038</a:t>
              </a:r>
              <a:endParaRPr/>
            </a:p>
            <a:p>
              <a:pPr indent="0" lvl="0" marL="0" marR="0" rtl="0" algn="ctr">
                <a:lnSpc>
                  <a:spcPct val="140014"/>
                </a:lnSpc>
                <a:spcBef>
                  <a:spcPts val="0"/>
                </a:spcBef>
                <a:spcAft>
                  <a:spcPts val="0"/>
                </a:spcAft>
                <a:buNone/>
              </a:pPr>
              <a:r>
                <a:rPr b="0" i="0" lang="en-US" sz="2799" u="none" cap="none" strike="noStrike">
                  <a:solidFill>
                    <a:srgbClr val="FFFFFF"/>
                  </a:solidFill>
                  <a:latin typeface="Poppins Medium"/>
                  <a:ea typeface="Poppins Medium"/>
                  <a:cs typeface="Poppins Medium"/>
                  <a:sym typeface="Poppins Medium"/>
                </a:rPr>
                <a:t>Vardhan Reddy-20IM30005</a:t>
              </a:r>
              <a:endParaRPr/>
            </a:p>
            <a:p>
              <a:pPr indent="0" lvl="0" marL="0" marR="0" rtl="0" algn="ctr">
                <a:lnSpc>
                  <a:spcPct val="140014"/>
                </a:lnSpc>
                <a:spcBef>
                  <a:spcPts val="0"/>
                </a:spcBef>
                <a:spcAft>
                  <a:spcPts val="0"/>
                </a:spcAft>
                <a:buNone/>
              </a:pPr>
              <a:r>
                <a:t/>
              </a:r>
              <a:endParaRPr b="0" i="0" sz="2799" u="none" cap="none" strike="noStrike">
                <a:solidFill>
                  <a:srgbClr val="FFFFFF"/>
                </a:solidFill>
                <a:latin typeface="Poppins Medium"/>
                <a:ea typeface="Poppins Medium"/>
                <a:cs typeface="Poppins Medium"/>
                <a:sym typeface="Poppins Medium"/>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51" name="Shape 151"/>
        <p:cNvGrpSpPr/>
        <p:nvPr/>
      </p:nvGrpSpPr>
      <p:grpSpPr>
        <a:xfrm>
          <a:off x="0" y="0"/>
          <a:ext cx="0" cy="0"/>
          <a:chOff x="0" y="0"/>
          <a:chExt cx="0" cy="0"/>
        </a:xfrm>
      </p:grpSpPr>
      <p:sp>
        <p:nvSpPr>
          <p:cNvPr id="152" name="Google Shape;152;p22"/>
          <p:cNvSpPr/>
          <p:nvPr/>
        </p:nvSpPr>
        <p:spPr>
          <a:xfrm>
            <a:off x="2910704" y="0"/>
            <a:ext cx="11987213" cy="10287000"/>
          </a:xfrm>
          <a:custGeom>
            <a:rect b="b" l="l" r="r" t="t"/>
            <a:pathLst>
              <a:path extrusionOk="0" h="10287000" w="11987213">
                <a:moveTo>
                  <a:pt x="0" y="0"/>
                </a:moveTo>
                <a:lnTo>
                  <a:pt x="11987212" y="0"/>
                </a:lnTo>
                <a:lnTo>
                  <a:pt x="11987212"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56" name="Shape 156"/>
        <p:cNvGrpSpPr/>
        <p:nvPr/>
      </p:nvGrpSpPr>
      <p:grpSpPr>
        <a:xfrm>
          <a:off x="0" y="0"/>
          <a:ext cx="0" cy="0"/>
          <a:chOff x="0" y="0"/>
          <a:chExt cx="0" cy="0"/>
        </a:xfrm>
      </p:grpSpPr>
      <p:sp>
        <p:nvSpPr>
          <p:cNvPr id="157" name="Google Shape;157;p23"/>
          <p:cNvSpPr/>
          <p:nvPr/>
        </p:nvSpPr>
        <p:spPr>
          <a:xfrm>
            <a:off x="0" y="3557793"/>
            <a:ext cx="18288000" cy="5251938"/>
          </a:xfrm>
          <a:custGeom>
            <a:rect b="b" l="l" r="r" t="t"/>
            <a:pathLst>
              <a:path extrusionOk="0" h="5251938" w="18288000">
                <a:moveTo>
                  <a:pt x="0" y="0"/>
                </a:moveTo>
                <a:lnTo>
                  <a:pt x="18288000" y="0"/>
                </a:lnTo>
                <a:lnTo>
                  <a:pt x="18288000" y="5251939"/>
                </a:lnTo>
                <a:lnTo>
                  <a:pt x="0" y="5251939"/>
                </a:lnTo>
                <a:lnTo>
                  <a:pt x="0" y="0"/>
                </a:lnTo>
                <a:close/>
              </a:path>
            </a:pathLst>
          </a:custGeom>
          <a:blipFill rotWithShape="1">
            <a:blip r:embed="rId3">
              <a:alphaModFix/>
            </a:blip>
            <a:stretch>
              <a:fillRect b="0" l="0" r="0" t="0"/>
            </a:stretch>
          </a:blipFill>
          <a:ln>
            <a:noFill/>
          </a:ln>
        </p:spPr>
      </p:sp>
      <p:sp>
        <p:nvSpPr>
          <p:cNvPr id="158" name="Google Shape;158;p23"/>
          <p:cNvSpPr txBox="1"/>
          <p:nvPr/>
        </p:nvSpPr>
        <p:spPr>
          <a:xfrm>
            <a:off x="227535" y="1288043"/>
            <a:ext cx="4298305"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3F3F3"/>
                </a:solidFill>
                <a:latin typeface="Arial"/>
                <a:ea typeface="Arial"/>
                <a:cs typeface="Arial"/>
                <a:sym typeface="Arial"/>
              </a:rPr>
              <a:t>Rating Matrix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62" name="Shape 162"/>
        <p:cNvGrpSpPr/>
        <p:nvPr/>
      </p:nvGrpSpPr>
      <p:grpSpPr>
        <a:xfrm>
          <a:off x="0" y="0"/>
          <a:ext cx="0" cy="0"/>
          <a:chOff x="0" y="0"/>
          <a:chExt cx="0" cy="0"/>
        </a:xfrm>
      </p:grpSpPr>
      <p:sp>
        <p:nvSpPr>
          <p:cNvPr id="163" name="Google Shape;163;p24"/>
          <p:cNvSpPr/>
          <p:nvPr/>
        </p:nvSpPr>
        <p:spPr>
          <a:xfrm>
            <a:off x="0" y="1654155"/>
            <a:ext cx="18288000" cy="8632845"/>
          </a:xfrm>
          <a:custGeom>
            <a:rect b="b" l="l" r="r" t="t"/>
            <a:pathLst>
              <a:path extrusionOk="0" h="8632845" w="18288000">
                <a:moveTo>
                  <a:pt x="0" y="0"/>
                </a:moveTo>
                <a:lnTo>
                  <a:pt x="18288000" y="0"/>
                </a:lnTo>
                <a:lnTo>
                  <a:pt x="18288000" y="8632845"/>
                </a:lnTo>
                <a:lnTo>
                  <a:pt x="0" y="8632845"/>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67" name="Shape 167"/>
        <p:cNvGrpSpPr/>
        <p:nvPr/>
      </p:nvGrpSpPr>
      <p:grpSpPr>
        <a:xfrm>
          <a:off x="0" y="0"/>
          <a:ext cx="0" cy="0"/>
          <a:chOff x="0" y="0"/>
          <a:chExt cx="0" cy="0"/>
        </a:xfrm>
      </p:grpSpPr>
      <p:sp>
        <p:nvSpPr>
          <p:cNvPr id="168" name="Google Shape;168;p25"/>
          <p:cNvSpPr/>
          <p:nvPr/>
        </p:nvSpPr>
        <p:spPr>
          <a:xfrm>
            <a:off x="0" y="3346200"/>
            <a:ext cx="18288000" cy="6940800"/>
          </a:xfrm>
          <a:custGeom>
            <a:rect b="b" l="l" r="r" t="t"/>
            <a:pathLst>
              <a:path extrusionOk="0" h="6940800" w="18288000">
                <a:moveTo>
                  <a:pt x="0" y="0"/>
                </a:moveTo>
                <a:lnTo>
                  <a:pt x="18288000" y="0"/>
                </a:lnTo>
                <a:lnTo>
                  <a:pt x="18288000" y="6940800"/>
                </a:lnTo>
                <a:lnTo>
                  <a:pt x="0" y="69408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72" name="Shape 172"/>
        <p:cNvGrpSpPr/>
        <p:nvPr/>
      </p:nvGrpSpPr>
      <p:grpSpPr>
        <a:xfrm>
          <a:off x="0" y="0"/>
          <a:ext cx="0" cy="0"/>
          <a:chOff x="0" y="0"/>
          <a:chExt cx="0" cy="0"/>
        </a:xfrm>
      </p:grpSpPr>
      <p:sp>
        <p:nvSpPr>
          <p:cNvPr id="173" name="Google Shape;173;p26"/>
          <p:cNvSpPr/>
          <p:nvPr/>
        </p:nvSpPr>
        <p:spPr>
          <a:xfrm>
            <a:off x="0" y="1028700"/>
            <a:ext cx="18222686" cy="9258300"/>
          </a:xfrm>
          <a:custGeom>
            <a:rect b="b" l="l" r="r" t="t"/>
            <a:pathLst>
              <a:path extrusionOk="0" h="9258300" w="18222686">
                <a:moveTo>
                  <a:pt x="0" y="0"/>
                </a:moveTo>
                <a:lnTo>
                  <a:pt x="18222686" y="0"/>
                </a:lnTo>
                <a:lnTo>
                  <a:pt x="18222686" y="9258300"/>
                </a:lnTo>
                <a:lnTo>
                  <a:pt x="0" y="92583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77" name="Shape 177"/>
        <p:cNvGrpSpPr/>
        <p:nvPr/>
      </p:nvGrpSpPr>
      <p:grpSpPr>
        <a:xfrm>
          <a:off x="0" y="0"/>
          <a:ext cx="0" cy="0"/>
          <a:chOff x="0" y="0"/>
          <a:chExt cx="0" cy="0"/>
        </a:xfrm>
      </p:grpSpPr>
      <p:sp>
        <p:nvSpPr>
          <p:cNvPr id="178" name="Google Shape;178;p27"/>
          <p:cNvSpPr/>
          <p:nvPr/>
        </p:nvSpPr>
        <p:spPr>
          <a:xfrm>
            <a:off x="0" y="0"/>
            <a:ext cx="18288000" cy="10231718"/>
          </a:xfrm>
          <a:custGeom>
            <a:rect b="b" l="l" r="r" t="t"/>
            <a:pathLst>
              <a:path extrusionOk="0" h="10231718" w="18288000">
                <a:moveTo>
                  <a:pt x="0" y="0"/>
                </a:moveTo>
                <a:lnTo>
                  <a:pt x="18288000" y="0"/>
                </a:lnTo>
                <a:lnTo>
                  <a:pt x="18288000" y="10231718"/>
                </a:lnTo>
                <a:lnTo>
                  <a:pt x="0" y="1023171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82" name="Shape 182"/>
        <p:cNvGrpSpPr/>
        <p:nvPr/>
      </p:nvGrpSpPr>
      <p:grpSpPr>
        <a:xfrm>
          <a:off x="0" y="0"/>
          <a:ext cx="0" cy="0"/>
          <a:chOff x="0" y="0"/>
          <a:chExt cx="0" cy="0"/>
        </a:xfrm>
      </p:grpSpPr>
      <p:sp>
        <p:nvSpPr>
          <p:cNvPr id="183" name="Google Shape;183;p28"/>
          <p:cNvSpPr/>
          <p:nvPr/>
        </p:nvSpPr>
        <p:spPr>
          <a:xfrm>
            <a:off x="2636409" y="0"/>
            <a:ext cx="13015182" cy="10287000"/>
          </a:xfrm>
          <a:custGeom>
            <a:rect b="b" l="l" r="r" t="t"/>
            <a:pathLst>
              <a:path extrusionOk="0" h="10287000" w="13015182">
                <a:moveTo>
                  <a:pt x="0" y="0"/>
                </a:moveTo>
                <a:lnTo>
                  <a:pt x="13015182" y="0"/>
                </a:lnTo>
                <a:lnTo>
                  <a:pt x="13015182"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87" name="Shape 187"/>
        <p:cNvGrpSpPr/>
        <p:nvPr/>
      </p:nvGrpSpPr>
      <p:grpSpPr>
        <a:xfrm>
          <a:off x="0" y="0"/>
          <a:ext cx="0" cy="0"/>
          <a:chOff x="0" y="0"/>
          <a:chExt cx="0" cy="0"/>
        </a:xfrm>
      </p:grpSpPr>
      <p:sp>
        <p:nvSpPr>
          <p:cNvPr id="188" name="Google Shape;188;p29"/>
          <p:cNvSpPr/>
          <p:nvPr/>
        </p:nvSpPr>
        <p:spPr>
          <a:xfrm>
            <a:off x="2702588" y="25680"/>
            <a:ext cx="12882825" cy="10261320"/>
          </a:xfrm>
          <a:custGeom>
            <a:rect b="b" l="l" r="r" t="t"/>
            <a:pathLst>
              <a:path extrusionOk="0" h="10261320" w="12882825">
                <a:moveTo>
                  <a:pt x="0" y="0"/>
                </a:moveTo>
                <a:lnTo>
                  <a:pt x="12882824" y="0"/>
                </a:lnTo>
                <a:lnTo>
                  <a:pt x="12882824" y="10261320"/>
                </a:lnTo>
                <a:lnTo>
                  <a:pt x="0" y="1026132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92" name="Shape 192"/>
        <p:cNvGrpSpPr/>
        <p:nvPr/>
      </p:nvGrpSpPr>
      <p:grpSpPr>
        <a:xfrm>
          <a:off x="0" y="0"/>
          <a:ext cx="0" cy="0"/>
          <a:chOff x="0" y="0"/>
          <a:chExt cx="0" cy="0"/>
        </a:xfrm>
      </p:grpSpPr>
      <p:pic>
        <p:nvPicPr>
          <p:cNvPr id="193" name="Google Shape;193;p30"/>
          <p:cNvPicPr preferRelativeResize="0"/>
          <p:nvPr/>
        </p:nvPicPr>
        <p:blipFill rotWithShape="1">
          <a:blip r:embed="rId3">
            <a:alphaModFix/>
          </a:blip>
          <a:srcRect b="0" l="0" r="0" t="0"/>
          <a:stretch/>
        </p:blipFill>
        <p:spPr>
          <a:xfrm>
            <a:off x="121200" y="68175"/>
            <a:ext cx="18166800" cy="10218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97" name="Shape 197"/>
        <p:cNvGrpSpPr/>
        <p:nvPr/>
      </p:nvGrpSpPr>
      <p:grpSpPr>
        <a:xfrm>
          <a:off x="0" y="0"/>
          <a:ext cx="0" cy="0"/>
          <a:chOff x="0" y="0"/>
          <a:chExt cx="0" cy="0"/>
        </a:xfrm>
      </p:grpSpPr>
      <p:sp>
        <p:nvSpPr>
          <p:cNvPr id="198" name="Google Shape;198;p31"/>
          <p:cNvSpPr/>
          <p:nvPr/>
        </p:nvSpPr>
        <p:spPr>
          <a:xfrm>
            <a:off x="-1001169" y="5841441"/>
            <a:ext cx="7160084" cy="5477464"/>
          </a:xfrm>
          <a:custGeom>
            <a:rect b="b" l="l" r="r" t="t"/>
            <a:pathLst>
              <a:path extrusionOk="0" h="5477464" w="7160084">
                <a:moveTo>
                  <a:pt x="0" y="0"/>
                </a:moveTo>
                <a:lnTo>
                  <a:pt x="7160084" y="0"/>
                </a:lnTo>
                <a:lnTo>
                  <a:pt x="7160084" y="5477464"/>
                </a:lnTo>
                <a:lnTo>
                  <a:pt x="0" y="5477464"/>
                </a:lnTo>
                <a:lnTo>
                  <a:pt x="0" y="0"/>
                </a:lnTo>
                <a:close/>
              </a:path>
            </a:pathLst>
          </a:custGeom>
          <a:blipFill rotWithShape="1">
            <a:blip r:embed="rId3">
              <a:alphaModFix/>
            </a:blip>
            <a:stretch>
              <a:fillRect b="0" l="0" r="0" t="0"/>
            </a:stretch>
          </a:blipFill>
          <a:ln>
            <a:noFill/>
          </a:ln>
        </p:spPr>
      </p:sp>
      <p:sp>
        <p:nvSpPr>
          <p:cNvPr id="199" name="Google Shape;199;p31"/>
          <p:cNvSpPr/>
          <p:nvPr/>
        </p:nvSpPr>
        <p:spPr>
          <a:xfrm flipH="1" rot="-7698346">
            <a:off x="15366945" y="-449030"/>
            <a:ext cx="2866797" cy="2955461"/>
          </a:xfrm>
          <a:custGeom>
            <a:rect b="b" l="l" r="r" t="t"/>
            <a:pathLst>
              <a:path extrusionOk="0" h="2955461" w="2866797">
                <a:moveTo>
                  <a:pt x="2866797" y="0"/>
                </a:moveTo>
                <a:lnTo>
                  <a:pt x="0" y="0"/>
                </a:lnTo>
                <a:lnTo>
                  <a:pt x="0" y="2955460"/>
                </a:lnTo>
                <a:lnTo>
                  <a:pt x="2866797" y="2955460"/>
                </a:lnTo>
                <a:lnTo>
                  <a:pt x="2866797" y="0"/>
                </a:lnTo>
                <a:close/>
              </a:path>
            </a:pathLst>
          </a:custGeom>
          <a:blipFill rotWithShape="1">
            <a:blip r:embed="rId4">
              <a:alphaModFix/>
            </a:blip>
            <a:stretch>
              <a:fillRect b="0" l="0" r="0" t="0"/>
            </a:stretch>
          </a:blipFill>
          <a:ln>
            <a:noFill/>
          </a:ln>
        </p:spPr>
      </p:sp>
      <p:pic>
        <p:nvPicPr>
          <p:cNvPr id="200" name="Google Shape;200;p31"/>
          <p:cNvPicPr preferRelativeResize="0"/>
          <p:nvPr/>
        </p:nvPicPr>
        <p:blipFill rotWithShape="1">
          <a:blip r:embed="rId5">
            <a:alphaModFix/>
          </a:blip>
          <a:srcRect b="0" l="0" r="0" t="0"/>
          <a:stretch/>
        </p:blipFill>
        <p:spPr>
          <a:xfrm>
            <a:off x="2283153" y="544291"/>
            <a:ext cx="12469091" cy="8229600"/>
          </a:xfrm>
          <a:prstGeom prst="rect">
            <a:avLst/>
          </a:prstGeom>
          <a:noFill/>
          <a:ln>
            <a:noFill/>
          </a:ln>
        </p:spPr>
      </p:pic>
      <p:sp>
        <p:nvSpPr>
          <p:cNvPr id="201" name="Google Shape;201;p31"/>
          <p:cNvSpPr txBox="1"/>
          <p:nvPr/>
        </p:nvSpPr>
        <p:spPr>
          <a:xfrm>
            <a:off x="2051229" y="3626340"/>
            <a:ext cx="14185543" cy="1348433"/>
          </a:xfrm>
          <a:prstGeom prst="rect">
            <a:avLst/>
          </a:prstGeom>
          <a:noFill/>
          <a:ln>
            <a:noFill/>
          </a:ln>
        </p:spPr>
        <p:txBody>
          <a:bodyPr anchorCtr="0" anchor="t" bIns="0" lIns="0" spcFirstLastPara="1" rIns="0" wrap="square" tIns="0">
            <a:spAutoFit/>
          </a:bodyPr>
          <a:lstStyle/>
          <a:p>
            <a:pPr indent="0" lvl="0" marL="0" marR="0" rtl="0" algn="ctr">
              <a:lnSpc>
                <a:spcPct val="113998"/>
              </a:lnSpc>
              <a:spcBef>
                <a:spcPts val="0"/>
              </a:spcBef>
              <a:spcAft>
                <a:spcPts val="0"/>
              </a:spcAft>
              <a:buNone/>
            </a:pPr>
            <a:r>
              <a:rPr b="0" i="0" lang="en-US" sz="9051" u="none" cap="none" strike="noStrike">
                <a:solidFill>
                  <a:srgbClr val="FFFFFF"/>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2" name="Shape 92"/>
        <p:cNvGrpSpPr/>
        <p:nvPr/>
      </p:nvGrpSpPr>
      <p:grpSpPr>
        <a:xfrm>
          <a:off x="0" y="0"/>
          <a:ext cx="0" cy="0"/>
          <a:chOff x="0" y="0"/>
          <a:chExt cx="0" cy="0"/>
        </a:xfrm>
      </p:grpSpPr>
      <p:grpSp>
        <p:nvGrpSpPr>
          <p:cNvPr id="93" name="Google Shape;93;p14"/>
          <p:cNvGrpSpPr/>
          <p:nvPr/>
        </p:nvGrpSpPr>
        <p:grpSpPr>
          <a:xfrm>
            <a:off x="0" y="1846898"/>
            <a:ext cx="10102955" cy="6542248"/>
            <a:chOff x="0" y="-19050"/>
            <a:chExt cx="13470607" cy="8722998"/>
          </a:xfrm>
        </p:grpSpPr>
        <p:sp>
          <p:nvSpPr>
            <p:cNvPr id="94" name="Google Shape;94;p14"/>
            <p:cNvSpPr txBox="1"/>
            <p:nvPr/>
          </p:nvSpPr>
          <p:spPr>
            <a:xfrm>
              <a:off x="0" y="-19050"/>
              <a:ext cx="13470607" cy="1307338"/>
            </a:xfrm>
            <a:prstGeom prst="rect">
              <a:avLst/>
            </a:prstGeom>
            <a:noFill/>
            <a:ln>
              <a:noFill/>
            </a:ln>
          </p:spPr>
          <p:txBody>
            <a:bodyPr anchorCtr="0" anchor="t" bIns="0" lIns="0" spcFirstLastPara="1" rIns="0" wrap="square" tIns="0">
              <a:spAutoFit/>
            </a:bodyPr>
            <a:lstStyle/>
            <a:p>
              <a:pPr indent="0" lvl="0" marL="0" marR="0" rtl="0" algn="l">
                <a:lnSpc>
                  <a:spcPct val="123000"/>
                </a:lnSpc>
                <a:spcBef>
                  <a:spcPts val="0"/>
                </a:spcBef>
                <a:spcAft>
                  <a:spcPts val="0"/>
                </a:spcAft>
                <a:buNone/>
              </a:pPr>
              <a:r>
                <a:rPr b="0" i="0" lang="en-US" sz="6400" u="none" cap="none" strike="noStrike">
                  <a:solidFill>
                    <a:srgbClr val="F3F3F3"/>
                  </a:solidFill>
                  <a:latin typeface="Arial"/>
                  <a:ea typeface="Arial"/>
                  <a:cs typeface="Arial"/>
                  <a:sym typeface="Arial"/>
                </a:rPr>
                <a:t>MOTTO</a:t>
              </a:r>
              <a:endParaRPr/>
            </a:p>
          </p:txBody>
        </p:sp>
        <p:sp>
          <p:nvSpPr>
            <p:cNvPr id="95" name="Google Shape;95;p14"/>
            <p:cNvSpPr txBox="1"/>
            <p:nvPr/>
          </p:nvSpPr>
          <p:spPr>
            <a:xfrm>
              <a:off x="0" y="2032003"/>
              <a:ext cx="11574580" cy="667194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399" u="none" cap="none" strike="noStrike">
                  <a:solidFill>
                    <a:srgbClr val="F3F3F3"/>
                  </a:solidFill>
                  <a:latin typeface="Arial"/>
                  <a:ea typeface="Arial"/>
                  <a:cs typeface="Arial"/>
                  <a:sym typeface="Arial"/>
                </a:rPr>
                <a:t>The project aims to improve the effectiveness of Recommender Systems by tackling two critical issues:</a:t>
              </a:r>
              <a:endParaRPr/>
            </a:p>
            <a:p>
              <a:pPr indent="0" lvl="0" marL="0" marR="0" rtl="0" algn="l">
                <a:lnSpc>
                  <a:spcPct val="140016"/>
                </a:lnSpc>
                <a:spcBef>
                  <a:spcPts val="0"/>
                </a:spcBef>
                <a:spcAft>
                  <a:spcPts val="0"/>
                </a:spcAft>
                <a:buNone/>
              </a:pPr>
              <a:r>
                <a:t/>
              </a:r>
              <a:endParaRPr b="0" i="0" sz="2399" u="none" cap="none" strike="noStrike">
                <a:solidFill>
                  <a:srgbClr val="F3F3F3"/>
                </a:solidFill>
                <a:latin typeface="Arial"/>
                <a:ea typeface="Arial"/>
                <a:cs typeface="Arial"/>
                <a:sym typeface="Arial"/>
              </a:endParaRPr>
            </a:p>
            <a:p>
              <a:pPr indent="-259079" lvl="1" marL="518158" marR="0" rtl="0" algn="l">
                <a:lnSpc>
                  <a:spcPct val="140016"/>
                </a:lnSpc>
                <a:spcBef>
                  <a:spcPts val="0"/>
                </a:spcBef>
                <a:spcAft>
                  <a:spcPts val="0"/>
                </a:spcAft>
                <a:buClr>
                  <a:srgbClr val="F3F3F3"/>
                </a:buClr>
                <a:buSzPts val="2399"/>
                <a:buFont typeface="Arial"/>
                <a:buChar char="•"/>
              </a:pPr>
              <a:r>
                <a:rPr b="0" i="0" lang="en-US" sz="2399" u="none" cap="none" strike="noStrike">
                  <a:solidFill>
                    <a:srgbClr val="F3F3F3"/>
                  </a:solidFill>
                  <a:latin typeface="Arial"/>
                  <a:ea typeface="Arial"/>
                  <a:cs typeface="Arial"/>
                  <a:sym typeface="Arial"/>
                </a:rPr>
                <a:t>Cold Start Problem: Recommender systems often struggle when dealing with new users or items for which there is limited or no historical data. This is known as the "cold start" problem.</a:t>
              </a:r>
              <a:endParaRPr/>
            </a:p>
            <a:p>
              <a:pPr indent="0" lvl="0" marL="0" marR="0" rtl="0" algn="l">
                <a:lnSpc>
                  <a:spcPct val="140016"/>
                </a:lnSpc>
                <a:spcBef>
                  <a:spcPts val="0"/>
                </a:spcBef>
                <a:spcAft>
                  <a:spcPts val="0"/>
                </a:spcAft>
                <a:buNone/>
              </a:pPr>
              <a:r>
                <a:t/>
              </a:r>
              <a:endParaRPr b="0" i="0" sz="2399" u="none" cap="none" strike="noStrike">
                <a:solidFill>
                  <a:srgbClr val="F3F3F3"/>
                </a:solidFill>
                <a:latin typeface="Arial"/>
                <a:ea typeface="Arial"/>
                <a:cs typeface="Arial"/>
                <a:sym typeface="Arial"/>
              </a:endParaRPr>
            </a:p>
            <a:p>
              <a:pPr indent="-259079" lvl="1" marL="518158" marR="0" rtl="0" algn="l">
                <a:lnSpc>
                  <a:spcPct val="140016"/>
                </a:lnSpc>
                <a:spcBef>
                  <a:spcPts val="0"/>
                </a:spcBef>
                <a:spcAft>
                  <a:spcPts val="0"/>
                </a:spcAft>
                <a:buClr>
                  <a:srgbClr val="F3F3F3"/>
                </a:buClr>
                <a:buSzPts val="2399"/>
                <a:buFont typeface="Arial"/>
                <a:buChar char="•"/>
              </a:pPr>
              <a:r>
                <a:rPr b="0" i="0" lang="en-US" sz="2399" u="none" cap="none" strike="noStrike">
                  <a:solidFill>
                    <a:srgbClr val="F3F3F3"/>
                  </a:solidFill>
                  <a:latin typeface="Arial"/>
                  <a:ea typeface="Arial"/>
                  <a:cs typeface="Arial"/>
                  <a:sym typeface="Arial"/>
                </a:rPr>
                <a:t>Data Sparsity: Recommender systems typically operate on large datasets, and the majority of users have only rated a small fraction of the available items, resulting in data sparsity.</a:t>
              </a:r>
              <a:endParaRPr/>
            </a:p>
          </p:txBody>
        </p:sp>
      </p:grpSp>
      <p:sp>
        <p:nvSpPr>
          <p:cNvPr id="96" name="Google Shape;96;p14"/>
          <p:cNvSpPr/>
          <p:nvPr/>
        </p:nvSpPr>
        <p:spPr>
          <a:xfrm>
            <a:off x="9441695" y="2007108"/>
            <a:ext cx="7381179" cy="6272784"/>
          </a:xfrm>
          <a:custGeom>
            <a:rect b="b" l="l" r="r" t="t"/>
            <a:pathLst>
              <a:path extrusionOk="0" h="6272784" w="7381179">
                <a:moveTo>
                  <a:pt x="0" y="0"/>
                </a:moveTo>
                <a:lnTo>
                  <a:pt x="7381179" y="0"/>
                </a:lnTo>
                <a:lnTo>
                  <a:pt x="7381179" y="6272784"/>
                </a:lnTo>
                <a:lnTo>
                  <a:pt x="0" y="6272784"/>
                </a:lnTo>
                <a:lnTo>
                  <a:pt x="0" y="0"/>
                </a:lnTo>
                <a:close/>
              </a:path>
            </a:pathLst>
          </a:custGeom>
          <a:blipFill rotWithShape="1">
            <a:blip r:embed="rId3">
              <a:alphaModFix/>
            </a:blip>
            <a:stretch>
              <a:fillRect b="0" l="0" r="0" t="0"/>
            </a:stretch>
          </a:blipFill>
          <a:ln>
            <a:noFill/>
          </a:ln>
        </p:spPr>
      </p:sp>
      <p:sp>
        <p:nvSpPr>
          <p:cNvPr id="97" name="Google Shape;97;p14"/>
          <p:cNvSpPr/>
          <p:nvPr/>
        </p:nvSpPr>
        <p:spPr>
          <a:xfrm rot="-1432890">
            <a:off x="15919520" y="2074708"/>
            <a:ext cx="1181415" cy="1032184"/>
          </a:xfrm>
          <a:custGeom>
            <a:rect b="b" l="l" r="r" t="t"/>
            <a:pathLst>
              <a:path extrusionOk="0" h="1032184" w="1181415">
                <a:moveTo>
                  <a:pt x="0" y="0"/>
                </a:moveTo>
                <a:lnTo>
                  <a:pt x="1181416" y="0"/>
                </a:lnTo>
                <a:lnTo>
                  <a:pt x="1181416" y="1032184"/>
                </a:lnTo>
                <a:lnTo>
                  <a:pt x="0" y="1032184"/>
                </a:lnTo>
                <a:lnTo>
                  <a:pt x="0" y="0"/>
                </a:lnTo>
                <a:close/>
              </a:path>
            </a:pathLst>
          </a:custGeom>
          <a:blipFill rotWithShape="1">
            <a:blip r:embed="rId4">
              <a:alphaModFix/>
            </a:blip>
            <a:stretch>
              <a:fillRect b="0" l="0" r="0" t="0"/>
            </a:stretch>
          </a:blipFill>
          <a:ln>
            <a:noFill/>
          </a:ln>
        </p:spPr>
      </p:sp>
      <p:sp>
        <p:nvSpPr>
          <p:cNvPr id="98" name="Google Shape;98;p14"/>
          <p:cNvSpPr/>
          <p:nvPr/>
        </p:nvSpPr>
        <p:spPr>
          <a:xfrm>
            <a:off x="9441695" y="7263356"/>
            <a:ext cx="2037234" cy="1468147"/>
          </a:xfrm>
          <a:custGeom>
            <a:rect b="b" l="l" r="r" t="t"/>
            <a:pathLst>
              <a:path extrusionOk="0" h="1468147" w="2037234">
                <a:moveTo>
                  <a:pt x="0" y="0"/>
                </a:moveTo>
                <a:lnTo>
                  <a:pt x="2037234" y="0"/>
                </a:lnTo>
                <a:lnTo>
                  <a:pt x="2037234" y="1468148"/>
                </a:lnTo>
                <a:lnTo>
                  <a:pt x="0" y="1468148"/>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02" name="Shape 102"/>
        <p:cNvGrpSpPr/>
        <p:nvPr/>
      </p:nvGrpSpPr>
      <p:grpSpPr>
        <a:xfrm>
          <a:off x="0" y="0"/>
          <a:ext cx="0" cy="0"/>
          <a:chOff x="0" y="0"/>
          <a:chExt cx="0" cy="0"/>
        </a:xfrm>
      </p:grpSpPr>
      <p:sp>
        <p:nvSpPr>
          <p:cNvPr id="103" name="Google Shape;103;p15"/>
          <p:cNvSpPr/>
          <p:nvPr/>
        </p:nvSpPr>
        <p:spPr>
          <a:xfrm flipH="1" rot="-7698346">
            <a:off x="14565135" y="1881276"/>
            <a:ext cx="2866797" cy="2955461"/>
          </a:xfrm>
          <a:custGeom>
            <a:rect b="b" l="l" r="r" t="t"/>
            <a:pathLst>
              <a:path extrusionOk="0" h="2955461" w="2866797">
                <a:moveTo>
                  <a:pt x="2866797" y="0"/>
                </a:moveTo>
                <a:lnTo>
                  <a:pt x="0" y="0"/>
                </a:lnTo>
                <a:lnTo>
                  <a:pt x="0" y="2955461"/>
                </a:lnTo>
                <a:lnTo>
                  <a:pt x="2866797" y="2955461"/>
                </a:lnTo>
                <a:lnTo>
                  <a:pt x="2866797" y="0"/>
                </a:lnTo>
                <a:close/>
              </a:path>
            </a:pathLst>
          </a:custGeom>
          <a:blipFill rotWithShape="1">
            <a:blip r:embed="rId3">
              <a:alphaModFix/>
            </a:blip>
            <a:stretch>
              <a:fillRect b="0" l="0" r="0" t="0"/>
            </a:stretch>
          </a:blipFill>
          <a:ln>
            <a:noFill/>
          </a:ln>
        </p:spPr>
      </p:sp>
      <p:sp>
        <p:nvSpPr>
          <p:cNvPr id="104" name="Google Shape;104;p15"/>
          <p:cNvSpPr txBox="1"/>
          <p:nvPr/>
        </p:nvSpPr>
        <p:spPr>
          <a:xfrm>
            <a:off x="299301" y="7544296"/>
            <a:ext cx="8627524" cy="20821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Arial"/>
                <a:ea typeface="Arial"/>
                <a:cs typeface="Arial"/>
                <a:sym typeface="Arial"/>
              </a:rPr>
              <a:t>Memory-Based CF Approaches: </a:t>
            </a:r>
            <a:endParaRPr/>
          </a:p>
          <a:p>
            <a:pPr indent="0" lvl="0" marL="0" marR="0" rtl="0" algn="l">
              <a:lnSpc>
                <a:spcPct val="139958"/>
              </a:lnSpc>
              <a:spcBef>
                <a:spcPts val="0"/>
              </a:spcBef>
              <a:spcAft>
                <a:spcPts val="0"/>
              </a:spcAft>
              <a:buNone/>
            </a:pPr>
            <a:r>
              <a:rPr b="0" i="0" lang="en-US" sz="2400" u="none" cap="none" strike="noStrike">
                <a:solidFill>
                  <a:srgbClr val="FFFFFF"/>
                </a:solidFill>
                <a:latin typeface="Arial"/>
                <a:ea typeface="Arial"/>
                <a:cs typeface="Arial"/>
                <a:sym typeface="Arial"/>
              </a:rPr>
              <a:t>The project employs memory-based CF techniques, including KNNBasic, KNNBaseline, KNNWithMeans, SVD, and SVD++, to calculate similarities and make predictions based on user preferences.</a:t>
            </a:r>
            <a:endParaRPr/>
          </a:p>
        </p:txBody>
      </p:sp>
      <p:sp>
        <p:nvSpPr>
          <p:cNvPr id="105" name="Google Shape;105;p15"/>
          <p:cNvSpPr txBox="1"/>
          <p:nvPr/>
        </p:nvSpPr>
        <p:spPr>
          <a:xfrm>
            <a:off x="9533447" y="7595235"/>
            <a:ext cx="8398147" cy="16630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FFFFFF"/>
                </a:solidFill>
                <a:latin typeface="Arial"/>
                <a:ea typeface="Arial"/>
                <a:cs typeface="Arial"/>
                <a:sym typeface="Arial"/>
              </a:rPr>
              <a:t>Model-Based CF Approach: </a:t>
            </a:r>
            <a:endParaRPr/>
          </a:p>
          <a:p>
            <a:pPr indent="0" lvl="0" marL="0" marR="0" rtl="0" algn="l">
              <a:lnSpc>
                <a:spcPct val="139958"/>
              </a:lnSpc>
              <a:spcBef>
                <a:spcPts val="0"/>
              </a:spcBef>
              <a:spcAft>
                <a:spcPts val="0"/>
              </a:spcAft>
              <a:buNone/>
            </a:pPr>
            <a:r>
              <a:rPr b="0" i="0" lang="en-US" sz="2400" u="none" cap="none" strike="noStrike">
                <a:solidFill>
                  <a:srgbClr val="FFFFFF"/>
                </a:solidFill>
                <a:latin typeface="Arial"/>
                <a:ea typeface="Arial"/>
                <a:cs typeface="Arial"/>
                <a:sym typeface="Arial"/>
              </a:rPr>
              <a:t>In addition to memory-based methods, the project also utilizes a model-based CF approach called Co-Clustering to improve recommendation accuracy.</a:t>
            </a:r>
            <a:endParaRPr/>
          </a:p>
        </p:txBody>
      </p:sp>
      <p:sp>
        <p:nvSpPr>
          <p:cNvPr id="106" name="Google Shape;106;p15"/>
          <p:cNvSpPr txBox="1"/>
          <p:nvPr/>
        </p:nvSpPr>
        <p:spPr>
          <a:xfrm>
            <a:off x="95694" y="-95250"/>
            <a:ext cx="9533447" cy="181102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Key Project Objectives and Approaches Used:</a:t>
            </a:r>
            <a:endParaRPr/>
          </a:p>
        </p:txBody>
      </p:sp>
      <p:sp>
        <p:nvSpPr>
          <p:cNvPr id="107" name="Google Shape;107;p15"/>
          <p:cNvSpPr txBox="1"/>
          <p:nvPr/>
        </p:nvSpPr>
        <p:spPr>
          <a:xfrm>
            <a:off x="0" y="1992974"/>
            <a:ext cx="11341613" cy="4864734"/>
          </a:xfrm>
          <a:prstGeom prst="rect">
            <a:avLst/>
          </a:prstGeom>
          <a:noFill/>
          <a:ln>
            <a:noFill/>
          </a:ln>
        </p:spPr>
        <p:txBody>
          <a:bodyPr anchorCtr="0" anchor="t" bIns="0" lIns="0" spcFirstLastPara="1" rIns="0" wrap="square" tIns="0">
            <a:spAutoFit/>
          </a:bodyPr>
          <a:lstStyle/>
          <a:p>
            <a:pPr indent="-334650" lvl="1" marL="669301" marR="0" rtl="0" algn="ctr">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User-Item Similarity Matrix: The project's first objective is to create a user-item similarity matrix to capture relationships between users and items based on their historical interactions and ratings.</a:t>
            </a:r>
            <a:endParaRPr/>
          </a:p>
          <a:p>
            <a:pPr indent="-334650" lvl="1" marL="669301" marR="0" rtl="0" algn="ctr">
              <a:lnSpc>
                <a:spcPct val="140000"/>
              </a:lnSpc>
              <a:spcBef>
                <a:spcPts val="0"/>
              </a:spcBef>
              <a:spcAft>
                <a:spcPts val="0"/>
              </a:spcAft>
              <a:buClr>
                <a:srgbClr val="FFFFFF"/>
              </a:buClr>
              <a:buSzPts val="3100"/>
              <a:buFont typeface="Arial"/>
              <a:buChar char="•"/>
            </a:pPr>
            <a:r>
              <a:rPr b="0" i="0" lang="en-US" sz="3100" u="none" cap="none" strike="noStrike">
                <a:solidFill>
                  <a:srgbClr val="FFFFFF"/>
                </a:solidFill>
                <a:latin typeface="Arial"/>
                <a:ea typeface="Arial"/>
                <a:cs typeface="Arial"/>
                <a:sym typeface="Arial"/>
              </a:rPr>
              <a:t>Prediction Matrix: Another crucial goal is to generate a prediction matrix that can estimate user preferences for unrated items, effectively providing personalized recommendations.</a:t>
            </a:r>
            <a:endParaRPr/>
          </a:p>
          <a:p>
            <a:pPr indent="0" lvl="0" marL="0" marR="0" rtl="0" algn="ctr">
              <a:lnSpc>
                <a:spcPct val="140000"/>
              </a:lnSpc>
              <a:spcBef>
                <a:spcPts val="0"/>
              </a:spcBef>
              <a:spcAft>
                <a:spcPts val="0"/>
              </a:spcAft>
              <a:buNone/>
            </a:pPr>
            <a:r>
              <a:t/>
            </a:r>
            <a:endParaRPr b="0" i="0" sz="3100" u="none" cap="none" strike="noStrike">
              <a:solidFill>
                <a:srgbClr val="FFFFFF"/>
              </a:solidFill>
              <a:latin typeface="Arial"/>
              <a:ea typeface="Arial"/>
              <a:cs typeface="Arial"/>
              <a:sym typeface="Arial"/>
            </a:endParaRPr>
          </a:p>
        </p:txBody>
      </p:sp>
      <p:cxnSp>
        <p:nvCxnSpPr>
          <p:cNvPr id="108" name="Google Shape;108;p15"/>
          <p:cNvCxnSpPr/>
          <p:nvPr/>
        </p:nvCxnSpPr>
        <p:spPr>
          <a:xfrm>
            <a:off x="9280803" y="7248596"/>
            <a:ext cx="0" cy="2721190"/>
          </a:xfrm>
          <a:prstGeom prst="straightConnector1">
            <a:avLst/>
          </a:prstGeom>
          <a:noFill/>
          <a:ln cap="flat" cmpd="sng" w="38100">
            <a:solidFill>
              <a:srgbClr val="46B6BD"/>
            </a:solidFill>
            <a:prstDash val="dash"/>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2" name="Shape 112"/>
        <p:cNvGrpSpPr/>
        <p:nvPr/>
      </p:nvGrpSpPr>
      <p:grpSpPr>
        <a:xfrm>
          <a:off x="0" y="0"/>
          <a:ext cx="0" cy="0"/>
          <a:chOff x="0" y="0"/>
          <a:chExt cx="0" cy="0"/>
        </a:xfrm>
      </p:grpSpPr>
      <p:sp>
        <p:nvSpPr>
          <p:cNvPr id="113" name="Google Shape;113;p16"/>
          <p:cNvSpPr/>
          <p:nvPr/>
        </p:nvSpPr>
        <p:spPr>
          <a:xfrm>
            <a:off x="1861619" y="0"/>
            <a:ext cx="14564762" cy="10287000"/>
          </a:xfrm>
          <a:custGeom>
            <a:rect b="b" l="l" r="r" t="t"/>
            <a:pathLst>
              <a:path extrusionOk="0" h="10287000" w="14564762">
                <a:moveTo>
                  <a:pt x="0" y="0"/>
                </a:moveTo>
                <a:lnTo>
                  <a:pt x="14564762" y="0"/>
                </a:lnTo>
                <a:lnTo>
                  <a:pt x="14564762"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7" name="Shape 117"/>
        <p:cNvGrpSpPr/>
        <p:nvPr/>
      </p:nvGrpSpPr>
      <p:grpSpPr>
        <a:xfrm>
          <a:off x="0" y="0"/>
          <a:ext cx="0" cy="0"/>
          <a:chOff x="0" y="0"/>
          <a:chExt cx="0" cy="0"/>
        </a:xfrm>
      </p:grpSpPr>
      <p:sp>
        <p:nvSpPr>
          <p:cNvPr id="118" name="Google Shape;118;p17"/>
          <p:cNvSpPr/>
          <p:nvPr/>
        </p:nvSpPr>
        <p:spPr>
          <a:xfrm>
            <a:off x="0" y="4027141"/>
            <a:ext cx="18288000" cy="6259859"/>
          </a:xfrm>
          <a:custGeom>
            <a:rect b="b" l="l" r="r" t="t"/>
            <a:pathLst>
              <a:path extrusionOk="0" h="6259859" w="18288000">
                <a:moveTo>
                  <a:pt x="0" y="0"/>
                </a:moveTo>
                <a:lnTo>
                  <a:pt x="18288000" y="0"/>
                </a:lnTo>
                <a:lnTo>
                  <a:pt x="18288000" y="6259859"/>
                </a:lnTo>
                <a:lnTo>
                  <a:pt x="0" y="6259859"/>
                </a:lnTo>
                <a:lnTo>
                  <a:pt x="0" y="0"/>
                </a:lnTo>
                <a:close/>
              </a:path>
            </a:pathLst>
          </a:custGeom>
          <a:blipFill rotWithShape="1">
            <a:blip r:embed="rId3">
              <a:alphaModFix/>
            </a:blip>
            <a:stretch>
              <a:fillRect b="-6942" l="0" r="0" t="-6941"/>
            </a:stretch>
          </a:blipFill>
          <a:ln>
            <a:noFill/>
          </a:ln>
        </p:spPr>
      </p:sp>
      <p:sp>
        <p:nvSpPr>
          <p:cNvPr id="119" name="Google Shape;119;p17"/>
          <p:cNvSpPr txBox="1"/>
          <p:nvPr/>
        </p:nvSpPr>
        <p:spPr>
          <a:xfrm>
            <a:off x="4187108" y="1532301"/>
            <a:ext cx="9268867"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3F3F3"/>
                </a:solidFill>
                <a:latin typeface="Arial"/>
                <a:ea typeface="Arial"/>
                <a:cs typeface="Arial"/>
                <a:sym typeface="Arial"/>
              </a:rPr>
              <a:t> Memory-based CF 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23" name="Shape 123"/>
        <p:cNvGrpSpPr/>
        <p:nvPr/>
      </p:nvGrpSpPr>
      <p:grpSpPr>
        <a:xfrm>
          <a:off x="0" y="0"/>
          <a:ext cx="0" cy="0"/>
          <a:chOff x="0" y="0"/>
          <a:chExt cx="0" cy="0"/>
        </a:xfrm>
      </p:grpSpPr>
      <p:sp>
        <p:nvSpPr>
          <p:cNvPr id="124" name="Google Shape;124;p18"/>
          <p:cNvSpPr/>
          <p:nvPr/>
        </p:nvSpPr>
        <p:spPr>
          <a:xfrm>
            <a:off x="1826232" y="3083734"/>
            <a:ext cx="14635537" cy="7203266"/>
          </a:xfrm>
          <a:custGeom>
            <a:rect b="b" l="l" r="r" t="t"/>
            <a:pathLst>
              <a:path extrusionOk="0" h="7203266" w="14635537">
                <a:moveTo>
                  <a:pt x="0" y="0"/>
                </a:moveTo>
                <a:lnTo>
                  <a:pt x="14635536" y="0"/>
                </a:lnTo>
                <a:lnTo>
                  <a:pt x="14635536" y="7203266"/>
                </a:lnTo>
                <a:lnTo>
                  <a:pt x="0" y="7203266"/>
                </a:lnTo>
                <a:lnTo>
                  <a:pt x="0" y="0"/>
                </a:lnTo>
                <a:close/>
              </a:path>
            </a:pathLst>
          </a:custGeom>
          <a:blipFill rotWithShape="1">
            <a:blip r:embed="rId3">
              <a:alphaModFix/>
            </a:blip>
            <a:stretch>
              <a:fillRect b="0" l="0" r="0" t="0"/>
            </a:stretch>
          </a:blipFill>
          <a:ln>
            <a:noFill/>
          </a:ln>
        </p:spPr>
      </p:sp>
      <p:sp>
        <p:nvSpPr>
          <p:cNvPr id="125" name="Google Shape;125;p18"/>
          <p:cNvSpPr txBox="1"/>
          <p:nvPr/>
        </p:nvSpPr>
        <p:spPr>
          <a:xfrm>
            <a:off x="6354217" y="1435606"/>
            <a:ext cx="5579566"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3F3F3"/>
                </a:solidFill>
                <a:latin typeface="Arial"/>
                <a:ea typeface="Arial"/>
                <a:cs typeface="Arial"/>
                <a:sym typeface="Arial"/>
              </a:rPr>
              <a:t>Proposed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31" name="Google Shape;131;p19"/>
          <p:cNvSpPr txBox="1"/>
          <p:nvPr/>
        </p:nvSpPr>
        <p:spPr>
          <a:xfrm>
            <a:off x="2260365" y="3662362"/>
            <a:ext cx="13767269" cy="523875"/>
          </a:xfrm>
          <a:prstGeom prst="rect">
            <a:avLst/>
          </a:prstGeom>
          <a:noFill/>
          <a:ln>
            <a:noFill/>
          </a:ln>
        </p:spPr>
        <p:txBody>
          <a:bodyPr anchorCtr="0" anchor="t" bIns="0" lIns="0" spcFirstLastPara="1" rIns="0" wrap="square" tIns="0">
            <a:spAutoFit/>
          </a:bodyPr>
          <a:lstStyle/>
          <a:p>
            <a:pPr indent="0" lvl="0" marL="0" marR="0" rtl="0" algn="ctr">
              <a:lnSpc>
                <a:spcPct val="23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2" name="Google Shape;132;p19"/>
          <p:cNvSpPr txBox="1"/>
          <p:nvPr/>
        </p:nvSpPr>
        <p:spPr>
          <a:xfrm>
            <a:off x="2260365" y="1905665"/>
            <a:ext cx="13767269" cy="12287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000" u="none" cap="none" strike="noStrike">
                <a:solidFill>
                  <a:srgbClr val="FFFFFF"/>
                </a:solidFill>
                <a:latin typeface="Poppins"/>
                <a:ea typeface="Poppins"/>
                <a:cs typeface="Poppins"/>
                <a:sym typeface="Poppins"/>
              </a:rPr>
              <a:t>Result</a:t>
            </a:r>
            <a:endParaRPr/>
          </a:p>
        </p:txBody>
      </p:sp>
      <p:sp>
        <p:nvSpPr>
          <p:cNvPr id="133" name="Google Shape;133;p19"/>
          <p:cNvSpPr txBox="1"/>
          <p:nvPr/>
        </p:nvSpPr>
        <p:spPr>
          <a:xfrm>
            <a:off x="1644533" y="3605212"/>
            <a:ext cx="14998935" cy="4041971"/>
          </a:xfrm>
          <a:prstGeom prst="rect">
            <a:avLst/>
          </a:prstGeom>
          <a:noFill/>
          <a:ln>
            <a:noFill/>
          </a:ln>
        </p:spPr>
        <p:txBody>
          <a:bodyPr anchorCtr="0" anchor="t" bIns="0" lIns="0" spcFirstLastPara="1" rIns="0" wrap="square" tIns="0">
            <a:spAutoFit/>
          </a:bodyPr>
          <a:lstStyle/>
          <a:p>
            <a:pPr indent="0" lvl="0" marL="0" marR="0" rtl="0" algn="ctr">
              <a:lnSpc>
                <a:spcPct val="139993"/>
              </a:lnSpc>
              <a:spcBef>
                <a:spcPts val="0"/>
              </a:spcBef>
              <a:spcAft>
                <a:spcPts val="0"/>
              </a:spcAft>
              <a:buNone/>
            </a:pPr>
            <a:r>
              <a:rPr b="0" i="0" lang="en-US" sz="3268" u="none" cap="none" strike="noStrike">
                <a:solidFill>
                  <a:srgbClr val="FFFFFF"/>
                </a:solidFill>
                <a:latin typeface="Poppins Light"/>
                <a:ea typeface="Poppins Light"/>
                <a:cs typeface="Poppins Light"/>
                <a:sym typeface="Poppins Light"/>
              </a:rPr>
              <a:t>this project focuses on applying collaborative filtering techniques to enhance recommender systems, making them more effective and accurate, especially when dealing with new users and sparse data. The successful implementation of the K-NNBaseline approach demonstrates its capability to mitigate common challenges in recommendation systems, ultimately maximizing the relevance of recommended items to users.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37" name="Shape 137"/>
        <p:cNvGrpSpPr/>
        <p:nvPr/>
      </p:nvGrpSpPr>
      <p:grpSpPr>
        <a:xfrm>
          <a:off x="0" y="0"/>
          <a:ext cx="0" cy="0"/>
          <a:chOff x="0" y="0"/>
          <a:chExt cx="0" cy="0"/>
        </a:xfrm>
      </p:grpSpPr>
      <p:sp>
        <p:nvSpPr>
          <p:cNvPr id="138" name="Google Shape;138;p20"/>
          <p:cNvSpPr/>
          <p:nvPr/>
        </p:nvSpPr>
        <p:spPr>
          <a:xfrm>
            <a:off x="12739840" y="1694119"/>
            <a:ext cx="1901285" cy="6700564"/>
          </a:xfrm>
          <a:custGeom>
            <a:rect b="b" l="l" r="r" t="t"/>
            <a:pathLst>
              <a:path extrusionOk="0" h="6700564" w="1901285">
                <a:moveTo>
                  <a:pt x="0" y="0"/>
                </a:moveTo>
                <a:lnTo>
                  <a:pt x="1901285" y="0"/>
                </a:lnTo>
                <a:lnTo>
                  <a:pt x="1901285" y="6700563"/>
                </a:lnTo>
                <a:lnTo>
                  <a:pt x="0" y="6700563"/>
                </a:lnTo>
                <a:lnTo>
                  <a:pt x="0" y="0"/>
                </a:lnTo>
                <a:close/>
              </a:path>
            </a:pathLst>
          </a:custGeom>
          <a:blipFill rotWithShape="1">
            <a:blip r:embed="rId3">
              <a:alphaModFix/>
            </a:blip>
            <a:stretch>
              <a:fillRect b="0" l="0" r="0" t="0"/>
            </a:stretch>
          </a:blipFill>
          <a:ln>
            <a:noFill/>
          </a:ln>
        </p:spPr>
      </p:sp>
      <p:grpSp>
        <p:nvGrpSpPr>
          <p:cNvPr id="139" name="Google Shape;139;p20"/>
          <p:cNvGrpSpPr/>
          <p:nvPr/>
        </p:nvGrpSpPr>
        <p:grpSpPr>
          <a:xfrm>
            <a:off x="1684365" y="3126522"/>
            <a:ext cx="9302457" cy="3835758"/>
            <a:chOff x="0" y="0"/>
            <a:chExt cx="12403276" cy="5114343"/>
          </a:xfrm>
        </p:grpSpPr>
        <p:sp>
          <p:nvSpPr>
            <p:cNvPr id="140" name="Google Shape;140;p20"/>
            <p:cNvSpPr txBox="1"/>
            <p:nvPr/>
          </p:nvSpPr>
          <p:spPr>
            <a:xfrm>
              <a:off x="0" y="4495218"/>
              <a:ext cx="12403276" cy="619125"/>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1" name="Google Shape;141;p20"/>
            <p:cNvSpPr txBox="1"/>
            <p:nvPr/>
          </p:nvSpPr>
          <p:spPr>
            <a:xfrm>
              <a:off x="0" y="0"/>
              <a:ext cx="12403276" cy="3657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9000" u="none" cap="none" strike="noStrike">
                  <a:solidFill>
                    <a:srgbClr val="FFFFFF"/>
                  </a:solidFill>
                  <a:latin typeface="Poppins"/>
                  <a:ea typeface="Poppins"/>
                  <a:cs typeface="Poppins"/>
                  <a:sym typeface="Poppins"/>
                </a:rPr>
                <a:t>Code Snippets and Results</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45" name="Shape 145"/>
        <p:cNvGrpSpPr/>
        <p:nvPr/>
      </p:nvGrpSpPr>
      <p:grpSpPr>
        <a:xfrm>
          <a:off x="0" y="0"/>
          <a:ext cx="0" cy="0"/>
          <a:chOff x="0" y="0"/>
          <a:chExt cx="0" cy="0"/>
        </a:xfrm>
      </p:grpSpPr>
      <p:sp>
        <p:nvSpPr>
          <p:cNvPr id="146" name="Google Shape;146;p21"/>
          <p:cNvSpPr/>
          <p:nvPr/>
        </p:nvSpPr>
        <p:spPr>
          <a:xfrm>
            <a:off x="0" y="1816843"/>
            <a:ext cx="18288000" cy="6748647"/>
          </a:xfrm>
          <a:custGeom>
            <a:rect b="b" l="l" r="r" t="t"/>
            <a:pathLst>
              <a:path extrusionOk="0" h="6748647" w="18288000">
                <a:moveTo>
                  <a:pt x="0" y="0"/>
                </a:moveTo>
                <a:lnTo>
                  <a:pt x="18288000" y="0"/>
                </a:lnTo>
                <a:lnTo>
                  <a:pt x="18288000" y="6748647"/>
                </a:lnTo>
                <a:lnTo>
                  <a:pt x="0" y="6748647"/>
                </a:lnTo>
                <a:lnTo>
                  <a:pt x="0" y="0"/>
                </a:lnTo>
                <a:close/>
              </a:path>
            </a:pathLst>
          </a:custGeom>
          <a:blipFill rotWithShape="1">
            <a:blip r:embed="rId3">
              <a:alphaModFix/>
            </a:blip>
            <a:stretch>
              <a:fillRect b="0" l="0" r="0" t="0"/>
            </a:stretch>
          </a:blipFill>
          <a:ln>
            <a:noFill/>
          </a:ln>
        </p:spPr>
      </p:sp>
      <p:sp>
        <p:nvSpPr>
          <p:cNvPr id="147" name="Google Shape;147;p21"/>
          <p:cNvSpPr txBox="1"/>
          <p:nvPr/>
        </p:nvSpPr>
        <p:spPr>
          <a:xfrm>
            <a:off x="573286" y="537527"/>
            <a:ext cx="8570714"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FFFFFF"/>
                </a:solidFill>
                <a:latin typeface="Arial"/>
                <a:ea typeface="Arial"/>
                <a:cs typeface="Arial"/>
                <a:sym typeface="Arial"/>
              </a:rPr>
              <a:t>Libraries that we imported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