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492" autoAdjust="0"/>
  </p:normalViewPr>
  <p:slideViewPr>
    <p:cSldViewPr>
      <p:cViewPr varScale="1">
        <p:scale>
          <a:sx n="63" d="100"/>
          <a:sy n="63" d="100"/>
        </p:scale>
        <p:origin x="90" y="3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7/1/2020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7/1/2020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7/1/2020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7/1/2020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7/1/2020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7/1/2020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7/1/2020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7/1/2020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7/1/2020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7/1/2020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7/1/2020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7/1/2020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Marketing plan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24235EB-2AF3-4552-AC38-4EA8F22EE9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516125"/>
            <a:ext cx="2691389" cy="15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koordinatoru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Koordinator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je </a:t>
            </a:r>
            <a:r>
              <a:rPr lang="en-US" dirty="0" err="1"/>
              <a:t>Elektroteh</a:t>
            </a:r>
            <a:r>
              <a:rPr lang="sr-Latn-RS" dirty="0"/>
              <a:t>nički fakultet Univerziteta u Beogradu(skraćeno ETF)</a:t>
            </a:r>
            <a:endParaRPr lang="en-US" dirty="0"/>
          </a:p>
          <a:p>
            <a:r>
              <a:rPr lang="en-US" dirty="0" err="1"/>
              <a:t>Elektrotehnički</a:t>
            </a:r>
            <a:r>
              <a:rPr lang="en-US" dirty="0"/>
              <a:t> </a:t>
            </a:r>
            <a:r>
              <a:rPr lang="en-US" dirty="0" err="1"/>
              <a:t>fakultet</a:t>
            </a:r>
            <a:r>
              <a:rPr lang="en-US" dirty="0"/>
              <a:t> </a:t>
            </a:r>
            <a:r>
              <a:rPr lang="en-US" dirty="0" err="1"/>
              <a:t>Univerziteta</a:t>
            </a:r>
            <a:r>
              <a:rPr lang="en-US" dirty="0"/>
              <a:t> u </a:t>
            </a:r>
            <a:r>
              <a:rPr lang="en-US" dirty="0" err="1"/>
              <a:t>Beogradu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višedecenijsku</a:t>
            </a:r>
            <a:r>
              <a:rPr lang="en-US" dirty="0"/>
              <a:t> </a:t>
            </a:r>
            <a:r>
              <a:rPr lang="en-US" dirty="0" err="1"/>
              <a:t>tradiciju</a:t>
            </a:r>
            <a:r>
              <a:rPr lang="en-US" dirty="0"/>
              <a:t> u </a:t>
            </a:r>
            <a:r>
              <a:rPr lang="en-US" dirty="0" err="1"/>
              <a:t>obrazovanju</a:t>
            </a:r>
            <a:r>
              <a:rPr lang="en-US" dirty="0"/>
              <a:t>, </a:t>
            </a:r>
            <a:r>
              <a:rPr lang="en-US" dirty="0" err="1"/>
              <a:t>oblastima</a:t>
            </a:r>
            <a:r>
              <a:rPr lang="en-US" dirty="0"/>
              <a:t> </a:t>
            </a:r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tehnologije</a:t>
            </a:r>
            <a:r>
              <a:rPr lang="en-US" dirty="0"/>
              <a:t>, </a:t>
            </a:r>
            <a:r>
              <a:rPr lang="en-US" dirty="0" err="1"/>
              <a:t>uključujući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izradu</a:t>
            </a:r>
            <a:r>
              <a:rPr lang="en-US" dirty="0"/>
              <a:t> </a:t>
            </a:r>
            <a:r>
              <a:rPr lang="en-US" dirty="0" err="1"/>
              <a:t>računarskog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sr-Latn-RS" dirty="0"/>
              <a:t>s</a:t>
            </a:r>
            <a:r>
              <a:rPr lang="en-US" dirty="0" err="1"/>
              <a:t>istema</a:t>
            </a:r>
            <a:endParaRPr lang="sr-Latn-RS" dirty="0"/>
          </a:p>
          <a:p>
            <a:r>
              <a:rPr lang="sr-Latn-RS" dirty="0"/>
              <a:t>Misija ETF-a: „</a:t>
            </a:r>
            <a:r>
              <a:rPr lang="en-US" i="1" dirty="0"/>
              <a:t>Da </a:t>
            </a:r>
            <a:r>
              <a:rPr lang="en-US" i="1" dirty="0" err="1"/>
              <a:t>studentima</a:t>
            </a:r>
            <a:r>
              <a:rPr lang="en-US" i="1" dirty="0"/>
              <a:t> </a:t>
            </a:r>
            <a:r>
              <a:rPr lang="en-US" i="1" dirty="0" err="1"/>
              <a:t>obezbedimo</a:t>
            </a:r>
            <a:r>
              <a:rPr lang="en-US" i="1" dirty="0"/>
              <a:t> </a:t>
            </a:r>
            <a:r>
              <a:rPr lang="en-US" i="1" dirty="0" err="1"/>
              <a:t>vrhunsko</a:t>
            </a:r>
            <a:r>
              <a:rPr lang="en-US" i="1" dirty="0"/>
              <a:t> </a:t>
            </a:r>
            <a:r>
              <a:rPr lang="en-US" i="1" dirty="0" err="1"/>
              <a:t>obrazovanje</a:t>
            </a:r>
            <a:r>
              <a:rPr lang="en-US" i="1" dirty="0"/>
              <a:t> u </a:t>
            </a:r>
            <a:r>
              <a:rPr lang="en-US" i="1" dirty="0" err="1"/>
              <a:t>oblasti</a:t>
            </a:r>
            <a:r>
              <a:rPr lang="en-US" i="1" dirty="0"/>
              <a:t> </a:t>
            </a:r>
            <a:r>
              <a:rPr lang="en-US" i="1" dirty="0" err="1"/>
              <a:t>elektrotehnike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računarstva</a:t>
            </a:r>
            <a:r>
              <a:rPr lang="en-US" i="1" dirty="0"/>
              <a:t>, </a:t>
            </a:r>
            <a:r>
              <a:rPr lang="en-US" i="1" dirty="0" err="1"/>
              <a:t>podstičući</a:t>
            </a:r>
            <a:r>
              <a:rPr lang="en-US" i="1" dirty="0"/>
              <a:t> </a:t>
            </a:r>
            <a:r>
              <a:rPr lang="en-US" i="1" dirty="0" err="1"/>
              <a:t>njihovu</a:t>
            </a:r>
            <a:r>
              <a:rPr lang="en-US" i="1" dirty="0"/>
              <a:t> </a:t>
            </a:r>
            <a:r>
              <a:rPr lang="en-US" i="1" dirty="0" err="1"/>
              <a:t>kreativnost</a:t>
            </a:r>
            <a:r>
              <a:rPr lang="en-US" i="1" dirty="0"/>
              <a:t>, </a:t>
            </a:r>
            <a:r>
              <a:rPr lang="en-US" i="1" dirty="0" err="1"/>
              <a:t>odgovornost</a:t>
            </a:r>
            <a:r>
              <a:rPr lang="en-US" i="1" dirty="0"/>
              <a:t>, </a:t>
            </a:r>
            <a:r>
              <a:rPr lang="en-US" i="1" dirty="0" err="1"/>
              <a:t>istraživački</a:t>
            </a:r>
            <a:r>
              <a:rPr lang="en-US" i="1" dirty="0"/>
              <a:t> duh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timski</a:t>
            </a:r>
            <a:r>
              <a:rPr lang="en-US" i="1" dirty="0"/>
              <a:t> rad. Da </a:t>
            </a:r>
            <a:r>
              <a:rPr lang="en-US" i="1" dirty="0" err="1"/>
              <a:t>kompanijama</a:t>
            </a:r>
            <a:r>
              <a:rPr lang="en-US" i="1" dirty="0"/>
              <a:t> </a:t>
            </a:r>
            <a:r>
              <a:rPr lang="en-US" i="1" dirty="0" err="1"/>
              <a:t>obezbedimo</a:t>
            </a:r>
            <a:r>
              <a:rPr lang="en-US" i="1" dirty="0"/>
              <a:t> </a:t>
            </a:r>
            <a:r>
              <a:rPr lang="en-US" i="1" dirty="0" err="1"/>
              <a:t>izuzetne</a:t>
            </a:r>
            <a:r>
              <a:rPr lang="en-US" i="1" dirty="0"/>
              <a:t> </a:t>
            </a:r>
            <a:r>
              <a:rPr lang="en-US" i="1" dirty="0" err="1"/>
              <a:t>inženjere</a:t>
            </a:r>
            <a:r>
              <a:rPr lang="en-US" i="1" dirty="0"/>
              <a:t>, </a:t>
            </a:r>
            <a:r>
              <a:rPr lang="en-US" i="1" dirty="0" err="1"/>
              <a:t>koji</a:t>
            </a:r>
            <a:r>
              <a:rPr lang="en-US" i="1" dirty="0"/>
              <a:t> </a:t>
            </a:r>
            <a:r>
              <a:rPr lang="en-US" i="1" dirty="0" err="1"/>
              <a:t>će</a:t>
            </a:r>
            <a:r>
              <a:rPr lang="en-US" i="1" dirty="0"/>
              <a:t> </a:t>
            </a:r>
            <a:r>
              <a:rPr lang="en-US" i="1" dirty="0" err="1"/>
              <a:t>biti</a:t>
            </a:r>
            <a:r>
              <a:rPr lang="en-US" i="1" dirty="0"/>
              <a:t> u </a:t>
            </a:r>
            <a:r>
              <a:rPr lang="en-US" i="1" dirty="0" err="1"/>
              <a:t>stanju</a:t>
            </a:r>
            <a:r>
              <a:rPr lang="en-US" i="1" dirty="0"/>
              <a:t> da </a:t>
            </a:r>
            <a:r>
              <a:rPr lang="en-US" i="1" dirty="0" err="1"/>
              <a:t>unaprede</a:t>
            </a:r>
            <a:r>
              <a:rPr lang="en-US" i="1" dirty="0"/>
              <a:t> </a:t>
            </a:r>
            <a:r>
              <a:rPr lang="en-US" i="1" dirty="0" err="1"/>
              <a:t>njihovu</a:t>
            </a:r>
            <a:r>
              <a:rPr lang="en-US" i="1" dirty="0"/>
              <a:t> </a:t>
            </a:r>
            <a:r>
              <a:rPr lang="en-US" i="1" dirty="0" err="1"/>
              <a:t>produktivnost</a:t>
            </a:r>
            <a:r>
              <a:rPr lang="en-US" i="1" dirty="0"/>
              <a:t>, </a:t>
            </a:r>
            <a:r>
              <a:rPr lang="en-US" i="1" dirty="0" err="1"/>
              <a:t>inovativnost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konkurentnost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tržištu</a:t>
            </a:r>
            <a:r>
              <a:rPr lang="en-US" i="1" dirty="0"/>
              <a:t>, pre </a:t>
            </a:r>
            <a:r>
              <a:rPr lang="en-US" i="1" dirty="0" err="1"/>
              <a:t>svega</a:t>
            </a:r>
            <a:r>
              <a:rPr lang="en-US" i="1" dirty="0"/>
              <a:t> u </a:t>
            </a:r>
            <a:r>
              <a:rPr lang="en-US" i="1" dirty="0" err="1"/>
              <a:t>Srbiji</a:t>
            </a:r>
            <a:r>
              <a:rPr lang="en-US" i="1" dirty="0"/>
              <a:t>, </a:t>
            </a:r>
            <a:r>
              <a:rPr lang="en-US" i="1" dirty="0" err="1"/>
              <a:t>ali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bilo</a:t>
            </a:r>
            <a:r>
              <a:rPr lang="en-US" i="1" dirty="0"/>
              <a:t> </a:t>
            </a:r>
            <a:r>
              <a:rPr lang="en-US" i="1" dirty="0" err="1"/>
              <a:t>gde</a:t>
            </a:r>
            <a:r>
              <a:rPr lang="en-US" i="1" dirty="0"/>
              <a:t> u </a:t>
            </a:r>
            <a:r>
              <a:rPr lang="en-US" i="1" dirty="0" err="1"/>
              <a:t>svetu</a:t>
            </a:r>
            <a:r>
              <a:rPr lang="en-US" i="1" dirty="0"/>
              <a:t>. Da </a:t>
            </a:r>
            <a:r>
              <a:rPr lang="en-US" i="1" dirty="0" err="1"/>
              <a:t>svojim</a:t>
            </a:r>
            <a:r>
              <a:rPr lang="en-US" i="1" dirty="0"/>
              <a:t> </a:t>
            </a:r>
            <a:r>
              <a:rPr lang="en-US" i="1" dirty="0" err="1"/>
              <a:t>naučno-istraživačkim</a:t>
            </a:r>
            <a:r>
              <a:rPr lang="en-US" i="1" dirty="0"/>
              <a:t> </a:t>
            </a:r>
            <a:r>
              <a:rPr lang="en-US" i="1" dirty="0" err="1"/>
              <a:t>radom</a:t>
            </a:r>
            <a:r>
              <a:rPr lang="en-US" i="1" dirty="0"/>
              <a:t> </a:t>
            </a:r>
            <a:r>
              <a:rPr lang="en-US" i="1" dirty="0" err="1"/>
              <a:t>permanentno</a:t>
            </a:r>
            <a:r>
              <a:rPr lang="en-US" i="1" dirty="0"/>
              <a:t> </a:t>
            </a:r>
            <a:r>
              <a:rPr lang="en-US" i="1" dirty="0" err="1"/>
              <a:t>doprinosimo</a:t>
            </a:r>
            <a:r>
              <a:rPr lang="en-US" i="1" dirty="0"/>
              <a:t> </a:t>
            </a:r>
            <a:r>
              <a:rPr lang="en-US" i="1" dirty="0" err="1"/>
              <a:t>tehnološkom</a:t>
            </a:r>
            <a:r>
              <a:rPr lang="en-US" i="1" dirty="0"/>
              <a:t> </a:t>
            </a:r>
            <a:r>
              <a:rPr lang="en-US" i="1" dirty="0" err="1"/>
              <a:t>napretku</a:t>
            </a:r>
            <a:r>
              <a:rPr lang="en-US" i="1" dirty="0"/>
              <a:t>, </a:t>
            </a:r>
            <a:r>
              <a:rPr lang="en-US" i="1" dirty="0" err="1"/>
              <a:t>informatizaciji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sveukupnom</a:t>
            </a:r>
            <a:r>
              <a:rPr lang="en-US" i="1" dirty="0"/>
              <a:t> </a:t>
            </a:r>
            <a:r>
              <a:rPr lang="en-US" i="1" dirty="0" err="1"/>
              <a:t>stepenu</a:t>
            </a:r>
            <a:r>
              <a:rPr lang="en-US" i="1" dirty="0"/>
              <a:t> </a:t>
            </a:r>
            <a:r>
              <a:rPr lang="en-US" i="1" dirty="0" err="1"/>
              <a:t>razvoja</a:t>
            </a:r>
            <a:r>
              <a:rPr lang="en-US" i="1" dirty="0"/>
              <a:t> </a:t>
            </a:r>
            <a:r>
              <a:rPr lang="en-US" i="1" dirty="0" err="1"/>
              <a:t>naše</a:t>
            </a:r>
            <a:r>
              <a:rPr lang="en-US" i="1" dirty="0"/>
              <a:t> </a:t>
            </a:r>
            <a:r>
              <a:rPr lang="en-US" i="1" dirty="0" err="1"/>
              <a:t>zemlje</a:t>
            </a:r>
            <a:r>
              <a:rPr lang="en-US" i="1" dirty="0"/>
              <a:t>. </a:t>
            </a:r>
            <a:r>
              <a:rPr lang="sr-Latn-RS" dirty="0"/>
              <a:t>“</a:t>
            </a:r>
          </a:p>
          <a:p>
            <a:r>
              <a:rPr lang="sr-Latn-RS" dirty="0"/>
              <a:t>Vizija ETF-a: „</a:t>
            </a:r>
            <a:r>
              <a:rPr lang="en-US" i="1" dirty="0"/>
              <a:t>Da </a:t>
            </a:r>
            <a:r>
              <a:rPr lang="en-US" i="1" dirty="0" err="1"/>
              <a:t>budemo</a:t>
            </a:r>
            <a:r>
              <a:rPr lang="en-US" i="1" dirty="0"/>
              <a:t> </a:t>
            </a:r>
            <a:r>
              <a:rPr lang="en-US" i="1" dirty="0" err="1"/>
              <a:t>vodeća</a:t>
            </a:r>
            <a:r>
              <a:rPr lang="en-US" i="1" dirty="0"/>
              <a:t> </a:t>
            </a:r>
            <a:r>
              <a:rPr lang="en-US" i="1" dirty="0" err="1"/>
              <a:t>visokoškolska</a:t>
            </a:r>
            <a:r>
              <a:rPr lang="en-US" i="1" dirty="0"/>
              <a:t> </a:t>
            </a:r>
            <a:r>
              <a:rPr lang="en-US" i="1" dirty="0" err="1"/>
              <a:t>ustanova</a:t>
            </a:r>
            <a:r>
              <a:rPr lang="en-US" i="1" dirty="0"/>
              <a:t> u </a:t>
            </a:r>
            <a:r>
              <a:rPr lang="en-US" i="1" dirty="0" err="1"/>
              <a:t>oblasti</a:t>
            </a:r>
            <a:r>
              <a:rPr lang="en-US" i="1" dirty="0"/>
              <a:t> </a:t>
            </a:r>
            <a:r>
              <a:rPr lang="en-US" i="1" dirty="0" err="1"/>
              <a:t>elektrotehnike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računarstva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prostoru</a:t>
            </a:r>
            <a:r>
              <a:rPr lang="en-US" i="1" dirty="0"/>
              <a:t> </a:t>
            </a:r>
            <a:r>
              <a:rPr lang="en-US" i="1" dirty="0" err="1"/>
              <a:t>Jugoistočne</a:t>
            </a:r>
            <a:r>
              <a:rPr lang="en-US" i="1" dirty="0"/>
              <a:t> </a:t>
            </a:r>
            <a:r>
              <a:rPr lang="en-US" i="1" dirty="0" err="1"/>
              <a:t>Evrope</a:t>
            </a:r>
            <a:r>
              <a:rPr lang="en-US" i="1" dirty="0"/>
              <a:t>, </a:t>
            </a:r>
            <a:r>
              <a:rPr lang="en-US" i="1" dirty="0" err="1"/>
              <a:t>posvećena</a:t>
            </a:r>
            <a:r>
              <a:rPr lang="en-US" i="1" dirty="0"/>
              <a:t> </a:t>
            </a:r>
            <a:r>
              <a:rPr lang="en-US" i="1" dirty="0" err="1"/>
              <a:t>poštovanju</a:t>
            </a:r>
            <a:r>
              <a:rPr lang="en-US" i="1" dirty="0"/>
              <a:t> </a:t>
            </a:r>
            <a:r>
              <a:rPr lang="en-US" i="1" dirty="0" err="1"/>
              <a:t>najviših</a:t>
            </a:r>
            <a:r>
              <a:rPr lang="en-US" i="1" dirty="0"/>
              <a:t> </a:t>
            </a:r>
            <a:r>
              <a:rPr lang="en-US" i="1" dirty="0" err="1"/>
              <a:t>standarda</a:t>
            </a:r>
            <a:r>
              <a:rPr lang="en-US" i="1" dirty="0"/>
              <a:t> u </a:t>
            </a:r>
            <a:r>
              <a:rPr lang="en-US" i="1" dirty="0" err="1"/>
              <a:t>nastavi</a:t>
            </a:r>
            <a:r>
              <a:rPr lang="en-US" i="1" dirty="0"/>
              <a:t>, </a:t>
            </a:r>
            <a:r>
              <a:rPr lang="en-US" i="1" dirty="0" err="1"/>
              <a:t>nauci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primenjenim</a:t>
            </a:r>
            <a:r>
              <a:rPr lang="en-US" i="1" dirty="0"/>
              <a:t> </a:t>
            </a:r>
            <a:r>
              <a:rPr lang="en-US" i="1" dirty="0" err="1"/>
              <a:t>istraživanjima</a:t>
            </a:r>
            <a:r>
              <a:rPr lang="en-US" i="1" dirty="0"/>
              <a:t>. </a:t>
            </a:r>
            <a:r>
              <a:rPr lang="sr-Latn-RS" dirty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82F9-1DF9-4F67-967E-6158E009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Kratak opis projekta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3E3D-1BA9-4ACC-A052-BDBD9896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1600200"/>
            <a:ext cx="9828529" cy="5257800"/>
          </a:xfrm>
        </p:spPr>
        <p:txBody>
          <a:bodyPr>
            <a:noAutofit/>
          </a:bodyPr>
          <a:lstStyle/>
          <a:p>
            <a:r>
              <a:rPr lang="en-US" sz="1900" dirty="0" err="1"/>
              <a:t>Aplikacija</a:t>
            </a:r>
            <a:r>
              <a:rPr lang="sr-Latn-RS" sz="1900" dirty="0"/>
              <a:t> FitMe</a:t>
            </a:r>
            <a:r>
              <a:rPr lang="en-US" sz="1900" dirty="0"/>
              <a:t> je </a:t>
            </a:r>
            <a:r>
              <a:rPr lang="en-US" sz="1900" dirty="0" err="1"/>
              <a:t>namenjena</a:t>
            </a:r>
            <a:r>
              <a:rPr lang="en-US" sz="1900" dirty="0"/>
              <a:t> </a:t>
            </a:r>
            <a:r>
              <a:rPr lang="en-US" sz="1900" dirty="0" err="1"/>
              <a:t>svima</a:t>
            </a:r>
            <a:r>
              <a:rPr lang="en-US" sz="1900" dirty="0"/>
              <a:t> </a:t>
            </a:r>
            <a:r>
              <a:rPr lang="en-US" sz="1900" dirty="0" err="1"/>
              <a:t>koji</a:t>
            </a:r>
            <a:r>
              <a:rPr lang="en-US" sz="1900" dirty="0"/>
              <a:t> </a:t>
            </a:r>
            <a:r>
              <a:rPr lang="en-US" sz="1900" dirty="0" err="1"/>
              <a:t>žele</a:t>
            </a:r>
            <a:r>
              <a:rPr lang="en-US" sz="1900" dirty="0"/>
              <a:t> da </a:t>
            </a:r>
            <a:r>
              <a:rPr lang="en-US" sz="1900" dirty="0" err="1"/>
              <a:t>izgube</a:t>
            </a:r>
            <a:r>
              <a:rPr lang="en-US" sz="1900" dirty="0"/>
              <a:t> </a:t>
            </a:r>
            <a:r>
              <a:rPr lang="en-US" sz="1900" dirty="0" err="1"/>
              <a:t>ili</a:t>
            </a:r>
            <a:r>
              <a:rPr lang="en-US" sz="1900" dirty="0"/>
              <a:t> </a:t>
            </a:r>
            <a:r>
              <a:rPr lang="en-US" sz="1900" dirty="0" err="1"/>
              <a:t>dobiju</a:t>
            </a:r>
            <a:r>
              <a:rPr lang="en-US" sz="1900" dirty="0"/>
              <a:t> </a:t>
            </a:r>
            <a:r>
              <a:rPr lang="en-US" sz="1900" dirty="0" err="1"/>
              <a:t>kilograme</a:t>
            </a:r>
            <a:r>
              <a:rPr lang="en-US" sz="1900" dirty="0"/>
              <a:t>,  </a:t>
            </a:r>
            <a:r>
              <a:rPr lang="en-US" sz="1900" dirty="0" err="1"/>
              <a:t>prilagode</a:t>
            </a:r>
            <a:r>
              <a:rPr lang="en-US" sz="1900" dirty="0"/>
              <a:t> </a:t>
            </a:r>
            <a:r>
              <a:rPr lang="en-US" sz="1900" dirty="0" err="1"/>
              <a:t>ishranu</a:t>
            </a:r>
            <a:r>
              <a:rPr lang="en-US" sz="1900" dirty="0"/>
              <a:t> </a:t>
            </a:r>
            <a:r>
              <a:rPr lang="en-US" sz="1900" dirty="0" err="1"/>
              <a:t>hroničnoj</a:t>
            </a:r>
            <a:r>
              <a:rPr lang="en-US" sz="1900" dirty="0"/>
              <a:t> </a:t>
            </a:r>
            <a:r>
              <a:rPr lang="en-US" sz="1900" dirty="0" err="1"/>
              <a:t>bolesti</a:t>
            </a:r>
            <a:r>
              <a:rPr lang="en-US" sz="1900" dirty="0"/>
              <a:t> </a:t>
            </a:r>
            <a:r>
              <a:rPr lang="en-US" sz="1900" dirty="0" err="1"/>
              <a:t>ili</a:t>
            </a:r>
            <a:r>
              <a:rPr lang="en-US" sz="1900" dirty="0"/>
              <a:t> </a:t>
            </a:r>
            <a:r>
              <a:rPr lang="en-US" sz="1900" dirty="0" err="1"/>
              <a:t>prosto</a:t>
            </a:r>
            <a:r>
              <a:rPr lang="en-US" sz="1900" dirty="0"/>
              <a:t> </a:t>
            </a:r>
            <a:r>
              <a:rPr lang="en-US" sz="1900" dirty="0" err="1"/>
              <a:t>žele</a:t>
            </a:r>
            <a:r>
              <a:rPr lang="en-US" sz="1900" dirty="0"/>
              <a:t> da </a:t>
            </a:r>
            <a:r>
              <a:rPr lang="en-US" sz="1900" dirty="0" err="1"/>
              <a:t>na</a:t>
            </a:r>
            <a:r>
              <a:rPr lang="en-US" sz="1900" dirty="0"/>
              <a:t> </a:t>
            </a:r>
            <a:r>
              <a:rPr lang="en-US" sz="1900" dirty="0" err="1"/>
              <a:t>praktičan</a:t>
            </a:r>
            <a:r>
              <a:rPr lang="en-US" sz="1900" dirty="0"/>
              <a:t> </a:t>
            </a:r>
            <a:r>
              <a:rPr lang="en-US" sz="1900" dirty="0" err="1"/>
              <a:t>način</a:t>
            </a:r>
            <a:r>
              <a:rPr lang="en-US" sz="1900" dirty="0"/>
              <a:t> </a:t>
            </a:r>
            <a:r>
              <a:rPr lang="en-US" sz="1900" dirty="0" err="1"/>
              <a:t>vode</a:t>
            </a:r>
            <a:r>
              <a:rPr lang="en-US" sz="1900" dirty="0"/>
              <a:t> </a:t>
            </a:r>
            <a:r>
              <a:rPr lang="en-US" sz="1900" dirty="0" err="1"/>
              <a:t>računa</a:t>
            </a:r>
            <a:r>
              <a:rPr lang="en-US" sz="1900" dirty="0"/>
              <a:t> o </a:t>
            </a:r>
            <a:r>
              <a:rPr lang="en-US" sz="1900" dirty="0" err="1"/>
              <a:t>svom</a:t>
            </a:r>
            <a:r>
              <a:rPr lang="en-US" sz="1900" dirty="0"/>
              <a:t> </a:t>
            </a:r>
            <a:r>
              <a:rPr lang="en-US" sz="1900" dirty="0" err="1"/>
              <a:t>zdravlju</a:t>
            </a:r>
            <a:endParaRPr lang="en-US" sz="1900" dirty="0"/>
          </a:p>
          <a:p>
            <a:r>
              <a:rPr lang="en-US" sz="1900" dirty="0" err="1"/>
              <a:t>Glavne</a:t>
            </a:r>
            <a:r>
              <a:rPr lang="en-US" sz="1900" dirty="0"/>
              <a:t> </a:t>
            </a:r>
            <a:r>
              <a:rPr lang="en-US" sz="1900" dirty="0" err="1"/>
              <a:t>komponente</a:t>
            </a:r>
            <a:r>
              <a:rPr lang="sr-Latn-RS" sz="1900" dirty="0"/>
              <a:t> po kojima je FitMe preopznatljiv</a:t>
            </a:r>
            <a:r>
              <a:rPr lang="en-US" sz="1900" dirty="0"/>
              <a:t>:</a:t>
            </a:r>
          </a:p>
          <a:p>
            <a:pPr marL="0" indent="0">
              <a:buNone/>
            </a:pPr>
            <a:r>
              <a:rPr lang="en-US" sz="1900" dirty="0"/>
              <a:t>    1) </a:t>
            </a:r>
            <a:r>
              <a:rPr lang="en-US" sz="1900" dirty="0" err="1"/>
              <a:t>Korisnici</a:t>
            </a:r>
            <a:r>
              <a:rPr lang="en-US" sz="1900" dirty="0"/>
              <a:t> </a:t>
            </a:r>
            <a:r>
              <a:rPr lang="en-US" sz="1900" dirty="0" err="1"/>
              <a:t>koji</a:t>
            </a:r>
            <a:r>
              <a:rPr lang="en-US" sz="1900" dirty="0"/>
              <a:t> </a:t>
            </a:r>
            <a:r>
              <a:rPr lang="en-US" sz="1900" dirty="0" err="1"/>
              <a:t>naprave</a:t>
            </a:r>
            <a:r>
              <a:rPr lang="en-US" sz="1900" dirty="0"/>
              <a:t> </a:t>
            </a:r>
            <a:r>
              <a:rPr lang="en-US" sz="1900" dirty="0" err="1"/>
              <a:t>profil</a:t>
            </a:r>
            <a:r>
              <a:rPr lang="en-US" sz="1900" dirty="0"/>
              <a:t> </a:t>
            </a:r>
            <a:r>
              <a:rPr lang="en-US" sz="1900" dirty="0" err="1"/>
              <a:t>na</a:t>
            </a:r>
            <a:r>
              <a:rPr lang="en-US" sz="1900" dirty="0"/>
              <a:t> </a:t>
            </a:r>
            <a:r>
              <a:rPr lang="en-US" sz="1900" dirty="0" err="1"/>
              <a:t>FitMe</a:t>
            </a:r>
            <a:r>
              <a:rPr lang="en-US" sz="1900" dirty="0"/>
              <a:t> </a:t>
            </a:r>
            <a:r>
              <a:rPr lang="en-US" sz="1900" dirty="0" err="1"/>
              <a:t>ima</a:t>
            </a:r>
            <a:r>
              <a:rPr lang="sr-Latn-RS" sz="1900" dirty="0"/>
              <a:t>ju pristup potpuno personalizovanom planu ishrane koji se osvežava svake nedelje.Svaki od korisnika može da lajkuje predložene recepte što sugeriše da će se korisniku ponavljati isti ili slični recepti u budućnosti.Isto je i ukoliko korisnik reši da zameni recept,viđaće manje recepata kao što je onaj koji je zamenio.</a:t>
            </a:r>
          </a:p>
          <a:p>
            <a:pPr marL="0" indent="0">
              <a:buNone/>
            </a:pPr>
            <a:r>
              <a:rPr lang="sr-Latn-RS" sz="1900" dirty="0"/>
              <a:t>   2) Svaki korisnik može pretražiti bazu recepata po sastojcima i  tako može naći recepte po svom ukusu koje može kao u prethodnoj stavci lajkovati što je signal aplikaciji da uvrsti ovakva jela u njegov jelovnik</a:t>
            </a:r>
          </a:p>
          <a:p>
            <a:pPr marL="0" indent="0">
              <a:buNone/>
            </a:pPr>
            <a:r>
              <a:rPr lang="sr-Latn-RS" sz="1900" dirty="0"/>
              <a:t>   3) Zajednice su tu da pomognu svim korisnicima u socijalizaciji sa ostalim korisnicima,kao i kao sredstvo motivacije i dostizanja ciljeva.Zamišljene su tako da korisnici zajednice mogu postaviti,pregledati i komentarisati objave u okviru zajednice.Korisnici takođe mogu kreirati svoje zajednice i tako postaju moderatori te zajednice koju bi trebalo da nadgledaju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3487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C6BF-6BAD-4EBE-A76D-83FD510D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Analiza tržišta današnjice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00874-5EF6-4BA4-AD35-D05CE6494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5105400"/>
          </a:xfrm>
        </p:spPr>
        <p:txBody>
          <a:bodyPr>
            <a:noAutofit/>
          </a:bodyPr>
          <a:lstStyle/>
          <a:p>
            <a:r>
              <a:rPr lang="sr-Latn-RS" sz="2000" dirty="0"/>
              <a:t>Na današnjem tržištu postoji dosta aplikacija koje se bave tematikom zdrave ishrane(neke od njih su „My Fitness Pal“, “Macros“,“My Net Diary“)</a:t>
            </a:r>
          </a:p>
          <a:p>
            <a:r>
              <a:rPr lang="sr-Latn-RS" sz="2000" dirty="0"/>
              <a:t>Većina njih posluje po sličnom principu: korisnicima se nude već dostupni recepti nevezano za njihove preferencije ili je sam sistem veoma komplikovan pa se tako od korisnika traži da unesu kalorije i nutritivne vrednosti svakog obroka što je dosta težak i nezahvalan posao</a:t>
            </a:r>
          </a:p>
          <a:p>
            <a:r>
              <a:rPr lang="sr-Latn-RS" sz="2000" dirty="0"/>
              <a:t>Aplikacije sa tržišta takođe često ne vode računa da li su neki recepti suviše egzotični u smislu da se sastojci za takve recepte ne mogu naći  u lokalnoj prodaji.I vreme je bitan faktor,pa tako neki recepti mogu biti prekomplikovani i vremenski zahtevni što ne odgovara ljudima kojima je vreme dragocen resurs</a:t>
            </a:r>
          </a:p>
          <a:p>
            <a:r>
              <a:rPr lang="sr-Latn-RS" sz="2000" dirty="0"/>
              <a:t>Problem koje bi tržište moglo da zada je ako već postojeće aplikacije imaju previše lojalnih korisnika koji ne bi promenili aplikaciju čak i ako bi to značilo poboljšanje ili ukoliko korisnici nisu otvoreni za isprobavanje novih aplikacije.Ovaj problem je zamišljen da se prevlada pomoću aktivne marketinške kampanje koja bi targetirala širok spektar korisnika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98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C6CB-41A8-44E6-BDFA-04F0E182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Značaj FitMe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F947-AF38-43FD-B624-B76E95246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Okrenuta svakom korisniku kao posebnoj individui.Veruje se da je svaki korisnik jedinstven po pitanju ukusa,preferencija,metabolizma i ciljeva.Na ovaj način svaki korisnik se oseća bitnim i ima osećaj da je i sama aplikacija napravljena baš za njega</a:t>
            </a:r>
          </a:p>
          <a:p>
            <a:r>
              <a:rPr lang="sr-Latn-RS" dirty="0"/>
              <a:t>Nedostatak motivacije kod korisnika pospešuje se zajednicama koje međusobno pomažu svakom članu određene zajednice da dostigne svoje ciljeve</a:t>
            </a:r>
          </a:p>
          <a:p>
            <a:r>
              <a:rPr lang="sr-Latn-RS" dirty="0"/>
              <a:t>Kod FitMe aplikacije nema brojanja kalorija niti gubljenja vremena na skupe i vremenski zahtevne recepte.Aplikacija sve nutritivne vrednosti recepata prikazuje za korisnike i svaki recept je predviđen tako da oduzima maksimalno sat vremena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BB10-962E-4F07-A042-CC6BCA0E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Marketingške aktivnosti koje se sprovode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40C447-9C17-46A1-8F2F-E38A21458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540792"/>
              </p:ext>
            </p:extLst>
          </p:nvPr>
        </p:nvGraphicFramePr>
        <p:xfrm>
          <a:off x="303212" y="1828800"/>
          <a:ext cx="11277600" cy="4724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2932622244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4088731992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3401035163"/>
                    </a:ext>
                  </a:extLst>
                </a:gridCol>
              </a:tblGrid>
              <a:tr h="889508">
                <a:tc>
                  <a:txBody>
                    <a:bodyPr/>
                    <a:lstStyle/>
                    <a:p>
                      <a:r>
                        <a:rPr lang="sr-Latn-RS" dirty="0"/>
                        <a:t>Marketingška aktivnost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Vreme sprovođenja(početak projekta je 04.05.2020.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Budžet(u evrima)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356676"/>
                  </a:ext>
                </a:extLst>
              </a:tr>
              <a:tr h="507898">
                <a:tc>
                  <a:txBody>
                    <a:bodyPr/>
                    <a:lstStyle/>
                    <a:p>
                      <a:r>
                        <a:rPr lang="sr-Latn-RS" dirty="0"/>
                        <a:t>Google 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04.06.2020.-dokle god se ne istroši budžet za ovu aktivnost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40 000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318243"/>
                  </a:ext>
                </a:extLst>
              </a:tr>
              <a:tr h="507898">
                <a:tc>
                  <a:txBody>
                    <a:bodyPr/>
                    <a:lstStyle/>
                    <a:p>
                      <a:r>
                        <a:rPr lang="sr-Latn-RS" dirty="0"/>
                        <a:t>TV reklame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04.09.2020.-04.02.2021.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10 000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75532"/>
                  </a:ext>
                </a:extLst>
              </a:tr>
              <a:tr h="507898">
                <a:tc>
                  <a:txBody>
                    <a:bodyPr/>
                    <a:lstStyle/>
                    <a:p>
                      <a:r>
                        <a:rPr lang="sr-Latn-RS" dirty="0"/>
                        <a:t>Promocije po marketima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04.06.2020.-04.08.2020.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10 000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186253"/>
                  </a:ext>
                </a:extLst>
              </a:tr>
              <a:tr h="507898">
                <a:tc>
                  <a:txBody>
                    <a:bodyPr/>
                    <a:lstStyle/>
                    <a:p>
                      <a:r>
                        <a:rPr lang="sr-Latn-RS" dirty="0"/>
                        <a:t>Saradnja sa influenserima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04.09.2021.-04.1.2022.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25 000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342474"/>
                  </a:ext>
                </a:extLst>
              </a:tr>
              <a:tr h="507898">
                <a:tc>
                  <a:txBody>
                    <a:bodyPr/>
                    <a:lstStyle/>
                    <a:p>
                      <a:r>
                        <a:rPr lang="sr-Latn-RS" dirty="0"/>
                        <a:t>Promocija od strane određenih klinika/lekara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04.09.2021.-04.01.2022.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25 000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903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64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C7A0-06DC-49D5-AF62-5FC10BF1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Mehanizmi kontrole marketing plana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FBC0F-4B13-47B0-A198-266C11D2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sr-Latn-RS" sz="3600" dirty="0"/>
          </a:p>
          <a:p>
            <a:endParaRPr lang="sr-Latn-RS" sz="3600" dirty="0"/>
          </a:p>
          <a:p>
            <a:r>
              <a:rPr lang="sr-Latn-RS" sz="3600" dirty="0"/>
              <a:t>Procenat novopridošlih korisnika</a:t>
            </a:r>
          </a:p>
          <a:p>
            <a:r>
              <a:rPr lang="sr-Latn-RS" sz="3600" dirty="0"/>
              <a:t>Ocena aplikacije od strane korisnika</a:t>
            </a:r>
          </a:p>
          <a:p>
            <a:r>
              <a:rPr lang="sr-Latn-RS" sz="3600" dirty="0"/>
              <a:t>Tržišno učešće</a:t>
            </a:r>
          </a:p>
          <a:p>
            <a:r>
              <a:rPr lang="sr-Latn-RS" sz="3600" dirty="0"/>
              <a:t>Merenje ostvarenja ciljeva</a:t>
            </a:r>
          </a:p>
          <a:p>
            <a:r>
              <a:rPr lang="sr-Latn-RS" sz="3600" dirty="0"/>
              <a:t>Cost/benefit analiza za kanale distribucije</a:t>
            </a:r>
          </a:p>
          <a:p>
            <a:pPr marL="0" indent="0">
              <a:buNone/>
            </a:pPr>
            <a:endParaRPr lang="sr-Latn-RS" sz="3600" dirty="0"/>
          </a:p>
          <a:p>
            <a:pPr marL="0" indent="0">
              <a:buNone/>
            </a:pPr>
            <a:br>
              <a:rPr lang="sr-Latn-R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2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7C9C-8267-4B5C-9FA6-1012E1E0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Aktivnosti u okviru mehanizma kontrole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8E62-D2E4-4352-957C-7A69C043B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sz="2800" dirty="0"/>
              <a:t>Upoređivanje planiranog i stvarno iskorišćenog budžeta za marketingške aktivnosti</a:t>
            </a:r>
          </a:p>
          <a:p>
            <a:r>
              <a:rPr lang="sr-Latn-RS" sz="2800" dirty="0"/>
              <a:t>Merenje doprinosa marketinga u širenju baze korisnika i tržišnog učešća</a:t>
            </a:r>
          </a:p>
          <a:p>
            <a:r>
              <a:rPr lang="sr-Latn-RS" sz="2800" dirty="0"/>
              <a:t>Postavljanje targeta za različite aktivnosti i praćenje njihovog ostvarivanja(da li su dostignuti i izvršeni na vreme)</a:t>
            </a:r>
          </a:p>
          <a:p>
            <a:r>
              <a:rPr lang="sr-Latn-RS" sz="2800" dirty="0"/>
              <a:t>Merenje doprinosa svakog od izabranog kanala distribucije</a:t>
            </a:r>
          </a:p>
          <a:p>
            <a:r>
              <a:rPr lang="sr-Latn-RS" dirty="0"/>
              <a:t>Redistribucija resursa na najprofitabilnije i najzapaženije marketingške aktivnosti</a:t>
            </a:r>
          </a:p>
          <a:p>
            <a:r>
              <a:rPr lang="sr-Latn-RS" dirty="0"/>
              <a:t>Upoređivanje svih cost-benefit analiza po marketingškim aktivnostima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HVALA NA PAŽNJI!                        Smiljana Spasić 588/14</a:t>
            </a:r>
          </a:p>
          <a:p>
            <a:r>
              <a:rPr lang="sr-Latn-RS" sz="1200" dirty="0"/>
              <a:t>                                                                                                                                          </a:t>
            </a:r>
            <a:r>
              <a:rPr lang="sr-Latn-RS" dirty="0"/>
              <a:t>Katarina Svrkota 648/15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24235EB-2AF3-4552-AC38-4EA8F22EE9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516125"/>
            <a:ext cx="2691389" cy="15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215</TotalTime>
  <Words>818</Words>
  <Application>Microsoft Office PowerPoint</Application>
  <PresentationFormat>Custom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Constantia</vt:lpstr>
      <vt:lpstr>Cooking 16x9</vt:lpstr>
      <vt:lpstr>PowerPoint Presentation</vt:lpstr>
      <vt:lpstr>Informacije o koordinatoru projekta</vt:lpstr>
      <vt:lpstr>Kratak opis projekta</vt:lpstr>
      <vt:lpstr>Analiza tržišta današnjice</vt:lpstr>
      <vt:lpstr>Značaj FitMe aplikacije</vt:lpstr>
      <vt:lpstr>Marketingške aktivnosti koje se sprovode</vt:lpstr>
      <vt:lpstr>Mehanizmi kontrole marketing plana</vt:lpstr>
      <vt:lpstr>Aktivnosti u okviru mehanizma kontrole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FitMe</dc:title>
  <dc:creator>Smiljana Spasic</dc:creator>
  <cp:lastModifiedBy>Smiljana Spasic</cp:lastModifiedBy>
  <cp:revision>23</cp:revision>
  <dcterms:created xsi:type="dcterms:W3CDTF">2020-06-29T20:45:20Z</dcterms:created>
  <dcterms:modified xsi:type="dcterms:W3CDTF">2020-07-01T18:01:58Z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