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2" autoAdjust="0"/>
    <p:restoredTop sz="79713" autoAdjust="0"/>
  </p:normalViewPr>
  <p:slideViewPr>
    <p:cSldViewPr snapToGrid="0">
      <p:cViewPr varScale="1">
        <p:scale>
          <a:sx n="59" d="100"/>
          <a:sy n="59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CS"/>
              <a:t>Procenat gojaznih Evropljana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5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1975</c:v>
                </c:pt>
                <c:pt idx="1">
                  <c:v>1985</c:v>
                </c:pt>
                <c:pt idx="2">
                  <c:v>1995</c:v>
                </c:pt>
                <c:pt idx="3">
                  <c:v>2005</c:v>
                </c:pt>
                <c:pt idx="4">
                  <c:v>2015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9.8000000000000007</c:v>
                </c:pt>
                <c:pt idx="1">
                  <c:v>12.56</c:v>
                </c:pt>
                <c:pt idx="2">
                  <c:v>15.57</c:v>
                </c:pt>
                <c:pt idx="3">
                  <c:v>18.93</c:v>
                </c:pt>
                <c:pt idx="4">
                  <c:v>22.9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1975</c:v>
                </c:pt>
                <c:pt idx="1">
                  <c:v>1985</c:v>
                </c:pt>
                <c:pt idx="2">
                  <c:v>1995</c:v>
                </c:pt>
                <c:pt idx="3">
                  <c:v>2005</c:v>
                </c:pt>
                <c:pt idx="4">
                  <c:v>2015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2225" cap="rnd" cmpd="sng" algn="ctr">
              <a:solidFill>
                <a:schemeClr val="accent5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1975</c:v>
                </c:pt>
                <c:pt idx="1">
                  <c:v>1985</c:v>
                </c:pt>
                <c:pt idx="2">
                  <c:v>1995</c:v>
                </c:pt>
                <c:pt idx="3">
                  <c:v>2005</c:v>
                </c:pt>
                <c:pt idx="4">
                  <c:v>2015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52657720"/>
        <c:axId val="362298288"/>
      </c:lineChart>
      <c:catAx>
        <c:axId val="252657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298288"/>
        <c:crosses val="autoZero"/>
        <c:auto val="1"/>
        <c:lblAlgn val="ctr"/>
        <c:lblOffset val="100"/>
        <c:noMultiLvlLbl val="0"/>
      </c:catAx>
      <c:valAx>
        <c:axId val="362298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6577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CS"/>
              <a:t>Procenat Evropljana prekomernoe težine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5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1975</c:v>
                </c:pt>
                <c:pt idx="1">
                  <c:v>1985</c:v>
                </c:pt>
                <c:pt idx="2">
                  <c:v>1995</c:v>
                </c:pt>
                <c:pt idx="3">
                  <c:v>2005</c:v>
                </c:pt>
                <c:pt idx="4">
                  <c:v>2015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38.9</c:v>
                </c:pt>
                <c:pt idx="1">
                  <c:v>44.27</c:v>
                </c:pt>
                <c:pt idx="2">
                  <c:v>49.1</c:v>
                </c:pt>
                <c:pt idx="3">
                  <c:v>53.62</c:v>
                </c:pt>
                <c:pt idx="4">
                  <c:v>58.21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1975</c:v>
                </c:pt>
                <c:pt idx="1">
                  <c:v>1985</c:v>
                </c:pt>
                <c:pt idx="2">
                  <c:v>1995</c:v>
                </c:pt>
                <c:pt idx="3">
                  <c:v>2005</c:v>
                </c:pt>
                <c:pt idx="4">
                  <c:v>2015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2225" cap="rnd" cmpd="sng" algn="ctr">
              <a:solidFill>
                <a:schemeClr val="accent5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1975</c:v>
                </c:pt>
                <c:pt idx="1">
                  <c:v>1985</c:v>
                </c:pt>
                <c:pt idx="2">
                  <c:v>1995</c:v>
                </c:pt>
                <c:pt idx="3">
                  <c:v>2005</c:v>
                </c:pt>
                <c:pt idx="4">
                  <c:v>2015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62302600"/>
        <c:axId val="362302208"/>
      </c:lineChart>
      <c:catAx>
        <c:axId val="362302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02208"/>
        <c:crosses val="autoZero"/>
        <c:auto val="1"/>
        <c:lblAlgn val="ctr"/>
        <c:lblOffset val="100"/>
        <c:noMultiLvlLbl val="0"/>
      </c:catAx>
      <c:valAx>
        <c:axId val="362302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0260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5657A-9807-4677-B085-D202C990D2A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98981-7FFB-4D00-BC3D-A524E554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features/factfiles/obesity/e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8981-7FFB-4D00-BC3D-A524E5545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dirty="0" smtClean="0"/>
              <a:t>Nezdrava</a:t>
            </a:r>
            <a:r>
              <a:rPr lang="sr-Latn-CS" baseline="0" dirty="0" smtClean="0"/>
              <a:t> ishrana ostavlja velike posledice na zdravlje. Nezdrava ishrana je povezana sa 80% slučajeva prevremenih srcanih oboljenja i tip 2 dijabetesa, 40% slucajeva kancera.</a:t>
            </a:r>
          </a:p>
          <a:p>
            <a:r>
              <a:rPr lang="sr-Latn-CS" baseline="0" dirty="0" smtClean="0"/>
              <a:t> Porastom BMI raste i šansa dobijanja i umiranja od kancera.  </a:t>
            </a:r>
          </a:p>
          <a:p>
            <a:r>
              <a:rPr lang="sr-Latn-CS" baseline="0" dirty="0" smtClean="0"/>
              <a:t>Gojazni ljudi su 55% puta veci rizik od depresije.</a:t>
            </a:r>
          </a:p>
          <a:p>
            <a:endParaRPr lang="sr-Latn-C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8981-7FFB-4D00-BC3D-A524E5545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dirty="0" smtClean="0"/>
              <a:t>U citavom svetu</a:t>
            </a:r>
            <a:r>
              <a:rPr lang="sr-Latn-CS" baseline="0" dirty="0" smtClean="0"/>
              <a:t> vise od 1.9 biliona odraslih gojazno i 650 miliona morbidno gojazno. Procenjuje se da godišnje oko 2.8 miliona ljudi umre od posledica gojaznosti. Vise ljudi umire od gojaynosti nego od gladi..</a:t>
            </a:r>
          </a:p>
          <a:p>
            <a:r>
              <a:rPr lang="sr-Latn-CS" baseline="0" dirty="0" smtClean="0"/>
              <a:t>Globalno 41 milion dece predskolskog uzrasta je gojazno.</a:t>
            </a:r>
          </a:p>
          <a:p>
            <a:endParaRPr lang="sr-Latn-CS" baseline="0" dirty="0" smtClean="0"/>
          </a:p>
          <a:p>
            <a:r>
              <a:rPr lang="en-US" dirty="0" smtClean="0">
                <a:hlinkClick r:id="rId3"/>
              </a:rPr>
              <a:t>https://www.who.int/features/factfiles/obesity/en/</a:t>
            </a:r>
            <a:endParaRPr lang="sr-Latn-CS" dirty="0" smtClean="0"/>
          </a:p>
          <a:p>
            <a:endParaRPr lang="sr-Latn-C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8981-7FFB-4D00-BC3D-A524E55450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6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8981-7FFB-4D00-BC3D-A524E5545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dirty="0" smtClean="0"/>
              <a:t>Zasto je gojaznost</a:t>
            </a:r>
            <a:r>
              <a:rPr lang="sr-Latn-CS" baseline="0" dirty="0" smtClean="0"/>
              <a:t> veliki problem?</a:t>
            </a:r>
          </a:p>
          <a:p>
            <a:r>
              <a:rPr lang="sr-Latn-CS" baseline="0" dirty="0" smtClean="0"/>
              <a:t>Zasto se tesko hraniti zdravo? Vreme, novac, stres, neinformisanost....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8981-7FFB-4D00-BC3D-A524E55450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8981-7FFB-4D00-BC3D-A524E55450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3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8981-7FFB-4D00-BC3D-A524E55450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8981-7FFB-4D00-BC3D-A524E55450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8981-7FFB-4D00-BC3D-A524E55450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1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6DDE-449C-403C-9545-652BBB6FFF7D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665C2-1991-474F-89EB-65DE1A2C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31000" t="-52000" r="-43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441" y="1495429"/>
            <a:ext cx="8306915" cy="2387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5000" b="1" dirty="0" err="1" smtClean="0">
                <a:ln w="19050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amas Heavy" pitchFamily="2" charset="0"/>
                <a:ea typeface="Adobe Heiti Std R" panose="020B0400000000000000" pitchFamily="34" charset="-128"/>
              </a:rPr>
              <a:t>FITme</a:t>
            </a:r>
            <a:endParaRPr lang="en-US" sz="15000" b="1" dirty="0">
              <a:ln w="19050">
                <a:solidFill>
                  <a:schemeClr val="bg2">
                    <a:lumMod val="10000"/>
                  </a:schemeClr>
                </a:solidFill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amas Heavy" pitchFamily="2" charset="0"/>
              <a:ea typeface="Adobe Heiti Std R" panose="020B04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898" y="388302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for personalized menu</a:t>
            </a:r>
            <a:endParaRPr lang="en-US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9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b="1" dirty="0" smtClean="0"/>
              <a:t>Zajednice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Motivacija</a:t>
            </a:r>
          </a:p>
          <a:p>
            <a:r>
              <a:rPr lang="sr-Latn-CS" dirty="0" smtClean="0"/>
              <a:t>Podrška</a:t>
            </a:r>
          </a:p>
          <a:p>
            <a:r>
              <a:rPr lang="sr-Latn-CS" dirty="0" smtClean="0"/>
              <a:t>Pomoć</a:t>
            </a:r>
            <a:endParaRPr lang="en-US" dirty="0" smtClean="0"/>
          </a:p>
          <a:p>
            <a:pPr marL="0" indent="0">
              <a:buNone/>
            </a:pPr>
            <a:endParaRPr lang="sr-Latn-C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71" y="4639982"/>
            <a:ext cx="5578929" cy="22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31000" t="-52000" r="-43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5568"/>
            <a:ext cx="10515600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sr-Latn-CS" sz="5400" b="1" dirty="0" smtClean="0">
                <a:ln/>
                <a:solidFill>
                  <a:schemeClr val="accent4"/>
                </a:solidFill>
                <a:latin typeface="Siemens Slab Black" pitchFamily="2" charset="0"/>
              </a:rPr>
              <a:t>Hvala na pažnji!</a:t>
            </a:r>
            <a:endParaRPr lang="en-US" sz="5400" b="1" dirty="0">
              <a:ln/>
              <a:solidFill>
                <a:schemeClr val="accent4"/>
              </a:solidFill>
              <a:latin typeface="Siemens Slab Black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435" y="4150691"/>
            <a:ext cx="4131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Spasić Smiljana </a:t>
            </a:r>
            <a:r>
              <a:rPr lang="sr-Cyrl-R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588/14</a:t>
            </a:r>
            <a:r>
              <a:rPr lang="sr-Latn-C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sr-Latn-C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sr-Latn-C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Svrkota </a:t>
            </a:r>
            <a:r>
              <a:rPr lang="sr-Latn-C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Katarina</a:t>
            </a:r>
            <a:r>
              <a:rPr lang="sr-Cyrl-R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0648/15</a:t>
            </a:r>
            <a:endParaRPr lang="sr-Latn-C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4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Posledice</a:t>
            </a:r>
            <a:r>
              <a:rPr lang="en-US" b="1" dirty="0" smtClean="0"/>
              <a:t> </a:t>
            </a:r>
            <a:r>
              <a:rPr lang="en-US" b="1" dirty="0" err="1" smtClean="0"/>
              <a:t>nezdrave</a:t>
            </a:r>
            <a:r>
              <a:rPr lang="en-US" b="1" dirty="0" smtClean="0"/>
              <a:t> </a:t>
            </a:r>
            <a:r>
              <a:rPr lang="en-US" b="1" dirty="0" err="1" smtClean="0"/>
              <a:t>ishrane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47254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Kardio-vaskularne</a:t>
            </a:r>
            <a:r>
              <a:rPr lang="en-US" dirty="0" smtClean="0"/>
              <a:t> </a:t>
            </a:r>
            <a:r>
              <a:rPr lang="en-US" dirty="0" err="1" smtClean="0"/>
              <a:t>bolesti</a:t>
            </a:r>
            <a:endParaRPr lang="en-US" dirty="0" smtClean="0"/>
          </a:p>
          <a:p>
            <a:r>
              <a:rPr lang="en-US" dirty="0" err="1" smtClean="0"/>
              <a:t>Dijabetes</a:t>
            </a:r>
            <a:endParaRPr lang="en-US" dirty="0" smtClean="0"/>
          </a:p>
          <a:p>
            <a:r>
              <a:rPr lang="sr-Latn-CS" dirty="0" smtClean="0"/>
              <a:t>Karcinom</a:t>
            </a:r>
            <a:endParaRPr lang="en-US" dirty="0" smtClean="0"/>
          </a:p>
          <a:p>
            <a:r>
              <a:rPr lang="en-US" dirty="0" err="1" smtClean="0"/>
              <a:t>Artroza</a:t>
            </a:r>
            <a:endParaRPr lang="en-US" dirty="0" smtClean="0"/>
          </a:p>
          <a:p>
            <a:r>
              <a:rPr lang="en-US" dirty="0" err="1" smtClean="0"/>
              <a:t>Ote</a:t>
            </a:r>
            <a:r>
              <a:rPr lang="sr-Latn-CS" dirty="0" smtClean="0"/>
              <a:t>ž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kretanje</a:t>
            </a:r>
            <a:endParaRPr lang="en-US" dirty="0" smtClean="0"/>
          </a:p>
          <a:p>
            <a:r>
              <a:rPr lang="sr-Latn-CS" dirty="0" smtClean="0"/>
              <a:t>Poremećaj u ishrani</a:t>
            </a:r>
            <a:endParaRPr lang="en-US" dirty="0" smtClean="0"/>
          </a:p>
          <a:p>
            <a:r>
              <a:rPr lang="sr-Latn-CS" dirty="0" smtClean="0"/>
              <a:t>Depresija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4"/>
          <a:stretch/>
        </p:blipFill>
        <p:spPr>
          <a:xfrm>
            <a:off x="7916639" y="3494314"/>
            <a:ext cx="4275361" cy="3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9290" y="796694"/>
            <a:ext cx="873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9016275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85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309513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7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67" y="2029101"/>
            <a:ext cx="6955971" cy="52169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495300"/>
          </a:effectLst>
        </p:spPr>
      </p:pic>
      <p:sp>
        <p:nvSpPr>
          <p:cNvPr id="9" name="TextBox 8"/>
          <p:cNvSpPr txBox="1"/>
          <p:nvPr/>
        </p:nvSpPr>
        <p:spPr>
          <a:xfrm>
            <a:off x="3468208" y="698956"/>
            <a:ext cx="5295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sz="3200" b="1" dirty="0" smtClean="0">
                <a:latin typeface="+mj-lt"/>
              </a:rPr>
              <a:t>Zašto se ljudi nezdravo hrane?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4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66" y="429683"/>
            <a:ext cx="10515600" cy="1325563"/>
          </a:xfrm>
        </p:spPr>
        <p:txBody>
          <a:bodyPr/>
          <a:lstStyle/>
          <a:p>
            <a:r>
              <a:rPr lang="sr-Latn-CS" b="1" dirty="0" smtClean="0"/>
              <a:t>Trenutna rešenja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6" y="1783292"/>
            <a:ext cx="10515600" cy="4351338"/>
          </a:xfrm>
        </p:spPr>
        <p:txBody>
          <a:bodyPr/>
          <a:lstStyle/>
          <a:p>
            <a:r>
              <a:rPr lang="sr-Latn-CS" dirty="0" smtClean="0"/>
              <a:t>Dijete</a:t>
            </a:r>
          </a:p>
          <a:p>
            <a:r>
              <a:rPr lang="sr-Latn-CS" dirty="0" smtClean="0"/>
              <a:t>Brojanje kalorija</a:t>
            </a:r>
          </a:p>
          <a:p>
            <a:r>
              <a:rPr lang="sr-Latn-CS" dirty="0" smtClean="0"/>
              <a:t>Operacija želuca</a:t>
            </a:r>
          </a:p>
          <a:p>
            <a:r>
              <a:rPr lang="sr-Latn-CS" dirty="0" smtClean="0"/>
              <a:t>Odlazak kod nutricioniste</a:t>
            </a:r>
          </a:p>
          <a:p>
            <a:endParaRPr lang="sr-Latn-CS" dirty="0" smtClean="0"/>
          </a:p>
          <a:p>
            <a:pPr marL="0" indent="0">
              <a:buNone/>
            </a:pPr>
            <a:endParaRPr lang="sr-Latn-CS" dirty="0" smtClean="0"/>
          </a:p>
          <a:p>
            <a:endParaRPr lang="sr-Latn-CS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63" y="-164269"/>
            <a:ext cx="1635369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8925">
            <a:off x="9923287" y="3743571"/>
            <a:ext cx="2770441" cy="21701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28" y="1164562"/>
            <a:ext cx="3459676" cy="2950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42" y="4357007"/>
            <a:ext cx="3215562" cy="25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CS" sz="5400" b="1" dirty="0" smtClean="0"/>
              <a:t>FITme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86" y="1846546"/>
            <a:ext cx="10515600" cy="4351338"/>
          </a:xfrm>
        </p:spPr>
        <p:txBody>
          <a:bodyPr/>
          <a:lstStyle/>
          <a:p>
            <a:r>
              <a:rPr lang="sr-Latn-CS" dirty="0" smtClean="0"/>
              <a:t>Personalizovani jelovnik</a:t>
            </a:r>
          </a:p>
          <a:p>
            <a:r>
              <a:rPr lang="sr-Latn-CS" dirty="0" smtClean="0"/>
              <a:t>Spisak za kupovinu</a:t>
            </a:r>
          </a:p>
          <a:p>
            <a:r>
              <a:rPr lang="sr-Latn-CS" dirty="0" smtClean="0"/>
              <a:t>Praćenje progresa</a:t>
            </a:r>
          </a:p>
          <a:p>
            <a:r>
              <a:rPr lang="sr-Latn-CS" dirty="0" smtClean="0"/>
              <a:t>Zajednice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2324100"/>
            <a:ext cx="4533900" cy="453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67" r="42405"/>
          <a:stretch/>
        </p:blipFill>
        <p:spPr>
          <a:xfrm>
            <a:off x="359229" y="5409774"/>
            <a:ext cx="2645228" cy="1448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67" r="42405"/>
          <a:stretch/>
        </p:blipFill>
        <p:spPr>
          <a:xfrm flipH="1">
            <a:off x="3397363" y="5475331"/>
            <a:ext cx="2405743" cy="1317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4" t="73902"/>
          <a:stretch/>
        </p:blipFill>
        <p:spPr>
          <a:xfrm>
            <a:off x="6227649" y="5734144"/>
            <a:ext cx="1304245" cy="12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b="1" dirty="0" smtClean="0"/>
              <a:t>Personalizovani meni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Prilagođen svakom korisniku po ukusu, prihodima, alergijama....</a:t>
            </a:r>
          </a:p>
          <a:p>
            <a:r>
              <a:rPr lang="sr-Latn-CS" dirty="0" smtClean="0"/>
              <a:t>Moguća zamena recepta</a:t>
            </a:r>
          </a:p>
          <a:p>
            <a:r>
              <a:rPr lang="sr-Latn-CS" dirty="0" smtClean="0"/>
              <a:t>Namirnice se dodaju na spisak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71" y="4639982"/>
            <a:ext cx="5578929" cy="22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b="1" dirty="0" smtClean="0"/>
              <a:t>Praćenje progresa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Personalizacija stranice</a:t>
            </a:r>
          </a:p>
          <a:p>
            <a:r>
              <a:rPr lang="sr-Latn-CS" dirty="0" smtClean="0"/>
              <a:t>Dodavanje slika, kilograma...</a:t>
            </a:r>
          </a:p>
          <a:p>
            <a:r>
              <a:rPr lang="sr-Latn-CS" dirty="0" smtClean="0"/>
              <a:t>Postavljanje ciljeva</a:t>
            </a:r>
          </a:p>
          <a:p>
            <a:r>
              <a:rPr lang="sr-Latn-CS" dirty="0" smtClean="0"/>
              <a:t>Pravljenje motivacione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71" y="4639982"/>
            <a:ext cx="5578929" cy="22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232</Words>
  <Application>Microsoft Office PowerPoint</Application>
  <PresentationFormat>Widescreen</PresentationFormat>
  <Paragraphs>60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Heiti Std R</vt:lpstr>
      <vt:lpstr>Arial</vt:lpstr>
      <vt:lpstr>Bahamas Heavy</vt:lpstr>
      <vt:lpstr>Calibri</vt:lpstr>
      <vt:lpstr>Calibri Light</vt:lpstr>
      <vt:lpstr>Siemens Slab Black</vt:lpstr>
      <vt:lpstr>Office Theme</vt:lpstr>
      <vt:lpstr>FITme</vt:lpstr>
      <vt:lpstr>Posledice nezdrave ishrane</vt:lpstr>
      <vt:lpstr>PowerPoint Presentation</vt:lpstr>
      <vt:lpstr>PowerPoint Presentation</vt:lpstr>
      <vt:lpstr>PowerPoint Presentation</vt:lpstr>
      <vt:lpstr>Trenutna rešenja</vt:lpstr>
      <vt:lpstr>FITme </vt:lpstr>
      <vt:lpstr>Personalizovani meni</vt:lpstr>
      <vt:lpstr>Praćenje progresa</vt:lpstr>
      <vt:lpstr>Zajednice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KACA</dc:creator>
  <cp:lastModifiedBy>KACA</cp:lastModifiedBy>
  <cp:revision>14</cp:revision>
  <dcterms:created xsi:type="dcterms:W3CDTF">2020-04-12T10:45:34Z</dcterms:created>
  <dcterms:modified xsi:type="dcterms:W3CDTF">2020-04-12T14:17:50Z</dcterms:modified>
</cp:coreProperties>
</file>