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2"/>
  </p:normalViewPr>
  <p:slideViewPr>
    <p:cSldViewPr snapToGrid="0" snapToObjects="1">
      <p:cViewPr varScale="1">
        <p:scale>
          <a:sx n="90" d="100"/>
          <a:sy n="90"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8155-143F-B347-BB50-1762CB2839B4}"/>
              </a:ext>
            </a:extLst>
          </p:cNvPr>
          <p:cNvSpPr>
            <a:spLocks noGrp="1"/>
          </p:cNvSpPr>
          <p:nvPr>
            <p:ph type="ctrTitle"/>
          </p:nvPr>
        </p:nvSpPr>
        <p:spPr>
          <a:xfrm>
            <a:off x="1100015" y="786819"/>
            <a:ext cx="7315200" cy="3255264"/>
          </a:xfrm>
        </p:spPr>
        <p:txBody>
          <a:bodyPr>
            <a:normAutofit/>
          </a:bodyPr>
          <a:lstStyle/>
          <a:p>
            <a:pPr algn="just"/>
            <a:r>
              <a:rPr lang="en-US" dirty="0">
                <a:solidFill>
                  <a:schemeClr val="tx1"/>
                </a:solidFill>
              </a:rPr>
              <a:t>NETWORK TOPOLOGY FOR CORE AND RAN DEPLOYMENT </a:t>
            </a:r>
          </a:p>
        </p:txBody>
      </p:sp>
      <p:sp>
        <p:nvSpPr>
          <p:cNvPr id="3" name="Subtitle 2">
            <a:extLst>
              <a:ext uri="{FF2B5EF4-FFF2-40B4-BE49-F238E27FC236}">
                <a16:creationId xmlns:a16="http://schemas.microsoft.com/office/drawing/2014/main" id="{FA4DB357-40FE-D743-8611-2225FC5E60FE}"/>
              </a:ext>
            </a:extLst>
          </p:cNvPr>
          <p:cNvSpPr>
            <a:spLocks noGrp="1"/>
          </p:cNvSpPr>
          <p:nvPr>
            <p:ph type="subTitle" idx="1"/>
          </p:nvPr>
        </p:nvSpPr>
        <p:spPr/>
        <p:txBody>
          <a:bodyPr>
            <a:normAutofit/>
          </a:bodyPr>
          <a:lstStyle/>
          <a:p>
            <a:r>
              <a:rPr lang="en-US" dirty="0"/>
              <a:t>				Aditya </a:t>
            </a:r>
            <a:r>
              <a:rPr lang="en-US" dirty="0" err="1"/>
              <a:t>Zodpe</a:t>
            </a:r>
            <a:endParaRPr lang="en-US" dirty="0"/>
          </a:p>
          <a:p>
            <a:r>
              <a:rPr lang="en-US" dirty="0"/>
              <a:t>				Swetha Vijaya Raghavan</a:t>
            </a:r>
          </a:p>
        </p:txBody>
      </p:sp>
    </p:spTree>
    <p:extLst>
      <p:ext uri="{BB962C8B-B14F-4D97-AF65-F5344CB8AC3E}">
        <p14:creationId xmlns:p14="http://schemas.microsoft.com/office/powerpoint/2010/main" val="365522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EF1A-902F-2D48-ACDE-318DFF97A6B5}"/>
              </a:ext>
            </a:extLst>
          </p:cNvPr>
          <p:cNvSpPr>
            <a:spLocks noGrp="1"/>
          </p:cNvSpPr>
          <p:nvPr>
            <p:ph type="title"/>
          </p:nvPr>
        </p:nvSpPr>
        <p:spPr>
          <a:xfrm>
            <a:off x="0" y="1123837"/>
            <a:ext cx="3286125" cy="4601183"/>
          </a:xfrm>
        </p:spPr>
        <p:txBody>
          <a:bodyPr>
            <a:normAutofit/>
          </a:bodyPr>
          <a:lstStyle/>
          <a:p>
            <a:r>
              <a:rPr lang="en-US" sz="2800" b="1" dirty="0">
                <a:solidFill>
                  <a:schemeClr val="tx1"/>
                </a:solidFill>
              </a:rPr>
              <a:t>ORCHESTERATION AND MANAGEMENT</a:t>
            </a:r>
          </a:p>
        </p:txBody>
      </p:sp>
      <p:sp>
        <p:nvSpPr>
          <p:cNvPr id="4" name="TextBox 3">
            <a:extLst>
              <a:ext uri="{FF2B5EF4-FFF2-40B4-BE49-F238E27FC236}">
                <a16:creationId xmlns:a16="http://schemas.microsoft.com/office/drawing/2014/main" id="{0614D8C6-7C89-6A42-8E33-3A0AB58EECEC}"/>
              </a:ext>
            </a:extLst>
          </p:cNvPr>
          <p:cNvSpPr txBox="1"/>
          <p:nvPr/>
        </p:nvSpPr>
        <p:spPr>
          <a:xfrm>
            <a:off x="3500438" y="1123837"/>
            <a:ext cx="8029575" cy="2585323"/>
          </a:xfrm>
          <a:prstGeom prst="rect">
            <a:avLst/>
          </a:prstGeom>
          <a:noFill/>
        </p:spPr>
        <p:txBody>
          <a:bodyPr wrap="square" rtlCol="0">
            <a:spAutoFit/>
          </a:bodyPr>
          <a:lstStyle/>
          <a:p>
            <a:pPr marL="285750" indent="-285750" algn="just">
              <a:buFont typeface="Wingdings" pitchFamily="2" charset="2"/>
              <a:buChar char="v"/>
            </a:pPr>
            <a:r>
              <a:rPr lang="en-US" dirty="0"/>
              <a:t>Service delivery, design and run time frameworks, using common information model based service definitions </a:t>
            </a:r>
          </a:p>
          <a:p>
            <a:pPr marL="285750" indent="-285750" algn="just">
              <a:buFont typeface="Wingdings" pitchFamily="2" charset="2"/>
              <a:buChar char="v"/>
            </a:pPr>
            <a:r>
              <a:rPr lang="en-US" dirty="0"/>
              <a:t>Multi-domain Service Orchestration (spanning across administrative and also operator domains)</a:t>
            </a:r>
          </a:p>
          <a:p>
            <a:pPr marL="285750" indent="-285750" algn="just">
              <a:buFont typeface="Wingdings" pitchFamily="2" charset="2"/>
              <a:buChar char="v"/>
            </a:pPr>
            <a:r>
              <a:rPr lang="en-US" dirty="0"/>
              <a:t>Consistent inventory (of services, resources, infrastructure and geo/topology) </a:t>
            </a:r>
          </a:p>
          <a:p>
            <a:pPr marL="285750" indent="-285750" algn="just">
              <a:buFont typeface="Wingdings" pitchFamily="2" charset="2"/>
              <a:buChar char="v"/>
            </a:pPr>
            <a:r>
              <a:rPr lang="en-US" dirty="0"/>
              <a:t>End-to-end Service Assurance including FCAPS (Fault, Configuration, Accounting, Performance, Security) with automated Analytics (AI supported) </a:t>
            </a:r>
          </a:p>
          <a:p>
            <a:pPr marL="285750" indent="-285750" algn="just">
              <a:buFont typeface="Wingdings" pitchFamily="2" charset="2"/>
              <a:buChar char="v"/>
            </a:pPr>
            <a:r>
              <a:rPr lang="en-US" dirty="0"/>
              <a:t>Security (trusted platform, OS and application layers, tenant privacy and isolation) </a:t>
            </a:r>
          </a:p>
        </p:txBody>
      </p:sp>
      <p:sp>
        <p:nvSpPr>
          <p:cNvPr id="5" name="TextBox 4">
            <a:extLst>
              <a:ext uri="{FF2B5EF4-FFF2-40B4-BE49-F238E27FC236}">
                <a16:creationId xmlns:a16="http://schemas.microsoft.com/office/drawing/2014/main" id="{0746AEC1-B40C-874D-8BAA-E2AC1AAC5A51}"/>
              </a:ext>
            </a:extLst>
          </p:cNvPr>
          <p:cNvSpPr txBox="1"/>
          <p:nvPr/>
        </p:nvSpPr>
        <p:spPr>
          <a:xfrm>
            <a:off x="3500438" y="3709160"/>
            <a:ext cx="8401050" cy="923330"/>
          </a:xfrm>
          <a:prstGeom prst="rect">
            <a:avLst/>
          </a:prstGeom>
          <a:noFill/>
        </p:spPr>
        <p:txBody>
          <a:bodyPr wrap="square" rtlCol="0">
            <a:spAutoFit/>
          </a:bodyPr>
          <a:lstStyle/>
          <a:p>
            <a:pPr marL="285750" indent="-285750">
              <a:buFont typeface="Wingdings" pitchFamily="2" charset="2"/>
              <a:buChar char="v"/>
            </a:pPr>
            <a:r>
              <a:rPr lang="en-US" dirty="0"/>
              <a:t>Implement </a:t>
            </a:r>
          </a:p>
          <a:p>
            <a:pPr marL="1200150" lvl="2" indent="-285750">
              <a:buFont typeface="Wingdings" pitchFamily="2" charset="2"/>
              <a:buChar char="§"/>
            </a:pPr>
            <a:r>
              <a:rPr lang="en-US" dirty="0"/>
              <a:t>Fully autonomous management, </a:t>
            </a:r>
          </a:p>
          <a:p>
            <a:pPr marL="1200150" lvl="2" indent="-285750">
              <a:buFont typeface="Wingdings" pitchFamily="2" charset="2"/>
              <a:buChar char="§"/>
            </a:pPr>
            <a:r>
              <a:rPr lang="en-US" dirty="0"/>
              <a:t>Orchestration system</a:t>
            </a:r>
          </a:p>
        </p:txBody>
      </p:sp>
    </p:spTree>
    <p:extLst>
      <p:ext uri="{BB962C8B-B14F-4D97-AF65-F5344CB8AC3E}">
        <p14:creationId xmlns:p14="http://schemas.microsoft.com/office/powerpoint/2010/main" val="150364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16A8-AEA3-A644-B47F-9843C4929812}"/>
              </a:ext>
            </a:extLst>
          </p:cNvPr>
          <p:cNvSpPr>
            <a:spLocks noGrp="1"/>
          </p:cNvSpPr>
          <p:nvPr>
            <p:ph type="title"/>
          </p:nvPr>
        </p:nvSpPr>
        <p:spPr>
          <a:xfrm>
            <a:off x="252918" y="1123837"/>
            <a:ext cx="3616349" cy="4601183"/>
          </a:xfrm>
        </p:spPr>
        <p:txBody>
          <a:bodyPr/>
          <a:lstStyle/>
          <a:p>
            <a:pPr algn="just"/>
            <a:r>
              <a:rPr lang="en-US" b="1" dirty="0">
                <a:solidFill>
                  <a:schemeClr val="tx1"/>
                </a:solidFill>
              </a:rPr>
              <a:t>COMMON INFORMATION MODEL</a:t>
            </a:r>
          </a:p>
        </p:txBody>
      </p:sp>
      <p:sp>
        <p:nvSpPr>
          <p:cNvPr id="4" name="TextBox 3">
            <a:extLst>
              <a:ext uri="{FF2B5EF4-FFF2-40B4-BE49-F238E27FC236}">
                <a16:creationId xmlns:a16="http://schemas.microsoft.com/office/drawing/2014/main" id="{CF2F6503-658A-974D-9952-50A2DC418DAE}"/>
              </a:ext>
            </a:extLst>
          </p:cNvPr>
          <p:cNvSpPr txBox="1"/>
          <p:nvPr/>
        </p:nvSpPr>
        <p:spPr>
          <a:xfrm>
            <a:off x="3514725" y="657225"/>
            <a:ext cx="7515225" cy="1754326"/>
          </a:xfrm>
          <a:prstGeom prst="rect">
            <a:avLst/>
          </a:prstGeom>
          <a:noFill/>
        </p:spPr>
        <p:txBody>
          <a:bodyPr wrap="square" rtlCol="0">
            <a:spAutoFit/>
          </a:bodyPr>
          <a:lstStyle/>
          <a:p>
            <a:pPr marL="285750" indent="-285750">
              <a:buFont typeface="Wingdings" pitchFamily="2" charset="2"/>
              <a:buChar char="v"/>
            </a:pPr>
            <a:r>
              <a:rPr lang="en-US" dirty="0"/>
              <a:t>Build and operate </a:t>
            </a:r>
          </a:p>
          <a:p>
            <a:pPr marL="1200150" lvl="2" indent="-285750">
              <a:buFont typeface="Wingdings" pitchFamily="2" charset="2"/>
              <a:buChar char="§"/>
            </a:pPr>
            <a:r>
              <a:rPr lang="en-US" dirty="0"/>
              <a:t> multi-domain,</a:t>
            </a:r>
          </a:p>
          <a:p>
            <a:pPr marL="1200150" lvl="2" indent="-285750">
              <a:buFont typeface="Wingdings" pitchFamily="2" charset="2"/>
              <a:buChar char="§"/>
            </a:pPr>
            <a:r>
              <a:rPr lang="en-US" dirty="0"/>
              <a:t> multi-vendor network,</a:t>
            </a:r>
          </a:p>
          <a:p>
            <a:pPr marL="1200150" lvl="2" indent="-285750">
              <a:buFont typeface="Wingdings" pitchFamily="2" charset="2"/>
              <a:buChar char="§"/>
            </a:pPr>
            <a:r>
              <a:rPr lang="en-US" dirty="0"/>
              <a:t>even support cross operator network services, </a:t>
            </a:r>
          </a:p>
          <a:p>
            <a:pPr marL="1200150" lvl="2" indent="-285750">
              <a:buFont typeface="Wingdings" pitchFamily="2" charset="2"/>
              <a:buChar char="§"/>
            </a:pPr>
            <a:r>
              <a:rPr lang="en-US" dirty="0"/>
              <a:t>the service and resource orchestrators need to work with common data models. </a:t>
            </a:r>
          </a:p>
        </p:txBody>
      </p:sp>
      <p:sp>
        <p:nvSpPr>
          <p:cNvPr id="5" name="TextBox 4">
            <a:extLst>
              <a:ext uri="{FF2B5EF4-FFF2-40B4-BE49-F238E27FC236}">
                <a16:creationId xmlns:a16="http://schemas.microsoft.com/office/drawing/2014/main" id="{0B4E3D6E-F69A-E044-99F0-1666A30CD34F}"/>
              </a:ext>
            </a:extLst>
          </p:cNvPr>
          <p:cNvSpPr txBox="1"/>
          <p:nvPr/>
        </p:nvSpPr>
        <p:spPr>
          <a:xfrm>
            <a:off x="3514725" y="2714626"/>
            <a:ext cx="9772650" cy="3416320"/>
          </a:xfrm>
          <a:prstGeom prst="rect">
            <a:avLst/>
          </a:prstGeom>
          <a:noFill/>
        </p:spPr>
        <p:txBody>
          <a:bodyPr wrap="square" rtlCol="0">
            <a:spAutoFit/>
          </a:bodyPr>
          <a:lstStyle/>
          <a:p>
            <a:pPr marL="285750" indent="-285750">
              <a:buFont typeface="Wingdings" pitchFamily="2" charset="2"/>
              <a:buChar char="v"/>
            </a:pPr>
            <a:r>
              <a:rPr lang="en-US" dirty="0"/>
              <a:t>Standardized Service and Network Function modeling and packaging</a:t>
            </a:r>
          </a:p>
          <a:p>
            <a:pPr marL="1200150" lvl="2" indent="-285750">
              <a:buFont typeface="Wingdings" pitchFamily="2" charset="2"/>
              <a:buChar char="§"/>
            </a:pPr>
            <a:r>
              <a:rPr lang="en-US" dirty="0"/>
              <a:t>enables faster lifecycle management of new 5G services.</a:t>
            </a:r>
          </a:p>
          <a:p>
            <a:endParaRPr lang="en-US" dirty="0"/>
          </a:p>
          <a:p>
            <a:pPr marL="285750" indent="-285750">
              <a:buFont typeface="Wingdings" pitchFamily="2" charset="2"/>
              <a:buChar char="v"/>
            </a:pPr>
            <a:r>
              <a:rPr lang="en-US" dirty="0"/>
              <a:t>An Information model </a:t>
            </a:r>
          </a:p>
          <a:p>
            <a:pPr marL="1200150" lvl="2" indent="-285750">
              <a:buFont typeface="Wingdings" pitchFamily="2" charset="2"/>
              <a:buChar char="§"/>
            </a:pPr>
            <a:r>
              <a:rPr lang="en-US" dirty="0"/>
              <a:t>conceptual/abstract model for designers and operators </a:t>
            </a:r>
          </a:p>
          <a:p>
            <a:pPr marL="285750" indent="-285750">
              <a:buFont typeface="Wingdings" pitchFamily="2" charset="2"/>
              <a:buChar char="v"/>
            </a:pPr>
            <a:r>
              <a:rPr lang="en-US" dirty="0"/>
              <a:t>Data model </a:t>
            </a:r>
          </a:p>
          <a:p>
            <a:pPr marL="1200150" lvl="2" indent="-285750">
              <a:buFont typeface="Wingdings" pitchFamily="2" charset="2"/>
              <a:buChar char="§"/>
            </a:pPr>
            <a:r>
              <a:rPr lang="en-US" dirty="0"/>
              <a:t>concrete and detailed model for implementers of the information </a:t>
            </a:r>
          </a:p>
          <a:p>
            <a:pPr lvl="2"/>
            <a:r>
              <a:rPr lang="en-US" dirty="0"/>
              <a:t>      models.</a:t>
            </a:r>
          </a:p>
          <a:p>
            <a:pPr marL="285750" indent="-285750">
              <a:buFont typeface="Wingdings" pitchFamily="2" charset="2"/>
              <a:buChar char="v"/>
            </a:pPr>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a:p>
            <a:pPr marL="285750" indent="-285750">
              <a:buFont typeface="Wingdings" pitchFamily="2" charset="2"/>
              <a:buChar char="v"/>
            </a:pPr>
            <a:endParaRPr lang="en-US" dirty="0"/>
          </a:p>
        </p:txBody>
      </p:sp>
    </p:spTree>
    <p:extLst>
      <p:ext uri="{BB962C8B-B14F-4D97-AF65-F5344CB8AC3E}">
        <p14:creationId xmlns:p14="http://schemas.microsoft.com/office/powerpoint/2010/main" val="100627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90"/>
            <a:ext cx="12192000" cy="6858000"/>
          </a:xfrm>
          <a:prstGeom prst="rect">
            <a:avLst/>
          </a:prstGeom>
          <a:solidFill>
            <a:srgbClr val="304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B32FF49-3643-B44B-AAA5-DD014B3D36F0}"/>
              </a:ext>
            </a:extLst>
          </p:cNvPr>
          <p:cNvPicPr>
            <a:picLocks noGrp="1" noChangeAspect="1"/>
          </p:cNvPicPr>
          <p:nvPr>
            <p:ph idx="1"/>
          </p:nvPr>
        </p:nvPicPr>
        <p:blipFill>
          <a:blip r:embed="rId2"/>
          <a:stretch>
            <a:fillRect/>
          </a:stretch>
        </p:blipFill>
        <p:spPr>
          <a:xfrm>
            <a:off x="794805" y="1021872"/>
            <a:ext cx="10602391" cy="4771076"/>
          </a:xfrm>
          <a:prstGeom prst="rect">
            <a:avLst/>
          </a:prstGeom>
        </p:spPr>
      </p:pic>
      <p:sp>
        <p:nvSpPr>
          <p:cNvPr id="6" name="TextBox 5">
            <a:extLst>
              <a:ext uri="{FF2B5EF4-FFF2-40B4-BE49-F238E27FC236}">
                <a16:creationId xmlns:a16="http://schemas.microsoft.com/office/drawing/2014/main" id="{E7F559E1-EA97-FD43-A7CC-14BB8ECFBA17}"/>
              </a:ext>
            </a:extLst>
          </p:cNvPr>
          <p:cNvSpPr txBox="1"/>
          <p:nvPr/>
        </p:nvSpPr>
        <p:spPr>
          <a:xfrm>
            <a:off x="3626528" y="5792948"/>
            <a:ext cx="5286376" cy="369332"/>
          </a:xfrm>
          <a:prstGeom prst="rect">
            <a:avLst/>
          </a:prstGeom>
          <a:noFill/>
        </p:spPr>
        <p:txBody>
          <a:bodyPr wrap="square" rtlCol="0">
            <a:spAutoFit/>
          </a:bodyPr>
          <a:lstStyle/>
          <a:p>
            <a:r>
              <a:rPr lang="en-US" b="1" dirty="0"/>
              <a:t>Figure 1. Enabling VNF Life Cycle Automation</a:t>
            </a:r>
          </a:p>
        </p:txBody>
      </p:sp>
    </p:spTree>
    <p:extLst>
      <p:ext uri="{BB962C8B-B14F-4D97-AF65-F5344CB8AC3E}">
        <p14:creationId xmlns:p14="http://schemas.microsoft.com/office/powerpoint/2010/main" val="74053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40FF-B414-B942-85ED-A88AD24A923C}"/>
              </a:ext>
            </a:extLst>
          </p:cNvPr>
          <p:cNvSpPr>
            <a:spLocks noGrp="1"/>
          </p:cNvSpPr>
          <p:nvPr>
            <p:ph type="title"/>
          </p:nvPr>
        </p:nvSpPr>
        <p:spPr/>
        <p:txBody>
          <a:bodyPr/>
          <a:lstStyle/>
          <a:p>
            <a:pPr algn="just"/>
            <a:r>
              <a:rPr lang="en-US" b="1" dirty="0">
                <a:solidFill>
                  <a:schemeClr val="tx1"/>
                </a:solidFill>
              </a:rPr>
              <a:t>NETWORK SLICING</a:t>
            </a:r>
          </a:p>
        </p:txBody>
      </p:sp>
      <p:sp>
        <p:nvSpPr>
          <p:cNvPr id="5" name="TextBox 4">
            <a:extLst>
              <a:ext uri="{FF2B5EF4-FFF2-40B4-BE49-F238E27FC236}">
                <a16:creationId xmlns:a16="http://schemas.microsoft.com/office/drawing/2014/main" id="{8A664E4C-034B-D24C-B9D6-9C0B2B7B412A}"/>
              </a:ext>
            </a:extLst>
          </p:cNvPr>
          <p:cNvSpPr txBox="1"/>
          <p:nvPr/>
        </p:nvSpPr>
        <p:spPr>
          <a:xfrm>
            <a:off x="3443288" y="757237"/>
            <a:ext cx="8343900" cy="646331"/>
          </a:xfrm>
          <a:prstGeom prst="rect">
            <a:avLst/>
          </a:prstGeom>
          <a:noFill/>
        </p:spPr>
        <p:txBody>
          <a:bodyPr wrap="square" rtlCol="0">
            <a:spAutoFit/>
          </a:bodyPr>
          <a:lstStyle/>
          <a:p>
            <a:pPr marL="285750" indent="-285750" algn="just">
              <a:buFont typeface="Wingdings" pitchFamily="2" charset="2"/>
              <a:buChar char="v"/>
            </a:pPr>
            <a:r>
              <a:rPr lang="en-US" dirty="0"/>
              <a:t>Include a fine-grained allocation of resources</a:t>
            </a:r>
          </a:p>
          <a:p>
            <a:pPr marL="1200150" lvl="2" indent="-285750" algn="just">
              <a:buFont typeface="Wingdings" pitchFamily="2" charset="2"/>
              <a:buChar char="§"/>
            </a:pPr>
            <a:r>
              <a:rPr lang="en-US" dirty="0"/>
              <a:t>compute memory and disk space, in addition to network separation.</a:t>
            </a:r>
          </a:p>
        </p:txBody>
      </p:sp>
      <p:sp>
        <p:nvSpPr>
          <p:cNvPr id="6" name="TextBox 5">
            <a:extLst>
              <a:ext uri="{FF2B5EF4-FFF2-40B4-BE49-F238E27FC236}">
                <a16:creationId xmlns:a16="http://schemas.microsoft.com/office/drawing/2014/main" id="{9A3AD201-C71C-D140-A624-A471ABBED0C4}"/>
              </a:ext>
            </a:extLst>
          </p:cNvPr>
          <p:cNvSpPr txBox="1"/>
          <p:nvPr/>
        </p:nvSpPr>
        <p:spPr>
          <a:xfrm>
            <a:off x="3443288" y="1728788"/>
            <a:ext cx="9544049" cy="646331"/>
          </a:xfrm>
          <a:prstGeom prst="rect">
            <a:avLst/>
          </a:prstGeom>
          <a:noFill/>
        </p:spPr>
        <p:txBody>
          <a:bodyPr wrap="square" rtlCol="0">
            <a:spAutoFit/>
          </a:bodyPr>
          <a:lstStyle/>
          <a:p>
            <a:pPr marL="285750" indent="-285750">
              <a:buFont typeface="Wingdings" pitchFamily="2" charset="2"/>
              <a:buChar char="v"/>
            </a:pPr>
            <a:r>
              <a:rPr lang="en-US" dirty="0"/>
              <a:t>Represents dynamic and logically independent application delivery infrastructure (IaaS).</a:t>
            </a:r>
          </a:p>
          <a:p>
            <a:endParaRPr lang="en-US" dirty="0"/>
          </a:p>
        </p:txBody>
      </p:sp>
      <p:sp>
        <p:nvSpPr>
          <p:cNvPr id="7" name="TextBox 6">
            <a:extLst>
              <a:ext uri="{FF2B5EF4-FFF2-40B4-BE49-F238E27FC236}">
                <a16:creationId xmlns:a16="http://schemas.microsoft.com/office/drawing/2014/main" id="{5B0DBD40-71D5-9148-9886-29763E6BD5DA}"/>
              </a:ext>
            </a:extLst>
          </p:cNvPr>
          <p:cNvSpPr txBox="1"/>
          <p:nvPr/>
        </p:nvSpPr>
        <p:spPr>
          <a:xfrm>
            <a:off x="3443288" y="2224099"/>
            <a:ext cx="8501063" cy="1477328"/>
          </a:xfrm>
          <a:prstGeom prst="rect">
            <a:avLst/>
          </a:prstGeom>
          <a:noFill/>
        </p:spPr>
        <p:txBody>
          <a:bodyPr wrap="square" rtlCol="0">
            <a:spAutoFit/>
          </a:bodyPr>
          <a:lstStyle/>
          <a:p>
            <a:pPr marL="285750" indent="-285750" algn="just">
              <a:buFont typeface="Wingdings" pitchFamily="2" charset="2"/>
              <a:buChar char="v"/>
            </a:pPr>
            <a:r>
              <a:rPr lang="en-US" dirty="0"/>
              <a:t>The intention </a:t>
            </a:r>
          </a:p>
          <a:p>
            <a:pPr marL="1200150" lvl="2" indent="-285750" algn="just">
              <a:buFont typeface="Wingdings" pitchFamily="2" charset="2"/>
              <a:buChar char="§"/>
            </a:pPr>
            <a:r>
              <a:rPr lang="en-US" b="1" dirty="0"/>
              <a:t>traffic treatment </a:t>
            </a:r>
            <a:r>
              <a:rPr lang="en-US" dirty="0"/>
              <a:t>that is necessary for the use case, and avoid all other unnecessary functionality. </a:t>
            </a:r>
          </a:p>
          <a:p>
            <a:pPr marL="285750" indent="-285750" algn="just">
              <a:buFont typeface="Wingdings" pitchFamily="2" charset="2"/>
              <a:buChar char="v"/>
            </a:pPr>
            <a:r>
              <a:rPr lang="en-US" dirty="0"/>
              <a:t>The flexibility </a:t>
            </a:r>
          </a:p>
          <a:p>
            <a:pPr marL="1200150" lvl="2" indent="-285750" algn="just">
              <a:buFont typeface="Wingdings" pitchFamily="2" charset="2"/>
              <a:buChar char="§"/>
            </a:pPr>
            <a:r>
              <a:rPr lang="en-US" dirty="0"/>
              <a:t>key enabler to both expand existing businesses and create new businesses. </a:t>
            </a:r>
          </a:p>
        </p:txBody>
      </p:sp>
      <p:sp>
        <p:nvSpPr>
          <p:cNvPr id="8" name="TextBox 7">
            <a:extLst>
              <a:ext uri="{FF2B5EF4-FFF2-40B4-BE49-F238E27FC236}">
                <a16:creationId xmlns:a16="http://schemas.microsoft.com/office/drawing/2014/main" id="{9AB1C702-234F-C649-B904-AB368D2D977D}"/>
              </a:ext>
            </a:extLst>
          </p:cNvPr>
          <p:cNvSpPr txBox="1"/>
          <p:nvPr/>
        </p:nvSpPr>
        <p:spPr>
          <a:xfrm>
            <a:off x="3443288" y="3829050"/>
            <a:ext cx="8501063" cy="1477328"/>
          </a:xfrm>
          <a:prstGeom prst="rect">
            <a:avLst/>
          </a:prstGeom>
          <a:noFill/>
        </p:spPr>
        <p:txBody>
          <a:bodyPr wrap="square" rtlCol="0">
            <a:spAutoFit/>
          </a:bodyPr>
          <a:lstStyle/>
          <a:p>
            <a:pPr marL="285750" indent="-285750" algn="just">
              <a:buFont typeface="Wingdings" pitchFamily="2" charset="2"/>
              <a:buChar char="v"/>
            </a:pPr>
            <a:r>
              <a:rPr lang="en-US" dirty="0"/>
              <a:t>NFV MANO functions need to be complemented and interwork with the network slice management functions. </a:t>
            </a:r>
          </a:p>
          <a:p>
            <a:pPr marL="1200150" lvl="2" indent="-285750" algn="just">
              <a:buFont typeface="Wingdings" pitchFamily="2" charset="2"/>
              <a:buChar char="§"/>
            </a:pPr>
            <a:r>
              <a:rPr lang="en-US" dirty="0"/>
              <a:t>consume the APIs exposed by the NFV Orchestration (NFVO) layer as well as other APIs exposed by other management entities enabling full FCAPS of the network functions involved in the instance of that network slice.</a:t>
            </a:r>
          </a:p>
        </p:txBody>
      </p:sp>
      <p:sp>
        <p:nvSpPr>
          <p:cNvPr id="9" name="TextBox 8">
            <a:extLst>
              <a:ext uri="{FF2B5EF4-FFF2-40B4-BE49-F238E27FC236}">
                <a16:creationId xmlns:a16="http://schemas.microsoft.com/office/drawing/2014/main" id="{AECAA651-18E2-8942-9919-CE88FA0496A1}"/>
              </a:ext>
            </a:extLst>
          </p:cNvPr>
          <p:cNvSpPr txBox="1"/>
          <p:nvPr/>
        </p:nvSpPr>
        <p:spPr>
          <a:xfrm>
            <a:off x="3443288" y="5434001"/>
            <a:ext cx="7972425" cy="923330"/>
          </a:xfrm>
          <a:prstGeom prst="rect">
            <a:avLst/>
          </a:prstGeom>
          <a:noFill/>
        </p:spPr>
        <p:txBody>
          <a:bodyPr wrap="square" rtlCol="0">
            <a:spAutoFit/>
          </a:bodyPr>
          <a:lstStyle/>
          <a:p>
            <a:pPr marL="285750" indent="-285750" algn="just">
              <a:buFont typeface="Wingdings" pitchFamily="2" charset="2"/>
              <a:buChar char="v"/>
            </a:pPr>
            <a:r>
              <a:rPr lang="en-US" dirty="0"/>
              <a:t>Network slice management can be viewed as a functional area that needs to be standardized on top of NFV</a:t>
            </a:r>
          </a:p>
          <a:p>
            <a:endParaRPr lang="en-US" dirty="0"/>
          </a:p>
        </p:txBody>
      </p:sp>
    </p:spTree>
    <p:extLst>
      <p:ext uri="{BB962C8B-B14F-4D97-AF65-F5344CB8AC3E}">
        <p14:creationId xmlns:p14="http://schemas.microsoft.com/office/powerpoint/2010/main" val="316665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9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CC28F6-CA1F-234F-BF85-24FBCAB0E9A3}"/>
              </a:ext>
            </a:extLst>
          </p:cNvPr>
          <p:cNvPicPr>
            <a:picLocks noGrp="1" noChangeAspect="1"/>
          </p:cNvPicPr>
          <p:nvPr>
            <p:ph idx="1"/>
          </p:nvPr>
        </p:nvPicPr>
        <p:blipFill>
          <a:blip r:embed="rId2"/>
          <a:stretch>
            <a:fillRect/>
          </a:stretch>
        </p:blipFill>
        <p:spPr>
          <a:xfrm>
            <a:off x="1895241" y="771434"/>
            <a:ext cx="8401519" cy="5271953"/>
          </a:xfrm>
          <a:prstGeom prst="rect">
            <a:avLst/>
          </a:prstGeom>
        </p:spPr>
      </p:pic>
      <p:sp>
        <p:nvSpPr>
          <p:cNvPr id="6" name="TextBox 5">
            <a:extLst>
              <a:ext uri="{FF2B5EF4-FFF2-40B4-BE49-F238E27FC236}">
                <a16:creationId xmlns:a16="http://schemas.microsoft.com/office/drawing/2014/main" id="{9E04015C-57C1-134B-8BFC-AD4A28F38FD3}"/>
              </a:ext>
            </a:extLst>
          </p:cNvPr>
          <p:cNvSpPr txBox="1"/>
          <p:nvPr/>
        </p:nvSpPr>
        <p:spPr>
          <a:xfrm>
            <a:off x="1714501" y="5914085"/>
            <a:ext cx="9601200" cy="369332"/>
          </a:xfrm>
          <a:prstGeom prst="rect">
            <a:avLst/>
          </a:prstGeom>
          <a:noFill/>
        </p:spPr>
        <p:txBody>
          <a:bodyPr wrap="square" rtlCol="0">
            <a:spAutoFit/>
          </a:bodyPr>
          <a:lstStyle/>
          <a:p>
            <a:r>
              <a:rPr lang="en-US" b="1" dirty="0"/>
              <a:t>Figure 2. Network Slicing mechanism catering for different use cases at operator’s network</a:t>
            </a:r>
          </a:p>
        </p:txBody>
      </p:sp>
    </p:spTree>
    <p:extLst>
      <p:ext uri="{BB962C8B-B14F-4D97-AF65-F5344CB8AC3E}">
        <p14:creationId xmlns:p14="http://schemas.microsoft.com/office/powerpoint/2010/main" val="360208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40FF-B414-B942-85ED-A88AD24A923C}"/>
              </a:ext>
            </a:extLst>
          </p:cNvPr>
          <p:cNvSpPr>
            <a:spLocks noGrp="1"/>
          </p:cNvSpPr>
          <p:nvPr>
            <p:ph type="title"/>
          </p:nvPr>
        </p:nvSpPr>
        <p:spPr/>
        <p:txBody>
          <a:bodyPr/>
          <a:lstStyle/>
          <a:p>
            <a:r>
              <a:rPr lang="en-US" b="1" dirty="0">
                <a:solidFill>
                  <a:schemeClr val="tx1"/>
                </a:solidFill>
              </a:rPr>
              <a:t>TOWARDS COGNITIVE ANALYTICS</a:t>
            </a:r>
          </a:p>
        </p:txBody>
      </p:sp>
      <p:sp>
        <p:nvSpPr>
          <p:cNvPr id="4" name="TextBox 3">
            <a:extLst>
              <a:ext uri="{FF2B5EF4-FFF2-40B4-BE49-F238E27FC236}">
                <a16:creationId xmlns:a16="http://schemas.microsoft.com/office/drawing/2014/main" id="{BAC926B3-7A14-0042-9BBD-157D6D4E5DFF}"/>
              </a:ext>
            </a:extLst>
          </p:cNvPr>
          <p:cNvSpPr txBox="1"/>
          <p:nvPr/>
        </p:nvSpPr>
        <p:spPr>
          <a:xfrm>
            <a:off x="3471863" y="814388"/>
            <a:ext cx="7772400" cy="923330"/>
          </a:xfrm>
          <a:prstGeom prst="rect">
            <a:avLst/>
          </a:prstGeom>
          <a:noFill/>
        </p:spPr>
        <p:txBody>
          <a:bodyPr wrap="square" rtlCol="0">
            <a:spAutoFit/>
          </a:bodyPr>
          <a:lstStyle/>
          <a:p>
            <a:pPr marL="285750" indent="-285750" algn="just">
              <a:buFont typeface="Wingdings" pitchFamily="2" charset="2"/>
              <a:buChar char="v"/>
            </a:pPr>
            <a:r>
              <a:rPr lang="en-US" dirty="0"/>
              <a:t>Static measurements of network and application performance will not be capable to surveil the dynamic landscape of SDN/NFV based 5G networks and functions.</a:t>
            </a:r>
          </a:p>
        </p:txBody>
      </p:sp>
      <p:sp>
        <p:nvSpPr>
          <p:cNvPr id="5" name="TextBox 4">
            <a:extLst>
              <a:ext uri="{FF2B5EF4-FFF2-40B4-BE49-F238E27FC236}">
                <a16:creationId xmlns:a16="http://schemas.microsoft.com/office/drawing/2014/main" id="{EED09678-6355-7348-8110-FBAF2AD098EA}"/>
              </a:ext>
            </a:extLst>
          </p:cNvPr>
          <p:cNvSpPr txBox="1"/>
          <p:nvPr/>
        </p:nvSpPr>
        <p:spPr>
          <a:xfrm>
            <a:off x="3471863" y="2043113"/>
            <a:ext cx="7800975" cy="1477328"/>
          </a:xfrm>
          <a:prstGeom prst="rect">
            <a:avLst/>
          </a:prstGeom>
          <a:noFill/>
        </p:spPr>
        <p:txBody>
          <a:bodyPr wrap="square" rtlCol="0">
            <a:spAutoFit/>
          </a:bodyPr>
          <a:lstStyle/>
          <a:p>
            <a:pPr marL="285750" indent="-285750" algn="just">
              <a:buFont typeface="Wingdings" pitchFamily="2" charset="2"/>
              <a:buChar char="v"/>
            </a:pPr>
            <a:r>
              <a:rPr lang="en-US" dirty="0"/>
              <a:t>The pace at which environments change,</a:t>
            </a:r>
          </a:p>
          <a:p>
            <a:pPr marL="1200150" lvl="2" indent="-285750" algn="just">
              <a:buFont typeface="Wingdings" pitchFamily="2" charset="2"/>
              <a:buChar char="§"/>
            </a:pPr>
            <a:r>
              <a:rPr lang="en-US" dirty="0"/>
              <a:t> requires sophisticated analysis of real-time counters, </a:t>
            </a:r>
          </a:p>
          <a:p>
            <a:pPr marL="1200150" lvl="2" indent="-285750" algn="just">
              <a:buFont typeface="Wingdings" pitchFamily="2" charset="2"/>
              <a:buChar char="§"/>
            </a:pPr>
            <a:r>
              <a:rPr lang="en-US" dirty="0"/>
              <a:t>telemetry streaming, </a:t>
            </a:r>
          </a:p>
          <a:p>
            <a:pPr marL="1200150" lvl="2" indent="-285750" algn="just">
              <a:buFont typeface="Wingdings" pitchFamily="2" charset="2"/>
              <a:buChar char="§"/>
            </a:pPr>
            <a:r>
              <a:rPr lang="en-US" dirty="0"/>
              <a:t>flow-based information in combination with user profile and behavior data. </a:t>
            </a:r>
          </a:p>
        </p:txBody>
      </p:sp>
      <p:sp>
        <p:nvSpPr>
          <p:cNvPr id="6" name="TextBox 5">
            <a:extLst>
              <a:ext uri="{FF2B5EF4-FFF2-40B4-BE49-F238E27FC236}">
                <a16:creationId xmlns:a16="http://schemas.microsoft.com/office/drawing/2014/main" id="{9971D68F-9AEA-B746-A9DF-0F0D69D3F88A}"/>
              </a:ext>
            </a:extLst>
          </p:cNvPr>
          <p:cNvSpPr txBox="1"/>
          <p:nvPr/>
        </p:nvSpPr>
        <p:spPr>
          <a:xfrm>
            <a:off x="3471863" y="3714750"/>
            <a:ext cx="8215312" cy="1477328"/>
          </a:xfrm>
          <a:prstGeom prst="rect">
            <a:avLst/>
          </a:prstGeom>
          <a:noFill/>
        </p:spPr>
        <p:txBody>
          <a:bodyPr wrap="square" rtlCol="0">
            <a:spAutoFit/>
          </a:bodyPr>
          <a:lstStyle/>
          <a:p>
            <a:pPr marL="285750" indent="-285750" algn="just">
              <a:buFont typeface="Wingdings" pitchFamily="2" charset="2"/>
              <a:buChar char="v"/>
            </a:pPr>
            <a:r>
              <a:rPr lang="en-US" dirty="0"/>
              <a:t>Creating a dynamic model to correlate the resulting big data, requires AI/ML technology that will pave the way from today’s transaction process based analytics towards predictive, descriptive and finally cognitive analytics required for self-optimizing, self-healing networks and applications.</a:t>
            </a:r>
          </a:p>
          <a:p>
            <a:pPr marL="285750" indent="-285750">
              <a:buFont typeface="Wingdings" pitchFamily="2" charset="2"/>
              <a:buChar char="v"/>
            </a:pPr>
            <a:endParaRPr lang="en-US" dirty="0"/>
          </a:p>
        </p:txBody>
      </p:sp>
    </p:spTree>
    <p:extLst>
      <p:ext uri="{BB962C8B-B14F-4D97-AF65-F5344CB8AC3E}">
        <p14:creationId xmlns:p14="http://schemas.microsoft.com/office/powerpoint/2010/main" val="179324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90"/>
            <a:ext cx="12192000" cy="6858000"/>
          </a:xfrm>
          <a:prstGeom prst="rect">
            <a:avLst/>
          </a:prstGeom>
          <a:solidFill>
            <a:srgbClr val="7A7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25E415B-8626-004A-97BD-C25D655E392C}"/>
              </a:ext>
            </a:extLst>
          </p:cNvPr>
          <p:cNvPicPr>
            <a:picLocks noGrp="1" noChangeAspect="1"/>
          </p:cNvPicPr>
          <p:nvPr>
            <p:ph idx="1"/>
          </p:nvPr>
        </p:nvPicPr>
        <p:blipFill>
          <a:blip r:embed="rId2"/>
          <a:stretch>
            <a:fillRect/>
          </a:stretch>
        </p:blipFill>
        <p:spPr>
          <a:xfrm>
            <a:off x="876244" y="771434"/>
            <a:ext cx="10439512" cy="5271953"/>
          </a:xfrm>
          <a:prstGeom prst="rect">
            <a:avLst/>
          </a:prstGeom>
        </p:spPr>
      </p:pic>
    </p:spTree>
    <p:extLst>
      <p:ext uri="{BB962C8B-B14F-4D97-AF65-F5344CB8AC3E}">
        <p14:creationId xmlns:p14="http://schemas.microsoft.com/office/powerpoint/2010/main" val="130821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40FF-B414-B942-85ED-A88AD24A92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A6D765-2E6A-1C41-BEF6-AF3DC2223C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6822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40</TotalTime>
  <Words>433</Words>
  <Application>Microsoft Macintosh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Corbel</vt:lpstr>
      <vt:lpstr>Wingdings</vt:lpstr>
      <vt:lpstr>Wingdings 2</vt:lpstr>
      <vt:lpstr>Frame</vt:lpstr>
      <vt:lpstr>NETWORK TOPOLOGY FOR CORE AND RAN DEPLOYMENT </vt:lpstr>
      <vt:lpstr>ORCHESTERATION AND MANAGEMENT</vt:lpstr>
      <vt:lpstr>COMMON INFORMATION MODEL</vt:lpstr>
      <vt:lpstr>PowerPoint Presentation</vt:lpstr>
      <vt:lpstr>NETWORK SLICING</vt:lpstr>
      <vt:lpstr>PowerPoint Presentation</vt:lpstr>
      <vt:lpstr>TOWARDS COGNITIVE ANALYTICS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TOPOLOGY FOR CORE AND RAN DEPLOYMENT </dc:title>
  <dc:creator>Vijaya Raghavan, Swetha</dc:creator>
  <cp:lastModifiedBy>Vijaya Raghavan, Swetha</cp:lastModifiedBy>
  <cp:revision>11</cp:revision>
  <dcterms:created xsi:type="dcterms:W3CDTF">2018-10-10T15:10:16Z</dcterms:created>
  <dcterms:modified xsi:type="dcterms:W3CDTF">2018-10-10T15:51:10Z</dcterms:modified>
</cp:coreProperties>
</file>