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0"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35"/>
    <p:restoredTop sz="68759"/>
  </p:normalViewPr>
  <p:slideViewPr>
    <p:cSldViewPr snapToGrid="0" snapToObjects="1">
      <p:cViewPr varScale="1">
        <p:scale>
          <a:sx n="78" d="100"/>
          <a:sy n="78" d="100"/>
        </p:scale>
        <p:origin x="840" y="17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368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D592F-2066-F444-8624-F0D888C54F2D}" type="datetimeFigureOut">
              <a:rPr lang="en-US" smtClean="0"/>
              <a:t>11/7/18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5144F-D994-3E4D-8937-30AD1870E3D7}" type="slidenum">
              <a:rPr lang="en-US" smtClean="0"/>
              <a:t>‹#›</a:t>
            </a:fld>
            <a:endParaRPr lang="en-US"/>
          </a:p>
        </p:txBody>
      </p:sp>
    </p:spTree>
    <p:extLst>
      <p:ext uri="{BB962C8B-B14F-4D97-AF65-F5344CB8AC3E}">
        <p14:creationId xmlns:p14="http://schemas.microsoft.com/office/powerpoint/2010/main" val="411515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Probability_distribu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en.wikipedia.org/wiki/Independence_(probability_theory)"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ath.stackexchange.com/questions/82467/eigenvectors-of-real-symmetric-matrices-are-orthogona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Optimization_(mathematics)" TargetMode="External"/><Relationship Id="rId3" Type="http://schemas.openxmlformats.org/officeDocument/2006/relationships/hyperlink" Target="https://en.wikipedia.org/wiki/Bayesian_statistics" TargetMode="External"/><Relationship Id="rId7" Type="http://schemas.openxmlformats.org/officeDocument/2006/relationships/hyperlink" Target="https://en.wikipedia.org/wiki/Maximum_likelihood"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Point_estimation" TargetMode="External"/><Relationship Id="rId5" Type="http://schemas.openxmlformats.org/officeDocument/2006/relationships/hyperlink" Target="https://en.wikipedia.org/wiki/Posterior_distribution" TargetMode="External"/><Relationship Id="rId10" Type="http://schemas.openxmlformats.org/officeDocument/2006/relationships/hyperlink" Target="https://en.wikipedia.org/wiki/Regularization_(mathematics)" TargetMode="External"/><Relationship Id="rId4" Type="http://schemas.openxmlformats.org/officeDocument/2006/relationships/hyperlink" Target="https://en.wikipedia.org/wiki/Mode_(statistics)" TargetMode="External"/><Relationship Id="rId9" Type="http://schemas.openxmlformats.org/officeDocument/2006/relationships/hyperlink" Target="https://en.wikipedia.org/wiki/Prior_distributio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5144F-D994-3E4D-8937-30AD1870E3D7}" type="slidenum">
              <a:rPr lang="en-US" smtClean="0"/>
              <a:t>2</a:t>
            </a:fld>
            <a:endParaRPr lang="en-US"/>
          </a:p>
        </p:txBody>
      </p:sp>
    </p:spTree>
    <p:extLst>
      <p:ext uri="{BB962C8B-B14F-4D97-AF65-F5344CB8AC3E}">
        <p14:creationId xmlns:p14="http://schemas.microsoft.com/office/powerpoint/2010/main" val="3579675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Labeled data for machine learning is often very </a:t>
            </a:r>
            <a:r>
              <a:rPr lang="en-US" sz="1200" kern="1200" dirty="0" err="1">
                <a:solidFill>
                  <a:schemeClr val="tx1"/>
                </a:solidFill>
                <a:effectLst/>
                <a:latin typeface="+mn-lt"/>
                <a:ea typeface="+mn-ea"/>
                <a:cs typeface="+mn-cs"/>
              </a:rPr>
              <a:t>diffi</a:t>
            </a:r>
            <a:r>
              <a:rPr lang="en-US" sz="1200" kern="1200" dirty="0">
                <a:solidFill>
                  <a:schemeClr val="tx1"/>
                </a:solidFill>
                <a:effectLst/>
                <a:latin typeface="+mn-lt"/>
                <a:ea typeface="+mn-ea"/>
                <a:cs typeface="+mn-cs"/>
              </a:rPr>
              <a:t>- cult and expensive to obtain, and thus the ability to use unlabeled data holds significant promise in terms of vastly expanding the applicability of learning meth- </a:t>
            </a:r>
            <a:r>
              <a:rPr lang="en-US" sz="1200" kern="1200" dirty="0" err="1">
                <a:solidFill>
                  <a:schemeClr val="tx1"/>
                </a:solidFill>
                <a:effectLst/>
                <a:latin typeface="+mn-lt"/>
                <a:ea typeface="+mn-ea"/>
                <a:cs typeface="+mn-cs"/>
              </a:rPr>
              <a:t>ods</a:t>
            </a:r>
            <a:r>
              <a:rPr lang="en-US" sz="1200" kern="1200" dirty="0">
                <a:solidFill>
                  <a:schemeClr val="tx1"/>
                </a:solidFill>
                <a:effectLst/>
                <a:latin typeface="+mn-lt"/>
                <a:ea typeface="+mn-ea"/>
                <a:cs typeface="+mn-cs"/>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describe an approach to self-taught learning that uses sparse coding to construct higher-level </a:t>
            </a:r>
            <a:r>
              <a:rPr lang="en-US" sz="1200" kern="1200" dirty="0" err="1">
                <a:solidFill>
                  <a:schemeClr val="tx1"/>
                </a:solidFill>
                <a:effectLst/>
                <a:latin typeface="+mn-lt"/>
                <a:ea typeface="+mn-ea"/>
                <a:cs typeface="+mn-cs"/>
              </a:rPr>
              <a:t>fea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tures</a:t>
            </a:r>
            <a:r>
              <a:rPr lang="en-US" sz="1200" kern="1200" dirty="0">
                <a:solidFill>
                  <a:schemeClr val="tx1"/>
                </a:solidFill>
                <a:effectLst/>
                <a:latin typeface="+mn-lt"/>
                <a:ea typeface="+mn-ea"/>
                <a:cs typeface="+mn-cs"/>
              </a:rPr>
              <a:t> using the unlabeled data. These features form a succinct input representation and significantly improve classification performance.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D2D5144F-D994-3E4D-8937-30AD1870E3D7}" type="slidenum">
              <a:rPr lang="en-US" smtClean="0"/>
              <a:t>3</a:t>
            </a:fld>
            <a:endParaRPr lang="en-US"/>
          </a:p>
        </p:txBody>
      </p:sp>
    </p:spTree>
    <p:extLst>
      <p:ext uri="{BB962C8B-B14F-4D97-AF65-F5344CB8AC3E}">
        <p14:creationId xmlns:p14="http://schemas.microsoft.com/office/powerpoint/2010/main" val="1280694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5144F-D994-3E4D-8937-30AD1870E3D7}" type="slidenum">
              <a:rPr lang="en-US" smtClean="0"/>
              <a:t>4</a:t>
            </a:fld>
            <a:endParaRPr lang="en-US"/>
          </a:p>
        </p:txBody>
      </p:sp>
    </p:spTree>
    <p:extLst>
      <p:ext uri="{BB962C8B-B14F-4D97-AF65-F5344CB8AC3E}">
        <p14:creationId xmlns:p14="http://schemas.microsoft.com/office/powerpoint/2010/main" val="1301013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self taught learning </a:t>
            </a:r>
            <a:r>
              <a:rPr lang="en-US" sz="1200" kern="1200" dirty="0">
                <a:solidFill>
                  <a:schemeClr val="tx1"/>
                </a:solidFill>
                <a:effectLst/>
                <a:latin typeface="+mn-lt"/>
                <a:ea typeface="+mn-ea"/>
                <a:cs typeface="+mn-cs"/>
              </a:rPr>
              <a:t>we are given a labeled training 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Independent and identically distributed random variables: if each random variable has the same </a:t>
            </a:r>
            <a:r>
              <a:rPr lang="en-US" sz="1200" b="0" i="0" u="none" strike="noStrike" kern="1200" dirty="0">
                <a:solidFill>
                  <a:schemeClr val="tx1"/>
                </a:solidFill>
                <a:effectLst/>
                <a:latin typeface="+mn-lt"/>
                <a:ea typeface="+mn-ea"/>
                <a:cs typeface="+mn-cs"/>
                <a:hlinkClick r:id="rId3" tooltip="Probability distribution"/>
              </a:rPr>
              <a:t>probability distribution</a:t>
            </a:r>
            <a:r>
              <a:rPr lang="en-US" sz="1200" b="0" i="0" kern="1200" dirty="0">
                <a:solidFill>
                  <a:schemeClr val="tx1"/>
                </a:solidFill>
                <a:effectLst/>
                <a:latin typeface="+mn-lt"/>
                <a:ea typeface="+mn-ea"/>
                <a:cs typeface="+mn-cs"/>
              </a:rPr>
              <a:t> as the others and all are mutually </a:t>
            </a:r>
            <a:r>
              <a:rPr lang="en-US" sz="1200" b="0" i="0" u="none" strike="noStrike" kern="1200" dirty="0">
                <a:solidFill>
                  <a:schemeClr val="tx1"/>
                </a:solidFill>
                <a:effectLst/>
                <a:latin typeface="+mn-lt"/>
                <a:ea typeface="+mn-ea"/>
                <a:cs typeface="+mn-cs"/>
                <a:hlinkClick r:id="rId4" tooltip="Independence (probability theory)"/>
              </a:rPr>
              <a:t>independent</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kern="1200" dirty="0">
                <a:solidFill>
                  <a:schemeClr val="tx1"/>
                </a:solidFill>
                <a:effectLst/>
                <a:latin typeface="+mn-lt"/>
                <a:ea typeface="+mn-ea"/>
                <a:cs typeface="+mn-cs"/>
              </a:rPr>
              <a:t>Crucially, we do not assume (j)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that the unlabeled data </a:t>
            </a:r>
            <a:r>
              <a:rPr lang="en-US" sz="1200" kern="1200" dirty="0" err="1">
                <a:solidFill>
                  <a:schemeClr val="tx1"/>
                </a:solidFill>
                <a:effectLst/>
                <a:latin typeface="+mn-lt"/>
                <a:ea typeface="+mn-ea"/>
                <a:cs typeface="+mn-cs"/>
              </a:rPr>
              <a:t>xu</a:t>
            </a:r>
            <a:r>
              <a:rPr lang="en-US" sz="1200" kern="1200" dirty="0">
                <a:solidFill>
                  <a:schemeClr val="tx1"/>
                </a:solidFill>
                <a:effectLst/>
                <a:latin typeface="+mn-lt"/>
                <a:ea typeface="+mn-ea"/>
                <a:cs typeface="+mn-cs"/>
              </a:rPr>
              <a:t> was drawn from the same distribution as, nor that it can be associated with the same class labels as, the labeled data.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br>
              <a:rPr lang="en-US" dirty="0"/>
            </a:br>
            <a:r>
              <a:rPr lang="en-US" dirty="0"/>
              <a:t>For example, we would typically expect that x</a:t>
            </a:r>
            <a:r>
              <a:rPr lang="en-US" baseline="-25000" dirty="0"/>
              <a:t>l</a:t>
            </a:r>
            <a:r>
              <a:rPr lang="en-US" baseline="30000" dirty="0"/>
              <a:t>(</a:t>
            </a:r>
            <a:r>
              <a:rPr lang="en-US" baseline="30000" dirty="0" err="1"/>
              <a:t>i</a:t>
            </a:r>
            <a:r>
              <a:rPr lang="en-US" baseline="30000" dirty="0"/>
              <a:t>)</a:t>
            </a:r>
            <a:r>
              <a:rPr lang="en-US" dirty="0"/>
              <a:t> and </a:t>
            </a:r>
            <a:r>
              <a:rPr lang="en-US" dirty="0" err="1"/>
              <a:t>x</a:t>
            </a:r>
            <a:r>
              <a:rPr lang="en-US" baseline="-25000" dirty="0" err="1"/>
              <a:t>u</a:t>
            </a:r>
            <a:r>
              <a:rPr lang="en-US" baseline="30000" dirty="0"/>
              <a:t>(j)</a:t>
            </a:r>
            <a:r>
              <a:rPr lang="en-US" dirty="0"/>
              <a:t> come from the same input “type” or “modality,” such as images, audio, text, etc. </a:t>
            </a:r>
          </a:p>
        </p:txBody>
      </p:sp>
      <p:sp>
        <p:nvSpPr>
          <p:cNvPr id="4" name="Slide Number Placeholder 3"/>
          <p:cNvSpPr>
            <a:spLocks noGrp="1"/>
          </p:cNvSpPr>
          <p:nvPr>
            <p:ph type="sldNum" sz="quarter" idx="5"/>
          </p:nvPr>
        </p:nvSpPr>
        <p:spPr/>
        <p:txBody>
          <a:bodyPr/>
          <a:lstStyle/>
          <a:p>
            <a:fld id="{D2D5144F-D994-3E4D-8937-30AD1870E3D7}" type="slidenum">
              <a:rPr lang="en-US" smtClean="0"/>
              <a:t>5</a:t>
            </a:fld>
            <a:endParaRPr lang="en-US"/>
          </a:p>
        </p:txBody>
      </p:sp>
    </p:spTree>
    <p:extLst>
      <p:ext uri="{BB962C8B-B14F-4D97-AF65-F5344CB8AC3E}">
        <p14:creationId xmlns:p14="http://schemas.microsoft.com/office/powerpoint/2010/main" val="1080497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example, if the inputs </a:t>
            </a:r>
            <a:r>
              <a:rPr lang="en-US" sz="1200" kern="1200" dirty="0" err="1">
                <a:solidFill>
                  <a:schemeClr val="tx1"/>
                </a:solidFill>
                <a:effectLst/>
                <a:latin typeface="+mn-lt"/>
                <a:ea typeface="+mn-ea"/>
                <a:cs typeface="+mn-cs"/>
              </a:rPr>
              <a:t>x</a:t>
            </a:r>
            <a:r>
              <a:rPr lang="en-US" sz="1200" kern="1200" baseline="-25000" dirty="0" err="1">
                <a:solidFill>
                  <a:schemeClr val="tx1"/>
                </a:solidFill>
                <a:effectLst/>
                <a:latin typeface="+mn-lt"/>
                <a:ea typeface="+mn-ea"/>
                <a:cs typeface="+mn-cs"/>
              </a:rPr>
              <a:t>u</a:t>
            </a:r>
            <a:r>
              <a:rPr lang="en-US" sz="1200" kern="1200" baseline="300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x</a:t>
            </a:r>
            <a:r>
              <a:rPr lang="en-US" sz="1200" kern="1200" baseline="-25000" dirty="0" err="1">
                <a:solidFill>
                  <a:schemeClr val="tx1"/>
                </a:solidFill>
                <a:effectLst/>
                <a:latin typeface="+mn-lt"/>
                <a:ea typeface="+mn-ea"/>
                <a:cs typeface="+mn-cs"/>
              </a:rPr>
              <a:t>l</a:t>
            </a:r>
            <a:r>
              <a:rPr lang="en-US" sz="1200" kern="1200" baseline="30000" dirty="0" err="1">
                <a:solidFill>
                  <a:schemeClr val="tx1"/>
                </a:solidFill>
                <a:effectLst/>
                <a:latin typeface="+mn-lt"/>
                <a:ea typeface="+mn-ea"/>
                <a:cs typeface="+mn-cs"/>
              </a:rPr>
              <a:t>j</a:t>
            </a:r>
            <a:r>
              <a:rPr lang="en-US" sz="1200" kern="1200" dirty="0">
                <a:solidFill>
                  <a:schemeClr val="tx1"/>
                </a:solidFill>
                <a:effectLst/>
                <a:latin typeface="+mn-lt"/>
                <a:ea typeface="+mn-ea"/>
                <a:cs typeface="+mn-cs"/>
              </a:rPr>
              <a:t> ) are vectors of pixel intensity values that represent images, our algorithm will use </a:t>
            </a:r>
            <a:r>
              <a:rPr lang="en-US" sz="1200" kern="1200" dirty="0" err="1">
                <a:solidFill>
                  <a:schemeClr val="tx1"/>
                </a:solidFill>
                <a:effectLst/>
                <a:latin typeface="+mn-lt"/>
                <a:ea typeface="+mn-ea"/>
                <a:cs typeface="+mn-cs"/>
              </a:rPr>
              <a:t>x</a:t>
            </a:r>
            <a:r>
              <a:rPr lang="en-US" sz="1200" kern="1200" baseline="-25000" dirty="0" err="1">
                <a:solidFill>
                  <a:schemeClr val="tx1"/>
                </a:solidFill>
                <a:effectLst/>
                <a:latin typeface="+mn-lt"/>
                <a:ea typeface="+mn-ea"/>
                <a:cs typeface="+mn-cs"/>
              </a:rPr>
              <a:t>u</a:t>
            </a:r>
            <a:r>
              <a:rPr lang="en-US" sz="1200" kern="1200" dirty="0">
                <a:solidFill>
                  <a:schemeClr val="tx1"/>
                </a:solidFill>
                <a:effectLst/>
                <a:latin typeface="+mn-lt"/>
                <a:ea typeface="+mn-ea"/>
                <a:cs typeface="+mn-cs"/>
              </a:rPr>
              <a:t> to learn the “basic elements” that comprise an image. For example, it may discover (through examining </a:t>
            </a:r>
            <a:endParaRPr lang="en-US" dirty="0"/>
          </a:p>
          <a:p>
            <a:r>
              <a:rPr lang="en-US" sz="1200" kern="1200" dirty="0">
                <a:solidFill>
                  <a:schemeClr val="tx1"/>
                </a:solidFill>
                <a:effectLst/>
                <a:latin typeface="+mn-lt"/>
                <a:ea typeface="+mn-ea"/>
                <a:cs typeface="+mn-cs"/>
              </a:rPr>
              <a:t>the statistics of the unlabeled images) certain strong correlations between rows of pixels, and therefore learn that most images have many edges. </a:t>
            </a:r>
            <a:endParaRPr lang="en-US" dirty="0"/>
          </a:p>
          <a:p>
            <a:endParaRPr lang="en-US" dirty="0"/>
          </a:p>
          <a:p>
            <a:r>
              <a:rPr lang="en-US" sz="1200" kern="1200" dirty="0">
                <a:solidFill>
                  <a:schemeClr val="tx1"/>
                </a:solidFill>
                <a:effectLst/>
                <a:latin typeface="+mn-lt"/>
                <a:ea typeface="+mn-ea"/>
                <a:cs typeface="+mn-cs"/>
              </a:rPr>
              <a:t>Through this, it then learns to represent images in terms of the edges that appear in it, rather than in terms of the raw pixel intensity values. This representation of an image in terms of the edges that appear in it—rather than the </a:t>
            </a:r>
            <a:endParaRPr lang="en-US" dirty="0"/>
          </a:p>
          <a:p>
            <a:r>
              <a:rPr lang="en-US" sz="1200" kern="1200" dirty="0">
                <a:solidFill>
                  <a:schemeClr val="tx1"/>
                </a:solidFill>
                <a:effectLst/>
                <a:latin typeface="+mn-lt"/>
                <a:ea typeface="+mn-ea"/>
                <a:cs typeface="+mn-cs"/>
              </a:rPr>
              <a:t>raw pixel intensity values—is a higher level, or more abstract, representation of the input. </a:t>
            </a:r>
            <a:endParaRPr lang="en-US" dirty="0"/>
          </a:p>
          <a:p>
            <a:endParaRPr lang="en-US" dirty="0"/>
          </a:p>
        </p:txBody>
      </p:sp>
      <p:sp>
        <p:nvSpPr>
          <p:cNvPr id="4" name="Slide Number Placeholder 3"/>
          <p:cNvSpPr>
            <a:spLocks noGrp="1"/>
          </p:cNvSpPr>
          <p:nvPr>
            <p:ph type="sldNum" sz="quarter" idx="5"/>
          </p:nvPr>
        </p:nvSpPr>
        <p:spPr/>
        <p:txBody>
          <a:bodyPr/>
          <a:lstStyle/>
          <a:p>
            <a:fld id="{D2D5144F-D994-3E4D-8937-30AD1870E3D7}" type="slidenum">
              <a:rPr lang="en-US" smtClean="0"/>
              <a:t>6</a:t>
            </a:fld>
            <a:endParaRPr lang="en-US"/>
          </a:p>
        </p:txBody>
      </p:sp>
    </p:spTree>
    <p:extLst>
      <p:ext uri="{BB962C8B-B14F-4D97-AF65-F5344CB8AC3E}">
        <p14:creationId xmlns:p14="http://schemas.microsoft.com/office/powerpoint/2010/main" val="3445220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compared with sparse coding as a method for constructing self-taught learning features, PCA has two limitations.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covariance matrix is symmetric and </a:t>
            </a:r>
            <a:r>
              <a:rPr lang="en-US" sz="1200" b="0" i="0" u="none" strike="noStrike" kern="1200" dirty="0">
                <a:solidFill>
                  <a:schemeClr val="tx1"/>
                </a:solidFill>
                <a:effectLst/>
                <a:latin typeface="+mn-lt"/>
                <a:ea typeface="+mn-ea"/>
                <a:cs typeface="+mn-cs"/>
                <a:hlinkClick r:id="rId3"/>
              </a:rPr>
              <a:t>eigenvectors of (real) symmetric matrices are orthogonal</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By learning a large number of basis vectors but using only a small number of them for any particular input, sparse coding gives a higher-level representation in terms of the many possible “basic patterns,” such as edges, that may appear in an input </a:t>
            </a:r>
            <a:endParaRPr lang="en-US" dirty="0"/>
          </a:p>
          <a:p>
            <a:endParaRPr lang="en-US" dirty="0"/>
          </a:p>
        </p:txBody>
      </p:sp>
      <p:sp>
        <p:nvSpPr>
          <p:cNvPr id="4" name="Slide Number Placeholder 3"/>
          <p:cNvSpPr>
            <a:spLocks noGrp="1"/>
          </p:cNvSpPr>
          <p:nvPr>
            <p:ph type="sldNum" sz="quarter" idx="5"/>
          </p:nvPr>
        </p:nvSpPr>
        <p:spPr/>
        <p:txBody>
          <a:bodyPr/>
          <a:lstStyle/>
          <a:p>
            <a:fld id="{D2D5144F-D994-3E4D-8937-30AD1870E3D7}" type="slidenum">
              <a:rPr lang="en-US" smtClean="0"/>
              <a:t>7</a:t>
            </a:fld>
            <a:endParaRPr lang="en-US"/>
          </a:p>
        </p:txBody>
      </p:sp>
    </p:spTree>
    <p:extLst>
      <p:ext uri="{BB962C8B-B14F-4D97-AF65-F5344CB8AC3E}">
        <p14:creationId xmlns:p14="http://schemas.microsoft.com/office/powerpoint/2010/main" val="4118454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buFont typeface="Wingdings" pitchFamily="2" charset="2"/>
              <a:buChar char="§"/>
            </a:pPr>
            <a:r>
              <a:rPr lang="en-US" dirty="0">
                <a:solidFill>
                  <a:schemeClr val="bg1"/>
                </a:solidFill>
              </a:rPr>
              <a:t>Example images from the handwritten digit dataset (top), the handwritten character dataset (middle) and the font character dataset (bottom). Right: Example sparse coding bases learned on handwritten digits.</a:t>
            </a:r>
            <a:endParaRPr lang="en-US" sz="1000" dirty="0">
              <a:solidFill>
                <a:schemeClr val="bg1"/>
              </a:solidFill>
            </a:endParaRPr>
          </a:p>
          <a:p>
            <a:pPr marL="342900" indent="-342900" algn="just">
              <a:buFont typeface="Wingdings" pitchFamily="2" charset="2"/>
              <a:buChar char="§"/>
            </a:pPr>
            <a:r>
              <a:rPr lang="en-US" sz="1200" dirty="0">
                <a:solidFill>
                  <a:schemeClr val="bg1"/>
                </a:solidFill>
              </a:rPr>
              <a:t>Classification accuracy on 26-way handwrit- ten English character classification, using bases trained on handwritten digits. Bottom: Classification accuracy on 26-way English font character classification, using bases trained on English handwritten characters. </a:t>
            </a:r>
          </a:p>
          <a:p>
            <a:endParaRPr lang="en-US" dirty="0"/>
          </a:p>
        </p:txBody>
      </p:sp>
      <p:sp>
        <p:nvSpPr>
          <p:cNvPr id="4" name="Slide Number Placeholder 3"/>
          <p:cNvSpPr>
            <a:spLocks noGrp="1"/>
          </p:cNvSpPr>
          <p:nvPr>
            <p:ph type="sldNum" sz="quarter" idx="5"/>
          </p:nvPr>
        </p:nvSpPr>
        <p:spPr/>
        <p:txBody>
          <a:bodyPr/>
          <a:lstStyle/>
          <a:p>
            <a:fld id="{D2D5144F-D994-3E4D-8937-30AD1870E3D7}" type="slidenum">
              <a:rPr lang="en-US" smtClean="0"/>
              <a:t>8</a:t>
            </a:fld>
            <a:endParaRPr lang="en-US"/>
          </a:p>
        </p:txBody>
      </p:sp>
    </p:spTree>
    <p:extLst>
      <p:ext uri="{BB962C8B-B14F-4D97-AF65-F5344CB8AC3E}">
        <p14:creationId xmlns:p14="http://schemas.microsoft.com/office/powerpoint/2010/main" val="626396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the experiments described above, we used the regular notions of similarity (i.e., standard SVM kernels) to allow a fair comparison with the baseline algorithms. </a:t>
            </a:r>
          </a:p>
          <a:p>
            <a:endParaRPr lang="en-US" sz="1200" dirty="0"/>
          </a:p>
          <a:p>
            <a:endParaRPr lang="en-US" sz="1200" dirty="0"/>
          </a:p>
          <a:p>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3" tooltip="Bayesian statistics"/>
              </a:rPr>
              <a:t>Bayesian statistics</a:t>
            </a:r>
            <a:r>
              <a:rPr lang="en-US" sz="1200" b="0" i="0" kern="1200" dirty="0">
                <a:solidFill>
                  <a:schemeClr val="tx1"/>
                </a:solidFill>
                <a:effectLst/>
                <a:latin typeface="+mn-lt"/>
                <a:ea typeface="+mn-ea"/>
                <a:cs typeface="+mn-cs"/>
              </a:rPr>
              <a:t>, a </a:t>
            </a:r>
            <a:r>
              <a:rPr lang="en-US" sz="1200" b="1" i="0" kern="1200" dirty="0">
                <a:solidFill>
                  <a:schemeClr val="tx1"/>
                </a:solidFill>
                <a:effectLst/>
                <a:latin typeface="+mn-lt"/>
                <a:ea typeface="+mn-ea"/>
                <a:cs typeface="+mn-cs"/>
              </a:rPr>
              <a:t>maximum a posteriori probability</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MAP</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estimate</a:t>
            </a:r>
            <a:r>
              <a:rPr lang="en-US" sz="1200" b="0" i="0" kern="1200" dirty="0">
                <a:solidFill>
                  <a:schemeClr val="tx1"/>
                </a:solidFill>
                <a:effectLst/>
                <a:latin typeface="+mn-lt"/>
                <a:ea typeface="+mn-ea"/>
                <a:cs typeface="+mn-cs"/>
              </a:rPr>
              <a:t> is an estimate of an unknown quantity, that equals the </a:t>
            </a:r>
            <a:r>
              <a:rPr lang="en-US" sz="1200" b="0" i="0" u="none" strike="noStrike" kern="1200" dirty="0">
                <a:solidFill>
                  <a:schemeClr val="tx1"/>
                </a:solidFill>
                <a:effectLst/>
                <a:latin typeface="+mn-lt"/>
                <a:ea typeface="+mn-ea"/>
                <a:cs typeface="+mn-cs"/>
                <a:hlinkClick r:id="rId4" tooltip="Mode (statistics)"/>
              </a:rPr>
              <a:t>mode</a:t>
            </a:r>
            <a:r>
              <a:rPr lang="en-US" sz="1200" b="0" i="0" kern="1200" dirty="0">
                <a:solidFill>
                  <a:schemeClr val="tx1"/>
                </a:solidFill>
                <a:effectLst/>
                <a:latin typeface="+mn-lt"/>
                <a:ea typeface="+mn-ea"/>
                <a:cs typeface="+mn-cs"/>
              </a:rPr>
              <a:t> of the </a:t>
            </a:r>
            <a:r>
              <a:rPr lang="en-US" sz="1200" b="0" i="0" u="none" strike="noStrike" kern="1200" dirty="0">
                <a:solidFill>
                  <a:schemeClr val="tx1"/>
                </a:solidFill>
                <a:effectLst/>
                <a:latin typeface="+mn-lt"/>
                <a:ea typeface="+mn-ea"/>
                <a:cs typeface="+mn-cs"/>
                <a:hlinkClick r:id="rId5" tooltip="Posterior distribution"/>
              </a:rPr>
              <a:t>posterior distribution</a:t>
            </a:r>
            <a:r>
              <a:rPr lang="en-US" sz="1200" b="0" i="0" kern="1200" dirty="0">
                <a:solidFill>
                  <a:schemeClr val="tx1"/>
                </a:solidFill>
                <a:effectLst/>
                <a:latin typeface="+mn-lt"/>
                <a:ea typeface="+mn-ea"/>
                <a:cs typeface="+mn-cs"/>
              </a:rPr>
              <a:t>. The MAP can be used to obtain a </a:t>
            </a:r>
            <a:r>
              <a:rPr lang="en-US" sz="1200" b="0" i="0" u="none" strike="noStrike" kern="1200" dirty="0">
                <a:solidFill>
                  <a:schemeClr val="tx1"/>
                </a:solidFill>
                <a:effectLst/>
                <a:latin typeface="+mn-lt"/>
                <a:ea typeface="+mn-ea"/>
                <a:cs typeface="+mn-cs"/>
                <a:hlinkClick r:id="rId6" tooltip="Point estimation"/>
              </a:rPr>
              <a:t>point estimate</a:t>
            </a:r>
            <a:r>
              <a:rPr lang="en-US" sz="1200" b="0" i="0" kern="1200" dirty="0">
                <a:solidFill>
                  <a:schemeClr val="tx1"/>
                </a:solidFill>
                <a:effectLst/>
                <a:latin typeface="+mn-lt"/>
                <a:ea typeface="+mn-ea"/>
                <a:cs typeface="+mn-cs"/>
              </a:rPr>
              <a:t> of an unobserved quantity on the basis of empirical data. It is closely related to the method of </a:t>
            </a:r>
            <a:r>
              <a:rPr lang="en-US" sz="1200" b="0" i="0" u="none" strike="noStrike" kern="1200" dirty="0">
                <a:solidFill>
                  <a:schemeClr val="tx1"/>
                </a:solidFill>
                <a:effectLst/>
                <a:latin typeface="+mn-lt"/>
                <a:ea typeface="+mn-ea"/>
                <a:cs typeface="+mn-cs"/>
                <a:hlinkClick r:id="rId7" tooltip="Maximum likelihood"/>
              </a:rPr>
              <a:t>maximum likelihood</a:t>
            </a:r>
            <a:r>
              <a:rPr lang="en-US" sz="1200" b="0" i="0" kern="1200" dirty="0">
                <a:solidFill>
                  <a:schemeClr val="tx1"/>
                </a:solidFill>
                <a:effectLst/>
                <a:latin typeface="+mn-lt"/>
                <a:ea typeface="+mn-ea"/>
                <a:cs typeface="+mn-cs"/>
              </a:rPr>
              <a:t> (ML) estimation, but employs an augmented </a:t>
            </a:r>
            <a:r>
              <a:rPr lang="en-US" sz="1200" b="0" i="0" u="none" strike="noStrike" kern="1200" dirty="0">
                <a:solidFill>
                  <a:schemeClr val="tx1"/>
                </a:solidFill>
                <a:effectLst/>
                <a:latin typeface="+mn-lt"/>
                <a:ea typeface="+mn-ea"/>
                <a:cs typeface="+mn-cs"/>
                <a:hlinkClick r:id="rId8" tooltip="Optimization (mathematics)"/>
              </a:rPr>
              <a:t>optimization objective</a:t>
            </a:r>
            <a:r>
              <a:rPr lang="en-US" sz="1200" b="0" i="0" kern="1200" dirty="0">
                <a:solidFill>
                  <a:schemeClr val="tx1"/>
                </a:solidFill>
                <a:effectLst/>
                <a:latin typeface="+mn-lt"/>
                <a:ea typeface="+mn-ea"/>
                <a:cs typeface="+mn-cs"/>
              </a:rPr>
              <a:t> which incorporates a </a:t>
            </a:r>
            <a:r>
              <a:rPr lang="en-US" sz="1200" b="0" i="0" u="none" strike="noStrike" kern="1200" dirty="0">
                <a:solidFill>
                  <a:schemeClr val="tx1"/>
                </a:solidFill>
                <a:effectLst/>
                <a:latin typeface="+mn-lt"/>
                <a:ea typeface="+mn-ea"/>
                <a:cs typeface="+mn-cs"/>
                <a:hlinkClick r:id="rId9" tooltip="Prior distribution"/>
              </a:rPr>
              <a:t>prior distribution</a:t>
            </a:r>
            <a:r>
              <a:rPr lang="en-US" sz="1200" b="0" i="0" kern="1200" dirty="0">
                <a:solidFill>
                  <a:schemeClr val="tx1"/>
                </a:solidFill>
                <a:effectLst/>
                <a:latin typeface="+mn-lt"/>
                <a:ea typeface="+mn-ea"/>
                <a:cs typeface="+mn-cs"/>
              </a:rPr>
              <a:t> (that quantifies the additional information available through prior knowledge of a related event) over the quantity one wants to estimate. MAP estimation can therefore be seen as a </a:t>
            </a:r>
            <a:r>
              <a:rPr lang="en-US" sz="1200" b="0" i="0" u="none" strike="noStrike" kern="1200" dirty="0">
                <a:solidFill>
                  <a:schemeClr val="tx1"/>
                </a:solidFill>
                <a:effectLst/>
                <a:latin typeface="+mn-lt"/>
                <a:ea typeface="+mn-ea"/>
                <a:cs typeface="+mn-cs"/>
                <a:hlinkClick r:id="rId10" tooltip="Regularization (mathematics)"/>
              </a:rPr>
              <a:t>regularization</a:t>
            </a:r>
            <a:r>
              <a:rPr lang="en-US" sz="1200" b="0" i="0" kern="1200" dirty="0">
                <a:solidFill>
                  <a:schemeClr val="tx1"/>
                </a:solidFill>
                <a:effectLst/>
                <a:latin typeface="+mn-lt"/>
                <a:ea typeface="+mn-ea"/>
                <a:cs typeface="+mn-cs"/>
              </a:rPr>
              <a:t> of ML estimation.</a:t>
            </a:r>
            <a:endParaRPr lang="en-US" sz="1200" dirty="0"/>
          </a:p>
        </p:txBody>
      </p:sp>
      <p:sp>
        <p:nvSpPr>
          <p:cNvPr id="4" name="Slide Number Placeholder 3"/>
          <p:cNvSpPr>
            <a:spLocks noGrp="1"/>
          </p:cNvSpPr>
          <p:nvPr>
            <p:ph type="sldNum" sz="quarter" idx="5"/>
          </p:nvPr>
        </p:nvSpPr>
        <p:spPr/>
        <p:txBody>
          <a:bodyPr/>
          <a:lstStyle/>
          <a:p>
            <a:fld id="{D2D5144F-D994-3E4D-8937-30AD1870E3D7}" type="slidenum">
              <a:rPr lang="en-US" smtClean="0"/>
              <a:t>9</a:t>
            </a:fld>
            <a:endParaRPr lang="en-US"/>
          </a:p>
        </p:txBody>
      </p:sp>
    </p:spTree>
    <p:extLst>
      <p:ext uri="{BB962C8B-B14F-4D97-AF65-F5344CB8AC3E}">
        <p14:creationId xmlns:p14="http://schemas.microsoft.com/office/powerpoint/2010/main" val="3742975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5144F-D994-3E4D-8937-30AD1870E3D7}" type="slidenum">
              <a:rPr lang="en-US" smtClean="0"/>
              <a:t>10</a:t>
            </a:fld>
            <a:endParaRPr lang="en-US"/>
          </a:p>
        </p:txBody>
      </p:sp>
    </p:spTree>
    <p:extLst>
      <p:ext uri="{BB962C8B-B14F-4D97-AF65-F5344CB8AC3E}">
        <p14:creationId xmlns:p14="http://schemas.microsoft.com/office/powerpoint/2010/main" val="74932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AB3A824-1A51-4B26-AD58-A6D8E14F6C04}" type="datetimeFigureOut">
              <a:rPr lang="en-US" smtClean="0"/>
              <a:t>11/7/18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US"/>
              <a:t>
              </a:t>
            </a:r>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D22F896-40B5-4ADD-8801-0D06FADFA095}"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568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11/7/18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92723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11/7/18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3942530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11/7/18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809604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E5059C3-6A89-4494-99FF-5A4D6FFD50EB}" type="datetimeFigureOut">
              <a:rPr lang="en-US" smtClean="0"/>
              <a:t>11/7/18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US"/>
              <a:t>
              </a:t>
            </a:r>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0307195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C1C18-307B-4F68-A007-B5B542270E8D}" type="datetimeFigureOut">
              <a:rPr lang="en-US" smtClean="0"/>
              <a:t>11/7/18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3987149"/>
      </p:ext>
    </p:extLst>
  </p:cSld>
  <p:clrMapOvr>
    <a:masterClrMapping/>
  </p:clrMapOvr>
  <p:hf sldNum="0" hdr="0" ftr="0" dt="0"/>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t>11/7/18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86699536"/>
      </p:ext>
    </p:extLst>
  </p:cSld>
  <p:clrMapOvr>
    <a:masterClrMapping/>
  </p:clrMapOvr>
  <p:hf sldNum="0"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11/7/18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9501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11/7/18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151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3CBC1C18-307B-4F68-A007-B5B542270E8D}" type="datetimeFigureOut">
              <a:rPr lang="en-US" smtClean="0"/>
              <a:t>11/7/18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r>
              <a:rPr lang="en-US"/>
              <a:t>
              </a:t>
            </a:r>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6D22F896-40B5-4ADD-8801-0D06FADFA09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3781375"/>
      </p:ext>
    </p:extLst>
  </p:cSld>
  <p:clrMapOvr>
    <a:masterClrMapping/>
  </p:clrMapOvr>
  <p:hf sldNum="0" hdr="0" ftr="0" dt="0"/>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3CBC1C18-307B-4F68-A007-B5B542270E8D}" type="datetimeFigureOut">
              <a:rPr lang="en-US" smtClean="0"/>
              <a:t>11/7/18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r>
              <a:rPr lang="en-US"/>
              <a:t>
              </a:t>
            </a:r>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54089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CBC1C18-307B-4F68-A007-B5B542270E8D}" type="datetimeFigureOut">
              <a:rPr lang="en-US" smtClean="0"/>
              <a:t>11/7/18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D22F896-40B5-4ADD-8801-0D06FADFA09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353360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9830-40D7-154E-B9D2-832B676FAB3B}"/>
              </a:ext>
            </a:extLst>
          </p:cNvPr>
          <p:cNvSpPr>
            <a:spLocks noGrp="1"/>
          </p:cNvSpPr>
          <p:nvPr>
            <p:ph type="ctrTitle"/>
          </p:nvPr>
        </p:nvSpPr>
        <p:spPr>
          <a:xfrm>
            <a:off x="1078523" y="1098388"/>
            <a:ext cx="10318418" cy="4394988"/>
          </a:xfrm>
        </p:spPr>
        <p:txBody>
          <a:bodyPr/>
          <a:lstStyle/>
          <a:p>
            <a:r>
              <a:rPr lang="en-US" altLang="en-US" sz="4800" cap="none" dirty="0">
                <a:solidFill>
                  <a:schemeClr val="tx1"/>
                </a:solidFill>
                <a:latin typeface="CMBX12"/>
              </a:rPr>
              <a:t>Self-taught Learning: Transfer Learning from Unlabeled Data </a:t>
            </a:r>
            <a:br>
              <a:rPr lang="en-US" altLang="en-US" sz="9600" cap="none" dirty="0">
                <a:solidFill>
                  <a:schemeClr val="tx1"/>
                </a:solidFill>
              </a:rPr>
            </a:br>
            <a:endParaRPr lang="en-US" dirty="0"/>
          </a:p>
        </p:txBody>
      </p:sp>
      <p:sp>
        <p:nvSpPr>
          <p:cNvPr id="3" name="Subtitle 2">
            <a:extLst>
              <a:ext uri="{FF2B5EF4-FFF2-40B4-BE49-F238E27FC236}">
                <a16:creationId xmlns:a16="http://schemas.microsoft.com/office/drawing/2014/main" id="{EB4D1CC0-4874-9643-899F-02C6EE748D06}"/>
              </a:ext>
            </a:extLst>
          </p:cNvPr>
          <p:cNvSpPr>
            <a:spLocks noGrp="1"/>
          </p:cNvSpPr>
          <p:nvPr>
            <p:ph type="subTitle" idx="1"/>
          </p:nvPr>
        </p:nvSpPr>
        <p:spPr>
          <a:xfrm>
            <a:off x="3103266" y="5759612"/>
            <a:ext cx="12943114" cy="1401317"/>
          </a:xfrm>
        </p:spPr>
        <p:txBody>
          <a:bodyPr>
            <a:normAutofit/>
          </a:bodyPr>
          <a:lstStyle/>
          <a:p>
            <a:pPr lvl="0" algn="l" eaLnBrk="0" fontAlgn="base" hangingPunct="0">
              <a:spcBef>
                <a:spcPct val="0"/>
              </a:spcBef>
              <a:spcAft>
                <a:spcPct val="0"/>
              </a:spcAft>
              <a:buClrTx/>
            </a:pPr>
            <a:r>
              <a:rPr lang="en-US" altLang="en-US" b="0" cap="none" dirty="0">
                <a:solidFill>
                  <a:schemeClr val="tx1"/>
                </a:solidFill>
                <a:latin typeface="Arial" panose="020B0604020202020204" pitchFamily="34" charset="0"/>
              </a:rPr>
              <a:t>                                                                                                   </a:t>
            </a:r>
          </a:p>
          <a:p>
            <a:r>
              <a:rPr lang="en-US" dirty="0"/>
              <a:t>Rathna Sindura Chikkam</a:t>
            </a:r>
          </a:p>
          <a:p>
            <a:r>
              <a:rPr lang="en-US" dirty="0"/>
              <a:t>Swetha Vijaya </a:t>
            </a:r>
            <a:r>
              <a:rPr lang="en-US" dirty="0" err="1"/>
              <a:t>raghavan</a:t>
            </a:r>
            <a:endParaRPr lang="en-US" dirty="0"/>
          </a:p>
        </p:txBody>
      </p:sp>
      <p:sp>
        <p:nvSpPr>
          <p:cNvPr id="4" name="Rectangle 1">
            <a:extLst>
              <a:ext uri="{FF2B5EF4-FFF2-40B4-BE49-F238E27FC236}">
                <a16:creationId xmlns:a16="http://schemas.microsoft.com/office/drawing/2014/main" id="{0A46FDBC-55D2-5C47-8AAE-49BDF121A676}"/>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175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DD0AEE21-CF4B-4395-A100-EFB0EB995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3" name="Rectangle 13">
            <a:extLst>
              <a:ext uri="{FF2B5EF4-FFF2-40B4-BE49-F238E27FC236}">
                <a16:creationId xmlns:a16="http://schemas.microsoft.com/office/drawing/2014/main" id="{9F8DBD9A-1B56-4D4B-856B-89CC682C6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5">
            <a:extLst>
              <a:ext uri="{FF2B5EF4-FFF2-40B4-BE49-F238E27FC236}">
                <a16:creationId xmlns:a16="http://schemas.microsoft.com/office/drawing/2014/main" id="{EE079F42-5C7A-44DD-9E9F-A34795A48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091" y="0"/>
            <a:ext cx="114729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6">
            <a:extLst>
              <a:ext uri="{FF2B5EF4-FFF2-40B4-BE49-F238E27FC236}">
                <a16:creationId xmlns:a16="http://schemas.microsoft.com/office/drawing/2014/main" id="{09777E15-6D68-4808-AD20-82EA7377F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28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0" name="Freeform 6">
            <a:extLst>
              <a:ext uri="{FF2B5EF4-FFF2-40B4-BE49-F238E27FC236}">
                <a16:creationId xmlns:a16="http://schemas.microsoft.com/office/drawing/2014/main" id="{CE79CAD8-9F7F-4756-BD12-8463CA4C6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2" name="Rectangle 21">
            <a:extLst>
              <a:ext uri="{FF2B5EF4-FFF2-40B4-BE49-F238E27FC236}">
                <a16:creationId xmlns:a16="http://schemas.microsoft.com/office/drawing/2014/main" id="{A9923A21-5790-4667-B5C7-ADA793B49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4448" y="643466"/>
            <a:ext cx="9600802" cy="55710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409C878-B154-F844-B43F-6A1E1B55EF5C}"/>
              </a:ext>
            </a:extLst>
          </p:cNvPr>
          <p:cNvPicPr>
            <a:picLocks noChangeAspect="1"/>
          </p:cNvPicPr>
          <p:nvPr/>
        </p:nvPicPr>
        <p:blipFill>
          <a:blip r:embed="rId3"/>
          <a:stretch>
            <a:fillRect/>
          </a:stretch>
        </p:blipFill>
        <p:spPr>
          <a:xfrm>
            <a:off x="4025685" y="965199"/>
            <a:ext cx="4878324" cy="4927601"/>
          </a:xfrm>
          <a:prstGeom prst="rect">
            <a:avLst/>
          </a:prstGeom>
        </p:spPr>
      </p:pic>
      <p:sp>
        <p:nvSpPr>
          <p:cNvPr id="3" name="TextBox 2">
            <a:extLst>
              <a:ext uri="{FF2B5EF4-FFF2-40B4-BE49-F238E27FC236}">
                <a16:creationId xmlns:a16="http://schemas.microsoft.com/office/drawing/2014/main" id="{C40093C7-7FAE-7B49-84CE-2047950D1C19}"/>
              </a:ext>
            </a:extLst>
          </p:cNvPr>
          <p:cNvSpPr txBox="1"/>
          <p:nvPr/>
        </p:nvSpPr>
        <p:spPr>
          <a:xfrm>
            <a:off x="1112396" y="6196390"/>
            <a:ext cx="10758660" cy="923330"/>
          </a:xfrm>
          <a:prstGeom prst="rect">
            <a:avLst/>
          </a:prstGeom>
          <a:noFill/>
        </p:spPr>
        <p:txBody>
          <a:bodyPr wrap="square" rtlCol="0">
            <a:spAutoFit/>
          </a:bodyPr>
          <a:lstStyle/>
          <a:p>
            <a:r>
              <a:rPr lang="en-US" dirty="0"/>
              <a:t>Reference : Self-taught Learning: Transfer Learning from Unlabeled Data </a:t>
            </a:r>
          </a:p>
          <a:p>
            <a:r>
              <a:rPr lang="en-US" dirty="0"/>
              <a:t>Computer Science Department, Stanford University, CA 94305 USA </a:t>
            </a:r>
          </a:p>
          <a:p>
            <a:endParaRPr lang="en-US" dirty="0"/>
          </a:p>
        </p:txBody>
      </p:sp>
    </p:spTree>
    <p:extLst>
      <p:ext uri="{BB962C8B-B14F-4D97-AF65-F5344CB8AC3E}">
        <p14:creationId xmlns:p14="http://schemas.microsoft.com/office/powerpoint/2010/main" val="74705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7533D-8E48-A349-A289-304BB5C317F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D8E105C-6519-D347-A09D-56B1C16409E3}"/>
              </a:ext>
            </a:extLst>
          </p:cNvPr>
          <p:cNvSpPr>
            <a:spLocks noGrp="1"/>
          </p:cNvSpPr>
          <p:nvPr>
            <p:ph idx="1"/>
          </p:nvPr>
        </p:nvSpPr>
        <p:spPr>
          <a:xfrm>
            <a:off x="1251678" y="1251858"/>
            <a:ext cx="10178322" cy="3593591"/>
          </a:xfrm>
        </p:spPr>
        <p:txBody>
          <a:bodyPr/>
          <a:lstStyle/>
          <a:p>
            <a:pPr>
              <a:buFont typeface="Wingdings" pitchFamily="2" charset="2"/>
              <a:buChar char="q"/>
            </a:pPr>
            <a:r>
              <a:rPr lang="en-US" dirty="0"/>
              <a:t> SYNOPSIS</a:t>
            </a:r>
          </a:p>
          <a:p>
            <a:pPr>
              <a:buFont typeface="Wingdings" pitchFamily="2" charset="2"/>
              <a:buChar char="q"/>
            </a:pPr>
            <a:r>
              <a:rPr lang="en-US" dirty="0"/>
              <a:t>TYPES OF LEARNING</a:t>
            </a:r>
          </a:p>
          <a:p>
            <a:pPr>
              <a:buFont typeface="Wingdings" pitchFamily="2" charset="2"/>
              <a:buChar char="q"/>
            </a:pPr>
            <a:r>
              <a:rPr lang="en-US" dirty="0"/>
              <a:t>PROBLEM FORMALISM </a:t>
            </a:r>
          </a:p>
          <a:p>
            <a:pPr>
              <a:buFont typeface="Wingdings" pitchFamily="2" charset="2"/>
              <a:buChar char="q"/>
            </a:pPr>
            <a:r>
              <a:rPr lang="en-US" dirty="0"/>
              <a:t>A SELF-TAUGHT LEARNING ALGORITHM </a:t>
            </a:r>
          </a:p>
          <a:p>
            <a:pPr>
              <a:buFont typeface="Wingdings" pitchFamily="2" charset="2"/>
              <a:buChar char="q"/>
            </a:pPr>
            <a:r>
              <a:rPr lang="en-US" dirty="0"/>
              <a:t>WHY SPARSE CODING OVER PCA</a:t>
            </a:r>
          </a:p>
          <a:p>
            <a:pPr>
              <a:buFont typeface="Wingdings" pitchFamily="2" charset="2"/>
              <a:buChar char="q"/>
            </a:pPr>
            <a:r>
              <a:rPr lang="en-US" dirty="0"/>
              <a:t>EXPERIMENT RESULTS</a:t>
            </a:r>
          </a:p>
          <a:p>
            <a:pPr>
              <a:buFont typeface="Wingdings" pitchFamily="2" charset="2"/>
              <a:buChar char="q"/>
            </a:pPr>
            <a:r>
              <a:rPr lang="en-US" dirty="0"/>
              <a:t>LEARNING A KERNEL VIA SPARSE CODING </a:t>
            </a:r>
          </a:p>
          <a:p>
            <a:pPr>
              <a:buFont typeface="Wingdings" pitchFamily="2" charset="2"/>
              <a:buChar char="q"/>
            </a:pPr>
            <a:endParaRPr lang="en-US" dirty="0"/>
          </a:p>
          <a:p>
            <a:pPr>
              <a:buFont typeface="Wingdings" pitchFamily="2" charset="2"/>
              <a:buChar char="q"/>
            </a:pPr>
            <a:endParaRPr lang="en-US" dirty="0"/>
          </a:p>
        </p:txBody>
      </p:sp>
    </p:spTree>
    <p:extLst>
      <p:ext uri="{BB962C8B-B14F-4D97-AF65-F5344CB8AC3E}">
        <p14:creationId xmlns:p14="http://schemas.microsoft.com/office/powerpoint/2010/main" val="3963933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2BF4-79DA-C24D-9045-0042C6216553}"/>
              </a:ext>
            </a:extLst>
          </p:cNvPr>
          <p:cNvSpPr>
            <a:spLocks noGrp="1"/>
          </p:cNvSpPr>
          <p:nvPr>
            <p:ph type="title"/>
          </p:nvPr>
        </p:nvSpPr>
        <p:spPr>
          <a:xfrm>
            <a:off x="1251678" y="382385"/>
            <a:ext cx="10178322" cy="521505"/>
          </a:xfrm>
        </p:spPr>
        <p:txBody>
          <a:bodyPr>
            <a:normAutofit fontScale="90000"/>
          </a:bodyPr>
          <a:lstStyle/>
          <a:p>
            <a:r>
              <a:rPr lang="en-US" dirty="0"/>
              <a:t>SYNOPSIS</a:t>
            </a:r>
          </a:p>
        </p:txBody>
      </p:sp>
      <p:sp>
        <p:nvSpPr>
          <p:cNvPr id="3" name="Content Placeholder 2">
            <a:extLst>
              <a:ext uri="{FF2B5EF4-FFF2-40B4-BE49-F238E27FC236}">
                <a16:creationId xmlns:a16="http://schemas.microsoft.com/office/drawing/2014/main" id="{38206D35-9160-184E-BAC0-6F5EC7D4EBC2}"/>
              </a:ext>
            </a:extLst>
          </p:cNvPr>
          <p:cNvSpPr>
            <a:spLocks noGrp="1"/>
          </p:cNvSpPr>
          <p:nvPr>
            <p:ph idx="1"/>
          </p:nvPr>
        </p:nvSpPr>
        <p:spPr>
          <a:xfrm>
            <a:off x="1356781" y="1087822"/>
            <a:ext cx="10178322" cy="5387793"/>
          </a:xfrm>
        </p:spPr>
        <p:txBody>
          <a:bodyPr>
            <a:normAutofit/>
          </a:bodyPr>
          <a:lstStyle/>
          <a:p>
            <a:pPr algn="just">
              <a:buFont typeface="Wingdings" pitchFamily="2" charset="2"/>
              <a:buChar char="§"/>
            </a:pPr>
            <a:r>
              <a:rPr lang="en-US" dirty="0"/>
              <a:t>New machine learning frame- work called “self-taught learning” for using unlabeled data in supervised classification tasks. </a:t>
            </a:r>
          </a:p>
          <a:p>
            <a:pPr algn="just">
              <a:buFont typeface="Wingdings" pitchFamily="2" charset="2"/>
              <a:buChar char="§"/>
            </a:pPr>
            <a:r>
              <a:rPr lang="en-US" dirty="0"/>
              <a:t>NO Assumption that the unlabeled data follows the same class labels or generative distribution as the labeled data. </a:t>
            </a:r>
          </a:p>
          <a:p>
            <a:pPr algn="just">
              <a:buFont typeface="Wingdings" pitchFamily="2" charset="2"/>
              <a:buChar char="§"/>
            </a:pPr>
            <a:r>
              <a:rPr lang="en-US" dirty="0"/>
              <a:t>Used Large number of unlabeled images (or audio samples, or text documents) randomly downloaded from the Internet to improve performance on a given image (or audio, or text) classification task.</a:t>
            </a:r>
          </a:p>
          <a:p>
            <a:pPr algn="just">
              <a:buFont typeface="Wingdings" pitchFamily="2" charset="2"/>
              <a:buChar char="§"/>
            </a:pPr>
            <a:r>
              <a:rPr lang="en-US" sz="2100" dirty="0"/>
              <a:t>Supervised learning task of interest, Motivated by the observation that even many randomly downloaded images will contain basic visual patterns (such as edges) used to recognize such patterns from the unlabeled data.  </a:t>
            </a:r>
            <a:endParaRPr lang="en-US" dirty="0"/>
          </a:p>
          <a:p>
            <a:pPr marL="0" indent="0" algn="just">
              <a:buNone/>
            </a:pPr>
            <a:r>
              <a:rPr lang="en-US" b="1" u="sng" dirty="0"/>
              <a:t>Methodologies:</a:t>
            </a:r>
          </a:p>
          <a:p>
            <a:pPr algn="just">
              <a:buFont typeface="Wingdings" pitchFamily="2" charset="2"/>
              <a:buChar char="§"/>
            </a:pPr>
            <a:r>
              <a:rPr lang="en-US" dirty="0"/>
              <a:t>Self-taught learning that uses </a:t>
            </a:r>
            <a:r>
              <a:rPr lang="en-US" b="1" dirty="0"/>
              <a:t>sparse coding </a:t>
            </a:r>
            <a:r>
              <a:rPr lang="en-US" dirty="0"/>
              <a:t>to construct higher-level features using the unlabeled data.</a:t>
            </a:r>
          </a:p>
          <a:p>
            <a:pPr algn="just">
              <a:buFont typeface="Wingdings" pitchFamily="2" charset="2"/>
              <a:buChar char="§"/>
            </a:pPr>
            <a:r>
              <a:rPr lang="en-US" dirty="0"/>
              <a:t>Using an SVM for classification with Fisher kernel can be learned for this representation. </a:t>
            </a:r>
          </a:p>
          <a:p>
            <a:pPr algn="just">
              <a:buFont typeface="Wingdings" pitchFamily="2" charset="2"/>
              <a:buChar char="§"/>
            </a:pPr>
            <a:endParaRPr lang="en-US" dirty="0"/>
          </a:p>
          <a:p>
            <a:endParaRPr lang="en-US" dirty="0"/>
          </a:p>
          <a:p>
            <a:endParaRPr lang="en-US" dirty="0"/>
          </a:p>
        </p:txBody>
      </p:sp>
    </p:spTree>
    <p:extLst>
      <p:ext uri="{BB962C8B-B14F-4D97-AF65-F5344CB8AC3E}">
        <p14:creationId xmlns:p14="http://schemas.microsoft.com/office/powerpoint/2010/main" val="368491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B2BB0174-320A-4D4B-BCAD-D75BB390F6CA}"/>
              </a:ext>
            </a:extLst>
          </p:cNvPr>
          <p:cNvSpPr>
            <a:spLocks noGrp="1"/>
          </p:cNvSpPr>
          <p:nvPr>
            <p:ph type="title"/>
          </p:nvPr>
        </p:nvSpPr>
        <p:spPr>
          <a:xfrm>
            <a:off x="7966841" y="457200"/>
            <a:ext cx="4359557" cy="1197864"/>
          </a:xfrm>
        </p:spPr>
        <p:txBody>
          <a:bodyPr anchor="b">
            <a:normAutofit/>
          </a:bodyPr>
          <a:lstStyle/>
          <a:p>
            <a:r>
              <a:rPr lang="en-US" sz="3600" dirty="0">
                <a:solidFill>
                  <a:schemeClr val="accent1"/>
                </a:solidFill>
              </a:rPr>
              <a:t>TYPES OF LEARNING</a:t>
            </a:r>
            <a:br>
              <a:rPr lang="en-US" sz="1900" dirty="0">
                <a:solidFill>
                  <a:schemeClr val="accent1"/>
                </a:solidFill>
              </a:rPr>
            </a:br>
            <a:endParaRPr lang="en-US" sz="1900" dirty="0">
              <a:solidFill>
                <a:schemeClr val="accent1"/>
              </a:solidFill>
            </a:endParaRPr>
          </a:p>
        </p:txBody>
      </p:sp>
      <p:pic>
        <p:nvPicPr>
          <p:cNvPr id="8" name="Content Placeholder 4">
            <a:extLst>
              <a:ext uri="{FF2B5EF4-FFF2-40B4-BE49-F238E27FC236}">
                <a16:creationId xmlns:a16="http://schemas.microsoft.com/office/drawing/2014/main" id="{75ADB7DD-C455-AE47-B5A3-287118E833E3}"/>
              </a:ext>
            </a:extLst>
          </p:cNvPr>
          <p:cNvPicPr>
            <a:picLocks noChangeAspect="1"/>
          </p:cNvPicPr>
          <p:nvPr/>
        </p:nvPicPr>
        <p:blipFill>
          <a:blip r:embed="rId3"/>
          <a:stretch>
            <a:fillRect/>
          </a:stretch>
        </p:blipFill>
        <p:spPr>
          <a:xfrm>
            <a:off x="1469983" y="643464"/>
            <a:ext cx="4892161" cy="5260391"/>
          </a:xfrm>
          <a:prstGeom prst="rect">
            <a:avLst/>
          </a:prstGeom>
        </p:spPr>
      </p:pic>
      <p:sp>
        <p:nvSpPr>
          <p:cNvPr id="10" name="Content Placeholder 9">
            <a:extLst>
              <a:ext uri="{FF2B5EF4-FFF2-40B4-BE49-F238E27FC236}">
                <a16:creationId xmlns:a16="http://schemas.microsoft.com/office/drawing/2014/main" id="{A28762EF-8706-4E12-88C6-8F03053FF498}"/>
              </a:ext>
            </a:extLst>
          </p:cNvPr>
          <p:cNvSpPr>
            <a:spLocks noGrp="1"/>
          </p:cNvSpPr>
          <p:nvPr>
            <p:ph idx="1"/>
          </p:nvPr>
        </p:nvSpPr>
        <p:spPr>
          <a:xfrm>
            <a:off x="7683062" y="1655065"/>
            <a:ext cx="4508938" cy="4224528"/>
          </a:xfrm>
        </p:spPr>
        <p:txBody>
          <a:bodyPr>
            <a:normAutofit fontScale="92500"/>
          </a:bodyPr>
          <a:lstStyle/>
          <a:p>
            <a:pPr marL="0" indent="0" algn="just">
              <a:buNone/>
            </a:pPr>
            <a:r>
              <a:rPr lang="en-US" b="1" dirty="0">
                <a:solidFill>
                  <a:schemeClr val="bg1">
                    <a:lumMod val="95000"/>
                  </a:schemeClr>
                </a:solidFill>
              </a:rPr>
              <a:t>orange background ar</a:t>
            </a:r>
            <a:r>
              <a:rPr lang="en-US" dirty="0">
                <a:solidFill>
                  <a:schemeClr val="bg1">
                    <a:lumMod val="95000"/>
                  </a:schemeClr>
                </a:solidFill>
              </a:rPr>
              <a:t>e labeled; others are unlabeled. </a:t>
            </a:r>
          </a:p>
          <a:p>
            <a:pPr marL="0" indent="0" algn="just">
              <a:buNone/>
            </a:pPr>
            <a:r>
              <a:rPr lang="en-US" b="1" dirty="0">
                <a:solidFill>
                  <a:schemeClr val="bg1">
                    <a:lumMod val="95000"/>
                  </a:schemeClr>
                </a:solidFill>
              </a:rPr>
              <a:t>Supervised </a:t>
            </a:r>
            <a:r>
              <a:rPr lang="en-US" dirty="0">
                <a:solidFill>
                  <a:schemeClr val="bg1">
                    <a:lumMod val="95000"/>
                  </a:schemeClr>
                </a:solidFill>
              </a:rPr>
              <a:t>classification uses labeled examples of elephants and rhinos; </a:t>
            </a:r>
          </a:p>
          <a:p>
            <a:pPr marL="0" indent="0" algn="just">
              <a:buNone/>
            </a:pPr>
            <a:r>
              <a:rPr lang="en-US" b="1" dirty="0">
                <a:solidFill>
                  <a:schemeClr val="bg1">
                    <a:lumMod val="95000"/>
                  </a:schemeClr>
                </a:solidFill>
              </a:rPr>
              <a:t>Semi-supervised </a:t>
            </a:r>
            <a:r>
              <a:rPr lang="en-US" dirty="0">
                <a:solidFill>
                  <a:schemeClr val="bg1">
                    <a:lumMod val="95000"/>
                  </a:schemeClr>
                </a:solidFill>
              </a:rPr>
              <a:t>learning uses additional unlabeled examples of elephants and rhinos; </a:t>
            </a:r>
          </a:p>
          <a:p>
            <a:pPr marL="0" indent="0" algn="just">
              <a:buNone/>
            </a:pPr>
            <a:r>
              <a:rPr lang="en-US" b="1" dirty="0">
                <a:solidFill>
                  <a:schemeClr val="bg1">
                    <a:lumMod val="95000"/>
                  </a:schemeClr>
                </a:solidFill>
              </a:rPr>
              <a:t>Transfer</a:t>
            </a:r>
            <a:r>
              <a:rPr lang="en-US" dirty="0">
                <a:solidFill>
                  <a:schemeClr val="bg1">
                    <a:lumMod val="95000"/>
                  </a:schemeClr>
                </a:solidFill>
              </a:rPr>
              <a:t> learning uses additional labeled datasets; </a:t>
            </a:r>
          </a:p>
          <a:p>
            <a:pPr marL="0" indent="0" algn="just">
              <a:buNone/>
            </a:pPr>
            <a:r>
              <a:rPr lang="en-US" b="1" dirty="0">
                <a:solidFill>
                  <a:schemeClr val="bg1">
                    <a:lumMod val="95000"/>
                  </a:schemeClr>
                </a:solidFill>
              </a:rPr>
              <a:t>Self-taught</a:t>
            </a:r>
            <a:r>
              <a:rPr lang="en-US" dirty="0">
                <a:solidFill>
                  <a:schemeClr val="bg1">
                    <a:lumMod val="95000"/>
                  </a:schemeClr>
                </a:solidFill>
              </a:rPr>
              <a:t> learning just requires additional unlabeled images, such as ones randomly down- loaded from the Internet. </a:t>
            </a:r>
          </a:p>
          <a:p>
            <a:endParaRPr lang="en-US" sz="1600" dirty="0">
              <a:solidFill>
                <a:schemeClr val="bg1"/>
              </a:solidFill>
            </a:endParaRPr>
          </a:p>
        </p:txBody>
      </p:sp>
    </p:spTree>
    <p:extLst>
      <p:ext uri="{BB962C8B-B14F-4D97-AF65-F5344CB8AC3E}">
        <p14:creationId xmlns:p14="http://schemas.microsoft.com/office/powerpoint/2010/main" val="3764679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0174-320A-4D4B-BCAD-D75BB390F6CA}"/>
              </a:ext>
            </a:extLst>
          </p:cNvPr>
          <p:cNvSpPr>
            <a:spLocks noGrp="1"/>
          </p:cNvSpPr>
          <p:nvPr>
            <p:ph type="title"/>
          </p:nvPr>
        </p:nvSpPr>
        <p:spPr>
          <a:xfrm>
            <a:off x="1251678" y="382385"/>
            <a:ext cx="10178322" cy="742222"/>
          </a:xfrm>
        </p:spPr>
        <p:txBody>
          <a:bodyPr>
            <a:normAutofit fontScale="90000"/>
          </a:bodyPr>
          <a:lstStyle/>
          <a:p>
            <a:r>
              <a:rPr lang="en-US" dirty="0"/>
              <a:t>Problem formalism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4DEB8F-1A99-7547-924B-8472D7E296B6}"/>
                  </a:ext>
                </a:extLst>
              </p:cNvPr>
              <p:cNvSpPr>
                <a:spLocks noGrp="1"/>
              </p:cNvSpPr>
              <p:nvPr>
                <p:ph idx="1"/>
              </p:nvPr>
            </p:nvSpPr>
            <p:spPr>
              <a:xfrm>
                <a:off x="1251678" y="1124607"/>
                <a:ext cx="10178322" cy="4754985"/>
              </a:xfrm>
            </p:spPr>
            <p:txBody>
              <a:bodyPr>
                <a:normAutofit/>
              </a:bodyPr>
              <a:lstStyle/>
              <a:p>
                <a:pPr algn="just">
                  <a:buFont typeface="Wingdings" pitchFamily="2" charset="2"/>
                  <a:buChar char="§"/>
                </a:pPr>
                <a:r>
                  <a:rPr lang="en-US" dirty="0"/>
                  <a:t>Labeled training set of m examples {(x</a:t>
                </a:r>
                <a:r>
                  <a:rPr lang="en-US" baseline="-25000" dirty="0"/>
                  <a:t>l</a:t>
                </a:r>
                <a:r>
                  <a:rPr lang="en-US" baseline="30000" dirty="0"/>
                  <a:t>(1) </a:t>
                </a:r>
                <a:r>
                  <a:rPr lang="en-US" dirty="0"/>
                  <a:t>, y</a:t>
                </a:r>
                <a:r>
                  <a:rPr lang="en-US" baseline="30000" dirty="0"/>
                  <a:t>(1</a:t>
                </a:r>
                <a:r>
                  <a:rPr lang="en-US" dirty="0"/>
                  <a:t>), (x</a:t>
                </a:r>
                <a:r>
                  <a:rPr lang="en-US" baseline="-25000" dirty="0"/>
                  <a:t>l</a:t>
                </a:r>
                <a:r>
                  <a:rPr lang="en-US" baseline="30000" dirty="0"/>
                  <a:t>(2) </a:t>
                </a:r>
                <a:r>
                  <a:rPr lang="en-US" dirty="0"/>
                  <a:t>, y</a:t>
                </a:r>
                <a:r>
                  <a:rPr lang="en-US" baseline="30000" dirty="0"/>
                  <a:t>(2)</a:t>
                </a:r>
                <a:r>
                  <a:rPr lang="en-US" dirty="0"/>
                  <a:t>), …., (x</a:t>
                </a:r>
                <a:r>
                  <a:rPr lang="en-US" baseline="-25000" dirty="0"/>
                  <a:t>l</a:t>
                </a:r>
                <a:r>
                  <a:rPr lang="en-US" baseline="30000" dirty="0"/>
                  <a:t>(m) </a:t>
                </a:r>
                <a:r>
                  <a:rPr lang="en-US" dirty="0"/>
                  <a:t>, y</a:t>
                </a:r>
                <a:r>
                  <a:rPr lang="en-US" baseline="30000" dirty="0"/>
                  <a:t>(m)</a:t>
                </a:r>
                <a:r>
                  <a:rPr lang="en-US" dirty="0"/>
                  <a:t>)} drawn </a:t>
                </a:r>
                <a:r>
                  <a:rPr lang="en-US" dirty="0" err="1"/>
                  <a:t>i.i.d</a:t>
                </a:r>
                <a:r>
                  <a:rPr lang="en-US" dirty="0"/>
                  <a:t> from some distribution D.  Each labeled x</a:t>
                </a:r>
                <a:r>
                  <a:rPr lang="en-US" baseline="-25000" dirty="0"/>
                  <a:t>l</a:t>
                </a:r>
                <a:r>
                  <a:rPr lang="en-US" baseline="30000" dirty="0"/>
                  <a:t>(i)</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ℝ</m:t>
                    </m:r>
                  </m:oMath>
                </a14:m>
                <a:r>
                  <a:rPr lang="en-US" baseline="30000" dirty="0"/>
                  <a:t>n </a:t>
                </a:r>
                <a:r>
                  <a:rPr lang="en-US" dirty="0"/>
                  <a:t> is an input feature vector y</a:t>
                </a:r>
                <a:r>
                  <a:rPr lang="en-US" baseline="30000" dirty="0"/>
                  <a:t>(</a:t>
                </a:r>
                <a:r>
                  <a:rPr lang="en-US" baseline="30000" dirty="0" err="1"/>
                  <a:t>i</a:t>
                </a:r>
                <a:r>
                  <a:rPr lang="en-US" baseline="30000" dirty="0"/>
                  <a:t>) </a:t>
                </a:r>
                <a:r>
                  <a:rPr lang="en-US" dirty="0"/>
                  <a:t>∈ {1, . . . , C} .</a:t>
                </a:r>
              </a:p>
              <a:p>
                <a:pPr algn="just">
                  <a:buFont typeface="Wingdings" pitchFamily="2" charset="2"/>
                  <a:buChar char="§"/>
                </a:pPr>
                <a:r>
                  <a:rPr lang="en-US" dirty="0"/>
                  <a:t>In addition, we are given a set of k unlabeled examples </a:t>
                </a:r>
                <a:r>
                  <a:rPr lang="en-US" dirty="0" err="1"/>
                  <a:t>x</a:t>
                </a:r>
                <a:r>
                  <a:rPr lang="en-US" baseline="-25000" dirty="0" err="1"/>
                  <a:t>u</a:t>
                </a:r>
                <a:r>
                  <a:rPr lang="en-US" baseline="30000" dirty="0"/>
                  <a:t>(1)</a:t>
                </a:r>
                <a:r>
                  <a:rPr lang="en-US" dirty="0"/>
                  <a:t> , </a:t>
                </a:r>
                <a:r>
                  <a:rPr lang="en-US" dirty="0" err="1"/>
                  <a:t>x</a:t>
                </a:r>
                <a:r>
                  <a:rPr lang="en-US" baseline="-25000" dirty="0" err="1"/>
                  <a:t>u</a:t>
                </a:r>
                <a:r>
                  <a:rPr lang="en-US" baseline="30000" dirty="0"/>
                  <a:t>(2)</a:t>
                </a:r>
                <a:r>
                  <a:rPr lang="en-US" dirty="0"/>
                  <a:t>, …., </a:t>
                </a:r>
                <a:r>
                  <a:rPr lang="en-US" dirty="0" err="1"/>
                  <a:t>x</a:t>
                </a:r>
                <a:r>
                  <a:rPr lang="en-US" baseline="-25000" dirty="0" err="1"/>
                  <a:t>u</a:t>
                </a:r>
                <a:r>
                  <a:rPr lang="en-US" baseline="30000" dirty="0"/>
                  <a:t>(k) </a:t>
                </a:r>
                <a:r>
                  <a:rPr lang="en-US" dirty="0"/>
                  <a:t>∈, </a:t>
                </a:r>
                <a14:m>
                  <m:oMath xmlns:m="http://schemas.openxmlformats.org/officeDocument/2006/math">
                    <m:r>
                      <a:rPr lang="en-US" i="1" dirty="0">
                        <a:latin typeface="Cambria Math" panose="02040503050406030204" pitchFamily="18" charset="0"/>
                        <a:ea typeface="Cambria Math" panose="02040503050406030204" pitchFamily="18" charset="0"/>
                      </a:rPr>
                      <m:t>ℝ</m:t>
                    </m:r>
                  </m:oMath>
                </a14:m>
                <a:r>
                  <a:rPr lang="en-US" baseline="30000" dirty="0"/>
                  <a:t>n</a:t>
                </a:r>
                <a:r>
                  <a:rPr lang="en-US" dirty="0"/>
                  <a:t> .</a:t>
                </a:r>
              </a:p>
              <a:p>
                <a:pPr algn="just">
                  <a:buFont typeface="Wingdings" pitchFamily="2" charset="2"/>
                  <a:buChar char="§"/>
                </a:pPr>
                <a:r>
                  <a:rPr lang="en-US" dirty="0"/>
                  <a:t>Clearly, In Transfer learning (</a:t>
                </a:r>
                <a:r>
                  <a:rPr lang="en-US" dirty="0" err="1"/>
                  <a:t>Thrun</a:t>
                </a:r>
                <a:r>
                  <a:rPr lang="en-US" dirty="0"/>
                  <a:t>, 1996; Caruana, 1997), the labeled and unlabeled data </a:t>
                </a:r>
                <a:r>
                  <a:rPr lang="en-US" b="1" dirty="0"/>
                  <a:t>should not </a:t>
                </a:r>
                <a:r>
                  <a:rPr lang="en-US" dirty="0"/>
                  <a:t>be completely </a:t>
                </a:r>
                <a:r>
                  <a:rPr lang="en-US" b="1" dirty="0"/>
                  <a:t>irrelevant</a:t>
                </a:r>
                <a:r>
                  <a:rPr lang="en-US" dirty="0"/>
                  <a:t> to each other if unlabeled data is to help the classification task. </a:t>
                </a:r>
              </a:p>
              <a:p>
                <a:pPr algn="just">
                  <a:buFont typeface="Wingdings" pitchFamily="2" charset="2"/>
                  <a:buChar char="§"/>
                </a:pPr>
                <a:r>
                  <a:rPr lang="en-US" dirty="0"/>
                  <a:t>Given the labeled and unlabeled training set, a </a:t>
                </a:r>
                <a:r>
                  <a:rPr lang="en-US" b="1" dirty="0"/>
                  <a:t>self- taught learning </a:t>
                </a:r>
                <a:r>
                  <a:rPr lang="en-US" dirty="0"/>
                  <a:t>algorithm outputs a hypothesis h : </a:t>
                </a:r>
                <a14:m>
                  <m:oMath xmlns:m="http://schemas.openxmlformats.org/officeDocument/2006/math">
                    <m:r>
                      <a:rPr lang="en-US" i="1" dirty="0">
                        <a:latin typeface="Cambria Math" panose="02040503050406030204" pitchFamily="18" charset="0"/>
                        <a:ea typeface="Cambria Math" panose="02040503050406030204" pitchFamily="18" charset="0"/>
                      </a:rPr>
                      <m:t>ℝ</m:t>
                    </m:r>
                  </m:oMath>
                </a14:m>
                <a:r>
                  <a:rPr lang="en-US" baseline="30000" dirty="0"/>
                  <a:t>n</a:t>
                </a:r>
                <a:r>
                  <a:rPr lang="en-US" dirty="0"/>
                  <a:t> → {1,...,C} - mimic the input-label relationship represented by the labeled training data; this hypothesis h is then tested under the same distribution D from which the labeled data was drawn. </a:t>
                </a:r>
              </a:p>
              <a:p>
                <a:pPr marL="0" indent="0">
                  <a:buNone/>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p:txBody>
          </p:sp>
        </mc:Choice>
        <mc:Fallback>
          <p:sp>
            <p:nvSpPr>
              <p:cNvPr id="3" name="Content Placeholder 2">
                <a:extLst>
                  <a:ext uri="{FF2B5EF4-FFF2-40B4-BE49-F238E27FC236}">
                    <a16:creationId xmlns:a16="http://schemas.microsoft.com/office/drawing/2014/main" id="{944DEB8F-1A99-7547-924B-8472D7E296B6}"/>
                  </a:ext>
                </a:extLst>
              </p:cNvPr>
              <p:cNvSpPr>
                <a:spLocks noGrp="1" noRot="1" noChangeAspect="1" noMove="1" noResize="1" noEditPoints="1" noAdjustHandles="1" noChangeArrowheads="1" noChangeShapeType="1" noTextEdit="1"/>
              </p:cNvSpPr>
              <p:nvPr>
                <p:ph idx="1"/>
              </p:nvPr>
            </p:nvSpPr>
            <p:spPr>
              <a:xfrm>
                <a:off x="1251678" y="1124607"/>
                <a:ext cx="10178322" cy="4754985"/>
              </a:xfrm>
              <a:blipFill>
                <a:blip r:embed="rId3"/>
                <a:stretch>
                  <a:fillRect l="-499" t="-533" r="-499"/>
                </a:stretch>
              </a:blipFill>
            </p:spPr>
            <p:txBody>
              <a:bodyPr/>
              <a:lstStyle/>
              <a:p>
                <a:r>
                  <a:rPr lang="en-US">
                    <a:noFill/>
                  </a:rPr>
                  <a:t> </a:t>
                </a:r>
              </a:p>
            </p:txBody>
          </p:sp>
        </mc:Fallback>
      </mc:AlternateContent>
    </p:spTree>
    <p:extLst>
      <p:ext uri="{BB962C8B-B14F-4D97-AF65-F5344CB8AC3E}">
        <p14:creationId xmlns:p14="http://schemas.microsoft.com/office/powerpoint/2010/main" val="18895504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B2BB0174-320A-4D4B-BCAD-D75BB390F6CA}"/>
              </a:ext>
            </a:extLst>
          </p:cNvPr>
          <p:cNvSpPr>
            <a:spLocks noGrp="1"/>
          </p:cNvSpPr>
          <p:nvPr>
            <p:ph type="title"/>
          </p:nvPr>
        </p:nvSpPr>
        <p:spPr>
          <a:xfrm>
            <a:off x="283464" y="395111"/>
            <a:ext cx="7981243" cy="1197864"/>
          </a:xfrm>
        </p:spPr>
        <p:txBody>
          <a:bodyPr anchor="b">
            <a:normAutofit fontScale="90000"/>
          </a:bodyPr>
          <a:lstStyle/>
          <a:p>
            <a:br>
              <a:rPr lang="en-US" sz="2400" dirty="0">
                <a:solidFill>
                  <a:schemeClr val="accent1"/>
                </a:solidFill>
              </a:rPr>
            </a:br>
            <a:br>
              <a:rPr lang="en-US" sz="2400" dirty="0">
                <a:solidFill>
                  <a:schemeClr val="accent1"/>
                </a:solidFill>
              </a:rPr>
            </a:br>
            <a:br>
              <a:rPr lang="en-US" sz="2400" dirty="0">
                <a:solidFill>
                  <a:schemeClr val="accent1"/>
                </a:solidFill>
              </a:rPr>
            </a:br>
            <a:br>
              <a:rPr lang="en-US" sz="2400" dirty="0">
                <a:solidFill>
                  <a:schemeClr val="accent1"/>
                </a:solidFill>
              </a:rPr>
            </a:br>
            <a:br>
              <a:rPr lang="en-US" sz="2400" dirty="0">
                <a:solidFill>
                  <a:schemeClr val="accent1"/>
                </a:solidFill>
              </a:rPr>
            </a:br>
            <a:br>
              <a:rPr lang="en-US" sz="2400" dirty="0">
                <a:solidFill>
                  <a:schemeClr val="accent1"/>
                </a:solidFill>
              </a:rPr>
            </a:br>
            <a:br>
              <a:rPr lang="en-US" sz="2400" dirty="0">
                <a:solidFill>
                  <a:schemeClr val="accent1"/>
                </a:solidFill>
              </a:rPr>
            </a:br>
            <a:br>
              <a:rPr lang="en-US" sz="2400" dirty="0">
                <a:solidFill>
                  <a:schemeClr val="accent1"/>
                </a:solidFill>
              </a:rPr>
            </a:br>
            <a:r>
              <a:rPr lang="en-US" sz="4000" dirty="0">
                <a:solidFill>
                  <a:schemeClr val="accent1"/>
                </a:solidFill>
              </a:rPr>
              <a:t>A SELF-TAUGHT LEARNING ALGORITHM </a:t>
            </a:r>
            <a:br>
              <a:rPr lang="en-US" sz="1900" dirty="0">
                <a:solidFill>
                  <a:schemeClr val="accent1"/>
                </a:solidFill>
              </a:rPr>
            </a:br>
            <a:endParaRPr lang="en-US" sz="1900" dirty="0">
              <a:solidFill>
                <a:schemeClr val="accent1"/>
              </a:solidFill>
            </a:endParaRPr>
          </a:p>
        </p:txBody>
      </p:sp>
      <p:pic>
        <p:nvPicPr>
          <p:cNvPr id="8" name="Content Placeholder 4">
            <a:extLst>
              <a:ext uri="{FF2B5EF4-FFF2-40B4-BE49-F238E27FC236}">
                <a16:creationId xmlns:a16="http://schemas.microsoft.com/office/drawing/2014/main" id="{3E895820-2373-C749-9B67-51B668C8F4FB}"/>
              </a:ext>
            </a:extLst>
          </p:cNvPr>
          <p:cNvPicPr>
            <a:picLocks noChangeAspect="1"/>
          </p:cNvPicPr>
          <p:nvPr/>
        </p:nvPicPr>
        <p:blipFill>
          <a:blip r:embed="rId3"/>
          <a:stretch>
            <a:fillRect/>
          </a:stretch>
        </p:blipFill>
        <p:spPr>
          <a:xfrm>
            <a:off x="926927" y="1755000"/>
            <a:ext cx="5978273" cy="4707889"/>
          </a:xfrm>
          <a:prstGeom prst="rect">
            <a:avLst/>
          </a:prstGeom>
        </p:spPr>
      </p:pic>
      <p:sp>
        <p:nvSpPr>
          <p:cNvPr id="20" name="TextBox 19">
            <a:extLst>
              <a:ext uri="{FF2B5EF4-FFF2-40B4-BE49-F238E27FC236}">
                <a16:creationId xmlns:a16="http://schemas.microsoft.com/office/drawing/2014/main" id="{30C39452-7725-1948-820F-AE05F2E0F519}"/>
              </a:ext>
            </a:extLst>
          </p:cNvPr>
          <p:cNvSpPr txBox="1"/>
          <p:nvPr/>
        </p:nvSpPr>
        <p:spPr>
          <a:xfrm>
            <a:off x="7945821" y="735724"/>
            <a:ext cx="4056993" cy="5724644"/>
          </a:xfrm>
          <a:prstGeom prst="rect">
            <a:avLst/>
          </a:prstGeom>
          <a:noFill/>
        </p:spPr>
        <p:txBody>
          <a:bodyPr wrap="square" rtlCol="0">
            <a:spAutoFit/>
          </a:bodyPr>
          <a:lstStyle/>
          <a:p>
            <a:pPr marL="342900" indent="-342900" algn="just">
              <a:buFont typeface="Wingdings" pitchFamily="2" charset="2"/>
              <a:buChar char="§"/>
            </a:pPr>
            <a:r>
              <a:rPr lang="en-US" sz="1900" dirty="0">
                <a:solidFill>
                  <a:schemeClr val="bg1">
                    <a:lumMod val="95000"/>
                  </a:schemeClr>
                </a:solidFill>
              </a:rPr>
              <a:t>Obtain a higher level representation of the labeled data.</a:t>
            </a:r>
          </a:p>
          <a:p>
            <a:pPr marL="342900" indent="-342900" algn="just">
              <a:buFont typeface="Wingdings" pitchFamily="2" charset="2"/>
              <a:buChar char="§"/>
            </a:pPr>
            <a:r>
              <a:rPr lang="en-US" sz="1900" dirty="0">
                <a:solidFill>
                  <a:schemeClr val="bg1">
                    <a:lumMod val="95000"/>
                  </a:schemeClr>
                </a:solidFill>
              </a:rPr>
              <a:t>An easier supervised learning task. </a:t>
            </a:r>
            <a:r>
              <a:rPr lang="en-US" dirty="0">
                <a:solidFill>
                  <a:schemeClr val="bg1">
                    <a:lumMod val="95000"/>
                  </a:schemeClr>
                </a:solidFill>
              </a:rPr>
              <a:t>for most of its elements to be zero.</a:t>
            </a:r>
          </a:p>
          <a:p>
            <a:pPr marL="342900" indent="-342900" algn="just">
              <a:buFont typeface="Wingdings" pitchFamily="2" charset="2"/>
              <a:buChar char="§"/>
            </a:pPr>
            <a:r>
              <a:rPr lang="en-US" dirty="0">
                <a:solidFill>
                  <a:schemeClr val="bg1"/>
                </a:solidFill>
              </a:rPr>
              <a:t>The optimization objective function balances two terms: </a:t>
            </a:r>
          </a:p>
          <a:p>
            <a:pPr algn="just"/>
            <a:r>
              <a:rPr lang="en-US" dirty="0">
                <a:solidFill>
                  <a:schemeClr val="bg1"/>
                </a:solidFill>
              </a:rPr>
              <a:t>	(</a:t>
            </a:r>
            <a:r>
              <a:rPr lang="en-US" dirty="0" err="1">
                <a:solidFill>
                  <a:schemeClr val="bg1"/>
                </a:solidFill>
              </a:rPr>
              <a:t>i</a:t>
            </a:r>
            <a:r>
              <a:rPr lang="en-US" dirty="0">
                <a:solidFill>
                  <a:schemeClr val="bg1"/>
                </a:solidFill>
              </a:rPr>
              <a:t>) The first quadratic term 	encourages each input </a:t>
            </a:r>
            <a:r>
              <a:rPr lang="en-US" dirty="0" err="1">
                <a:solidFill>
                  <a:schemeClr val="bg1"/>
                </a:solidFill>
              </a:rPr>
              <a:t>x</a:t>
            </a:r>
            <a:r>
              <a:rPr lang="en-US" baseline="-25000" dirty="0" err="1">
                <a:solidFill>
                  <a:schemeClr val="bg1"/>
                </a:solidFill>
              </a:rPr>
              <a:t>u</a:t>
            </a:r>
            <a:r>
              <a:rPr lang="en-US" baseline="30000" dirty="0">
                <a:solidFill>
                  <a:schemeClr val="bg1"/>
                </a:solidFill>
              </a:rPr>
              <a:t>(</a:t>
            </a:r>
            <a:r>
              <a:rPr lang="en-US" baseline="30000" dirty="0" err="1">
                <a:solidFill>
                  <a:schemeClr val="bg1"/>
                </a:solidFill>
              </a:rPr>
              <a:t>i</a:t>
            </a:r>
            <a:r>
              <a:rPr lang="en-US" baseline="30000" dirty="0">
                <a:solidFill>
                  <a:schemeClr val="bg1"/>
                </a:solidFill>
              </a:rPr>
              <a:t>)</a:t>
            </a:r>
            <a:r>
              <a:rPr lang="en-US" dirty="0">
                <a:solidFill>
                  <a:schemeClr val="bg1"/>
                </a:solidFill>
              </a:rPr>
              <a:t> to be 	reconstructed as a weighted linear 	combination of the bases </a:t>
            </a:r>
            <a:r>
              <a:rPr lang="en-US" dirty="0" err="1">
                <a:solidFill>
                  <a:schemeClr val="bg1"/>
                </a:solidFill>
              </a:rPr>
              <a:t>b</a:t>
            </a:r>
            <a:r>
              <a:rPr lang="en-US" baseline="-25000" dirty="0" err="1">
                <a:solidFill>
                  <a:schemeClr val="bg1"/>
                </a:solidFill>
              </a:rPr>
              <a:t>j</a:t>
            </a:r>
            <a:r>
              <a:rPr lang="en-US" dirty="0">
                <a:solidFill>
                  <a:schemeClr val="bg1"/>
                </a:solidFill>
              </a:rPr>
              <a:t> (with 	corresponding weights given by the 	activations </a:t>
            </a:r>
            <a:r>
              <a:rPr lang="en-US" dirty="0" err="1">
                <a:solidFill>
                  <a:schemeClr val="bg1"/>
                </a:solidFill>
              </a:rPr>
              <a:t>a</a:t>
            </a:r>
            <a:r>
              <a:rPr lang="en-US" baseline="-25000" dirty="0" err="1">
                <a:solidFill>
                  <a:schemeClr val="bg1"/>
                </a:solidFill>
              </a:rPr>
              <a:t>j</a:t>
            </a:r>
            <a:r>
              <a:rPr lang="en-US" baseline="30000" dirty="0">
                <a:solidFill>
                  <a:schemeClr val="bg1"/>
                </a:solidFill>
              </a:rPr>
              <a:t>(</a:t>
            </a:r>
            <a:r>
              <a:rPr lang="en-US" baseline="30000" dirty="0" err="1">
                <a:solidFill>
                  <a:schemeClr val="bg1"/>
                </a:solidFill>
              </a:rPr>
              <a:t>i</a:t>
            </a:r>
            <a:r>
              <a:rPr lang="en-US" baseline="30000" dirty="0">
                <a:solidFill>
                  <a:schemeClr val="bg1"/>
                </a:solidFill>
              </a:rPr>
              <a:t>)</a:t>
            </a:r>
            <a:r>
              <a:rPr lang="en-US" dirty="0">
                <a:solidFill>
                  <a:schemeClr val="bg1"/>
                </a:solidFill>
              </a:rPr>
              <a:t>); and</a:t>
            </a:r>
          </a:p>
          <a:p>
            <a:pPr algn="just"/>
            <a:r>
              <a:rPr lang="en-US" dirty="0">
                <a:solidFill>
                  <a:schemeClr val="bg1"/>
                </a:solidFill>
              </a:rPr>
              <a:t>	 (ii) It encourages the activations to 	have low L</a:t>
            </a:r>
            <a:r>
              <a:rPr lang="en-US" baseline="-25000" dirty="0">
                <a:solidFill>
                  <a:schemeClr val="bg1"/>
                </a:solidFill>
              </a:rPr>
              <a:t>1</a:t>
            </a:r>
            <a:r>
              <a:rPr lang="en-US" dirty="0">
                <a:solidFill>
                  <a:schemeClr val="bg1"/>
                </a:solidFill>
              </a:rPr>
              <a:t> norm. The latter term 	therefore encourages the activations 	a to be sparse—in other words, for 	most of its elements to be zero. </a:t>
            </a:r>
          </a:p>
          <a:p>
            <a:pPr marL="342900" indent="-342900" algn="just">
              <a:buFont typeface="Wingdings" pitchFamily="2" charset="2"/>
              <a:buChar char="§"/>
            </a:pPr>
            <a:endParaRPr lang="en-US" sz="2000" dirty="0">
              <a:solidFill>
                <a:schemeClr val="bg1">
                  <a:lumMod val="95000"/>
                </a:schemeClr>
              </a:solidFill>
            </a:endParaRPr>
          </a:p>
          <a:p>
            <a:pPr marL="342900" indent="-342900" algn="just">
              <a:buFont typeface="Wingdings" pitchFamily="2" charset="2"/>
              <a:buChar char="§"/>
            </a:pPr>
            <a:endParaRPr lang="en-US" sz="1900" dirty="0">
              <a:solidFill>
                <a:schemeClr val="bg1">
                  <a:lumMod val="95000"/>
                </a:schemeClr>
              </a:solidFill>
            </a:endParaRPr>
          </a:p>
          <a:p>
            <a:endParaRPr lang="en-US" dirty="0">
              <a:solidFill>
                <a:schemeClr val="bg1">
                  <a:lumMod val="95000"/>
                </a:schemeClr>
              </a:solidFill>
            </a:endParaRPr>
          </a:p>
        </p:txBody>
      </p:sp>
    </p:spTree>
    <p:extLst>
      <p:ext uri="{BB962C8B-B14F-4D97-AF65-F5344CB8AC3E}">
        <p14:creationId xmlns:p14="http://schemas.microsoft.com/office/powerpoint/2010/main" val="2900454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0174-320A-4D4B-BCAD-D75BB390F6CA}"/>
              </a:ext>
            </a:extLst>
          </p:cNvPr>
          <p:cNvSpPr>
            <a:spLocks noGrp="1"/>
          </p:cNvSpPr>
          <p:nvPr>
            <p:ph type="title"/>
          </p:nvPr>
        </p:nvSpPr>
        <p:spPr>
          <a:xfrm>
            <a:off x="1251678" y="382385"/>
            <a:ext cx="10178322" cy="596023"/>
          </a:xfrm>
        </p:spPr>
        <p:txBody>
          <a:bodyPr>
            <a:normAutofit fontScale="90000"/>
          </a:bodyPr>
          <a:lstStyle/>
          <a:p>
            <a:r>
              <a:rPr lang="en-US" dirty="0"/>
              <a:t>WHY SPARSE CODING OVER PCA</a:t>
            </a:r>
            <a:br>
              <a:rPr lang="en-US" dirty="0"/>
            </a:br>
            <a:endParaRPr lang="en-US" dirty="0"/>
          </a:p>
        </p:txBody>
      </p:sp>
      <p:sp>
        <p:nvSpPr>
          <p:cNvPr id="3" name="Content Placeholder 2">
            <a:extLst>
              <a:ext uri="{FF2B5EF4-FFF2-40B4-BE49-F238E27FC236}">
                <a16:creationId xmlns:a16="http://schemas.microsoft.com/office/drawing/2014/main" id="{944DEB8F-1A99-7547-924B-8472D7E296B6}"/>
              </a:ext>
            </a:extLst>
          </p:cNvPr>
          <p:cNvSpPr>
            <a:spLocks noGrp="1"/>
          </p:cNvSpPr>
          <p:nvPr>
            <p:ph idx="1"/>
          </p:nvPr>
        </p:nvSpPr>
        <p:spPr>
          <a:xfrm>
            <a:off x="1251678" y="1259175"/>
            <a:ext cx="10178322" cy="4620418"/>
          </a:xfrm>
        </p:spPr>
        <p:txBody>
          <a:bodyPr/>
          <a:lstStyle/>
          <a:p>
            <a:pPr algn="just">
              <a:buFont typeface="Wingdings" pitchFamily="2" charset="2"/>
              <a:buChar char="§"/>
            </a:pPr>
            <a:r>
              <a:rPr lang="en-US" dirty="0"/>
              <a:t>PCA has two limitations. </a:t>
            </a:r>
          </a:p>
          <a:p>
            <a:pPr lvl="1" algn="just">
              <a:buFont typeface="Wingdings" pitchFamily="2" charset="2"/>
              <a:buChar char="§"/>
            </a:pPr>
            <a:r>
              <a:rPr lang="en-US" sz="2000" dirty="0"/>
              <a:t>PCA results in linear feature extraction, in that the features </a:t>
            </a:r>
            <a:r>
              <a:rPr lang="en-US" sz="2000" dirty="0" err="1"/>
              <a:t>a</a:t>
            </a:r>
            <a:r>
              <a:rPr lang="en-US" sz="2000" baseline="-25000" dirty="0" err="1"/>
              <a:t>j</a:t>
            </a:r>
            <a:r>
              <a:rPr lang="en-US" sz="2000" baseline="30000" dirty="0"/>
              <a:t>(</a:t>
            </a:r>
            <a:r>
              <a:rPr lang="en-US" sz="2000" baseline="30000" dirty="0" err="1"/>
              <a:t>i</a:t>
            </a:r>
            <a:r>
              <a:rPr lang="en-US" sz="2000" baseline="30000" dirty="0"/>
              <a:t>) </a:t>
            </a:r>
            <a:r>
              <a:rPr lang="en-US" sz="2000" dirty="0"/>
              <a:t>are simply a linear function of the input..</a:t>
            </a:r>
          </a:p>
          <a:p>
            <a:pPr lvl="1" algn="just">
              <a:buFont typeface="Wingdings" pitchFamily="2" charset="2"/>
              <a:buChar char="§"/>
            </a:pPr>
            <a:r>
              <a:rPr lang="en-US" sz="2000" dirty="0"/>
              <a:t>since PCA assumes the bases </a:t>
            </a:r>
            <a:r>
              <a:rPr lang="en-US" sz="2000" dirty="0" err="1"/>
              <a:t>b</a:t>
            </a:r>
            <a:r>
              <a:rPr lang="en-US" sz="2000" baseline="-25000" dirty="0" err="1"/>
              <a:t>j</a:t>
            </a:r>
            <a:r>
              <a:rPr lang="en-US" sz="2000" dirty="0"/>
              <a:t> to be orthogonal, the number of PCA features cannot be greater than the dimension n of the input. </a:t>
            </a:r>
            <a:endParaRPr lang="en-US" dirty="0"/>
          </a:p>
          <a:p>
            <a:pPr>
              <a:buFont typeface="Wingdings" pitchFamily="2" charset="2"/>
              <a:buChar char="§"/>
            </a:pPr>
            <a:r>
              <a:rPr lang="en-US" dirty="0"/>
              <a:t>Sparse coding does not have either of these limitations. Its features aˆ(x) are an inherently </a:t>
            </a:r>
            <a:r>
              <a:rPr lang="en-US" b="1" dirty="0"/>
              <a:t>nonlinear function </a:t>
            </a:r>
            <a:r>
              <a:rPr lang="en-US" dirty="0"/>
              <a:t>of the input x, due to the presence of the L1 term in objective function.</a:t>
            </a:r>
          </a:p>
          <a:p>
            <a:pPr>
              <a:buFont typeface="Wingdings" pitchFamily="2" charset="2"/>
              <a:buChar char="§"/>
            </a:pPr>
            <a:r>
              <a:rPr lang="en-US" dirty="0"/>
              <a:t> Sparse coding can use more basis vectors/features than the input dimension n. </a:t>
            </a:r>
          </a:p>
          <a:p>
            <a:pPr>
              <a:buFont typeface="Wingdings" pitchFamily="2" charset="2"/>
              <a:buChar char="§"/>
            </a:pPr>
            <a:endParaRPr lang="en-US" dirty="0"/>
          </a:p>
        </p:txBody>
      </p:sp>
    </p:spTree>
    <p:extLst>
      <p:ext uri="{BB962C8B-B14F-4D97-AF65-F5344CB8AC3E}">
        <p14:creationId xmlns:p14="http://schemas.microsoft.com/office/powerpoint/2010/main" val="419388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B2BB0174-320A-4D4B-BCAD-D75BB390F6CA}"/>
              </a:ext>
            </a:extLst>
          </p:cNvPr>
          <p:cNvSpPr>
            <a:spLocks noGrp="1"/>
          </p:cNvSpPr>
          <p:nvPr>
            <p:ph type="title"/>
          </p:nvPr>
        </p:nvSpPr>
        <p:spPr>
          <a:xfrm>
            <a:off x="7695761" y="-370331"/>
            <a:ext cx="4955364" cy="1197864"/>
          </a:xfrm>
        </p:spPr>
        <p:txBody>
          <a:bodyPr anchor="b">
            <a:normAutofit/>
          </a:bodyPr>
          <a:lstStyle/>
          <a:p>
            <a:r>
              <a:rPr lang="en-US" sz="3600" dirty="0">
                <a:solidFill>
                  <a:schemeClr val="accent1"/>
                </a:solidFill>
              </a:rPr>
              <a:t>EXPERIMENT RESULTS</a:t>
            </a:r>
          </a:p>
        </p:txBody>
      </p:sp>
      <p:pic>
        <p:nvPicPr>
          <p:cNvPr id="5" name="Picture 4" descr="A close up of a screen&#13;&#10;&#13;&#10;Description automatically generated">
            <a:extLst>
              <a:ext uri="{FF2B5EF4-FFF2-40B4-BE49-F238E27FC236}">
                <a16:creationId xmlns:a16="http://schemas.microsoft.com/office/drawing/2014/main" id="{5137D786-7230-6646-89C2-9A7209D94925}"/>
              </a:ext>
            </a:extLst>
          </p:cNvPr>
          <p:cNvPicPr>
            <a:picLocks noChangeAspect="1"/>
          </p:cNvPicPr>
          <p:nvPr/>
        </p:nvPicPr>
        <p:blipFill>
          <a:blip r:embed="rId3"/>
          <a:stretch>
            <a:fillRect/>
          </a:stretch>
        </p:blipFill>
        <p:spPr>
          <a:xfrm>
            <a:off x="622668" y="578322"/>
            <a:ext cx="6847431" cy="1942937"/>
          </a:xfrm>
          <a:prstGeom prst="rect">
            <a:avLst/>
          </a:prstGeom>
        </p:spPr>
      </p:pic>
      <p:sp>
        <p:nvSpPr>
          <p:cNvPr id="3" name="Content Placeholder 2">
            <a:extLst>
              <a:ext uri="{FF2B5EF4-FFF2-40B4-BE49-F238E27FC236}">
                <a16:creationId xmlns:a16="http://schemas.microsoft.com/office/drawing/2014/main" id="{944DEB8F-1A99-7547-924B-8472D7E296B6}"/>
              </a:ext>
            </a:extLst>
          </p:cNvPr>
          <p:cNvSpPr>
            <a:spLocks noGrp="1"/>
          </p:cNvSpPr>
          <p:nvPr>
            <p:ph idx="1"/>
          </p:nvPr>
        </p:nvSpPr>
        <p:spPr>
          <a:xfrm>
            <a:off x="7548664" y="2253343"/>
            <a:ext cx="4643336" cy="4604656"/>
          </a:xfrm>
        </p:spPr>
        <p:txBody>
          <a:bodyPr>
            <a:normAutofit/>
          </a:bodyPr>
          <a:lstStyle/>
          <a:p>
            <a:pPr marL="342900" indent="-342900" algn="just">
              <a:buFont typeface="Wingdings" pitchFamily="2" charset="2"/>
              <a:buChar char="§"/>
            </a:pPr>
            <a:r>
              <a:rPr lang="en-US" sz="2100" dirty="0">
                <a:solidFill>
                  <a:schemeClr val="bg1"/>
                </a:solidFill>
              </a:rPr>
              <a:t>Here, sparse coding features alone do not perform as well as the raw features, but perform significantly better when used in combination with the raw features. </a:t>
            </a:r>
          </a:p>
          <a:p>
            <a:pPr marL="0" indent="0">
              <a:buNone/>
            </a:pPr>
            <a:endParaRPr lang="en-US" sz="1600" dirty="0">
              <a:solidFill>
                <a:schemeClr val="bg1"/>
              </a:solidFill>
            </a:endParaRPr>
          </a:p>
        </p:txBody>
      </p:sp>
      <p:pic>
        <p:nvPicPr>
          <p:cNvPr id="7" name="Picture 6" descr="A picture containing text, receipt&#13;&#10;&#13;&#10;Description automatically generated">
            <a:extLst>
              <a:ext uri="{FF2B5EF4-FFF2-40B4-BE49-F238E27FC236}">
                <a16:creationId xmlns:a16="http://schemas.microsoft.com/office/drawing/2014/main" id="{4C31602B-74FD-FA42-856F-EE730874BC15}"/>
              </a:ext>
            </a:extLst>
          </p:cNvPr>
          <p:cNvPicPr>
            <a:picLocks noChangeAspect="1"/>
          </p:cNvPicPr>
          <p:nvPr/>
        </p:nvPicPr>
        <p:blipFill>
          <a:blip r:embed="rId4"/>
          <a:stretch>
            <a:fillRect/>
          </a:stretch>
        </p:blipFill>
        <p:spPr>
          <a:xfrm>
            <a:off x="622668" y="2793969"/>
            <a:ext cx="6847431" cy="3115525"/>
          </a:xfrm>
          <a:prstGeom prst="rect">
            <a:avLst/>
          </a:prstGeom>
        </p:spPr>
      </p:pic>
    </p:spTree>
    <p:extLst>
      <p:ext uri="{BB962C8B-B14F-4D97-AF65-F5344CB8AC3E}">
        <p14:creationId xmlns:p14="http://schemas.microsoft.com/office/powerpoint/2010/main" val="1173508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0174-320A-4D4B-BCAD-D75BB390F6CA}"/>
              </a:ext>
            </a:extLst>
          </p:cNvPr>
          <p:cNvSpPr>
            <a:spLocks noGrp="1"/>
          </p:cNvSpPr>
          <p:nvPr>
            <p:ph type="title"/>
          </p:nvPr>
        </p:nvSpPr>
        <p:spPr>
          <a:xfrm>
            <a:off x="1150070" y="518718"/>
            <a:ext cx="2931735" cy="2299433"/>
          </a:xfrm>
        </p:spPr>
        <p:txBody>
          <a:bodyPr anchor="t">
            <a:normAutofit fontScale="90000"/>
          </a:bodyPr>
          <a:lstStyle/>
          <a:p>
            <a:r>
              <a:rPr lang="en-US" sz="4000" dirty="0"/>
              <a:t>LEARNING A KERNEL VIA SPARSE CODING </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944DEB8F-1A99-7547-924B-8472D7E296B6}"/>
              </a:ext>
            </a:extLst>
          </p:cNvPr>
          <p:cNvSpPr>
            <a:spLocks noGrp="1"/>
          </p:cNvSpPr>
          <p:nvPr>
            <p:ph idx="1"/>
          </p:nvPr>
        </p:nvSpPr>
        <p:spPr>
          <a:xfrm>
            <a:off x="4358640" y="518718"/>
            <a:ext cx="7226903" cy="5340387"/>
          </a:xfrm>
        </p:spPr>
        <p:txBody>
          <a:bodyPr>
            <a:normAutofit fontScale="70000" lnSpcReduction="20000"/>
          </a:bodyPr>
          <a:lstStyle/>
          <a:p>
            <a:pPr algn="just">
              <a:lnSpc>
                <a:spcPct val="100000"/>
              </a:lnSpc>
              <a:buFont typeface="Wingdings" pitchFamily="2" charset="2"/>
              <a:buChar char="§"/>
            </a:pPr>
            <a:r>
              <a:rPr lang="en-US" sz="2700" dirty="0"/>
              <a:t>A fundamental problem in supervised classification is defining a “similarity” function between two input examples. </a:t>
            </a:r>
          </a:p>
          <a:p>
            <a:pPr algn="just">
              <a:lnSpc>
                <a:spcPct val="100000"/>
              </a:lnSpc>
              <a:buFont typeface="Wingdings" pitchFamily="2" charset="2"/>
              <a:buChar char="§"/>
            </a:pPr>
            <a:r>
              <a:rPr lang="en-US" sz="2700" dirty="0"/>
              <a:t>Sparse coding model also suggests a specific specialized similarity function (kernel) for the learned representations. The sparse coding model can be viewed as learning the parameter b of the linear generative model, that posits Gaussian noise on the observations x and a Laplacian (L1) prior over the activations.</a:t>
            </a:r>
          </a:p>
          <a:p>
            <a:pPr algn="just">
              <a:lnSpc>
                <a:spcPct val="100000"/>
              </a:lnSpc>
            </a:pPr>
            <a:r>
              <a:rPr lang="en-US" sz="2700" dirty="0"/>
              <a:t>Once the bases b have been learned using unlabeled data, we obtain a complete generative model for the input x. </a:t>
            </a:r>
          </a:p>
          <a:p>
            <a:pPr algn="just">
              <a:lnSpc>
                <a:spcPct val="100000"/>
              </a:lnSpc>
            </a:pPr>
            <a:r>
              <a:rPr lang="en-US" sz="2700" dirty="0"/>
              <a:t>Thus, we can compute the Fisher kernel to measure the similarity between new inputs. (</a:t>
            </a:r>
            <a:r>
              <a:rPr lang="en-US" sz="2700" dirty="0" err="1"/>
              <a:t>Jaakkola</a:t>
            </a:r>
            <a:r>
              <a:rPr lang="en-US" sz="2700" dirty="0"/>
              <a:t> &amp; Haussler, 1998) </a:t>
            </a:r>
          </a:p>
          <a:p>
            <a:pPr algn="just">
              <a:lnSpc>
                <a:spcPct val="100000"/>
              </a:lnSpc>
            </a:pPr>
            <a:r>
              <a:rPr lang="en-US" sz="2700" dirty="0"/>
              <a:t>In detail, given an input x, we first compute the corresponding features aˆ(x) by efficiently solving optimization problem. Then, the Fisher kernel implicitly maps the input x to the high- dimensional feature vector </a:t>
            </a:r>
            <a:r>
              <a:rPr lang="en-US" sz="2700" dirty="0" err="1"/>
              <a:t>Ux</a:t>
            </a:r>
            <a:r>
              <a:rPr lang="en-US" sz="2700" dirty="0"/>
              <a:t> = ∇b log P (x, aˆ(x)|b), where we have used the MAP approximation aˆ(x) for the random variable a. </a:t>
            </a:r>
          </a:p>
          <a:p>
            <a:pPr algn="just">
              <a:lnSpc>
                <a:spcPct val="100000"/>
              </a:lnSpc>
            </a:pPr>
            <a:r>
              <a:rPr lang="en-US" sz="2700" dirty="0"/>
              <a:t>Importantly, for the sparse coding generative model, the corresponding kernel has a particularly intuitive form, and for inputs x(s) and x(t) can be computed efficiently as:</a:t>
            </a:r>
          </a:p>
          <a:p>
            <a:pPr>
              <a:lnSpc>
                <a:spcPct val="100000"/>
              </a:lnSpc>
            </a:pPr>
            <a:endParaRPr lang="en-US" sz="1300" dirty="0"/>
          </a:p>
        </p:txBody>
      </p:sp>
      <p:pic>
        <p:nvPicPr>
          <p:cNvPr id="5" name="Picture 4" descr="A close up of a logo&#10;&#10;Description automatically generated">
            <a:extLst>
              <a:ext uri="{FF2B5EF4-FFF2-40B4-BE49-F238E27FC236}">
                <a16:creationId xmlns:a16="http://schemas.microsoft.com/office/drawing/2014/main" id="{9E440E40-9AB7-1547-AFA5-BA5B4CBFAD50}"/>
              </a:ext>
            </a:extLst>
          </p:cNvPr>
          <p:cNvPicPr>
            <a:picLocks noChangeAspect="1"/>
          </p:cNvPicPr>
          <p:nvPr/>
        </p:nvPicPr>
        <p:blipFill>
          <a:blip r:embed="rId3"/>
          <a:stretch>
            <a:fillRect/>
          </a:stretch>
        </p:blipFill>
        <p:spPr>
          <a:xfrm>
            <a:off x="4358640" y="5859106"/>
            <a:ext cx="7239786" cy="633479"/>
          </a:xfrm>
          <a:prstGeom prst="rect">
            <a:avLst/>
          </a:prstGeom>
        </p:spPr>
      </p:pic>
      <p:sp>
        <p:nvSpPr>
          <p:cNvPr id="6" name="TextBox 5">
            <a:extLst>
              <a:ext uri="{FF2B5EF4-FFF2-40B4-BE49-F238E27FC236}">
                <a16:creationId xmlns:a16="http://schemas.microsoft.com/office/drawing/2014/main" id="{15ABD82B-E78B-2F43-B4F6-735DFB29FFAD}"/>
              </a:ext>
            </a:extLst>
          </p:cNvPr>
          <p:cNvSpPr txBox="1"/>
          <p:nvPr/>
        </p:nvSpPr>
        <p:spPr>
          <a:xfrm>
            <a:off x="1042665" y="3188911"/>
            <a:ext cx="3146544" cy="2031325"/>
          </a:xfrm>
          <a:prstGeom prst="rect">
            <a:avLst/>
          </a:prstGeom>
          <a:noFill/>
        </p:spPr>
        <p:txBody>
          <a:bodyPr wrap="square" rtlCol="0">
            <a:spAutoFit/>
          </a:bodyPr>
          <a:lstStyle/>
          <a:p>
            <a:pPr algn="just"/>
            <a:r>
              <a:rPr lang="en-US" b="1" dirty="0"/>
              <a:t>Summary:</a:t>
            </a:r>
            <a:r>
              <a:rPr lang="en-US" dirty="0"/>
              <a:t> Using the Fisher kernel derived from the generative model described, obtain a classifier customized specifically to the distribution of sparse coding features. </a:t>
            </a:r>
          </a:p>
          <a:p>
            <a:endParaRPr lang="en-US" dirty="0"/>
          </a:p>
        </p:txBody>
      </p:sp>
    </p:spTree>
    <p:extLst>
      <p:ext uri="{BB962C8B-B14F-4D97-AF65-F5344CB8AC3E}">
        <p14:creationId xmlns:p14="http://schemas.microsoft.com/office/powerpoint/2010/main" val="288705938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1271</Words>
  <Application>Microsoft Macintosh PowerPoint</Application>
  <PresentationFormat>Widescreen</PresentationFormat>
  <Paragraphs>97</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 Math</vt:lpstr>
      <vt:lpstr>CMBX12</vt:lpstr>
      <vt:lpstr>Gill Sans MT</vt:lpstr>
      <vt:lpstr>Impact</vt:lpstr>
      <vt:lpstr>Wingdings</vt:lpstr>
      <vt:lpstr>Badge</vt:lpstr>
      <vt:lpstr>Self-taught Learning: Transfer Learning from Unlabeled Data  </vt:lpstr>
      <vt:lpstr>agenda</vt:lpstr>
      <vt:lpstr>SYNOPSIS</vt:lpstr>
      <vt:lpstr>TYPES OF LEARNING </vt:lpstr>
      <vt:lpstr>Problem formalism</vt:lpstr>
      <vt:lpstr>        A SELF-TAUGHT LEARNING ALGORITHM  </vt:lpstr>
      <vt:lpstr>WHY SPARSE CODING OVER PCA </vt:lpstr>
      <vt:lpstr>EXPERIMENT RESULTS</vt:lpstr>
      <vt:lpstr>LEARNING A KERNEL VIA SPARSE CODING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Self-taught Learning: Transfer Learning from Unlabeled Data  </dc:title>
  <dc:creator>Microsoft Office User</dc:creator>
  <cp:lastModifiedBy>Microsoft Office User</cp:lastModifiedBy>
  <cp:revision>10</cp:revision>
  <dcterms:created xsi:type="dcterms:W3CDTF">2018-11-03T20:24:13Z</dcterms:created>
  <dcterms:modified xsi:type="dcterms:W3CDTF">2018-11-07T19:54:20Z</dcterms:modified>
</cp:coreProperties>
</file>