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256" r:id="rId2"/>
    <p:sldId id="268" r:id="rId3"/>
    <p:sldId id="269" r:id="rId4"/>
    <p:sldId id="266" r:id="rId5"/>
    <p:sldId id="271" r:id="rId6"/>
    <p:sldId id="270" r:id="rId7"/>
    <p:sldId id="272" r:id="rId8"/>
    <p:sldId id="273" r:id="rId9"/>
    <p:sldId id="274" r:id="rId10"/>
    <p:sldId id="275" r:id="rId11"/>
    <p:sldId id="291" r:id="rId12"/>
    <p:sldId id="292" r:id="rId13"/>
    <p:sldId id="277" r:id="rId14"/>
    <p:sldId id="263" r:id="rId15"/>
    <p:sldId id="278" r:id="rId16"/>
    <p:sldId id="279" r:id="rId17"/>
    <p:sldId id="280" r:id="rId18"/>
    <p:sldId id="281" r:id="rId19"/>
    <p:sldId id="282" r:id="rId20"/>
    <p:sldId id="283" r:id="rId21"/>
    <p:sldId id="284" r:id="rId22"/>
    <p:sldId id="287" r:id="rId23"/>
    <p:sldId id="262" r:id="rId24"/>
    <p:sldId id="289" r:id="rId25"/>
    <p:sldId id="290" r:id="rId26"/>
    <p:sldId id="285"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812BC12-5F31-4766-9DC0-0A47C58EAE9D}">
          <p14:sldIdLst>
            <p14:sldId id="256"/>
            <p14:sldId id="268"/>
            <p14:sldId id="269"/>
            <p14:sldId id="266"/>
            <p14:sldId id="271"/>
            <p14:sldId id="270"/>
            <p14:sldId id="272"/>
            <p14:sldId id="273"/>
            <p14:sldId id="274"/>
            <p14:sldId id="275"/>
            <p14:sldId id="291"/>
            <p14:sldId id="292"/>
            <p14:sldId id="277"/>
            <p14:sldId id="263"/>
            <p14:sldId id="278"/>
            <p14:sldId id="279"/>
            <p14:sldId id="280"/>
            <p14:sldId id="281"/>
            <p14:sldId id="282"/>
            <p14:sldId id="283"/>
            <p14:sldId id="284"/>
            <p14:sldId id="287"/>
            <p14:sldId id="262"/>
            <p14:sldId id="289"/>
            <p14:sldId id="290"/>
            <p14:sldId id="285"/>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67463" autoAdjust="0"/>
  </p:normalViewPr>
  <p:slideViewPr>
    <p:cSldViewPr snapToGrid="0">
      <p:cViewPr varScale="1">
        <p:scale>
          <a:sx n="78" d="100"/>
          <a:sy n="78" d="100"/>
        </p:scale>
        <p:origin x="4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11-13T20:55:06.779"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11/14/2018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471521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14436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718982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239451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404985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170819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949563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720097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177489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730715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35285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533629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802686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82499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11/14/2018</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11/14/2018</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11/14/2018</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11/14/2018</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11/14/2018</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11/14/2018</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11/14/2018</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11/14/2018</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11/14/2018</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11/14/2018</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11/14/2018</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11/14/2018</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comments" Target="../comments/comment1.xml"/><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svg"/><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svg"/><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sv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4" y="4522156"/>
            <a:ext cx="7331441" cy="1495592"/>
          </a:xfrm>
        </p:spPr>
        <p:txBody>
          <a:bodyPr anchor="t">
            <a:normAutofit/>
          </a:bodyPr>
          <a:lstStyle/>
          <a:p>
            <a:pPr algn="l"/>
            <a:r>
              <a:rPr lang="en-US" sz="4400" dirty="0">
                <a:latin typeface="Franklin Gothic Book" panose="020B0503020102020204" pitchFamily="34" charset="0"/>
                <a:cs typeface="Segoe UI" panose="020B0502040204020203" pitchFamily="34" charset="0"/>
              </a:rPr>
              <a:t>A Bayesian Approach To Filtering Junk E-Mail</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7914640" y="6182340"/>
            <a:ext cx="4202611" cy="576738"/>
          </a:xfrm>
        </p:spPr>
        <p:txBody>
          <a:bodyPr anchor="b">
            <a:normAutofit/>
          </a:bodyPr>
          <a:lstStyle/>
          <a:p>
            <a:pPr algn="l"/>
            <a:r>
              <a:rPr lang="en-US" sz="2000" dirty="0">
                <a:latin typeface="Franklin Gothic Book" panose="020B0503020102020204" pitchFamily="34" charset="0"/>
              </a:rPr>
              <a:t>Sailal Goparaju, Vamsi </a:t>
            </a:r>
            <a:r>
              <a:rPr lang="en-US" sz="2000" dirty="0" err="1">
                <a:latin typeface="Franklin Gothic Book" panose="020B0503020102020204" pitchFamily="34" charset="0"/>
              </a:rPr>
              <a:t>Yalamanchili</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TextBox 3">
            <a:extLst>
              <a:ext uri="{FF2B5EF4-FFF2-40B4-BE49-F238E27FC236}">
                <a16:creationId xmlns:a16="http://schemas.microsoft.com/office/drawing/2014/main" id="{3B2916F3-D9CF-44B3-A5FB-8A1C4208F210}"/>
              </a:ext>
            </a:extLst>
          </p:cNvPr>
          <p:cNvSpPr txBox="1"/>
          <p:nvPr/>
        </p:nvSpPr>
        <p:spPr>
          <a:xfrm>
            <a:off x="4755894" y="4370073"/>
            <a:ext cx="5384800" cy="338554"/>
          </a:xfrm>
          <a:prstGeom prst="rect">
            <a:avLst/>
          </a:prstGeom>
          <a:noFill/>
        </p:spPr>
        <p:txBody>
          <a:bodyPr wrap="square" rtlCol="0">
            <a:spAutoFit/>
          </a:bodyPr>
          <a:lstStyle/>
          <a:p>
            <a:r>
              <a:rPr lang="en-US" sz="1600" dirty="0"/>
              <a:t>Mehran </a:t>
            </a:r>
            <a:r>
              <a:rPr lang="en-US" sz="1600" dirty="0" err="1"/>
              <a:t>Sahami</a:t>
            </a:r>
            <a:r>
              <a:rPr lang="en-US" sz="1600" dirty="0"/>
              <a:t>, Susan </a:t>
            </a:r>
            <a:r>
              <a:rPr lang="en-US" sz="1600" dirty="0" err="1"/>
              <a:t>Dumais</a:t>
            </a:r>
            <a:r>
              <a:rPr lang="en-US" sz="1600" dirty="0"/>
              <a:t>, David Heckerman, Eric Horvitz</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328526" y="-66039"/>
            <a:ext cx="6962858" cy="1400570"/>
          </a:xfrm>
        </p:spPr>
        <p:txBody>
          <a:bodyPr anchor="ctr">
            <a:normAutofit/>
          </a:bodyPr>
          <a:lstStyle/>
          <a:p>
            <a:r>
              <a:rPr lang="en-US" dirty="0">
                <a:latin typeface="Franklin Gothic Book" panose="020B0503020102020204" pitchFamily="34" charset="0"/>
                <a:cs typeface="Segoe UI" panose="020B0502040204020203" pitchFamily="34" charset="0"/>
              </a:rPr>
              <a:t>Domain Specific Properties</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6604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3" name="Rectangle 2">
            <a:extLst>
              <a:ext uri="{FF2B5EF4-FFF2-40B4-BE49-F238E27FC236}">
                <a16:creationId xmlns:a16="http://schemas.microsoft.com/office/drawing/2014/main" id="{7CD4F1A4-F40B-44FE-95A1-35DC25445C23}"/>
              </a:ext>
            </a:extLst>
          </p:cNvPr>
          <p:cNvSpPr/>
          <p:nvPr/>
        </p:nvSpPr>
        <p:spPr>
          <a:xfrm>
            <a:off x="498236" y="1610605"/>
            <a:ext cx="10746412" cy="489364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important to note that there are many particular features of E-mail beside just the individual words in the text of a message that provide evidence as to whether a message is junk or not. For example </a:t>
            </a:r>
            <a:r>
              <a:rPr lang="en-US" sz="2400" b="1" dirty="0">
                <a:latin typeface="Times New Roman" panose="02020603050405020304" pitchFamily="18" charset="0"/>
                <a:cs typeface="Times New Roman" panose="02020603050405020304" pitchFamily="18" charset="0"/>
              </a:rPr>
              <a:t>"FREE!”.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straight-forward to incorporate such additional problem-specific features for junk mail classification into the Bayesian classifiers by simply adding additional variables denoting the presence or absence of these features into the vector for each message.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Hence, the learning algorithms employed need not be modified</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68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3F8B798-0252-4DE3-856B-535E6EC35E57}"/>
              </a:ext>
            </a:extLst>
          </p:cNvPr>
          <p:cNvSpPr>
            <a:spLocks noGrp="1"/>
          </p:cNvSpPr>
          <p:nvPr>
            <p:ph idx="1"/>
          </p:nvPr>
        </p:nvSpPr>
        <p:spPr>
          <a:xfrm>
            <a:off x="838200" y="515809"/>
            <a:ext cx="10515600" cy="5311198"/>
          </a:xfrm>
          <a:prstGeom prst="rect">
            <a:avLst/>
          </a:prstGeom>
        </p:spPr>
        <p:txBody>
          <a:bodyPr>
            <a:spAutoFit/>
          </a:bodyPr>
          <a:lstStyle/>
          <a:p>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example, particular phrases, such as </a:t>
            </a:r>
            <a:r>
              <a:rPr lang="en-US" sz="2400" b="1" dirty="0">
                <a:latin typeface="Times New Roman" panose="02020603050405020304" pitchFamily="18" charset="0"/>
                <a:cs typeface="Times New Roman" panose="02020603050405020304" pitchFamily="18" charset="0"/>
              </a:rPr>
              <a:t>"Free Money", </a:t>
            </a:r>
            <a:r>
              <a:rPr lang="en-US" sz="2400" dirty="0">
                <a:latin typeface="Times New Roman" panose="02020603050405020304" pitchFamily="18" charset="0"/>
                <a:cs typeface="Times New Roman" panose="02020603050405020304" pitchFamily="18" charset="0"/>
              </a:rPr>
              <a:t>or over-emphasized punctuation, such as </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are of junk E-mail.</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Approximately 35 such hand-crafted phrases that seemed particularly germane to this problem were included.</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addition to phrasal features, domain-specific non-textual features are also considered, such as the domain type of the sender.</a:t>
            </a:r>
          </a:p>
          <a:p>
            <a:pPr algn="just"/>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as the domain type of the message sender (e.g.,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edu</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.com</a:t>
            </a:r>
            <a:r>
              <a:rPr lang="en-US" sz="2400" dirty="0">
                <a:latin typeface="Times New Roman" panose="02020603050405020304" pitchFamily="18" charset="0"/>
                <a:cs typeface="Times New Roman" panose="02020603050405020304" pitchFamily="18" charset="0"/>
              </a:rPr>
              <a:t>), which provide great deal of information as to whether a message is junk or not. Junk mail is virtually never sent from . </a:t>
            </a:r>
            <a:r>
              <a:rPr lang="en-US" sz="2400" dirty="0" err="1">
                <a:latin typeface="Times New Roman" panose="02020603050405020304" pitchFamily="18" charset="0"/>
                <a:cs typeface="Times New Roman" panose="02020603050405020304" pitchFamily="18" charset="0"/>
              </a:rPr>
              <a:t>edu</a:t>
            </a:r>
            <a:r>
              <a:rPr lang="en-US" sz="2400" dirty="0">
                <a:latin typeface="Times New Roman" panose="02020603050405020304" pitchFamily="18" charset="0"/>
                <a:cs typeface="Times New Roman" panose="02020603050405020304" pitchFamily="18" charset="0"/>
              </a:rPr>
              <a:t> domains</a:t>
            </a:r>
          </a:p>
        </p:txBody>
      </p:sp>
    </p:spTree>
    <p:extLst>
      <p:ext uri="{BB962C8B-B14F-4D97-AF65-F5344CB8AC3E}">
        <p14:creationId xmlns:p14="http://schemas.microsoft.com/office/powerpoint/2010/main" val="364018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83B9AD-2300-4E17-A211-85EA657EFD0F}"/>
              </a:ext>
            </a:extLst>
          </p:cNvPr>
          <p:cNvSpPr>
            <a:spLocks noGrp="1"/>
          </p:cNvSpPr>
          <p:nvPr>
            <p:ph idx="1"/>
          </p:nvPr>
        </p:nvSpPr>
        <p:spPr>
          <a:xfrm>
            <a:off x="838200" y="807780"/>
            <a:ext cx="10515600" cy="5242440"/>
          </a:xfrm>
        </p:spPr>
        <p:txBody>
          <a:bodyPr>
            <a:normAutofit fontScale="92500" lnSpcReduction="10000"/>
          </a:bodyPr>
          <a:lstStyle/>
          <a:p>
            <a:endParaRPr lang="en-US" dirty="0">
              <a:latin typeface="Times New Roman" panose="02020603050405020304" pitchFamily="18" charset="0"/>
              <a:cs typeface="Times New Roman" panose="02020603050405020304" pitchFamily="18" charset="0"/>
            </a:endParaRPr>
          </a:p>
          <a:p>
            <a:pPr marL="342900" indent="-342900"/>
            <a:r>
              <a:rPr lang="en-US" dirty="0">
                <a:latin typeface="Times New Roman" panose="02020603050405020304" pitchFamily="18" charset="0"/>
                <a:cs typeface="Times New Roman" panose="02020603050405020304" pitchFamily="18" charset="0"/>
              </a:rPr>
              <a:t>Many programs for reading Email will resolve familiar E-mail address (i.e. replace sdumais©Microsoft.com , with Susan </a:t>
            </a:r>
            <a:r>
              <a:rPr lang="en-US" dirty="0" err="1">
                <a:latin typeface="Times New Roman" panose="02020603050405020304" pitchFamily="18" charset="0"/>
                <a:cs typeface="Times New Roman" panose="02020603050405020304" pitchFamily="18" charset="0"/>
              </a:rPr>
              <a:t>Dumais</a:t>
            </a:r>
            <a:r>
              <a:rPr lang="en-US" dirty="0">
                <a:latin typeface="Times New Roman" panose="02020603050405020304" pitchFamily="18" charset="0"/>
                <a:cs typeface="Times New Roman" panose="02020603050405020304" pitchFamily="18" charset="0"/>
              </a:rPr>
              <a:t>). By detecting such resolutions, which often happen with messages sent by users familiar to the recipient, we can also provide additional evidence that a message is not junk.</a:t>
            </a:r>
          </a:p>
          <a:p>
            <a:pPr marL="342900" indent="-342900"/>
            <a:endParaRPr lang="en-US" dirty="0">
              <a:latin typeface="Times New Roman" panose="02020603050405020304" pitchFamily="18" charset="0"/>
              <a:cs typeface="Times New Roman" panose="02020603050405020304" pitchFamily="18" charset="0"/>
            </a:endParaRPr>
          </a:p>
          <a:p>
            <a:pPr marL="342900" indent="-342900"/>
            <a:r>
              <a:rPr lang="en-US" dirty="0">
                <a:latin typeface="Times New Roman" panose="02020603050405020304" pitchFamily="18" charset="0"/>
                <a:cs typeface="Times New Roman" panose="02020603050405020304" pitchFamily="18" charset="0"/>
              </a:rPr>
              <a:t>Another good evidence is that if a message is junk or not is found in examining if the recipient of a message was the individual user or if the message was sent via a mailing list.</a:t>
            </a:r>
          </a:p>
          <a:p>
            <a:pPr marL="342900" indent="-342900"/>
            <a:endParaRPr lang="en-US" dirty="0">
              <a:latin typeface="Times New Roman" panose="02020603050405020304" pitchFamily="18" charset="0"/>
              <a:cs typeface="Times New Roman" panose="02020603050405020304" pitchFamily="18" charset="0"/>
            </a:endParaRPr>
          </a:p>
          <a:p>
            <a:pPr marL="342900" indent="-342900"/>
            <a:r>
              <a:rPr lang="en-US" dirty="0">
                <a:latin typeface="Times New Roman" panose="02020603050405020304" pitchFamily="18" charset="0"/>
                <a:cs typeface="Times New Roman" panose="02020603050405020304" pitchFamily="18" charset="0"/>
              </a:rPr>
              <a:t>A message has attached documents (most junk E-mail does not have them), or when a given message was received (most junk E-mail is sent at night). </a:t>
            </a:r>
          </a:p>
          <a:p>
            <a:endParaRPr lang="en-IN" dirty="0"/>
          </a:p>
        </p:txBody>
      </p:sp>
    </p:spTree>
    <p:extLst>
      <p:ext uri="{BB962C8B-B14F-4D97-AF65-F5344CB8AC3E}">
        <p14:creationId xmlns:p14="http://schemas.microsoft.com/office/powerpoint/2010/main" val="426731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328525" y="0"/>
            <a:ext cx="6938145" cy="1469965"/>
          </a:xfrm>
        </p:spPr>
        <p:txBody>
          <a:bodyPr anchor="ctr">
            <a:normAutofit/>
          </a:bodyPr>
          <a:lstStyle/>
          <a:p>
            <a:r>
              <a:rPr lang="en-US" dirty="0">
                <a:latin typeface="Franklin Gothic Book" panose="020B0503020102020204" pitchFamily="34" charset="0"/>
                <a:cs typeface="Segoe UI" panose="020B0502040204020203" pitchFamily="34" charset="0"/>
              </a:rPr>
              <a:t>Domain Specific Properties</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6604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499698D1-E813-4318-BBEF-E562E1F2F7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5444" y="1255666"/>
            <a:ext cx="6281314" cy="4346668"/>
          </a:xfrm>
          <a:prstGeom prst="rect">
            <a:avLst/>
          </a:prstGeom>
        </p:spPr>
      </p:pic>
      <p:sp>
        <p:nvSpPr>
          <p:cNvPr id="7" name="Rectangle 6">
            <a:extLst>
              <a:ext uri="{FF2B5EF4-FFF2-40B4-BE49-F238E27FC236}">
                <a16:creationId xmlns:a16="http://schemas.microsoft.com/office/drawing/2014/main" id="{DA7584E9-7D8F-4229-A651-BDA631B58D71}"/>
              </a:ext>
            </a:extLst>
          </p:cNvPr>
          <p:cNvSpPr/>
          <p:nvPr/>
        </p:nvSpPr>
        <p:spPr>
          <a:xfrm>
            <a:off x="7418021" y="5981920"/>
            <a:ext cx="3345788" cy="461665"/>
          </a:xfrm>
          <a:prstGeom prst="rect">
            <a:avLst/>
          </a:prstGeom>
        </p:spPr>
        <p:txBody>
          <a:bodyPr wrap="none">
            <a:spAutoFit/>
          </a:bodyPr>
          <a:lstStyle/>
          <a:p>
            <a:r>
              <a:rPr lang="en-US" sz="2400" b="1" dirty="0"/>
              <a:t>"$$$$ BIG MONEY $$$$"</a:t>
            </a:r>
          </a:p>
        </p:txBody>
      </p:sp>
      <p:sp>
        <p:nvSpPr>
          <p:cNvPr id="3" name="Rectangle 2">
            <a:extLst>
              <a:ext uri="{FF2B5EF4-FFF2-40B4-BE49-F238E27FC236}">
                <a16:creationId xmlns:a16="http://schemas.microsoft.com/office/drawing/2014/main" id="{19869C0E-3D6A-4BEB-8C8A-0D9874941924}"/>
              </a:ext>
            </a:extLst>
          </p:cNvPr>
          <p:cNvSpPr/>
          <p:nvPr/>
        </p:nvSpPr>
        <p:spPr>
          <a:xfrm>
            <a:off x="641429" y="4817504"/>
            <a:ext cx="4669121" cy="1569660"/>
          </a:xfrm>
          <a:prstGeom prst="rect">
            <a:avLst/>
          </a:prstGeom>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total, we included approximately 20 non-phrasal hand-crafted, domain-specific features into the junk Email filter. </a:t>
            </a:r>
          </a:p>
        </p:txBody>
      </p:sp>
    </p:spTree>
    <p:extLst>
      <p:ext uri="{BB962C8B-B14F-4D97-AF65-F5344CB8AC3E}">
        <p14:creationId xmlns:p14="http://schemas.microsoft.com/office/powerpoint/2010/main" val="233739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422522" y="-18634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Results</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7" name="Rectangle 6">
            <a:extLst>
              <a:ext uri="{FF2B5EF4-FFF2-40B4-BE49-F238E27FC236}">
                <a16:creationId xmlns:a16="http://schemas.microsoft.com/office/drawing/2014/main" id="{FB89E7E2-BF4B-4692-AB11-BAF914F05354}"/>
              </a:ext>
            </a:extLst>
          </p:cNvPr>
          <p:cNvSpPr/>
          <p:nvPr/>
        </p:nvSpPr>
        <p:spPr>
          <a:xfrm>
            <a:off x="325242" y="1281151"/>
            <a:ext cx="11328278" cy="5078313"/>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number of experiments are conducted for junk E-mail detection.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the performance of various enhancements to the simple baseline classification based on the raw text of the messages, as well as looking at the efficacy of learning such a junk filter in an operational setting are measured.</a:t>
            </a:r>
            <a:endParaRPr lang="en-US" dirty="0"/>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Feature selection is employed for several reasons. First, such dimensionality reduction helps provide an explicit control on the model variance resulting from estimating many parameters.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Moreover, feature selection also helps to attenuate the degree to which the independence assumption is violated by the Naive Bayesian classifier.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51489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422522" y="-18634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Results</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7" name="Rectangle 6">
            <a:extLst>
              <a:ext uri="{FF2B5EF4-FFF2-40B4-BE49-F238E27FC236}">
                <a16:creationId xmlns:a16="http://schemas.microsoft.com/office/drawing/2014/main" id="{FB89E7E2-BF4B-4692-AB11-BAF914F05354}"/>
              </a:ext>
            </a:extLst>
          </p:cNvPr>
          <p:cNvSpPr/>
          <p:nvPr/>
        </p:nvSpPr>
        <p:spPr>
          <a:xfrm>
            <a:off x="325242" y="1822424"/>
            <a:ext cx="11328278" cy="415498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first employ a </a:t>
            </a:r>
            <a:r>
              <a:rPr lang="en-US" sz="2400" dirty="0" err="1">
                <a:latin typeface="Times New Roman" panose="02020603050405020304" pitchFamily="18" charset="0"/>
                <a:cs typeface="Times New Roman" panose="02020603050405020304" pitchFamily="18" charset="0"/>
              </a:rPr>
              <a:t>Zipf’s</a:t>
            </a:r>
            <a:r>
              <a:rPr lang="en-US" sz="2400" dirty="0">
                <a:latin typeface="Times New Roman" panose="02020603050405020304" pitchFamily="18" charset="0"/>
                <a:cs typeface="Times New Roman" panose="02020603050405020304" pitchFamily="18" charset="0"/>
              </a:rPr>
              <a:t> Law-based analysis of the corpus of E-mail messages to eliminate words that appear fewer than three times as having little resolving power between messages.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t>500 features for which this value is greatest as the feature set from which to build a classifier are selected.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initial feature set that is selected  include both word-based as well as hand-crafted phrasal and other domain-specific features.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3406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422522" y="-18634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Results</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3" name="Rectangle 2">
            <a:extLst>
              <a:ext uri="{FF2B5EF4-FFF2-40B4-BE49-F238E27FC236}">
                <a16:creationId xmlns:a16="http://schemas.microsoft.com/office/drawing/2014/main" id="{01554930-FD1C-4747-BF35-DE84E1F96724}"/>
              </a:ext>
            </a:extLst>
          </p:cNvPr>
          <p:cNvSpPr/>
          <p:nvPr/>
        </p:nvSpPr>
        <p:spPr>
          <a:xfrm>
            <a:off x="325242" y="959619"/>
            <a:ext cx="6096000" cy="461665"/>
          </a:xfrm>
          <a:prstGeom prst="rect">
            <a:avLst/>
          </a:prstGeom>
        </p:spPr>
        <p:txBody>
          <a:bodyPr>
            <a:spAutoFit/>
          </a:bodyPr>
          <a:lstStyle/>
          <a:p>
            <a:r>
              <a:rPr lang="en-US" sz="2400" b="1" dirty="0"/>
              <a:t>USING DOMAIN-SPECIFIC FEATURES</a:t>
            </a:r>
          </a:p>
        </p:txBody>
      </p:sp>
      <p:sp>
        <p:nvSpPr>
          <p:cNvPr id="9" name="Rectangle 8">
            <a:extLst>
              <a:ext uri="{FF2B5EF4-FFF2-40B4-BE49-F238E27FC236}">
                <a16:creationId xmlns:a16="http://schemas.microsoft.com/office/drawing/2014/main" id="{A9604FAD-AFCE-4C09-BCAB-8E58EC8F420D}"/>
              </a:ext>
            </a:extLst>
          </p:cNvPr>
          <p:cNvSpPr/>
          <p:nvPr/>
        </p:nvSpPr>
        <p:spPr>
          <a:xfrm>
            <a:off x="325242" y="1941362"/>
            <a:ext cx="11541516" cy="3785652"/>
          </a:xfrm>
          <a:prstGeom prst="rect">
            <a:avLst/>
          </a:prstGeom>
        </p:spPr>
        <p:txBody>
          <a:bodyPr wrap="square">
            <a:spAutoFit/>
          </a:bodyPr>
          <a:lstStyle/>
          <a:p>
            <a:pPr marL="285750" indent="-285750">
              <a:buFont typeface="Arial" panose="020B0604020202020204" pitchFamily="34" charset="0"/>
              <a:buChar char="•"/>
            </a:pPr>
            <a:r>
              <a:rPr lang="en-US" dirty="0"/>
              <a:t> </a:t>
            </a:r>
            <a:r>
              <a:rPr lang="en-US" sz="2400" dirty="0">
                <a:latin typeface="Times New Roman" panose="02020603050405020304" pitchFamily="18" charset="0"/>
                <a:cs typeface="Times New Roman" panose="02020603050405020304" pitchFamily="18" charset="0"/>
              </a:rPr>
              <a:t>Here,  a corpus of 1789 actual E-mail messages of which 1578 messages are pre-classified as "junk" and 211 messages are pre-classified as "legitimate."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Note that the proportion of junk to legitimate mail in this corpus makes it more likely that legitimate mail will be classified as junk. Since such an error is far worse than marking a piece of junk mail as being legitimate, as this class disparity creates a more challenging classification problem.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is then split temporally into a training set of 1538 messages and a testing set of 251 messages</a:t>
            </a:r>
            <a:r>
              <a:rPr lang="en-US" dirty="0"/>
              <a:t>.</a:t>
            </a:r>
          </a:p>
        </p:txBody>
      </p:sp>
    </p:spTree>
    <p:extLst>
      <p:ext uri="{BB962C8B-B14F-4D97-AF65-F5344CB8AC3E}">
        <p14:creationId xmlns:p14="http://schemas.microsoft.com/office/powerpoint/2010/main" val="933954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422522" y="-18634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Results</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50345CA5-1446-4170-BA10-07080B7B18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640" y="1283622"/>
            <a:ext cx="11348720" cy="2348076"/>
          </a:xfrm>
          <a:prstGeom prst="rect">
            <a:avLst/>
          </a:prstGeom>
        </p:spPr>
      </p:pic>
      <p:sp>
        <p:nvSpPr>
          <p:cNvPr id="11" name="Rectangle 10">
            <a:extLst>
              <a:ext uri="{FF2B5EF4-FFF2-40B4-BE49-F238E27FC236}">
                <a16:creationId xmlns:a16="http://schemas.microsoft.com/office/drawing/2014/main" id="{2C8A65A6-4E94-4BC1-BC03-B24A573CA563}"/>
              </a:ext>
            </a:extLst>
          </p:cNvPr>
          <p:cNvSpPr/>
          <p:nvPr/>
        </p:nvSpPr>
        <p:spPr>
          <a:xfrm>
            <a:off x="325242" y="3977966"/>
            <a:ext cx="11311303" cy="2677656"/>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Junk precision is the percentage of messages in the test data classified as junk which truly are. Legitimate precision denotes the percentage of messages in the test data classified as legitimate which truly are.</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Junk recall denotes the proportion of actual junk messages in the test set that are categorized as junk by the classifier, and legitimate recall denotes the proportion of actual legitimate messages in the test set that are categorized as legitimate. </a:t>
            </a:r>
          </a:p>
        </p:txBody>
      </p:sp>
    </p:spTree>
    <p:extLst>
      <p:ext uri="{BB962C8B-B14F-4D97-AF65-F5344CB8AC3E}">
        <p14:creationId xmlns:p14="http://schemas.microsoft.com/office/powerpoint/2010/main" val="2814544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422522" y="-18634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Results</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7" name="Picture 6">
            <a:extLst>
              <a:ext uri="{FF2B5EF4-FFF2-40B4-BE49-F238E27FC236}">
                <a16:creationId xmlns:a16="http://schemas.microsoft.com/office/drawing/2014/main" id="{E7A1B9DF-6550-4F9C-901C-7DE4BA740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2732" y="1097281"/>
            <a:ext cx="7552035" cy="5414730"/>
          </a:xfrm>
          <a:prstGeom prst="rect">
            <a:avLst/>
          </a:prstGeom>
        </p:spPr>
      </p:pic>
    </p:spTree>
    <p:extLst>
      <p:ext uri="{BB962C8B-B14F-4D97-AF65-F5344CB8AC3E}">
        <p14:creationId xmlns:p14="http://schemas.microsoft.com/office/powerpoint/2010/main" val="3093318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422522" y="-18634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Results</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3" name="Rectangle 2">
            <a:extLst>
              <a:ext uri="{FF2B5EF4-FFF2-40B4-BE49-F238E27FC236}">
                <a16:creationId xmlns:a16="http://schemas.microsoft.com/office/drawing/2014/main" id="{01554930-FD1C-4747-BF35-DE84E1F96724}"/>
              </a:ext>
            </a:extLst>
          </p:cNvPr>
          <p:cNvSpPr/>
          <p:nvPr/>
        </p:nvSpPr>
        <p:spPr>
          <a:xfrm>
            <a:off x="325242" y="959619"/>
            <a:ext cx="6096000" cy="461665"/>
          </a:xfrm>
          <a:prstGeom prst="rect">
            <a:avLst/>
          </a:prstGeom>
        </p:spPr>
        <p:txBody>
          <a:bodyPr>
            <a:spAutoFit/>
          </a:bodyPr>
          <a:lstStyle/>
          <a:p>
            <a:r>
              <a:rPr lang="en-US" sz="2400" b="1" dirty="0"/>
              <a:t>SUB-CLASSES OF JUNK E-MAIL</a:t>
            </a:r>
          </a:p>
        </p:txBody>
      </p:sp>
      <p:sp>
        <p:nvSpPr>
          <p:cNvPr id="5" name="Rectangle 4">
            <a:extLst>
              <a:ext uri="{FF2B5EF4-FFF2-40B4-BE49-F238E27FC236}">
                <a16:creationId xmlns:a16="http://schemas.microsoft.com/office/drawing/2014/main" id="{A83FA522-E38A-4E9E-A604-27FF70AA3130}"/>
              </a:ext>
            </a:extLst>
          </p:cNvPr>
          <p:cNvSpPr/>
          <p:nvPr/>
        </p:nvSpPr>
        <p:spPr>
          <a:xfrm>
            <a:off x="325242" y="1582340"/>
            <a:ext cx="11438390" cy="4893647"/>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considering the types of E-mail commonly considered junk, there seem to be two dominant groupings. The first is messages related to pornographic Web sites. The second concerns mostly "get-rich-quick" money making opportunities.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Since these two groups are somewhat disparate,  the possibility of creating a junk E-mail filter by casting the junk filtering problem as a three category learning task is considered. Here, the three categories of E-mail are defined as legitimate, pornographic-junk, and other-junk</a:t>
            </a:r>
            <a:r>
              <a:rPr lang="en-US" sz="2400" dirty="0"/>
              <a:t>.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realized that this gives an advantage in terms of evaluation to the three-category task over the two-category task, since, in the three category task, misclassifications between the two subcategories of junk mail (i.e., pornographic-junk messages being classified as other-junk or vice versa) are not penalized. </a:t>
            </a:r>
          </a:p>
        </p:txBody>
      </p:sp>
    </p:spTree>
    <p:extLst>
      <p:ext uri="{BB962C8B-B14F-4D97-AF65-F5344CB8AC3E}">
        <p14:creationId xmlns:p14="http://schemas.microsoft.com/office/powerpoint/2010/main" val="166451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OUTLINE</a:t>
            </a:r>
          </a:p>
        </p:txBody>
      </p:sp>
      <p:sp>
        <p:nvSpPr>
          <p:cNvPr id="10" name="Content Placeholder 2">
            <a:extLst>
              <a:ext uri="{FF2B5EF4-FFF2-40B4-BE49-F238E27FC236}">
                <a16:creationId xmlns:a16="http://schemas.microsoft.com/office/drawing/2014/main" id="{6961936A-5445-4A6F-BD48-EBC4B6FEEB11}"/>
              </a:ext>
            </a:extLst>
          </p:cNvPr>
          <p:cNvSpPr>
            <a:spLocks noGrp="1"/>
          </p:cNvSpPr>
          <p:nvPr>
            <p:ph idx="1"/>
          </p:nvPr>
        </p:nvSpPr>
        <p:spPr>
          <a:xfrm>
            <a:off x="457200" y="1495136"/>
            <a:ext cx="10896600" cy="4681827"/>
          </a:xfrm>
        </p:spPr>
        <p:txBody>
          <a:bodyPr>
            <a:normAutofit/>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Probabilistic Classification</a:t>
            </a:r>
          </a:p>
          <a:p>
            <a:r>
              <a:rPr lang="en-US" dirty="0">
                <a:latin typeface="Times New Roman" panose="02020603050405020304" pitchFamily="18" charset="0"/>
                <a:cs typeface="Times New Roman" panose="02020603050405020304" pitchFamily="18" charset="0"/>
              </a:rPr>
              <a:t>Domain Specific Characteristics</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Real Usage Scenario</a:t>
            </a:r>
          </a:p>
          <a:p>
            <a:r>
              <a:rPr lang="en-US" dirty="0">
                <a:latin typeface="Times New Roman" panose="02020603050405020304" pitchFamily="18" charset="0"/>
                <a:cs typeface="Times New Roman" panose="02020603050405020304" pitchFamily="18" charset="0"/>
              </a:rPr>
              <a:t>Conclusion</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53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422522" y="-18634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Results</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7" name="Picture 6">
            <a:extLst>
              <a:ext uri="{FF2B5EF4-FFF2-40B4-BE49-F238E27FC236}">
                <a16:creationId xmlns:a16="http://schemas.microsoft.com/office/drawing/2014/main" id="{6A3AAF50-626E-46BC-B073-012BEFA105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3570" y="1802030"/>
            <a:ext cx="10038722" cy="2368637"/>
          </a:xfrm>
          <a:prstGeom prst="rect">
            <a:avLst/>
          </a:prstGeom>
        </p:spPr>
      </p:pic>
      <p:sp>
        <p:nvSpPr>
          <p:cNvPr id="9" name="Rectangle 8">
            <a:extLst>
              <a:ext uri="{FF2B5EF4-FFF2-40B4-BE49-F238E27FC236}">
                <a16:creationId xmlns:a16="http://schemas.microsoft.com/office/drawing/2014/main" id="{9D43A216-A03D-402F-99BF-38F9BCA092CA}"/>
              </a:ext>
            </a:extLst>
          </p:cNvPr>
          <p:cNvSpPr/>
          <p:nvPr/>
        </p:nvSpPr>
        <p:spPr>
          <a:xfrm>
            <a:off x="325242" y="4494672"/>
            <a:ext cx="11348598"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this experiment, a collection of 1183 E-mail messages of which 972 are junk and 211 are legitimate is considered. This collection is split into a training set of 916 messages and a testing set of 267 messages</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7757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422522" y="-18634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Results</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AD21FEB6-40C9-41D0-8956-DF1C92FD05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0277" y="1846067"/>
            <a:ext cx="5478935" cy="4336520"/>
          </a:xfrm>
          <a:prstGeom prst="rect">
            <a:avLst/>
          </a:prstGeom>
        </p:spPr>
      </p:pic>
    </p:spTree>
    <p:extLst>
      <p:ext uri="{BB962C8B-B14F-4D97-AF65-F5344CB8AC3E}">
        <p14:creationId xmlns:p14="http://schemas.microsoft.com/office/powerpoint/2010/main" val="7140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C0BD5-258F-4E12-A73C-AA920A3607AA}"/>
              </a:ext>
            </a:extLst>
          </p:cNvPr>
          <p:cNvSpPr>
            <a:spLocks noGrp="1"/>
          </p:cNvSpPr>
          <p:nvPr>
            <p:ph idx="1"/>
          </p:nvPr>
        </p:nvSpPr>
        <p:spPr>
          <a:xfrm>
            <a:off x="838200" y="1130642"/>
            <a:ext cx="10258168" cy="4775887"/>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first is that while some features may be very clearly indicative of junk versus legitimate E-mail in the two-category task, these features may not be as powerful (i.e., probabilistically skewed) in the three-category task since they do not distinguish well between the sub-classes of junk.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second reason is that the increase in classification variance that accompanies a model with more degrees of freedom.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the classifier in the three-category task must fit many more parameters from the data than the classifier in the two-category task, the variance in the estimated parameters leads to an overall decrease in the performance of the former classifier. </a:t>
            </a:r>
          </a:p>
          <a:p>
            <a:endParaRPr lang="en-IN" dirty="0"/>
          </a:p>
        </p:txBody>
      </p:sp>
    </p:spTree>
    <p:extLst>
      <p:ext uri="{BB962C8B-B14F-4D97-AF65-F5344CB8AC3E}">
        <p14:creationId xmlns:p14="http://schemas.microsoft.com/office/powerpoint/2010/main" val="79681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422522" y="-81280"/>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Real Usage Scenario</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7" name="Content Placeholder 2">
            <a:extLst>
              <a:ext uri="{FF2B5EF4-FFF2-40B4-BE49-F238E27FC236}">
                <a16:creationId xmlns:a16="http://schemas.microsoft.com/office/drawing/2014/main" id="{AECFAD0D-E9E7-4CB8-A419-92E9FD803879}"/>
              </a:ext>
            </a:extLst>
          </p:cNvPr>
          <p:cNvSpPr>
            <a:spLocks noGrp="1"/>
          </p:cNvSpPr>
          <p:nvPr>
            <p:ph idx="1"/>
          </p:nvPr>
        </p:nvSpPr>
        <p:spPr>
          <a:xfrm>
            <a:off x="581721" y="1388196"/>
            <a:ext cx="11028558" cy="4987568"/>
          </a:xfrm>
        </p:spPr>
        <p:txBody>
          <a:bodyPr>
            <a:normAutofit fontScale="92500"/>
          </a:bodyPr>
          <a:lstStyle/>
          <a:p>
            <a:r>
              <a:rPr lang="en-US" dirty="0">
                <a:latin typeface="Times New Roman" panose="02020603050405020304" pitchFamily="18" charset="0"/>
                <a:cs typeface="Times New Roman" panose="02020603050405020304" pitchFamily="18" charset="0"/>
              </a:rPr>
              <a:t>A junk mail filter must also be able to accurately discern true junk from mail which a user would want to read once and then discard, as the latter should be considered legitimate mail even though it is not permanently stored.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user’s real mail repository of 2593 messages which have been classified as either junk or legitimate as the training set for our filter. As the testing data, all 222 messages that are sent to this user during the week following the period from which the training data was collected.</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To show the growing magnitude of the junk E-mail problem, these 222 messages contained 45 messages (over 20% of the incoming mail) which were later deemed to be junk by the user.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909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21DE7C2-B510-4DEE-8C5C-E79D868153FB}"/>
              </a:ext>
            </a:extLst>
          </p:cNvPr>
          <p:cNvPicPr>
            <a:picLocks noGrp="1" noChangeAspect="1"/>
          </p:cNvPicPr>
          <p:nvPr>
            <p:ph idx="1"/>
          </p:nvPr>
        </p:nvPicPr>
        <p:blipFill>
          <a:blip r:embed="rId2"/>
          <a:stretch>
            <a:fillRect/>
          </a:stretch>
        </p:blipFill>
        <p:spPr>
          <a:xfrm>
            <a:off x="2432765" y="536303"/>
            <a:ext cx="7326469" cy="1860908"/>
          </a:xfrm>
          <a:prstGeom prst="rect">
            <a:avLst/>
          </a:prstGeom>
        </p:spPr>
      </p:pic>
      <p:pic>
        <p:nvPicPr>
          <p:cNvPr id="5" name="Picture 4">
            <a:extLst>
              <a:ext uri="{FF2B5EF4-FFF2-40B4-BE49-F238E27FC236}">
                <a16:creationId xmlns:a16="http://schemas.microsoft.com/office/drawing/2014/main" id="{6F51360C-529C-4B8D-B23F-3089BF0E7C86}"/>
              </a:ext>
            </a:extLst>
          </p:cNvPr>
          <p:cNvPicPr>
            <a:picLocks noChangeAspect="1"/>
          </p:cNvPicPr>
          <p:nvPr/>
        </p:nvPicPr>
        <p:blipFill>
          <a:blip r:embed="rId3"/>
          <a:stretch>
            <a:fillRect/>
          </a:stretch>
        </p:blipFill>
        <p:spPr>
          <a:xfrm>
            <a:off x="3212756" y="2703429"/>
            <a:ext cx="5208287" cy="3946687"/>
          </a:xfrm>
          <a:prstGeom prst="rect">
            <a:avLst/>
          </a:prstGeom>
        </p:spPr>
      </p:pic>
    </p:spTree>
    <p:extLst>
      <p:ext uri="{BB962C8B-B14F-4D97-AF65-F5344CB8AC3E}">
        <p14:creationId xmlns:p14="http://schemas.microsoft.com/office/powerpoint/2010/main" val="400109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77EF4-8F7A-48EE-BE19-159A24B54240}"/>
              </a:ext>
            </a:extLst>
          </p:cNvPr>
          <p:cNvSpPr>
            <a:spLocks noGrp="1"/>
          </p:cNvSpPr>
          <p:nvPr>
            <p:ph idx="1"/>
          </p:nvPr>
        </p:nvSpPr>
        <p:spPr>
          <a:xfrm>
            <a:off x="515895" y="1198605"/>
            <a:ext cx="11160210" cy="4831492"/>
          </a:xfrm>
        </p:spPr>
        <p:txBody>
          <a:bodyPr>
            <a:normAutofit fontScale="92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Of the three legitimate messages classified as junk by the filter, one is a message which is actually a junk mail message forwarded to the user in our study. This message begins with the sentence "Check out this spam..." and then contains the full text of a junk E-mail message.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other two misclassified legitimate messages are simply news stories from a E-mail news service that the user subscribes to. These messages happen to be talking about "hype" in the Web search engine industry and are not very important to the user.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can be seen that the filter is in fact quite successful at eliminating 80% of the incoming junk E-mail from the user’s mail stream.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939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422522" y="-81280"/>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Conclusion</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3" name="Rectangle 2">
            <a:extLst>
              <a:ext uri="{FF2B5EF4-FFF2-40B4-BE49-F238E27FC236}">
                <a16:creationId xmlns:a16="http://schemas.microsoft.com/office/drawing/2014/main" id="{447EDC5A-37A2-471A-9542-207871755766}"/>
              </a:ext>
            </a:extLst>
          </p:cNvPr>
          <p:cNvSpPr/>
          <p:nvPr/>
        </p:nvSpPr>
        <p:spPr>
          <a:xfrm>
            <a:off x="325242" y="1097280"/>
            <a:ext cx="11353614" cy="5632311"/>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examining the growing problem of dealing with junk E-mail, it is found that it’s possible to automatically learn effective filters to eliminate a large portion of such junk from a user’s mail stream.</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efficacy of such filters can also be greatly enhanced by considering not only the full text of the E-mail messages to be filtered, but also a set of hand-crafted features which are specific for the task at hand.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improvement seen from the use of domain-specific features for this particular problem provides strong evidence for the incorporation of more domain knowledge in other text categorization problems.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Moreover, by using an extensible classification formalism such as Bayesian networks, it becomes possible to easily and uniformly integrate such domain knowledge into the learning task.</a:t>
            </a:r>
          </a:p>
        </p:txBody>
      </p:sp>
    </p:spTree>
    <p:extLst>
      <p:ext uri="{BB962C8B-B14F-4D97-AF65-F5344CB8AC3E}">
        <p14:creationId xmlns:p14="http://schemas.microsoft.com/office/powerpoint/2010/main" val="2473912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 YOU</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4ADF71-C95C-47BC-A390-5AA387F2F4A1}"/>
              </a:ext>
            </a:extLst>
          </p:cNvPr>
          <p:cNvSpPr/>
          <p:nvPr/>
        </p:nvSpPr>
        <p:spPr>
          <a:xfrm>
            <a:off x="477520" y="1690688"/>
            <a:ext cx="11460480" cy="3785652"/>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In addressing the growing problem of junk E-mail on the Internet, we examine methods for the automated construction of filters to eliminate such unwanted messages from a user’s mail stream. </a:t>
            </a: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By casting this problem in a decision theoretic framework, we are able to make use of probabilistic learning methods in conjunction with a notion of differential misclassification cost to produce filters which are especially appropriate for this task. </a:t>
            </a: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While this may appear, at first, to be a straight-forward text classification problem, we can produce much more accurate filters. </a:t>
            </a: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Finally, we show the efficacy of such filters in a real world usage scenario, arguing that this technology is mature enough for deployment</a:t>
            </a:r>
            <a:endParaRPr lang="en-US" sz="2400" dirty="0">
              <a:latin typeface="Times New Roman" panose="02020603050405020304" pitchFamily="18" charset="0"/>
              <a:cs typeface="Times New Roman" panose="02020603050405020304" pitchFamily="18" charset="0"/>
            </a:endParaRPr>
          </a:p>
        </p:txBody>
      </p:sp>
      <p:sp>
        <p:nvSpPr>
          <p:cNvPr id="9" name="Title 8">
            <a:extLst>
              <a:ext uri="{FF2B5EF4-FFF2-40B4-BE49-F238E27FC236}">
                <a16:creationId xmlns:a16="http://schemas.microsoft.com/office/drawing/2014/main" id="{F274130E-D8A6-404F-B9EB-6D42E2DE935A}"/>
              </a:ext>
            </a:extLst>
          </p:cNvPr>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422522" y="30481"/>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Introduction</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325241" y="1500446"/>
            <a:ext cx="11055331" cy="4949537"/>
          </a:xfrm>
        </p:spPr>
        <p:txBody>
          <a:bodyPr vert="horz" lIns="91440" tIns="45720" rIns="91440" bIns="45720" rtlCol="0" anchor="t">
            <a:normAutofit/>
          </a:bodyPr>
          <a:lstStyle/>
          <a:p>
            <a:pPr algn="just"/>
            <a:r>
              <a:rPr lang="en-US" sz="2400" dirty="0">
                <a:latin typeface="Times New Roman" panose="02020603050405020304" pitchFamily="18" charset="0"/>
                <a:cs typeface="Times New Roman" panose="02020603050405020304" pitchFamily="18" charset="0"/>
              </a:rPr>
              <a:t>E-mail is the extremely cheap and easy to send, it has gained enormous popularity.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Unfortunately, the same virtues that have made E-mail popular among direct marketers to bombard unsuspecting E-mailboxes with unsolicited messages regarding everything from items for sale and get-rich-quick schemes etc.</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With the proliferation of direct marketers and the increased availability of enormous Email address mailing lists , the volume of junk mail  has grown tremendously in the past few years.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Lastly, junk mail not only wastes user time, but can also quickly fill-up file server storage space.</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1879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422522" y="8135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Introduction</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325242" y="1719846"/>
            <a:ext cx="11498038" cy="5419536"/>
          </a:xfrm>
        </p:spPr>
        <p:txBody>
          <a:bodyPr vert="horz" lIns="91440" tIns="45720" rIns="91440" bIns="45720" rtlCol="0" anchor="t">
            <a:noAutofit/>
          </a:bodyPr>
          <a:lstStyle/>
          <a:p>
            <a:r>
              <a:rPr lang="en-US" sz="2400" dirty="0">
                <a:latin typeface="Times New Roman" panose="02020603050405020304" pitchFamily="18" charset="0"/>
                <a:cs typeface="Times New Roman" panose="02020603050405020304" pitchFamily="18" charset="0"/>
              </a:rPr>
              <a:t>As a result of this growing problem, automated methods for filtering such junk from legitimate E-mail are becoming necessary.</a:t>
            </a:r>
          </a:p>
          <a:p>
            <a:r>
              <a:rPr lang="en-US" sz="2400" dirty="0">
                <a:latin typeface="Times New Roman" panose="02020603050405020304" pitchFamily="18" charset="0"/>
                <a:cs typeface="Times New Roman" panose="02020603050405020304" pitchFamily="18" charset="0"/>
              </a:rPr>
              <a:t>Many commercial products are now available which allow users to handcraft a set of logical rules to filter junk mail. This is a time-consuming and often tedious process which can be notoriously error-prone. </a:t>
            </a:r>
          </a:p>
          <a:p>
            <a:r>
              <a:rPr lang="en-US" sz="2400" dirty="0">
                <a:latin typeface="Times New Roman" panose="02020603050405020304" pitchFamily="18" charset="0"/>
                <a:cs typeface="Times New Roman" panose="02020603050405020304" pitchFamily="18" charset="0"/>
              </a:rPr>
              <a:t>Past Research has looked specifically at particular features that are indicative of "flames", which in general are quite different than those used for junk mail filtering.</a:t>
            </a:r>
          </a:p>
          <a:p>
            <a:r>
              <a:rPr lang="en-US" sz="2400" dirty="0">
                <a:latin typeface="Times New Roman" panose="02020603050405020304" pitchFamily="18" charset="0"/>
                <a:cs typeface="Times New Roman" panose="02020603050405020304" pitchFamily="18" charset="0"/>
              </a:rPr>
              <a:t> By making use of the extensible framework of Bayesian modeling, we can not only employ traditional document classification techniques based on the text of messages, but we can also easily incorporate domain knowledge about the particular task at hand through the introduction of additional features in our Bayesian classifier. </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1879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75214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328526" y="0"/>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Probabilistic Classification</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Rectangle 4">
            <a:extLst>
              <a:ext uri="{FF2B5EF4-FFF2-40B4-BE49-F238E27FC236}">
                <a16:creationId xmlns:a16="http://schemas.microsoft.com/office/drawing/2014/main" id="{61306551-195B-45B6-A4A2-87B05F9F029F}"/>
              </a:ext>
            </a:extLst>
          </p:cNvPr>
          <p:cNvSpPr/>
          <p:nvPr/>
        </p:nvSpPr>
        <p:spPr>
          <a:xfrm>
            <a:off x="325242" y="1529216"/>
            <a:ext cx="11541516" cy="4524315"/>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Bayesian network is a directed, acyclic graph that compactly represents a probability distribution.</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In such a graph, each random variable Xi is denoted by a node. A directed edge between two nodes indicates a probabilistic influence (dependency) from the variable denoted by the parent node to that of the child.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Consequently, the structure of the network denotes the assumption that each node Xi in the network is conditionally independent of its non-descendants given its parents.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t>A Bayesian classifier is simply a Bayesian network applied to a classification task. It contains a node C representing the class variable and a node Xi for each of the features.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63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328526" y="0"/>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Probabilistic Classification</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Rectangle 4">
            <a:extLst>
              <a:ext uri="{FF2B5EF4-FFF2-40B4-BE49-F238E27FC236}">
                <a16:creationId xmlns:a16="http://schemas.microsoft.com/office/drawing/2014/main" id="{61306551-195B-45B6-A4A2-87B05F9F029F}"/>
              </a:ext>
            </a:extLst>
          </p:cNvPr>
          <p:cNvSpPr/>
          <p:nvPr/>
        </p:nvSpPr>
        <p:spPr>
          <a:xfrm>
            <a:off x="325242" y="1469965"/>
            <a:ext cx="8818758" cy="461665"/>
          </a:xfrm>
          <a:prstGeom prst="rect">
            <a:avLst/>
          </a:prstGeom>
        </p:spPr>
        <p:txBody>
          <a:bodyPr wrap="square">
            <a:spAutoFit/>
          </a:bodyPr>
          <a:lstStyle/>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850158F-18A1-43BB-9C36-C02E2DCD20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360" y="1959035"/>
            <a:ext cx="6153210" cy="1008300"/>
          </a:xfrm>
          <a:prstGeom prst="rect">
            <a:avLst/>
          </a:prstGeom>
        </p:spPr>
      </p:pic>
      <p:sp>
        <p:nvSpPr>
          <p:cNvPr id="7" name="Rectangle 6">
            <a:extLst>
              <a:ext uri="{FF2B5EF4-FFF2-40B4-BE49-F238E27FC236}">
                <a16:creationId xmlns:a16="http://schemas.microsoft.com/office/drawing/2014/main" id="{0EE1821C-A6A9-4D25-B412-C7169B737EED}"/>
              </a:ext>
            </a:extLst>
          </p:cNvPr>
          <p:cNvSpPr/>
          <p:nvPr/>
        </p:nvSpPr>
        <p:spPr>
          <a:xfrm>
            <a:off x="721360" y="3429000"/>
            <a:ext cx="6929119"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critical quantity in Equation 1 is P(X = x| C= ck), which is often impractical to compute without imposing independence assumptions.</a:t>
            </a:r>
            <a:r>
              <a:rPr lang="en-US" dirty="0"/>
              <a:t> </a:t>
            </a:r>
          </a:p>
        </p:txBody>
      </p:sp>
    </p:spTree>
    <p:extLst>
      <p:ext uri="{BB962C8B-B14F-4D97-AF65-F5344CB8AC3E}">
        <p14:creationId xmlns:p14="http://schemas.microsoft.com/office/powerpoint/2010/main" val="230706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328526" y="0"/>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Probabilistic Classification</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Rectangle 4">
            <a:extLst>
              <a:ext uri="{FF2B5EF4-FFF2-40B4-BE49-F238E27FC236}">
                <a16:creationId xmlns:a16="http://schemas.microsoft.com/office/drawing/2014/main" id="{61306551-195B-45B6-A4A2-87B05F9F029F}"/>
              </a:ext>
            </a:extLst>
          </p:cNvPr>
          <p:cNvSpPr/>
          <p:nvPr/>
        </p:nvSpPr>
        <p:spPr>
          <a:xfrm>
            <a:off x="325242" y="1469965"/>
            <a:ext cx="8818758" cy="461665"/>
          </a:xfrm>
          <a:prstGeom prst="rect">
            <a:avLst/>
          </a:prstGeom>
        </p:spPr>
        <p:txBody>
          <a:bodyPr wrap="square">
            <a:spAutoFit/>
          </a:bodyPr>
          <a:lstStyle/>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3E80B64-BC05-4AE5-8A10-6B9154990573}"/>
              </a:ext>
            </a:extLst>
          </p:cNvPr>
          <p:cNvSpPr/>
          <p:nvPr/>
        </p:nvSpPr>
        <p:spPr>
          <a:xfrm>
            <a:off x="325242" y="1700042"/>
            <a:ext cx="7233798"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oldest and most restrictive form of such assumptions is embodied in the Naive Bayesian classifier which assumes that each feature Xi is conditionally independent of every other feature, given the class variable C.</a:t>
            </a:r>
          </a:p>
        </p:txBody>
      </p:sp>
      <p:pic>
        <p:nvPicPr>
          <p:cNvPr id="10" name="Picture 9">
            <a:extLst>
              <a:ext uri="{FF2B5EF4-FFF2-40B4-BE49-F238E27FC236}">
                <a16:creationId xmlns:a16="http://schemas.microsoft.com/office/drawing/2014/main" id="{D3574A3D-4B3C-4226-A19E-052A59D268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303" y="3894169"/>
            <a:ext cx="5784583" cy="761514"/>
          </a:xfrm>
          <a:prstGeom prst="rect">
            <a:avLst/>
          </a:prstGeom>
        </p:spPr>
      </p:pic>
    </p:spTree>
    <p:extLst>
      <p:ext uri="{BB962C8B-B14F-4D97-AF65-F5344CB8AC3E}">
        <p14:creationId xmlns:p14="http://schemas.microsoft.com/office/powerpoint/2010/main" val="233958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328526" y="0"/>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Probabilistic Classification</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Rectangle 4">
            <a:extLst>
              <a:ext uri="{FF2B5EF4-FFF2-40B4-BE49-F238E27FC236}">
                <a16:creationId xmlns:a16="http://schemas.microsoft.com/office/drawing/2014/main" id="{61306551-195B-45B6-A4A2-87B05F9F029F}"/>
              </a:ext>
            </a:extLst>
          </p:cNvPr>
          <p:cNvSpPr/>
          <p:nvPr/>
        </p:nvSpPr>
        <p:spPr>
          <a:xfrm>
            <a:off x="325242" y="1469965"/>
            <a:ext cx="8818758" cy="461665"/>
          </a:xfrm>
          <a:prstGeom prst="rect">
            <a:avLst/>
          </a:prstGeom>
        </p:spPr>
        <p:txBody>
          <a:bodyPr wrap="square">
            <a:spAutoFit/>
          </a:bodyPr>
          <a:lstStyle/>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075D08F-5FA2-4AB1-BF18-BFBF5CFB003D}"/>
              </a:ext>
            </a:extLst>
          </p:cNvPr>
          <p:cNvSpPr/>
          <p:nvPr/>
        </p:nvSpPr>
        <p:spPr>
          <a:xfrm>
            <a:off x="325242" y="1385559"/>
            <a:ext cx="9001638" cy="5262979"/>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context of text classification, specifically junk E-mail filtering, it becomes necessary to represent mail messages as feature vectors so as to make such Bayesian classification methods directly applicable.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To this end, we use the Vector Space model  in which we define each dimension of this space as corresponding to a given word in the entire corpus of messages seen.</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Each individual message can then be represented as a binary vector denoting which words are present and absent in the message.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With this representation, it becomes straight-forward to learn a probabilistic classifier to detect junk mail given a pre-classified set of training messages</a:t>
            </a:r>
          </a:p>
        </p:txBody>
      </p:sp>
    </p:spTree>
    <p:extLst>
      <p:ext uri="{BB962C8B-B14F-4D97-AF65-F5344CB8AC3E}">
        <p14:creationId xmlns:p14="http://schemas.microsoft.com/office/powerpoint/2010/main" val="1512383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5705</Words>
  <Application>Microsoft Office PowerPoint</Application>
  <PresentationFormat>Widescreen</PresentationFormat>
  <Paragraphs>354</Paragraphs>
  <Slides>27</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Franklin Gothic Book</vt:lpstr>
      <vt:lpstr>Segoe UI</vt:lpstr>
      <vt:lpstr>Times New Roman</vt:lpstr>
      <vt:lpstr>Office Theme</vt:lpstr>
      <vt:lpstr>A Bayesian Approach To Filtering Junk E-Mail</vt:lpstr>
      <vt:lpstr>OUTLINE</vt:lpstr>
      <vt:lpstr>Abstract</vt:lpstr>
      <vt:lpstr>Introduction</vt:lpstr>
      <vt:lpstr>Introduction</vt:lpstr>
      <vt:lpstr>Probabilistic Classification</vt:lpstr>
      <vt:lpstr>Probabilistic Classification</vt:lpstr>
      <vt:lpstr>Probabilistic Classification</vt:lpstr>
      <vt:lpstr>Probabilistic Classification</vt:lpstr>
      <vt:lpstr>Domain Specific Properties</vt:lpstr>
      <vt:lpstr>PowerPoint Presentation</vt:lpstr>
      <vt:lpstr>PowerPoint Presentation</vt:lpstr>
      <vt:lpstr>Domain Specific Properties</vt:lpstr>
      <vt:lpstr>Results</vt:lpstr>
      <vt:lpstr>Results</vt:lpstr>
      <vt:lpstr>Results</vt:lpstr>
      <vt:lpstr>Results</vt:lpstr>
      <vt:lpstr>Results</vt:lpstr>
      <vt:lpstr>Results</vt:lpstr>
      <vt:lpstr>Results</vt:lpstr>
      <vt:lpstr>Results</vt:lpstr>
      <vt:lpstr>PowerPoint Presentation</vt:lpstr>
      <vt:lpstr>Real Usage Scenario</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2018-11-14T02:43:24Z</dcterms:created>
  <dcterms:modified xsi:type="dcterms:W3CDTF">2018-11-14T19:34:23Z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