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69" r:id="rId3"/>
    <p:sldId id="270" r:id="rId4"/>
    <p:sldId id="271" r:id="rId5"/>
    <p:sldId id="272" r:id="rId6"/>
    <p:sldId id="273" r:id="rId7"/>
    <p:sldId id="276" r:id="rId8"/>
    <p:sldId id="256" r:id="rId9"/>
    <p:sldId id="257" r:id="rId10"/>
    <p:sldId id="258" r:id="rId11"/>
    <p:sldId id="259" r:id="rId12"/>
    <p:sldId id="260" r:id="rId13"/>
    <p:sldId id="261" r:id="rId14"/>
    <p:sldId id="263" r:id="rId15"/>
    <p:sldId id="262" r:id="rId16"/>
    <p:sldId id="264" r:id="rId17"/>
    <p:sldId id="265" r:id="rId18"/>
    <p:sldId id="277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1F1D-184B-45B8-90DC-E19453685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4205" y="557183"/>
            <a:ext cx="7766936" cy="1646302"/>
          </a:xfrm>
        </p:spPr>
        <p:txBody>
          <a:bodyPr/>
          <a:lstStyle/>
          <a:p>
            <a:pPr algn="l"/>
            <a:r>
              <a:rPr lang="en-US" sz="3600" dirty="0">
                <a:solidFill>
                  <a:schemeClr val="tx1"/>
                </a:solidFill>
              </a:rPr>
              <a:t>Learning Social Networks from Web Documents Using Support Vector Classifiers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91D9F-5D6D-4D1A-89A3-C66B0C29A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7565" y="2352582"/>
            <a:ext cx="8318377" cy="3773009"/>
          </a:xfrm>
        </p:spPr>
        <p:txBody>
          <a:bodyPr>
            <a:noAutofit/>
          </a:bodyPr>
          <a:lstStyle/>
          <a:p>
            <a:pPr algn="l"/>
            <a:r>
              <a:rPr lang="en-US" sz="2200" dirty="0">
                <a:solidFill>
                  <a:schemeClr val="tx1"/>
                </a:solidFill>
              </a:rPr>
              <a:t>Authors:</a:t>
            </a:r>
          </a:p>
          <a:p>
            <a:pPr algn="l"/>
            <a:r>
              <a:rPr lang="en-US" sz="2200" dirty="0">
                <a:solidFill>
                  <a:schemeClr val="tx1"/>
                </a:solidFill>
              </a:rPr>
              <a:t>Masoud </a:t>
            </a:r>
            <a:r>
              <a:rPr lang="en-US" sz="2200" dirty="0" err="1">
                <a:solidFill>
                  <a:schemeClr val="tx1"/>
                </a:solidFill>
              </a:rPr>
              <a:t>Makrehchi</a:t>
            </a:r>
            <a:endParaRPr lang="en-US" sz="2200" dirty="0">
              <a:solidFill>
                <a:schemeClr val="tx1"/>
              </a:solidFill>
            </a:endParaRPr>
          </a:p>
          <a:p>
            <a:pPr algn="l"/>
            <a:r>
              <a:rPr lang="en-US" sz="2200" dirty="0">
                <a:solidFill>
                  <a:schemeClr val="tx1"/>
                </a:solidFill>
              </a:rPr>
              <a:t>Mohamed S. Kamel</a:t>
            </a:r>
          </a:p>
          <a:p>
            <a:pPr algn="l"/>
            <a:endParaRPr lang="en-US" sz="2200" dirty="0"/>
          </a:p>
          <a:p>
            <a:pPr algn="l"/>
            <a:endParaRPr lang="en-US" sz="2200" dirty="0"/>
          </a:p>
          <a:p>
            <a:r>
              <a:rPr lang="en-US" sz="2200" dirty="0">
                <a:solidFill>
                  <a:schemeClr val="tx1"/>
                </a:solidFill>
              </a:rPr>
              <a:t>Presented By</a:t>
            </a:r>
          </a:p>
          <a:p>
            <a:r>
              <a:rPr lang="en-US" sz="2200" dirty="0">
                <a:solidFill>
                  <a:schemeClr val="tx1"/>
                </a:solidFill>
              </a:rPr>
              <a:t>Abhijeet V. Kulkarni</a:t>
            </a:r>
          </a:p>
          <a:p>
            <a:r>
              <a:rPr lang="en-US" sz="2200" dirty="0">
                <a:solidFill>
                  <a:schemeClr val="tx1"/>
                </a:solidFill>
              </a:rPr>
              <a:t>Pooja Devarajan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93012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5B263-E4ED-4830-ACD0-99038FD2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4.3 Classifier Design for Imbalance Social Network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F6207-9D7C-4062-9B49-841A43CDF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78067"/>
          </a:xfrm>
        </p:spPr>
        <p:txBody>
          <a:bodyPr/>
          <a:lstStyle/>
          <a:p>
            <a:r>
              <a:rPr lang="en-US" dirty="0"/>
              <a:t>Resulting model is </a:t>
            </a:r>
            <a:r>
              <a:rPr lang="en-US" b="1" dirty="0"/>
              <a:t>H </a:t>
            </a:r>
            <a:r>
              <a:rPr lang="en-US" dirty="0"/>
              <a:t>is a good approximation of </a:t>
            </a:r>
            <a:r>
              <a:rPr lang="en-US" dirty="0">
                <a:latin typeface="Lucida Calligraphy" panose="03010101010101010101" pitchFamily="66" charset="0"/>
              </a:rPr>
              <a:t>H.</a:t>
            </a:r>
          </a:p>
          <a:p>
            <a:r>
              <a:rPr lang="en-US" dirty="0"/>
              <a:t>Optimize </a:t>
            </a:r>
            <a:r>
              <a:rPr lang="en-US" b="1" dirty="0"/>
              <a:t>H</a:t>
            </a:r>
            <a:r>
              <a:rPr lang="en-US" dirty="0"/>
              <a:t> to get highest generalization ability by minimizing the test error.</a:t>
            </a:r>
          </a:p>
          <a:p>
            <a:r>
              <a:rPr lang="en-US" dirty="0"/>
              <a:t>q relations out of M possible relations are known.</a:t>
            </a:r>
          </a:p>
          <a:p>
            <a:r>
              <a:rPr lang="en-US" dirty="0"/>
              <a:t>M-q relations are predicted using a classifier like SVM.</a:t>
            </a:r>
          </a:p>
          <a:p>
            <a:r>
              <a:rPr lang="en-US" dirty="0"/>
              <a:t>(Sparsity) Among M relations very few are connected, (</a:t>
            </a:r>
            <a:r>
              <a:rPr lang="en-US" dirty="0" err="1"/>
              <a:t>i.e</a:t>
            </a:r>
            <a:r>
              <a:rPr lang="en-US" dirty="0"/>
              <a:t>) they belong to class 1.</a:t>
            </a:r>
          </a:p>
          <a:p>
            <a:r>
              <a:rPr lang="en-US" dirty="0"/>
              <a:t>From (1) : r relations are only positive, remaining M-r are negative.</a:t>
            </a:r>
          </a:p>
          <a:p>
            <a:r>
              <a:rPr lang="en-US" dirty="0"/>
              <a:t>r : M-r (class imbalance) approximation is r : M ( Since r&lt;&lt;M)</a:t>
            </a:r>
          </a:p>
          <a:p>
            <a:r>
              <a:rPr lang="en-US" dirty="0"/>
              <a:t> Focus is only on the connected ties.</a:t>
            </a:r>
          </a:p>
          <a:p>
            <a:r>
              <a:rPr lang="en-US" dirty="0"/>
              <a:t>Minority up-sampling or Majority down-sampling</a:t>
            </a:r>
          </a:p>
        </p:txBody>
      </p:sp>
    </p:spTree>
    <p:extLst>
      <p:ext uri="{BB962C8B-B14F-4D97-AF65-F5344CB8AC3E}">
        <p14:creationId xmlns:p14="http://schemas.microsoft.com/office/powerpoint/2010/main" val="3410814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4EEF4-3834-4D9A-9443-431130088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43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4.4 Performance Evaluation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B66BE-008D-4B87-AD57-70859C94A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6858"/>
            <a:ext cx="8596668" cy="443450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Classification accuracy doesn’t work in the case of class imbalance.</a:t>
            </a:r>
          </a:p>
          <a:p>
            <a:r>
              <a:rPr lang="en-US" dirty="0"/>
              <a:t>Precision , Recall and F-score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/>
              <a:t>Why F-score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dirty="0"/>
              <a:t>Micro averaged and macro averaged F-measure used for performance of classifier for both classes.</a:t>
            </a:r>
          </a:p>
          <a:p>
            <a:r>
              <a:rPr lang="en-US" dirty="0"/>
              <a:t>2 fold cross validation for estimating classifier performance. (macro avg)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615D4B-CB5B-4B63-9F14-75DDE3072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053" y="3189396"/>
            <a:ext cx="24098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01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E4419-4829-44D0-9AA0-1C781ECF1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297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97F3F-3D2E-401B-BD12-5AA80A94D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6757"/>
            <a:ext cx="8596668" cy="4354605"/>
          </a:xfrm>
        </p:spPr>
        <p:txBody>
          <a:bodyPr/>
          <a:lstStyle/>
          <a:p>
            <a:r>
              <a:rPr lang="en-US" sz="2000" dirty="0"/>
              <a:t>FOAF Database:</a:t>
            </a:r>
          </a:p>
          <a:p>
            <a:pPr lvl="1"/>
            <a:r>
              <a:rPr lang="en-US" sz="1800" dirty="0"/>
              <a:t>Relations between the individuals</a:t>
            </a:r>
          </a:p>
          <a:p>
            <a:pPr lvl="1"/>
            <a:r>
              <a:rPr lang="en-US" sz="1800" dirty="0"/>
              <a:t>Any web resource addresses and URLs related to the individuals.</a:t>
            </a:r>
          </a:p>
          <a:p>
            <a:r>
              <a:rPr lang="en-US" dirty="0"/>
              <a:t>34</a:t>
            </a:r>
            <a:r>
              <a:rPr lang="en-US" i="1" dirty="0"/>
              <a:t>, </a:t>
            </a:r>
            <a:r>
              <a:rPr lang="en-US" dirty="0"/>
              <a:t>275 individuals having 33</a:t>
            </a:r>
            <a:r>
              <a:rPr lang="en-US" i="1" dirty="0"/>
              <a:t>, </a:t>
            </a:r>
            <a:r>
              <a:rPr lang="en-US" dirty="0"/>
              <a:t>419 ties out of 587</a:t>
            </a:r>
            <a:r>
              <a:rPr lang="en-US" i="1" dirty="0"/>
              <a:t>, </a:t>
            </a:r>
            <a:r>
              <a:rPr lang="en-US" dirty="0"/>
              <a:t>370</a:t>
            </a:r>
            <a:r>
              <a:rPr lang="en-US" i="1" dirty="0"/>
              <a:t>, </a:t>
            </a:r>
            <a:r>
              <a:rPr lang="en-US" dirty="0"/>
              <a:t>675 possible relationship.</a:t>
            </a:r>
          </a:p>
          <a:p>
            <a:r>
              <a:rPr lang="en-US" sz="2000" dirty="0"/>
              <a:t>Sparsity - </a:t>
            </a:r>
            <a:r>
              <a:rPr lang="en-US" dirty="0"/>
              <a:t>%99</a:t>
            </a:r>
            <a:r>
              <a:rPr lang="en-US" i="1" dirty="0"/>
              <a:t>.</a:t>
            </a:r>
            <a:r>
              <a:rPr lang="en-US" dirty="0"/>
              <a:t>99, Unbalanced (1 : 17</a:t>
            </a:r>
            <a:r>
              <a:rPr lang="en-US" i="1" dirty="0"/>
              <a:t>,</a:t>
            </a:r>
            <a:r>
              <a:rPr lang="en-US" dirty="0"/>
              <a:t>575) classification problem.</a:t>
            </a:r>
          </a:p>
          <a:p>
            <a:r>
              <a:rPr lang="en-US" sz="2000" dirty="0"/>
              <a:t>Solution</a:t>
            </a:r>
          </a:p>
          <a:p>
            <a:pPr lvl="1"/>
            <a:r>
              <a:rPr lang="en-US" sz="1800" dirty="0"/>
              <a:t>To break database into small sub graphs.</a:t>
            </a:r>
          </a:p>
          <a:p>
            <a:pPr marL="457200" lvl="1" indent="0">
              <a:buNone/>
            </a:pPr>
            <a:r>
              <a:rPr lang="en-US" sz="1800" dirty="0"/>
              <a:t>Check the following graphs</a:t>
            </a:r>
          </a:p>
        </p:txBody>
      </p:sp>
    </p:spTree>
    <p:extLst>
      <p:ext uri="{BB962C8B-B14F-4D97-AF65-F5344CB8AC3E}">
        <p14:creationId xmlns:p14="http://schemas.microsoft.com/office/powerpoint/2010/main" val="3846538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428CF-B8F6-452B-A600-340737B76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24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Set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D9D18B-C6B8-46D5-8586-7EAF1DECE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633" y="1698227"/>
            <a:ext cx="3123142" cy="31499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98C69A-4E79-4C65-BFB6-37D30BB1B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388" y="1460102"/>
            <a:ext cx="2976562" cy="33119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643EFF-D749-4774-BD95-A463AB047EE5}"/>
              </a:ext>
            </a:extLst>
          </p:cNvPr>
          <p:cNvSpPr txBox="1"/>
          <p:nvPr/>
        </p:nvSpPr>
        <p:spPr>
          <a:xfrm>
            <a:off x="1885951" y="5184377"/>
            <a:ext cx="6238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1. FOAF data set, (a) all social networks,</a:t>
            </a:r>
          </a:p>
          <a:p>
            <a:r>
              <a:rPr lang="en-US" b="1" dirty="0"/>
              <a:t>(b) a subset of FOAF data 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12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FEE6-4304-4B6B-B200-D58819F03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878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3627A-85C3-406C-99B9-07D4F2DD4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1551"/>
            <a:ext cx="8596668" cy="3524433"/>
          </a:xfrm>
        </p:spPr>
        <p:txBody>
          <a:bodyPr/>
          <a:lstStyle/>
          <a:p>
            <a:r>
              <a:rPr lang="en-US" sz="2000" dirty="0"/>
              <a:t>1-a</a:t>
            </a:r>
          </a:p>
          <a:p>
            <a:pPr lvl="1"/>
            <a:r>
              <a:rPr lang="en-US" sz="1800" dirty="0"/>
              <a:t>2</a:t>
            </a:r>
            <a:r>
              <a:rPr lang="en-US" sz="1800" i="1" dirty="0"/>
              <a:t>,</a:t>
            </a:r>
            <a:r>
              <a:rPr lang="en-US" sz="1800" dirty="0"/>
              <a:t>933 actors, which build some social networks with 2</a:t>
            </a:r>
            <a:r>
              <a:rPr lang="en-US" sz="1800" i="1" dirty="0"/>
              <a:t>,</a:t>
            </a:r>
            <a:r>
              <a:rPr lang="en-US" sz="1800" dirty="0"/>
              <a:t>641 ties out of 42</a:t>
            </a:r>
            <a:r>
              <a:rPr lang="en-US" sz="1800" i="1" dirty="0"/>
              <a:t>, </a:t>
            </a:r>
            <a:r>
              <a:rPr lang="en-US" sz="1800" dirty="0"/>
              <a:t>99</a:t>
            </a:r>
            <a:r>
              <a:rPr lang="en-US" sz="1800" i="1" dirty="0"/>
              <a:t>,</a:t>
            </a:r>
            <a:r>
              <a:rPr lang="en-US" sz="1800" dirty="0"/>
              <a:t>778 relations.</a:t>
            </a:r>
          </a:p>
          <a:p>
            <a:pPr lvl="1"/>
            <a:r>
              <a:rPr lang="en-US" sz="1800" dirty="0"/>
              <a:t>Sparsity - %99</a:t>
            </a:r>
            <a:r>
              <a:rPr lang="en-US" sz="1800" i="1" dirty="0"/>
              <a:t>.</a:t>
            </a:r>
            <a:r>
              <a:rPr lang="en-US" sz="1800" dirty="0"/>
              <a:t>94, class imbalance is 1 : 1</a:t>
            </a:r>
            <a:r>
              <a:rPr lang="en-US" sz="1800" i="1" dirty="0"/>
              <a:t>,</a:t>
            </a:r>
            <a:r>
              <a:rPr lang="en-US" sz="1800" dirty="0"/>
              <a:t>627</a:t>
            </a:r>
            <a:r>
              <a:rPr lang="en-US" dirty="0"/>
              <a:t>.</a:t>
            </a:r>
            <a:endParaRPr lang="en-US" sz="1800" dirty="0"/>
          </a:p>
          <a:p>
            <a:r>
              <a:rPr lang="en-US" sz="2000" dirty="0"/>
              <a:t>1-b</a:t>
            </a:r>
          </a:p>
          <a:p>
            <a:pPr lvl="1"/>
            <a:r>
              <a:rPr lang="en-US" sz="1800" dirty="0"/>
              <a:t>Downsized again.</a:t>
            </a:r>
          </a:p>
          <a:p>
            <a:pPr lvl="1"/>
            <a:r>
              <a:rPr lang="en-US" sz="1800" dirty="0"/>
              <a:t>254 actors, which are interconnected by 246 ties out of 32</a:t>
            </a:r>
            <a:r>
              <a:rPr lang="en-US" sz="1800" i="1" dirty="0"/>
              <a:t>,</a:t>
            </a:r>
            <a:r>
              <a:rPr lang="en-US" sz="1800" dirty="0"/>
              <a:t>131.</a:t>
            </a:r>
          </a:p>
          <a:p>
            <a:pPr lvl="1"/>
            <a:r>
              <a:rPr lang="en-US" sz="1800" dirty="0"/>
              <a:t>Sparsity - %99</a:t>
            </a:r>
            <a:r>
              <a:rPr lang="en-US" sz="1800" i="1" dirty="0"/>
              <a:t>.</a:t>
            </a:r>
            <a:r>
              <a:rPr lang="en-US" sz="1800" dirty="0"/>
              <a:t>21, class imbalance is 1 : 130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925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7A544-D811-424D-8144-AA2AF05AF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41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Experimental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EC074-E8F0-4D50-91BB-90FEFDFF1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1449"/>
            <a:ext cx="8596668" cy="454991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Negative down-sampling is done to improve the classifier performance.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03635B-97F2-437D-882D-E50DB37D2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1404937"/>
            <a:ext cx="5591174" cy="335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678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55E2-51FD-474E-B955-2D9119071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746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Experimental Result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54876-323A-40E4-8B2D-FEEE21035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352551"/>
            <a:ext cx="8943975" cy="5372099"/>
          </a:xfrm>
        </p:spPr>
        <p:txBody>
          <a:bodyPr>
            <a:normAutofit/>
          </a:bodyPr>
          <a:lstStyle/>
          <a:p>
            <a:r>
              <a:rPr lang="en-US" dirty="0"/>
              <a:t>We increase percentage of majority class, recall linearly drops while precision remains almost constant.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/>
              <a:t>Figure 2. The classifier performance, (a) Precision and recall of positive class vs the percentage of negative class sampling, (b)Macro-averaged F-measure of the classifier vs the percentage of negative class sampling.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2D70DB-F7F0-4328-90A1-BDD91A3B2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2057399"/>
            <a:ext cx="4314825" cy="34480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340DA6-F1DB-4B12-800A-2568341A3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150" y="2057399"/>
            <a:ext cx="4029075" cy="344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18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94F24-23F8-42CC-9675-FF898E7E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28625"/>
            <a:ext cx="8596668" cy="8818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Experimental Result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787A03-2564-4EC8-BACD-E9AB788E2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425" y="1052558"/>
            <a:ext cx="6038849" cy="547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54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60D2-E124-4EAE-905A-6787E8826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297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6C1ED-06EA-4A18-8D9C-BC5365F20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7981"/>
            <a:ext cx="8596668" cy="4443381"/>
          </a:xfrm>
        </p:spPr>
        <p:txBody>
          <a:bodyPr>
            <a:normAutofit/>
          </a:bodyPr>
          <a:lstStyle/>
          <a:p>
            <a:r>
              <a:rPr lang="en-US" dirty="0"/>
              <a:t>A text classification formulation to approximately predict social relations using web documents were proposed.</a:t>
            </a:r>
          </a:p>
          <a:p>
            <a:r>
              <a:rPr lang="en-US" dirty="0"/>
              <a:t>High class imbalance in social networks.</a:t>
            </a:r>
          </a:p>
          <a:p>
            <a:r>
              <a:rPr lang="en-US" dirty="0"/>
              <a:t>Modeling relation between actors.</a:t>
            </a:r>
          </a:p>
          <a:p>
            <a:r>
              <a:rPr lang="en-US" dirty="0"/>
              <a:t>Document vector aggregation</a:t>
            </a:r>
          </a:p>
          <a:p>
            <a:r>
              <a:rPr lang="en-US" dirty="0"/>
              <a:t>Overall macro-averaged F-measure was used to evaluate the extracted social network.</a:t>
            </a:r>
          </a:p>
          <a:p>
            <a:r>
              <a:rPr lang="en-US" dirty="0"/>
              <a:t>High recall and low precision.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56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8B6A4-88CF-49CD-A272-6A89706D0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98992"/>
            <a:ext cx="8502177" cy="51731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Thank You!!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</p:txBody>
      </p:sp>
      <p:pic>
        <p:nvPicPr>
          <p:cNvPr id="6" name="Shape 370">
            <a:extLst>
              <a:ext uri="{FF2B5EF4-FFF2-40B4-BE49-F238E27FC236}">
                <a16:creationId xmlns:a16="http://schemas.microsoft.com/office/drawing/2014/main" id="{EDFA8B65-4551-4F68-AABE-96AD4C44E03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83938" y="2085459"/>
            <a:ext cx="3959811" cy="34676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225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82DE1-944B-4866-9AB0-16E57D26B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68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070CC-4852-4E8B-B4BB-5BACFAB81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8283"/>
            <a:ext cx="8596668" cy="4683080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Related Work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Proposed Approach</a:t>
            </a:r>
          </a:p>
          <a:p>
            <a:pPr lvl="1"/>
            <a:r>
              <a:rPr lang="en-US" dirty="0"/>
              <a:t>Actor Modeling</a:t>
            </a:r>
          </a:p>
          <a:p>
            <a:pPr lvl="1"/>
            <a:r>
              <a:rPr lang="en-US" dirty="0"/>
              <a:t>Relationship Modeling</a:t>
            </a:r>
          </a:p>
          <a:p>
            <a:pPr lvl="1"/>
            <a:r>
              <a:rPr lang="en-US" dirty="0"/>
              <a:t>Classifier Design for Imbalance Social Networks Data</a:t>
            </a:r>
          </a:p>
          <a:p>
            <a:pPr lvl="1"/>
            <a:r>
              <a:rPr lang="en-US" dirty="0"/>
              <a:t>Performance Evaluation Measure</a:t>
            </a:r>
          </a:p>
          <a:p>
            <a:r>
              <a:rPr lang="en-US" dirty="0"/>
              <a:t>Data Set</a:t>
            </a:r>
          </a:p>
          <a:p>
            <a:r>
              <a:rPr lang="en-US" dirty="0"/>
              <a:t>Experimental Results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54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CCA3-6969-4B41-8D84-6D95FF83B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43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2E276-FC62-4553-8D81-BAFB7C8BE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8083"/>
            <a:ext cx="8596668" cy="4421078"/>
          </a:xfrm>
        </p:spPr>
        <p:txBody>
          <a:bodyPr>
            <a:normAutofit/>
          </a:bodyPr>
          <a:lstStyle/>
          <a:p>
            <a:r>
              <a:rPr lang="en-US" sz="2000" dirty="0"/>
              <a:t>What is a social network?</a:t>
            </a:r>
          </a:p>
          <a:p>
            <a:r>
              <a:rPr lang="en-US" sz="2000" dirty="0"/>
              <a:t>The goal of a social network is to connect you with people having similar interests, having same majors, common home town, etc.</a:t>
            </a:r>
          </a:p>
          <a:p>
            <a:r>
              <a:rPr lang="en-US" sz="2000" dirty="0"/>
              <a:t>This paper tries to generate a social network from a collection of web documents.</a:t>
            </a:r>
          </a:p>
          <a:p>
            <a:r>
              <a:rPr lang="en-US" sz="2000" dirty="0"/>
              <a:t>We have a set of actors(users) and we map every person to a vector space document.</a:t>
            </a:r>
          </a:p>
          <a:p>
            <a:r>
              <a:rPr lang="en-US" sz="2000"/>
              <a:t>Then we </a:t>
            </a:r>
            <a:r>
              <a:rPr lang="en-US" sz="2000" dirty="0"/>
              <a:t>learn the relations between different actors from these vector space documents.</a:t>
            </a:r>
          </a:p>
          <a:p>
            <a:r>
              <a:rPr lang="en-US" sz="2000" dirty="0"/>
              <a:t>We use SVM for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7836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AAEE-4823-48B2-B4AD-101E7D1D4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521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SVM - Overview</a:t>
            </a:r>
          </a:p>
        </p:txBody>
      </p:sp>
      <p:pic>
        <p:nvPicPr>
          <p:cNvPr id="4" name="Picture 2" descr="https://cdn-images-1.medium.com/max/1000/1*BpeH5_M58kJ5xXfwzxI8yA.png">
            <a:extLst>
              <a:ext uri="{FF2B5EF4-FFF2-40B4-BE49-F238E27FC236}">
                <a16:creationId xmlns:a16="http://schemas.microsoft.com/office/drawing/2014/main" id="{712E6B1B-ABAC-409A-A08B-1D6C04CF56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168" y="1658144"/>
            <a:ext cx="571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AA1358-79FA-4D5B-B751-B92F80209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168" y="3863051"/>
            <a:ext cx="571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24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8E408-2902-4899-93F2-22E3C08DF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57250"/>
            <a:ext cx="8596668" cy="9239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EA80D-4508-4937-940F-F4137A56E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08215"/>
            <a:ext cx="8596668" cy="2706686"/>
          </a:xfrm>
        </p:spPr>
        <p:txBody>
          <a:bodyPr>
            <a:normAutofit/>
          </a:bodyPr>
          <a:lstStyle/>
          <a:p>
            <a:r>
              <a:rPr lang="en-US" sz="2400" dirty="0"/>
              <a:t>Text Mining techniques from unstructured textual data.</a:t>
            </a:r>
          </a:p>
          <a:p>
            <a:r>
              <a:rPr lang="en-US" sz="2400" dirty="0"/>
              <a:t>Pair-wise similarity is extracted from textual resources of individuals.</a:t>
            </a:r>
          </a:p>
          <a:p>
            <a:r>
              <a:rPr lang="en-US" sz="2400" dirty="0"/>
              <a:t>FOAF database is used as a dataset.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763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387DF-6F92-4B04-BB27-41B3E2847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15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7520F-15D8-49B2-890F-85CB5CA71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5451"/>
            <a:ext cx="8504766" cy="4248149"/>
          </a:xfrm>
        </p:spPr>
        <p:txBody>
          <a:bodyPr>
            <a:normAutofit/>
          </a:bodyPr>
          <a:lstStyle/>
          <a:p>
            <a:r>
              <a:rPr lang="en-US" sz="2000" dirty="0"/>
              <a:t>Having a partially explored social network, predict and learn the rest of the social network.</a:t>
            </a:r>
          </a:p>
          <a:p>
            <a:r>
              <a:rPr lang="en-US" sz="2000" dirty="0"/>
              <a:t>Let A = {a</a:t>
            </a:r>
            <a:r>
              <a:rPr lang="en-US" sz="2000" baseline="-25000" dirty="0"/>
              <a:t>1</a:t>
            </a:r>
            <a:r>
              <a:rPr lang="en-US" sz="2000" dirty="0"/>
              <a:t>,a</a:t>
            </a:r>
            <a:r>
              <a:rPr lang="en-US" sz="2000" baseline="-25000" dirty="0"/>
              <a:t>2</a:t>
            </a:r>
            <a:r>
              <a:rPr lang="en-US" sz="2000" dirty="0"/>
              <a:t>,…,a</a:t>
            </a:r>
            <a:r>
              <a:rPr lang="en-US" sz="2000" baseline="-25000" dirty="0"/>
              <a:t>n</a:t>
            </a:r>
            <a:r>
              <a:rPr lang="en-US" sz="2000" dirty="0"/>
              <a:t>} be the set of actors.</a:t>
            </a:r>
          </a:p>
          <a:p>
            <a:r>
              <a:rPr lang="en-US" sz="2000" dirty="0"/>
              <a:t>Maximum number of possible relations(ties) are: M = n(n-1) / 2</a:t>
            </a:r>
          </a:p>
          <a:p>
            <a:r>
              <a:rPr lang="en-US" sz="2000" dirty="0"/>
              <a:t>But in reality the social network is extremely sparse.</a:t>
            </a:r>
          </a:p>
          <a:p>
            <a:r>
              <a:rPr lang="en-US" sz="2000" dirty="0"/>
              <a:t>The sparsity of a network is given by: S = 1 – (2r / n-1)</a:t>
            </a:r>
          </a:p>
          <a:p>
            <a:r>
              <a:rPr lang="en-US" sz="2000" dirty="0"/>
              <a:t>Social networks are represented by adjacency matrix.</a:t>
            </a:r>
          </a:p>
          <a:p>
            <a:r>
              <a:rPr lang="en-US" sz="2000" dirty="0"/>
              <a:t>Let T = {t</a:t>
            </a:r>
            <a:r>
              <a:rPr lang="en-US" sz="2000" baseline="-25000" dirty="0"/>
              <a:t>1</a:t>
            </a:r>
            <a:r>
              <a:rPr lang="en-US" sz="2000" dirty="0"/>
              <a:t>, t</a:t>
            </a:r>
            <a:r>
              <a:rPr lang="en-US" sz="2000" baseline="-25000" dirty="0"/>
              <a:t>2</a:t>
            </a:r>
            <a:r>
              <a:rPr lang="en-US" sz="2000" dirty="0"/>
              <a:t>,….,</a:t>
            </a:r>
            <a:r>
              <a:rPr lang="en-US" sz="2000" dirty="0" err="1"/>
              <a:t>t</a:t>
            </a:r>
            <a:r>
              <a:rPr lang="en-US" sz="2000" baseline="-25000" dirty="0" err="1"/>
              <a:t>q</a:t>
            </a:r>
            <a:r>
              <a:rPr lang="en-US" sz="2000" dirty="0"/>
              <a:t>} be the set of incomplete known relations.</a:t>
            </a:r>
          </a:p>
          <a:p>
            <a:r>
              <a:rPr lang="en-US" sz="2000" dirty="0"/>
              <a:t>Let D = {d</a:t>
            </a:r>
            <a:r>
              <a:rPr lang="en-US" sz="2000" baseline="-25000" dirty="0"/>
              <a:t>1</a:t>
            </a:r>
            <a:r>
              <a:rPr lang="en-US" sz="2000" dirty="0"/>
              <a:t>, d</a:t>
            </a:r>
            <a:r>
              <a:rPr lang="en-US" sz="2000" baseline="-25000" dirty="0"/>
              <a:t>2</a:t>
            </a:r>
            <a:r>
              <a:rPr lang="en-US" sz="2000" dirty="0"/>
              <a:t>,…,</a:t>
            </a:r>
            <a:r>
              <a:rPr lang="en-US" sz="2000" dirty="0" err="1"/>
              <a:t>d</a:t>
            </a:r>
            <a:r>
              <a:rPr lang="en-US" sz="2000" baseline="-25000" dirty="0" err="1"/>
              <a:t>n</a:t>
            </a:r>
            <a:r>
              <a:rPr lang="en-US" sz="2000" dirty="0"/>
              <a:t>} be the set of actors textual documents.</a:t>
            </a:r>
          </a:p>
          <a:p>
            <a:pPr marL="457200" lvl="1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1953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D67FCC-EE0D-4C7F-AA22-3B2ACC6C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5057"/>
            <a:ext cx="9061470" cy="127394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Proposed Approach: Learning social Network from Incomplete network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B37D7-8671-4632-B6B1-3FA4DE271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8901"/>
            <a:ext cx="8271358" cy="4714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4.1 Actor Modeling</a:t>
            </a:r>
            <a:endParaRPr lang="en-US" sz="3200" dirty="0"/>
          </a:p>
          <a:p>
            <a:r>
              <a:rPr lang="en-US" sz="2000" dirty="0"/>
              <a:t>An actor is represented by a set of documents like Resume, portfolio, etc.</a:t>
            </a:r>
          </a:p>
          <a:p>
            <a:r>
              <a:rPr lang="en-US" sz="2000" dirty="0"/>
              <a:t>All these documents are mapped to a single document vector.</a:t>
            </a:r>
          </a:p>
          <a:p>
            <a:r>
              <a:rPr lang="en-US" sz="2000" dirty="0"/>
              <a:t>In this vector space representation of an actor, each user is represented by a set of terms.</a:t>
            </a:r>
          </a:p>
          <a:p>
            <a:r>
              <a:rPr lang="en-US" sz="2000" dirty="0"/>
              <a:t>The global weights are calculated by local weighting and global weighting technique. We use </a:t>
            </a:r>
            <a:r>
              <a:rPr lang="en-US" sz="2000" dirty="0" err="1"/>
              <a:t>tf-idf</a:t>
            </a:r>
            <a:r>
              <a:rPr lang="en-US" sz="2000" dirty="0"/>
              <a:t> for calculating the weights.</a:t>
            </a:r>
          </a:p>
          <a:p>
            <a:r>
              <a:rPr lang="en-US" sz="2000" dirty="0"/>
              <a:t>Latent semantic indexing is used to model actors.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4819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8C96-33C1-44E6-B356-7DD81AD60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1849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4.2 Relationship Modeling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17A404-F1A7-4BC6-8ACA-787E05089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1449"/>
            <a:ext cx="8596668" cy="4549914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Modeling relation between actors: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Estimate similarity of their document vectors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Aggregate the document vectors of the actors</a:t>
            </a:r>
          </a:p>
          <a:p>
            <a:r>
              <a:rPr lang="en-US" sz="2000" dirty="0">
                <a:solidFill>
                  <a:schemeClr val="tx1"/>
                </a:solidFill>
              </a:rPr>
              <a:t>Aggregating :</a:t>
            </a:r>
            <a:endParaRPr lang="en-US" sz="1800" dirty="0">
              <a:solidFill>
                <a:schemeClr val="tx1"/>
              </a:solidFill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Aggregate using MIN, MAX and PRODUCT.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We use MAX operator in this paper.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Relation Vector: (Aggregated document vector)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	</a:t>
            </a:r>
            <a:r>
              <a:rPr lang="en-US" i="1" dirty="0" err="1"/>
              <a:t>t</a:t>
            </a:r>
            <a:r>
              <a:rPr lang="en-US" sz="800" i="1" dirty="0" err="1"/>
              <a:t>i,j</a:t>
            </a:r>
            <a:r>
              <a:rPr lang="en-US" sz="800" i="1" dirty="0"/>
              <a:t> </a:t>
            </a:r>
            <a:r>
              <a:rPr lang="en-US" dirty="0"/>
              <a:t>= </a:t>
            </a:r>
            <a:r>
              <a:rPr lang="en-US" i="1" dirty="0"/>
              <a:t>{ max</a:t>
            </a:r>
            <a:r>
              <a:rPr lang="en-US" dirty="0"/>
              <a:t>(</a:t>
            </a:r>
            <a:r>
              <a:rPr lang="en-US" i="1" dirty="0" err="1"/>
              <a:t>w</a:t>
            </a:r>
            <a:r>
              <a:rPr lang="en-US" sz="800" i="1" dirty="0" err="1"/>
              <a:t>ik</a:t>
            </a:r>
            <a:r>
              <a:rPr lang="en-US" i="1" dirty="0"/>
              <a:t>, </a:t>
            </a:r>
            <a:r>
              <a:rPr lang="en-US" i="1" dirty="0" err="1"/>
              <a:t>w</a:t>
            </a:r>
            <a:r>
              <a:rPr lang="en-US" sz="800" i="1" dirty="0" err="1"/>
              <a:t>jk</a:t>
            </a:r>
            <a:r>
              <a:rPr lang="en-US" dirty="0"/>
              <a:t>)</a:t>
            </a:r>
            <a:r>
              <a:rPr lang="en-US" i="1" dirty="0"/>
              <a:t>|</a:t>
            </a:r>
            <a:r>
              <a:rPr lang="en-US" dirty="0"/>
              <a:t>1 </a:t>
            </a:r>
            <a:r>
              <a:rPr lang="en-US" i="1" dirty="0"/>
              <a:t>≤ </a:t>
            </a:r>
            <a:r>
              <a:rPr lang="en-US" i="1" dirty="0" err="1"/>
              <a:t>i</a:t>
            </a:r>
            <a:r>
              <a:rPr lang="en-US" i="1" dirty="0"/>
              <a:t>, j ≤ n, </a:t>
            </a:r>
            <a:r>
              <a:rPr lang="en-US" dirty="0"/>
              <a:t>1 </a:t>
            </a:r>
            <a:r>
              <a:rPr lang="en-US" i="1" dirty="0"/>
              <a:t>≤ k ≤ m}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MAX shows the closeness between two vectors.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Represents the relation instead of the vectors</a:t>
            </a:r>
          </a:p>
        </p:txBody>
      </p:sp>
    </p:spTree>
    <p:extLst>
      <p:ext uri="{BB962C8B-B14F-4D97-AF65-F5344CB8AC3E}">
        <p14:creationId xmlns:p14="http://schemas.microsoft.com/office/powerpoint/2010/main" val="4282360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C9B46-98CE-467A-98F2-EC2E9DFB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4.3 Classifier Design for Imbalance Social Network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B7251-1044-468C-A762-4C9FB5BE9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20110"/>
          </a:xfrm>
        </p:spPr>
        <p:txBody>
          <a:bodyPr/>
          <a:lstStyle/>
          <a:p>
            <a:r>
              <a:rPr lang="en-US" dirty="0"/>
              <a:t>n actors in a social network contribute to 	</a:t>
            </a:r>
          </a:p>
          <a:p>
            <a:pPr marL="457200" lvl="1" indent="0">
              <a:buNone/>
            </a:pPr>
            <a:r>
              <a:rPr lang="en-US" dirty="0"/>
              <a:t>M = n(n-1)/2 possible relations</a:t>
            </a:r>
          </a:p>
          <a:p>
            <a:r>
              <a:rPr lang="en-US" dirty="0"/>
              <a:t>Every relation is denoted by a document vector.</a:t>
            </a:r>
          </a:p>
          <a:p>
            <a:r>
              <a:rPr lang="en-US" dirty="0"/>
              <a:t>Problem of social networking is translated into a text categorization problem.</a:t>
            </a:r>
          </a:p>
          <a:p>
            <a:r>
              <a:rPr lang="en-US" dirty="0"/>
              <a:t>Labels in this model – 0,1</a:t>
            </a:r>
          </a:p>
          <a:p>
            <a:r>
              <a:rPr lang="en-US" dirty="0"/>
              <a:t>1-relation or connected link , 0- no relation or broken link</a:t>
            </a:r>
          </a:p>
          <a:p>
            <a:pPr algn="just"/>
            <a:r>
              <a:rPr lang="en-US" dirty="0">
                <a:latin typeface="Lucida Calligraphy" panose="03010101010101010101" pitchFamily="66" charset="0"/>
              </a:rPr>
              <a:t>T</a:t>
            </a:r>
            <a:r>
              <a:rPr lang="en-US" i="1" dirty="0"/>
              <a:t> </a:t>
            </a:r>
            <a:r>
              <a:rPr lang="en-US" dirty="0"/>
              <a:t>- Set of aggregated documents</a:t>
            </a:r>
          </a:p>
          <a:p>
            <a:r>
              <a:rPr lang="en-US" dirty="0">
                <a:latin typeface="Lucida Calligraphy" panose="03010101010101010101" pitchFamily="66" charset="0"/>
              </a:rPr>
              <a:t>C</a:t>
            </a:r>
            <a:r>
              <a:rPr lang="en-US" dirty="0"/>
              <a:t> – Set of classes {0,1} </a:t>
            </a:r>
          </a:p>
          <a:p>
            <a:r>
              <a:rPr lang="en-US" dirty="0">
                <a:latin typeface="Lucida Calligraphy" panose="03010101010101010101" pitchFamily="66" charset="0"/>
              </a:rPr>
              <a:t>H</a:t>
            </a:r>
            <a:r>
              <a:rPr lang="en-US" dirty="0"/>
              <a:t> – Some ideal classifier, </a:t>
            </a:r>
            <a:r>
              <a:rPr lang="en-US" dirty="0">
                <a:latin typeface="Lucida Calligraphy" panose="03010101010101010101" pitchFamily="66" charset="0"/>
              </a:rPr>
              <a:t>H</a:t>
            </a:r>
            <a:r>
              <a:rPr lang="en-US" dirty="0"/>
              <a:t>: </a:t>
            </a:r>
            <a:r>
              <a:rPr lang="en-US" dirty="0">
                <a:latin typeface="Lucida Calligraphy" panose="03010101010101010101" pitchFamily="66" charset="0"/>
              </a:rPr>
              <a:t>D </a:t>
            </a:r>
            <a:r>
              <a:rPr lang="en-US" dirty="0"/>
              <a:t>-&gt; </a:t>
            </a:r>
            <a:r>
              <a:rPr lang="en-US" dirty="0">
                <a:latin typeface="Lucida Calligraphy" panose="03010101010101010101" pitchFamily="66" charset="0"/>
              </a:rPr>
              <a:t>C</a:t>
            </a:r>
            <a:r>
              <a:rPr lang="en-US" dirty="0"/>
              <a:t> (many to one)</a:t>
            </a:r>
          </a:p>
          <a:p>
            <a:r>
              <a:rPr lang="en-US" dirty="0"/>
              <a:t>Training sample employed to build the model : </a:t>
            </a:r>
            <a:r>
              <a:rPr lang="en-US" b="1" dirty="0"/>
              <a:t>T</a:t>
            </a:r>
            <a:r>
              <a:rPr lang="en-US" i="1" dirty="0"/>
              <a:t> </a:t>
            </a:r>
            <a:r>
              <a:rPr lang="en-US" dirty="0"/>
              <a:t>⊆ </a:t>
            </a:r>
            <a:r>
              <a:rPr lang="en-US" dirty="0">
                <a:latin typeface="Lucida Calligraphy" panose="03010101010101010101" pitchFamily="66" charset="0"/>
              </a:rPr>
              <a:t>T</a:t>
            </a:r>
            <a:r>
              <a:rPr lang="en-US" i="1" dirty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639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867</Words>
  <Application>Microsoft Office PowerPoint</Application>
  <PresentationFormat>Widescreen</PresentationFormat>
  <Paragraphs>147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Lucida Calligraphy</vt:lpstr>
      <vt:lpstr>Trebuchet MS</vt:lpstr>
      <vt:lpstr>Wingdings 3</vt:lpstr>
      <vt:lpstr>Facet</vt:lpstr>
      <vt:lpstr>Learning Social Networks from Web Documents Using Support Vector Classifiers</vt:lpstr>
      <vt:lpstr>Roadmap</vt:lpstr>
      <vt:lpstr>Introduction</vt:lpstr>
      <vt:lpstr>SVM - Overview</vt:lpstr>
      <vt:lpstr>Related Work</vt:lpstr>
      <vt:lpstr>Problem Statement</vt:lpstr>
      <vt:lpstr>Proposed Approach: Learning social Network from Incomplete network</vt:lpstr>
      <vt:lpstr>4.2 Relationship Modeling</vt:lpstr>
      <vt:lpstr>4.3 Classifier Design for Imbalance Social Network Data</vt:lpstr>
      <vt:lpstr>4.3 Classifier Design for Imbalance Social Network Data</vt:lpstr>
      <vt:lpstr>4.4 Performance Evaluation Measures</vt:lpstr>
      <vt:lpstr>Data Set</vt:lpstr>
      <vt:lpstr>Data Set</vt:lpstr>
      <vt:lpstr>Data Set</vt:lpstr>
      <vt:lpstr>Experimental Result</vt:lpstr>
      <vt:lpstr>Experimental Result</vt:lpstr>
      <vt:lpstr>Experimental Result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Social Networks from Web Documents Using Support Vector Classifiers</dc:title>
  <dc:creator>Pooja Devarajan</dc:creator>
  <cp:lastModifiedBy> </cp:lastModifiedBy>
  <cp:revision>6</cp:revision>
  <dcterms:created xsi:type="dcterms:W3CDTF">2018-11-26T08:55:07Z</dcterms:created>
  <dcterms:modified xsi:type="dcterms:W3CDTF">2018-11-26T19:21:01Z</dcterms:modified>
</cp:coreProperties>
</file>