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8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94" autoAdjust="0"/>
  </p:normalViewPr>
  <p:slideViewPr>
    <p:cSldViewPr snapToGrid="0">
      <p:cViewPr>
        <p:scale>
          <a:sx n="77" d="100"/>
          <a:sy n="77" d="100"/>
        </p:scale>
        <p:origin x="835" y="250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11/11/2018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6000" dirty="0" smtClean="0"/>
              <a:t>Robust Principal Component Analysis for Computer Vision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4917997" cy="1069848"/>
          </a:xfrm>
        </p:spPr>
        <p:txBody>
          <a:bodyPr>
            <a:noAutofit/>
          </a:bodyPr>
          <a:lstStyle/>
          <a:p>
            <a:r>
              <a:rPr lang="en-IN" sz="1000" dirty="0" smtClean="0">
                <a:latin typeface="+mj-lt"/>
              </a:rPr>
              <a:t>By:</a:t>
            </a:r>
          </a:p>
          <a:p>
            <a:r>
              <a:rPr lang="en-IN" sz="1000" b="1" dirty="0">
                <a:latin typeface="+mj-lt"/>
              </a:rPr>
              <a:t>Fernando De la </a:t>
            </a:r>
            <a:r>
              <a:rPr lang="en-IN" sz="1000" b="1" dirty="0" smtClean="0">
                <a:latin typeface="+mj-lt"/>
              </a:rPr>
              <a:t>Torre</a:t>
            </a:r>
          </a:p>
          <a:p>
            <a:r>
              <a:rPr lang="en-IN" sz="1000" dirty="0">
                <a:latin typeface="+mj-lt"/>
              </a:rPr>
              <a:t>Departament</a:t>
            </a:r>
            <a:r>
              <a:rPr lang="en-IN" sz="1000" dirty="0">
                <a:latin typeface="+mj-lt"/>
              </a:rPr>
              <a:t> de </a:t>
            </a:r>
            <a:r>
              <a:rPr lang="en-IN" sz="1000" dirty="0">
                <a:latin typeface="+mj-lt"/>
              </a:rPr>
              <a:t>Comunicacions</a:t>
            </a:r>
            <a:r>
              <a:rPr lang="en-IN" sz="1000" dirty="0">
                <a:latin typeface="+mj-lt"/>
              </a:rPr>
              <a:t> </a:t>
            </a:r>
            <a:r>
              <a:rPr lang="en-IN" sz="1000" dirty="0">
                <a:latin typeface="+mj-lt"/>
              </a:rPr>
              <a:t>i</a:t>
            </a:r>
            <a:r>
              <a:rPr lang="en-IN" sz="1000" dirty="0">
                <a:latin typeface="+mj-lt"/>
              </a:rPr>
              <a:t> </a:t>
            </a:r>
            <a:r>
              <a:rPr lang="en-IN" sz="1000" dirty="0">
                <a:latin typeface="+mj-lt"/>
              </a:rPr>
              <a:t>Teoria</a:t>
            </a:r>
            <a:r>
              <a:rPr lang="en-IN" sz="1000" dirty="0">
                <a:latin typeface="+mj-lt"/>
              </a:rPr>
              <a:t> del </a:t>
            </a:r>
            <a:r>
              <a:rPr lang="en-IN" sz="1000" dirty="0">
                <a:latin typeface="+mj-lt"/>
              </a:rPr>
              <a:t>Senyal</a:t>
            </a:r>
            <a:r>
              <a:rPr lang="en-IN" sz="1000" dirty="0">
                <a:latin typeface="+mj-lt"/>
              </a:rPr>
              <a:t>, Escola </a:t>
            </a:r>
            <a:r>
              <a:rPr lang="en-IN" sz="1000" dirty="0">
                <a:latin typeface="+mj-lt"/>
              </a:rPr>
              <a:t>d’Enginyeria</a:t>
            </a:r>
            <a:r>
              <a:rPr lang="en-IN" sz="1000" dirty="0">
                <a:latin typeface="+mj-lt"/>
              </a:rPr>
              <a:t> la Salle,</a:t>
            </a:r>
          </a:p>
          <a:p>
            <a:r>
              <a:rPr lang="en-IN" sz="1000" dirty="0">
                <a:latin typeface="+mj-lt"/>
              </a:rPr>
              <a:t>Universitat</a:t>
            </a:r>
            <a:r>
              <a:rPr lang="en-IN" sz="1000" dirty="0">
                <a:latin typeface="+mj-lt"/>
              </a:rPr>
              <a:t> Ramon </a:t>
            </a:r>
            <a:r>
              <a:rPr lang="en-IN" sz="1000" dirty="0">
                <a:latin typeface="+mj-lt"/>
              </a:rPr>
              <a:t>LLull</a:t>
            </a:r>
            <a:r>
              <a:rPr lang="en-IN" sz="1000" dirty="0">
                <a:latin typeface="+mj-lt"/>
              </a:rPr>
              <a:t>, Barcelona 08022, </a:t>
            </a:r>
            <a:r>
              <a:rPr lang="en-IN" sz="1000" dirty="0" smtClean="0">
                <a:latin typeface="+mj-lt"/>
              </a:rPr>
              <a:t>Spain</a:t>
            </a:r>
            <a:endParaRPr lang="en-IN" sz="1000" dirty="0">
              <a:latin typeface="+mj-lt"/>
            </a:endParaRPr>
          </a:p>
          <a:p>
            <a:r>
              <a:rPr lang="en-IN" sz="1000" b="1" dirty="0">
                <a:latin typeface="+mj-lt"/>
              </a:rPr>
              <a:t>Michael J. </a:t>
            </a:r>
            <a:r>
              <a:rPr lang="en-IN" sz="1000" b="1" dirty="0" smtClean="0">
                <a:latin typeface="+mj-lt"/>
              </a:rPr>
              <a:t>Black</a:t>
            </a:r>
          </a:p>
          <a:p>
            <a:r>
              <a:rPr lang="en-IN" sz="1000" dirty="0">
                <a:latin typeface="+mj-lt"/>
              </a:rPr>
              <a:t>Department of Computer Science, Brown University, Box 1910,</a:t>
            </a:r>
          </a:p>
          <a:p>
            <a:r>
              <a:rPr lang="en-IN" sz="1000" dirty="0">
                <a:latin typeface="+mj-lt"/>
              </a:rPr>
              <a:t>Providence, RI 02912, USA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24397" y="4544568"/>
            <a:ext cx="4313313" cy="10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>
                <a:latin typeface="+mj-lt"/>
              </a:rPr>
              <a:t>Presented By:</a:t>
            </a:r>
          </a:p>
          <a:p>
            <a:r>
              <a:rPr lang="en-IN" sz="1200" dirty="0" smtClean="0">
                <a:latin typeface="+mj-lt"/>
              </a:rPr>
              <a:t>Shivanshi Pandya	1001574626</a:t>
            </a:r>
          </a:p>
          <a:p>
            <a:r>
              <a:rPr lang="en-IN" sz="1200" dirty="0" smtClean="0">
                <a:latin typeface="+mj-lt"/>
              </a:rPr>
              <a:t>Dhruvin Doshi	1001419924</a:t>
            </a:r>
            <a:endParaRPr lang="en-IN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4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Robust Principal Component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understand what issues were faced by Xu and </a:t>
            </a:r>
            <a:r>
              <a:rPr lang="en-IN" dirty="0" smtClean="0"/>
              <a:t>Yuille</a:t>
            </a:r>
            <a:r>
              <a:rPr lang="en-IN" dirty="0" smtClean="0"/>
              <a:t> helps understand the how this version of robust PCA works.</a:t>
            </a:r>
          </a:p>
          <a:p>
            <a:r>
              <a:rPr lang="en-IN" dirty="0" smtClean="0"/>
              <a:t>Problems in Previous Approaches: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single “bad” pixel value can make an </a:t>
            </a:r>
            <a:r>
              <a:rPr lang="en-IN" dirty="0" smtClean="0"/>
              <a:t>image lie </a:t>
            </a:r>
            <a:r>
              <a:rPr lang="en-IN" dirty="0"/>
              <a:t>far enough from the subspace that the entire </a:t>
            </a:r>
            <a:r>
              <a:rPr lang="en-IN" dirty="0" smtClean="0"/>
              <a:t>sample is </a:t>
            </a:r>
            <a:r>
              <a:rPr lang="en-IN" dirty="0"/>
              <a:t>treated as an outlier (i.e. Vi = 0) and has no influence </a:t>
            </a:r>
            <a:r>
              <a:rPr lang="en-IN" dirty="0" smtClean="0"/>
              <a:t>on the </a:t>
            </a:r>
            <a:r>
              <a:rPr lang="en-IN" dirty="0"/>
              <a:t>estimate </a:t>
            </a:r>
            <a:r>
              <a:rPr lang="en-IN" dirty="0" smtClean="0"/>
              <a:t>of B.</a:t>
            </a:r>
          </a:p>
          <a:p>
            <a:pPr lvl="1"/>
            <a:r>
              <a:rPr lang="en-IN" dirty="0"/>
              <a:t>Xu and </a:t>
            </a:r>
            <a:r>
              <a:rPr lang="en-IN" dirty="0"/>
              <a:t>Yuille</a:t>
            </a:r>
            <a:r>
              <a:rPr lang="en-IN" dirty="0"/>
              <a:t> use a least </a:t>
            </a:r>
            <a:r>
              <a:rPr lang="en-IN" dirty="0" smtClean="0"/>
              <a:t>squares projection </a:t>
            </a:r>
            <a:r>
              <a:rPr lang="en-IN" dirty="0"/>
              <a:t>of the data di for computing the distance to </a:t>
            </a:r>
            <a:r>
              <a:rPr lang="en-IN" dirty="0" smtClean="0"/>
              <a:t>the subspace</a:t>
            </a:r>
            <a:r>
              <a:rPr lang="en-IN" dirty="0"/>
              <a:t>; that is, the coefficients which reconstruct the </a:t>
            </a:r>
            <a:r>
              <a:rPr lang="en-IN" dirty="0" smtClean="0"/>
              <a:t>data di </a:t>
            </a:r>
            <a:r>
              <a:rPr lang="en-IN" dirty="0"/>
              <a:t>are ci = BT di. These reconstruction coefficients can </a:t>
            </a:r>
            <a:r>
              <a:rPr lang="en-IN" dirty="0" smtClean="0"/>
              <a:t>be arbitrarily </a:t>
            </a:r>
            <a:r>
              <a:rPr lang="en-IN" dirty="0"/>
              <a:t>biased for an </a:t>
            </a:r>
            <a:r>
              <a:rPr lang="en-IN" dirty="0" smtClean="0"/>
              <a:t>outlier.</a:t>
            </a:r>
          </a:p>
          <a:p>
            <a:pPr lvl="1"/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binary </a:t>
            </a:r>
            <a:r>
              <a:rPr lang="en-IN" dirty="0" smtClean="0"/>
              <a:t>outlier process </a:t>
            </a:r>
            <a:r>
              <a:rPr lang="en-IN" dirty="0"/>
              <a:t>is used which either completely rejects or </a:t>
            </a:r>
            <a:r>
              <a:rPr lang="en-IN" dirty="0" smtClean="0"/>
              <a:t>includes a </a:t>
            </a:r>
            <a:r>
              <a:rPr lang="en-IN" dirty="0"/>
              <a:t>sample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1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Robust Principal Component </a:t>
            </a:r>
            <a:r>
              <a:rPr lang="en-IN" dirty="0" smtClean="0"/>
              <a:t>Analysis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equation below introduces </a:t>
            </a:r>
            <a:r>
              <a:rPr lang="en-IN" dirty="0"/>
              <a:t>a more general analogue </a:t>
            </a:r>
            <a:r>
              <a:rPr lang="en-IN" dirty="0" smtClean="0"/>
              <a:t>outlier process that has computational advantages.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/>
              <a:t>where 0 </a:t>
            </a:r>
            <a:r>
              <a:rPr lang="en-IN" dirty="0" smtClean="0"/>
              <a:t>&lt;= </a:t>
            </a:r>
            <a:r>
              <a:rPr lang="en-IN" dirty="0" smtClean="0"/>
              <a:t>Lpi</a:t>
            </a:r>
            <a:r>
              <a:rPr lang="en-IN" dirty="0" smtClean="0"/>
              <a:t> &lt;= </a:t>
            </a:r>
            <a:r>
              <a:rPr lang="en-IN" dirty="0"/>
              <a:t>1 is now an </a:t>
            </a:r>
            <a:r>
              <a:rPr lang="en-IN" dirty="0"/>
              <a:t>analog</a:t>
            </a:r>
            <a:r>
              <a:rPr lang="en-IN" dirty="0"/>
              <a:t> outlier process </a:t>
            </a:r>
            <a:r>
              <a:rPr lang="en-IN" dirty="0" smtClean="0"/>
              <a:t>that depends </a:t>
            </a:r>
            <a:r>
              <a:rPr lang="en-IN" dirty="0"/>
              <a:t>on both images and pixel locations and P(</a:t>
            </a:r>
            <a:r>
              <a:rPr lang="en-IN" dirty="0"/>
              <a:t>Lpi</a:t>
            </a:r>
            <a:r>
              <a:rPr lang="en-IN" dirty="0"/>
              <a:t>) </a:t>
            </a:r>
            <a:r>
              <a:rPr lang="en-IN" dirty="0" smtClean="0"/>
              <a:t>is a </a:t>
            </a:r>
            <a:r>
              <a:rPr lang="en-IN" dirty="0"/>
              <a:t>penalty 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23" y="2896130"/>
            <a:ext cx="63436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Robust Principal Component Analysis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</a:t>
            </a:r>
            <a:r>
              <a:rPr lang="en-IN" dirty="0"/>
              <a:t>explicitly solve for the mean </a:t>
            </a:r>
            <a:r>
              <a:rPr lang="en-IN" dirty="0" smtClean="0"/>
              <a:t>‘u’ </a:t>
            </a:r>
            <a:r>
              <a:rPr lang="en-IN" dirty="0"/>
              <a:t>in </a:t>
            </a:r>
            <a:r>
              <a:rPr lang="en-IN" dirty="0" smtClean="0"/>
              <a:t>the estimation process.</a:t>
            </a:r>
          </a:p>
          <a:p>
            <a:r>
              <a:rPr lang="en-IN" dirty="0"/>
              <a:t>In the least-squares formulation </a:t>
            </a:r>
            <a:r>
              <a:rPr lang="en-IN" dirty="0" smtClean="0"/>
              <a:t>the mean </a:t>
            </a:r>
            <a:r>
              <a:rPr lang="en-IN" dirty="0"/>
              <a:t>can be computed in closed form and can be </a:t>
            </a:r>
            <a:r>
              <a:rPr lang="en-IN" dirty="0" smtClean="0"/>
              <a:t>subtracted from </a:t>
            </a:r>
            <a:r>
              <a:rPr lang="en-IN" dirty="0"/>
              <a:t>each column of the data matrix D.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robust </a:t>
            </a:r>
            <a:r>
              <a:rPr lang="en-IN" dirty="0" smtClean="0"/>
              <a:t>case, outliers </a:t>
            </a:r>
            <a:r>
              <a:rPr lang="en-IN" dirty="0"/>
              <a:t>are defined with respect to the error in the </a:t>
            </a:r>
            <a:r>
              <a:rPr lang="en-IN" dirty="0" smtClean="0"/>
              <a:t>reconstructed images </a:t>
            </a:r>
            <a:r>
              <a:rPr lang="en-IN" dirty="0"/>
              <a:t>which include the mean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mean can </a:t>
            </a:r>
            <a:r>
              <a:rPr lang="en-IN" dirty="0" smtClean="0"/>
              <a:t>no longer </a:t>
            </a:r>
            <a:r>
              <a:rPr lang="en-IN" dirty="0"/>
              <a:t>be computed and first subtracted. Instead it is </a:t>
            </a:r>
            <a:r>
              <a:rPr lang="en-IN" dirty="0" smtClean="0"/>
              <a:t>estimated (robustly</a:t>
            </a:r>
            <a:r>
              <a:rPr lang="en-IN" dirty="0"/>
              <a:t>) analogously to the other bases</a:t>
            </a:r>
            <a:r>
              <a:rPr lang="en-IN" dirty="0" smtClean="0"/>
              <a:t>.</a:t>
            </a:r>
          </a:p>
          <a:p>
            <a:r>
              <a:rPr lang="en-IN" dirty="0"/>
              <a:t>Exploiting the relationship between outlier processes </a:t>
            </a:r>
            <a:r>
              <a:rPr lang="en-IN" dirty="0" smtClean="0"/>
              <a:t>and robust </a:t>
            </a:r>
            <a:r>
              <a:rPr lang="en-IN" dirty="0"/>
              <a:t>statistics </a:t>
            </a:r>
            <a:r>
              <a:rPr lang="en-IN" dirty="0" smtClean="0"/>
              <a:t>, minimizing the previous equation is </a:t>
            </a:r>
            <a:r>
              <a:rPr lang="en-IN" dirty="0"/>
              <a:t>equivalent to </a:t>
            </a:r>
            <a:r>
              <a:rPr lang="en-IN" dirty="0" smtClean="0"/>
              <a:t>minimizing the </a:t>
            </a:r>
            <a:r>
              <a:rPr lang="en-IN" dirty="0"/>
              <a:t>following robust energy function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23" y="5524780"/>
            <a:ext cx="67246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Quantitative 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the following example: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1" y="2590419"/>
            <a:ext cx="5615877" cy="2091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086882"/>
            <a:ext cx="5442728" cy="41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Quantitative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6076950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97" y="3483642"/>
            <a:ext cx="4838230" cy="12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Computational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Estimating </a:t>
            </a:r>
            <a:r>
              <a:rPr lang="en-IN" dirty="0"/>
              <a:t>the bases B involves computing </a:t>
            </a:r>
            <a:r>
              <a:rPr lang="en-IN" dirty="0" smtClean="0"/>
              <a:t>the solution </a:t>
            </a:r>
            <a:r>
              <a:rPr lang="en-IN" dirty="0"/>
              <a:t>of d systems of k </a:t>
            </a:r>
            <a:r>
              <a:rPr lang="en-IN" dirty="0" smtClean="0"/>
              <a:t>x </a:t>
            </a:r>
            <a:r>
              <a:rPr lang="en-IN" dirty="0"/>
              <a:t>k equations, which for </a:t>
            </a:r>
            <a:r>
              <a:rPr lang="en-IN" dirty="0" smtClean="0"/>
              <a:t>large d </a:t>
            </a:r>
            <a:r>
              <a:rPr lang="en-IN" dirty="0"/>
              <a:t>is computationally expensive. </a:t>
            </a:r>
            <a:endParaRPr lang="en-IN" dirty="0" smtClean="0"/>
          </a:p>
          <a:p>
            <a:r>
              <a:rPr lang="en-IN" dirty="0" smtClean="0"/>
              <a:t>Rather </a:t>
            </a:r>
            <a:r>
              <a:rPr lang="en-IN" dirty="0"/>
              <a:t>than directly </a:t>
            </a:r>
            <a:r>
              <a:rPr lang="en-IN" dirty="0" smtClean="0"/>
              <a:t>solving d </a:t>
            </a:r>
            <a:r>
              <a:rPr lang="en-IN" dirty="0"/>
              <a:t>systems of k </a:t>
            </a:r>
            <a:r>
              <a:rPr lang="en-IN" dirty="0" smtClean="0"/>
              <a:t>x </a:t>
            </a:r>
            <a:r>
              <a:rPr lang="en-IN" dirty="0"/>
              <a:t>k equations for B and n systems </a:t>
            </a:r>
            <a:r>
              <a:rPr lang="en-IN" dirty="0" smtClean="0"/>
              <a:t>of k x </a:t>
            </a:r>
            <a:r>
              <a:rPr lang="en-IN" dirty="0"/>
              <a:t>k equations for C, we perform gradient descent with </a:t>
            </a:r>
            <a:r>
              <a:rPr lang="en-IN" dirty="0" smtClean="0"/>
              <a:t>a local </a:t>
            </a:r>
            <a:r>
              <a:rPr lang="en-IN" dirty="0"/>
              <a:t>quadratic </a:t>
            </a:r>
            <a:r>
              <a:rPr lang="en-IN" dirty="0" smtClean="0"/>
              <a:t>approximation to </a:t>
            </a:r>
            <a:r>
              <a:rPr lang="en-IN" dirty="0"/>
              <a:t>determine an </a:t>
            </a:r>
            <a:r>
              <a:rPr lang="en-IN" dirty="0" smtClean="0"/>
              <a:t>approximation of </a:t>
            </a:r>
            <a:r>
              <a:rPr lang="en-IN" dirty="0"/>
              <a:t>the step sizes, to solve </a:t>
            </a:r>
            <a:r>
              <a:rPr lang="en-IN" dirty="0" smtClean="0"/>
              <a:t>for B</a:t>
            </a:r>
            <a:r>
              <a:rPr lang="en-IN" dirty="0"/>
              <a:t>, C and </a:t>
            </a:r>
            <a:r>
              <a:rPr lang="en-IN" dirty="0" smtClean="0"/>
              <a:t>u. </a:t>
            </a:r>
          </a:p>
          <a:p>
            <a:r>
              <a:rPr lang="en-IN" dirty="0" smtClean="0"/>
              <a:t>The robust learning </a:t>
            </a:r>
            <a:r>
              <a:rPr lang="en-IN" dirty="0"/>
              <a:t>rules for updating successively B, C and </a:t>
            </a:r>
            <a:r>
              <a:rPr lang="en-IN" dirty="0" smtClean="0"/>
              <a:t>u </a:t>
            </a:r>
            <a:r>
              <a:rPr lang="en-IN" dirty="0"/>
              <a:t>are </a:t>
            </a:r>
            <a:r>
              <a:rPr lang="en-IN" dirty="0" smtClean="0"/>
              <a:t>as follows: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12" y="4581736"/>
            <a:ext cx="3314518" cy="1552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94" y="4619831"/>
            <a:ext cx="2190071" cy="14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 smtClean="0"/>
              <a:t>behaviour </a:t>
            </a:r>
            <a:r>
              <a:rPr lang="en-IN" dirty="0"/>
              <a:t>of RPCA is illustrated with a collection of </a:t>
            </a:r>
            <a:r>
              <a:rPr lang="en-IN" dirty="0" smtClean="0"/>
              <a:t>256 images </a:t>
            </a:r>
            <a:r>
              <a:rPr lang="en-IN" dirty="0"/>
              <a:t>(</a:t>
            </a:r>
            <a:r>
              <a:rPr lang="en-IN" dirty="0" smtClean="0"/>
              <a:t>120 x  </a:t>
            </a:r>
            <a:r>
              <a:rPr lang="en-IN" dirty="0"/>
              <a:t>160) gathered from a static </a:t>
            </a:r>
            <a:r>
              <a:rPr lang="en-IN" dirty="0" smtClean="0"/>
              <a:t>camera.</a:t>
            </a:r>
          </a:p>
          <a:p>
            <a:r>
              <a:rPr lang="en-IN" dirty="0" smtClean="0"/>
              <a:t>The adjacent figure </a:t>
            </a:r>
            <a:r>
              <a:rPr lang="en-IN" dirty="0"/>
              <a:t>shows example training </a:t>
            </a:r>
            <a:r>
              <a:rPr lang="en-IN" dirty="0" smtClean="0"/>
              <a:t>images; in </a:t>
            </a:r>
            <a:r>
              <a:rPr lang="en-IN" dirty="0"/>
              <a:t>addition to changes in the illumination of the </a:t>
            </a:r>
            <a:r>
              <a:rPr lang="en-IN" dirty="0" smtClean="0"/>
              <a:t>static background</a:t>
            </a:r>
            <a:r>
              <a:rPr lang="en-IN" dirty="0"/>
              <a:t>, 45% of the images contain people in </a:t>
            </a:r>
            <a:r>
              <a:rPr lang="en-IN" dirty="0" smtClean="0"/>
              <a:t>various locations.</a:t>
            </a:r>
          </a:p>
          <a:p>
            <a:r>
              <a:rPr lang="en-IN" dirty="0"/>
              <a:t>We applied standard PCA and </a:t>
            </a:r>
            <a:r>
              <a:rPr lang="en-IN" dirty="0" smtClean="0"/>
              <a:t>RPCA to </a:t>
            </a:r>
            <a:r>
              <a:rPr lang="en-IN" dirty="0"/>
              <a:t>the training data to build a background model that </a:t>
            </a:r>
            <a:r>
              <a:rPr lang="en-IN" dirty="0" smtClean="0"/>
              <a:t>captures the </a:t>
            </a:r>
            <a:r>
              <a:rPr lang="en-IN" dirty="0"/>
              <a:t>illumination variation. Such a model is useful </a:t>
            </a:r>
            <a:r>
              <a:rPr lang="en-IN" dirty="0" smtClean="0"/>
              <a:t>for person </a:t>
            </a:r>
            <a:r>
              <a:rPr lang="en-IN" dirty="0"/>
              <a:t>detection and </a:t>
            </a:r>
            <a:r>
              <a:rPr lang="en-IN" dirty="0" smtClean="0"/>
              <a:t>tracking.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9530" y="1542665"/>
            <a:ext cx="4395754" cy="4629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332" y="6219825"/>
            <a:ext cx="3486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</a:t>
            </a:r>
            <a:r>
              <a:rPr lang="en-IN" dirty="0" smtClean="0"/>
              <a:t>Results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second column of </a:t>
            </a:r>
            <a:r>
              <a:rPr lang="en-IN" dirty="0" smtClean="0"/>
              <a:t>Figure </a:t>
            </a:r>
            <a:r>
              <a:rPr lang="en-IN" dirty="0"/>
              <a:t>shows the result of </a:t>
            </a:r>
            <a:r>
              <a:rPr lang="en-IN" dirty="0" smtClean="0"/>
              <a:t>reconstructing each </a:t>
            </a:r>
            <a:r>
              <a:rPr lang="en-IN" dirty="0"/>
              <a:t>of the illustrated training images using </a:t>
            </a:r>
            <a:r>
              <a:rPr lang="en-IN" dirty="0" smtClean="0"/>
              <a:t>the PCA </a:t>
            </a:r>
            <a:r>
              <a:rPr lang="en-IN" dirty="0"/>
              <a:t>basis (with 20 basis vectors</a:t>
            </a:r>
            <a:r>
              <a:rPr lang="en-IN" dirty="0" smtClean="0"/>
              <a:t>).</a:t>
            </a:r>
          </a:p>
          <a:p>
            <a:r>
              <a:rPr lang="en-IN" dirty="0"/>
              <a:t>The presence of </a:t>
            </a:r>
            <a:r>
              <a:rPr lang="en-IN" dirty="0" smtClean="0"/>
              <a:t>people in </a:t>
            </a:r>
            <a:r>
              <a:rPr lang="en-IN" dirty="0"/>
              <a:t>the scene effects the recovered illumination of the </a:t>
            </a:r>
            <a:r>
              <a:rPr lang="en-IN" dirty="0" smtClean="0"/>
              <a:t>background and </a:t>
            </a:r>
            <a:r>
              <a:rPr lang="en-IN" dirty="0"/>
              <a:t>results in ghostly images where the people </a:t>
            </a:r>
            <a:r>
              <a:rPr lang="en-IN" dirty="0" smtClean="0"/>
              <a:t>are poorly </a:t>
            </a:r>
            <a:r>
              <a:rPr lang="en-IN" dirty="0"/>
              <a:t>reconstructed</a:t>
            </a:r>
            <a:r>
              <a:rPr lang="en-IN" dirty="0" smtClean="0"/>
              <a:t>.</a:t>
            </a:r>
          </a:p>
          <a:p>
            <a:r>
              <a:rPr lang="en-IN" dirty="0"/>
              <a:t>The third column shows the reconstruction obtained </a:t>
            </a:r>
            <a:r>
              <a:rPr lang="en-IN" dirty="0" smtClean="0"/>
              <a:t>with 20 </a:t>
            </a:r>
            <a:r>
              <a:rPr lang="en-IN" dirty="0"/>
              <a:t>RPCA basis vectors. </a:t>
            </a:r>
            <a:endParaRPr lang="en-IN" dirty="0" smtClean="0"/>
          </a:p>
          <a:p>
            <a:r>
              <a:rPr lang="en-IN" dirty="0" smtClean="0"/>
              <a:t>RPCA </a:t>
            </a:r>
            <a:r>
              <a:rPr lang="en-IN" dirty="0"/>
              <a:t>is able to capture the </a:t>
            </a:r>
            <a:r>
              <a:rPr lang="en-IN" dirty="0" smtClean="0"/>
              <a:t>illumination changes </a:t>
            </a:r>
            <a:r>
              <a:rPr lang="en-IN" dirty="0"/>
              <a:t>while ignoring the people.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0070" y="1720813"/>
            <a:ext cx="4608178" cy="49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and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presented a method for robust principal </a:t>
            </a:r>
            <a:r>
              <a:rPr lang="en-IN" dirty="0" smtClean="0"/>
              <a:t>component analysis </a:t>
            </a:r>
            <a:r>
              <a:rPr lang="en-IN" dirty="0"/>
              <a:t>that can be used for automatic learning </a:t>
            </a:r>
            <a:r>
              <a:rPr lang="en-IN" dirty="0" smtClean="0"/>
              <a:t>of linear models.</a:t>
            </a:r>
          </a:p>
          <a:p>
            <a:r>
              <a:rPr lang="en-IN" dirty="0"/>
              <a:t>Furthermore, it extends work in the </a:t>
            </a:r>
            <a:r>
              <a:rPr lang="en-IN" dirty="0" smtClean="0"/>
              <a:t>statistics community </a:t>
            </a:r>
            <a:r>
              <a:rPr lang="en-IN" dirty="0"/>
              <a:t>by connecting the explicit outlier </a:t>
            </a:r>
            <a:r>
              <a:rPr lang="en-IN" dirty="0" smtClean="0"/>
              <a:t>formulation with </a:t>
            </a:r>
            <a:r>
              <a:rPr lang="en-IN" dirty="0"/>
              <a:t>robust </a:t>
            </a:r>
            <a:r>
              <a:rPr lang="en-IN" dirty="0" smtClean="0"/>
              <a:t>M-estimation.</a:t>
            </a:r>
          </a:p>
          <a:p>
            <a:r>
              <a:rPr lang="en-IN" dirty="0" smtClean="0"/>
              <a:t>Torre </a:t>
            </a:r>
            <a:r>
              <a:rPr lang="en-IN" dirty="0"/>
              <a:t>and Black </a:t>
            </a:r>
            <a:r>
              <a:rPr lang="en-IN" dirty="0" smtClean="0"/>
              <a:t>are working </a:t>
            </a:r>
            <a:r>
              <a:rPr lang="en-IN" dirty="0"/>
              <a:t>on applications for robust Singular Value </a:t>
            </a:r>
            <a:r>
              <a:rPr lang="en-IN" dirty="0" smtClean="0"/>
              <a:t>Decomposition, generalizing </a:t>
            </a:r>
            <a:r>
              <a:rPr lang="en-IN" dirty="0"/>
              <a:t>to robustly factorizing n-order </a:t>
            </a:r>
            <a:r>
              <a:rPr lang="en-IN" dirty="0" smtClean="0"/>
              <a:t>tensors, on </a:t>
            </a:r>
            <a:r>
              <a:rPr lang="en-IN" dirty="0"/>
              <a:t>adding spatial coherence to the outliers and on </a:t>
            </a:r>
            <a:r>
              <a:rPr lang="en-IN" dirty="0" smtClean="0"/>
              <a:t>developing a </a:t>
            </a:r>
            <a:r>
              <a:rPr lang="en-IN" dirty="0"/>
              <a:t>robust minor component </a:t>
            </a:r>
            <a:r>
              <a:rPr lang="en-IN" dirty="0" smtClean="0"/>
              <a:t>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7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465" y="1431235"/>
            <a:ext cx="10058400" cy="3866322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Thank You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dirty="0" smtClean="0"/>
          </a:p>
          <a:p>
            <a:r>
              <a:rPr lang="en-IN" dirty="0" smtClean="0"/>
              <a:t>Previous Work</a:t>
            </a:r>
          </a:p>
          <a:p>
            <a:pPr lvl="1"/>
            <a:r>
              <a:rPr lang="en-IN" dirty="0"/>
              <a:t>Energy Function and PCA</a:t>
            </a:r>
          </a:p>
          <a:p>
            <a:pPr lvl="1"/>
            <a:r>
              <a:rPr lang="en-IN" dirty="0"/>
              <a:t>Robustifying Principal Component Analysis (other approaches</a:t>
            </a:r>
            <a:r>
              <a:rPr lang="en-IN" dirty="0" smtClean="0"/>
              <a:t>)</a:t>
            </a:r>
          </a:p>
          <a:p>
            <a:r>
              <a:rPr lang="en-IN" dirty="0" smtClean="0"/>
              <a:t>Robust PCA</a:t>
            </a:r>
          </a:p>
          <a:p>
            <a:pPr lvl="1"/>
            <a:r>
              <a:rPr lang="en-IN" dirty="0" smtClean="0"/>
              <a:t>Quantitative Comparison</a:t>
            </a:r>
          </a:p>
          <a:p>
            <a:pPr lvl="1"/>
            <a:r>
              <a:rPr lang="en-IN" dirty="0" smtClean="0"/>
              <a:t>Computational </a:t>
            </a:r>
            <a:r>
              <a:rPr lang="en-IN" dirty="0" smtClean="0"/>
              <a:t>Issues</a:t>
            </a:r>
          </a:p>
          <a:p>
            <a:r>
              <a:rPr lang="en-IN" dirty="0" smtClean="0"/>
              <a:t>Experimental Results</a:t>
            </a:r>
          </a:p>
          <a:p>
            <a:r>
              <a:rPr lang="en-IN" dirty="0" smtClean="0"/>
              <a:t>Conclusion </a:t>
            </a:r>
            <a:r>
              <a:rPr lang="en-IN" dirty="0" smtClean="0"/>
              <a:t>and Future Work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239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802900" cy="4050792"/>
          </a:xfrm>
        </p:spPr>
        <p:txBody>
          <a:bodyPr/>
          <a:lstStyle/>
          <a:p>
            <a:r>
              <a:rPr lang="en-IN" dirty="0" smtClean="0"/>
              <a:t>Principal Component Analysis being a popular technique.</a:t>
            </a:r>
          </a:p>
          <a:p>
            <a:r>
              <a:rPr lang="en-IN" dirty="0" smtClean="0"/>
              <a:t>PCA methods useful for solving problems such as face detection, object recognition, tracking and background modelling.</a:t>
            </a:r>
          </a:p>
          <a:p>
            <a:r>
              <a:rPr lang="en-IN" dirty="0" smtClean="0"/>
              <a:t>Drawback of PCA: least square estimation technique which fails to account for outliers.</a:t>
            </a:r>
          </a:p>
          <a:p>
            <a:r>
              <a:rPr lang="en-IN" dirty="0" smtClean="0"/>
              <a:t>This technique can potentially skew the solution from the desired solution.</a:t>
            </a:r>
          </a:p>
          <a:p>
            <a:r>
              <a:rPr lang="en-IN" dirty="0" smtClean="0"/>
              <a:t>Hence, we propose a more robust way of implementing PCA and describe a robust M- estimation algorithm.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68" y="2155340"/>
            <a:ext cx="4097780" cy="39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(</a:t>
            </a:r>
            <a:r>
              <a:rPr lang="en-IN" dirty="0" smtClean="0"/>
              <a:t>Contd.)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Effect of intra-sample outliers on learned basis images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Reconstruction results using subspaces constructed from noisy training data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2743199"/>
            <a:ext cx="4567084" cy="404105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24" y="2743200"/>
            <a:ext cx="4764024" cy="404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Previous Work under PCA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10058400" cy="3977640"/>
          </a:xfrm>
        </p:spPr>
        <p:txBody>
          <a:bodyPr>
            <a:normAutofit/>
          </a:bodyPr>
          <a:lstStyle/>
          <a:p>
            <a:r>
              <a:rPr lang="en-IN" dirty="0" smtClean="0"/>
              <a:t>We focus here on the Robustness </a:t>
            </a:r>
            <a:r>
              <a:rPr lang="en-IN" dirty="0" smtClean="0"/>
              <a:t>of previous PCA methods.</a:t>
            </a:r>
          </a:p>
          <a:p>
            <a:r>
              <a:rPr lang="en-IN" dirty="0" smtClean="0"/>
              <a:t>Treating data </a:t>
            </a:r>
            <a:r>
              <a:rPr lang="en-IN" dirty="0" smtClean="0"/>
              <a:t>set with sample outliers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Treating </a:t>
            </a:r>
            <a:r>
              <a:rPr lang="en-IN" dirty="0" smtClean="0"/>
              <a:t>data set </a:t>
            </a:r>
            <a:r>
              <a:rPr lang="en-IN" dirty="0" smtClean="0"/>
              <a:t>with intra-</a:t>
            </a:r>
            <a:r>
              <a:rPr lang="en-IN" dirty="0" smtClean="0"/>
              <a:t>sample </a:t>
            </a:r>
            <a:r>
              <a:rPr lang="en-IN" dirty="0" smtClean="0"/>
              <a:t>outliers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Black and Jepson’s way of robustly recovering the coefficients of a linear combination that reconstructs an input image. </a:t>
            </a:r>
            <a:endParaRPr lang="en-IN" dirty="0" smtClean="0"/>
          </a:p>
          <a:p>
            <a:r>
              <a:rPr lang="en-IN" dirty="0" smtClean="0"/>
              <a:t>Xu and </a:t>
            </a:r>
            <a:r>
              <a:rPr lang="en-IN" dirty="0" smtClean="0"/>
              <a:t>Yuille</a:t>
            </a:r>
            <a:r>
              <a:rPr lang="en-IN" dirty="0" smtClean="0"/>
              <a:t> address the commonly used PCA learning rules which are first related to energy functions.</a:t>
            </a:r>
          </a:p>
          <a:p>
            <a:r>
              <a:rPr lang="en-IN" dirty="0" smtClean="0"/>
              <a:t>These functions are generalized by adding a binary decision field with a given prior distribution so that outliers in the data are dealt with explicitly in order to make PCA robust.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820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Previous Work under </a:t>
            </a:r>
            <a:r>
              <a:rPr lang="en-IN" dirty="0" smtClean="0"/>
              <a:t>PCA(Contd.)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Black and Jepson addressed the issue of view based tracking of articulated objects using view based representation. </a:t>
            </a:r>
          </a:p>
          <a:p>
            <a:r>
              <a:rPr lang="en-IN" dirty="0" smtClean="0"/>
              <a:t>Tracking a previously viewed object in an image sequence.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PROBLEM: As view of the object changes due to motion or when motion of camera fails to detect the same. </a:t>
            </a:r>
          </a:p>
          <a:p>
            <a:r>
              <a:rPr lang="en-IN" dirty="0" smtClean="0"/>
              <a:t>THEIR APPROACH: Given a learned basis set, B and J addressed the issue  </a:t>
            </a:r>
            <a:r>
              <a:rPr lang="en-IN" dirty="0"/>
              <a:t>of robustly recovering the coefficients of a linear combination that reconstructs an input image.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4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Functions and PCA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D = [d1 d2 ::: </a:t>
            </a:r>
            <a:r>
              <a:rPr lang="en-IN" dirty="0"/>
              <a:t>dn</a:t>
            </a:r>
            <a:r>
              <a:rPr lang="en-IN" dirty="0"/>
              <a:t>] = [d1 d2 ::: </a:t>
            </a:r>
            <a:r>
              <a:rPr lang="en-IN" dirty="0" smtClean="0"/>
              <a:t>dd</a:t>
            </a:r>
            <a:r>
              <a:rPr lang="en-IN" dirty="0" smtClean="0"/>
              <a:t>]T be </a:t>
            </a:r>
            <a:r>
              <a:rPr lang="en-IN" dirty="0"/>
              <a:t>a matrix D </a:t>
            </a:r>
            <a:r>
              <a:rPr lang="en-IN" dirty="0" smtClean="0"/>
              <a:t>belongs to R^(d x n) </a:t>
            </a:r>
            <a:r>
              <a:rPr lang="en-IN" dirty="0"/>
              <a:t>1, where each column di is a </a:t>
            </a:r>
            <a:r>
              <a:rPr lang="en-IN" dirty="0" smtClean="0"/>
              <a:t>data sample </a:t>
            </a:r>
            <a:r>
              <a:rPr lang="en-IN" dirty="0"/>
              <a:t>(or image), n is the number of training images, </a:t>
            </a:r>
            <a:r>
              <a:rPr lang="en-IN" dirty="0" smtClean="0"/>
              <a:t>and d </a:t>
            </a:r>
            <a:r>
              <a:rPr lang="en-IN" dirty="0"/>
              <a:t>is the number of pixels in each image</a:t>
            </a:r>
            <a:r>
              <a:rPr lang="en-IN" dirty="0" smtClean="0"/>
              <a:t>.</a:t>
            </a:r>
          </a:p>
          <a:p>
            <a:r>
              <a:rPr lang="en-IN" dirty="0"/>
              <a:t>Here, training data is zero mean, otherwise the mean of the </a:t>
            </a:r>
            <a:r>
              <a:rPr lang="en-IN" dirty="0" smtClean="0"/>
              <a:t>entire data </a:t>
            </a:r>
            <a:r>
              <a:rPr lang="en-IN" dirty="0"/>
              <a:t>set is subtracted from each column </a:t>
            </a:r>
            <a:r>
              <a:rPr lang="en-IN" dirty="0" smtClean="0"/>
              <a:t>di.</a:t>
            </a:r>
          </a:p>
          <a:p>
            <a:r>
              <a:rPr lang="en-IN" dirty="0"/>
              <a:t>Let the first k principal components of D be B </a:t>
            </a:r>
            <a:r>
              <a:rPr lang="en-IN" dirty="0" smtClean="0"/>
              <a:t>=[</a:t>
            </a:r>
            <a:r>
              <a:rPr lang="en-IN" dirty="0"/>
              <a:t>b1; :::; </a:t>
            </a:r>
            <a:r>
              <a:rPr lang="en-IN" dirty="0"/>
              <a:t>bk</a:t>
            </a:r>
            <a:r>
              <a:rPr lang="en-IN" dirty="0"/>
              <a:t>] </a:t>
            </a:r>
            <a:r>
              <a:rPr lang="en-IN" dirty="0" smtClean="0"/>
              <a:t>belongs to R^(d x k).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9" y="4294094"/>
            <a:ext cx="6092951" cy="19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Robustifying</a:t>
            </a:r>
            <a:r>
              <a:rPr lang="en-IN" dirty="0" smtClean="0"/>
              <a:t> PCA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above methods for estimating the principal </a:t>
            </a:r>
            <a:r>
              <a:rPr lang="en-IN" dirty="0" smtClean="0"/>
              <a:t>components are </a:t>
            </a:r>
            <a:r>
              <a:rPr lang="en-IN" dirty="0"/>
              <a:t>not robust to outliers that are common in training </a:t>
            </a:r>
            <a:r>
              <a:rPr lang="en-IN" dirty="0" smtClean="0"/>
              <a:t>data and </a:t>
            </a:r>
            <a:r>
              <a:rPr lang="en-IN" dirty="0"/>
              <a:t>that can arbitrarily bias the </a:t>
            </a:r>
            <a:r>
              <a:rPr lang="en-IN" dirty="0" smtClean="0"/>
              <a:t>solution.</a:t>
            </a:r>
          </a:p>
          <a:p>
            <a:r>
              <a:rPr lang="en-IN" dirty="0" smtClean="0"/>
              <a:t>The above problem is solved in computer vision </a:t>
            </a:r>
            <a:r>
              <a:rPr lang="en-IN" dirty="0"/>
              <a:t>by replacing the standard estimation of the </a:t>
            </a:r>
            <a:r>
              <a:rPr lang="en-IN" dirty="0" smtClean="0"/>
              <a:t>covariance matrix</a:t>
            </a:r>
            <a:r>
              <a:rPr lang="en-IN" dirty="0"/>
              <a:t>, </a:t>
            </a:r>
            <a:r>
              <a:rPr lang="en-IN" dirty="0" smtClean="0"/>
              <a:t>(Tau), </a:t>
            </a:r>
            <a:r>
              <a:rPr lang="en-IN" dirty="0"/>
              <a:t>with a robust estimator of the </a:t>
            </a:r>
            <a:r>
              <a:rPr lang="en-IN" dirty="0" smtClean="0"/>
              <a:t>covariance matrix.</a:t>
            </a:r>
          </a:p>
          <a:p>
            <a:r>
              <a:rPr lang="en-IN" dirty="0"/>
              <a:t>Xu and </a:t>
            </a:r>
            <a:r>
              <a:rPr lang="en-IN" dirty="0" smtClean="0"/>
              <a:t>Yuille</a:t>
            </a:r>
            <a:r>
              <a:rPr lang="en-IN" dirty="0" smtClean="0"/>
              <a:t> </a:t>
            </a:r>
            <a:r>
              <a:rPr lang="en-IN" dirty="0"/>
              <a:t>have proposed an </a:t>
            </a:r>
            <a:r>
              <a:rPr lang="en-IN" dirty="0" smtClean="0"/>
              <a:t>algorithm that </a:t>
            </a:r>
            <a:r>
              <a:rPr lang="en-IN" dirty="0"/>
              <a:t>generalizes the energy function (1), by introducing </a:t>
            </a:r>
            <a:r>
              <a:rPr lang="en-IN" dirty="0" smtClean="0"/>
              <a:t>additional binary </a:t>
            </a:r>
            <a:r>
              <a:rPr lang="en-IN" dirty="0"/>
              <a:t>variables that are zero when a data </a:t>
            </a:r>
            <a:r>
              <a:rPr lang="en-IN" dirty="0" smtClean="0"/>
              <a:t>sample (image</a:t>
            </a:r>
            <a:r>
              <a:rPr lang="en-IN" dirty="0"/>
              <a:t>) is considered an outlier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23" y="4635873"/>
            <a:ext cx="68770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Robustifying</a:t>
            </a:r>
            <a:r>
              <a:rPr lang="en-IN" dirty="0"/>
              <a:t> </a:t>
            </a:r>
            <a:r>
              <a:rPr lang="en-IN" dirty="0" smtClean="0"/>
              <a:t>PCA ( 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Minimizing the previous equation:</a:t>
            </a:r>
          </a:p>
          <a:p>
            <a:r>
              <a:rPr lang="en-IN" dirty="0" smtClean="0"/>
              <a:t>This involves </a:t>
            </a:r>
            <a:r>
              <a:rPr lang="en-IN" dirty="0"/>
              <a:t>a combination of </a:t>
            </a:r>
            <a:r>
              <a:rPr lang="en-IN" dirty="0" smtClean="0"/>
              <a:t>discrete and </a:t>
            </a:r>
            <a:r>
              <a:rPr lang="en-IN" dirty="0"/>
              <a:t>continuous optimization problems and Xu and </a:t>
            </a:r>
            <a:r>
              <a:rPr lang="en-IN" dirty="0" smtClean="0"/>
              <a:t>Yuille</a:t>
            </a:r>
            <a:r>
              <a:rPr lang="en-IN" dirty="0"/>
              <a:t> </a:t>
            </a:r>
            <a:r>
              <a:rPr lang="en-IN" dirty="0" smtClean="0"/>
              <a:t>derive </a:t>
            </a:r>
            <a:r>
              <a:rPr lang="en-IN" dirty="0"/>
              <a:t>a mean field approximation to the </a:t>
            </a:r>
            <a:r>
              <a:rPr lang="en-IN" dirty="0" smtClean="0"/>
              <a:t>problem which</a:t>
            </a:r>
            <a:r>
              <a:rPr lang="en-IN" dirty="0"/>
              <a:t>, after marginalizing the binary variables, can </a:t>
            </a:r>
            <a:r>
              <a:rPr lang="en-IN" dirty="0" smtClean="0"/>
              <a:t>be solved </a:t>
            </a:r>
            <a:r>
              <a:rPr lang="en-IN" dirty="0"/>
              <a:t>by minimizing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85" y="3656266"/>
            <a:ext cx="47339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3168</TotalTime>
  <Words>1276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Georgia</vt:lpstr>
      <vt:lpstr>Trebuchet MS</vt:lpstr>
      <vt:lpstr>Wingdings</vt:lpstr>
      <vt:lpstr>Wood Type</vt:lpstr>
      <vt:lpstr>Robust Principal Component Analysis for Computer Vision</vt:lpstr>
      <vt:lpstr>Outline</vt:lpstr>
      <vt:lpstr>Introduction</vt:lpstr>
      <vt:lpstr>Introduction (Contd.)</vt:lpstr>
      <vt:lpstr>Previous Work under PCA</vt:lpstr>
      <vt:lpstr>Previous Work under PCA(Contd.)</vt:lpstr>
      <vt:lpstr>Energy Functions and PCA</vt:lpstr>
      <vt:lpstr>Robustifying PCA</vt:lpstr>
      <vt:lpstr>Robustifying PCA ( Contd.)</vt:lpstr>
      <vt:lpstr>Robust Principal Component Analysis</vt:lpstr>
      <vt:lpstr>Robust Principal Component Analysis (Contd.)</vt:lpstr>
      <vt:lpstr>Robust Principal Component Analysis (Contd.)</vt:lpstr>
      <vt:lpstr>Quantitative Comparison</vt:lpstr>
      <vt:lpstr>Quantitative Comparison</vt:lpstr>
      <vt:lpstr>Computational Issues</vt:lpstr>
      <vt:lpstr>Experimental Results</vt:lpstr>
      <vt:lpstr>Experimental Results (Contd.)</vt:lpstr>
      <vt:lpstr>Conclusion and Future Work</vt:lpstr>
      <vt:lpstr>Thank You 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Principal Component Analysis for Computer Vision</dc:title>
  <dc:creator>Dhruvin Doshi</dc:creator>
  <cp:lastModifiedBy>Dhruvin Doshi</cp:lastModifiedBy>
  <cp:revision>46</cp:revision>
  <dcterms:created xsi:type="dcterms:W3CDTF">2018-11-09T20:30:50Z</dcterms:created>
  <dcterms:modified xsi:type="dcterms:W3CDTF">2018-11-12T20:06:54Z</dcterms:modified>
</cp:coreProperties>
</file>