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95" r:id="rId9"/>
    <p:sldId id="297" r:id="rId10"/>
    <p:sldId id="298" r:id="rId11"/>
    <p:sldId id="296" r:id="rId12"/>
    <p:sldId id="264" r:id="rId13"/>
    <p:sldId id="265" r:id="rId14"/>
    <p:sldId id="291" r:id="rId15"/>
    <p:sldId id="266" r:id="rId16"/>
    <p:sldId id="267" r:id="rId17"/>
    <p:sldId id="268" r:id="rId18"/>
    <p:sldId id="281" r:id="rId19"/>
    <p:sldId id="293" r:id="rId20"/>
    <p:sldId id="292" r:id="rId21"/>
    <p:sldId id="282" r:id="rId22"/>
    <p:sldId id="299" r:id="rId23"/>
    <p:sldId id="286" r:id="rId24"/>
    <p:sldId id="287" r:id="rId25"/>
    <p:sldId id="288" r:id="rId26"/>
    <p:sldId id="28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8267-89D1-4DCC-BD16-FD7486832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20AA2-A8E4-4B5A-9C10-264ADA407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0190-BB94-4879-9A58-FCF0F69C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DEC03-CAD6-4F0C-AE48-1DFE89CE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BE21-937F-41BB-AF96-5370D48B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1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78BB-FD7E-484E-9652-2B067194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359B2-29E7-4487-8F28-1D68E46CD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526F7-3454-497C-B794-20E86396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D61C-BF1C-4FAE-A088-9D0926A3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7B45-28E4-474B-9582-A0EA5EC3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67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F6582-53C8-4391-B16D-06143037E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C6B9D-01A4-4740-B7CB-AD9C888A4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2486B-2FBA-4E86-9EDA-51457110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4847-0D6A-4016-8280-635E7F51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9740-B432-4377-8E31-B5F71F1F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06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834B-9AEA-4B02-8A50-7CF35D84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9DAA-646F-4B30-9CD1-1E324FCD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5622-1FF0-4E86-B4F8-19ACC085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CB68-DC47-4B0F-ABC6-B9FB6F15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5A28-BA05-4770-9C60-7C84B003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6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191C-746D-46BC-BD86-30D3B831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B7BC-E031-4F42-BD87-7BB623E3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1718-F931-4B35-A692-20B5C268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4807-896D-4232-B255-4F3270CA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24FF-B352-4F70-8088-43872AEB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0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9C57-05AF-403F-89EC-ADA045D4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5146-8EC9-4DBE-9731-29E1EC402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3484E-02C0-4AF0-869F-C773FF06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FC884-783F-4F0C-AA91-0DBF871C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765-73EE-45A8-AAA9-884DE6BD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BEA03-6845-4E6C-982B-7FCE2F46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085C-F50E-41D1-8F36-A90D39FB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1837-2290-4B39-8022-B9872C78F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0905-E080-4358-863E-2A4977D3B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5D25A-E650-47E8-9773-9C715F1F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CB7D6-BF74-4D85-A6C6-AE74D438C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FCED8-07EF-4EFE-A226-BDDF0AD1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CE098-078A-47C4-A59A-F9B6AEFB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F0442-2AB6-4166-8908-E820369A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3435-78CE-4C06-80EA-F7FC5915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417AB-7C02-4778-8DFA-C6A7A99E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0253E-1814-4CFA-A8B1-38B264D9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B1CBC-6264-4BC7-A8D9-1E3E83A6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1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DB3F9-470A-45E0-BBB9-F7F10E47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C24C9-9EB2-420F-B7E5-077D029F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6FAAD-41E6-446B-B3C9-5DA14670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5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822-059B-4A5A-A75C-8656F15F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7388-7AC4-461F-9CE8-C076759A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2844-E7D8-40DB-98BC-4358D0C97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8DC7A-24E0-4907-A9B8-DB49F4A4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96966-3746-4E91-AF4A-AEC60C99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E96E9-94D3-4CF5-93A3-12251DD0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57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B7C6-2827-424A-BFF2-7D0F108B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44D78-9EC3-4D97-8928-3EB3F8B22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33715-7D54-44FB-8536-C77837F7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E7C1-2FB0-4F78-87BE-0AB13D4D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6FCDC-B421-4168-90A0-BB70F7D1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142F-E907-4BF6-A16A-38AE9492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6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0A805-A6C8-4C2F-A099-95270461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1A6B-80FA-48A0-89D9-C70B6E8B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6042-27AD-4FE2-B544-B8C218C0A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E714-05DE-4EE9-9623-1D01DC3C864B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21E-74DC-4027-AF5D-7ACCCF7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01A8-261A-4640-A3F0-599E1534E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DCA2-458F-4E20-9238-EDE6CC0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68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5DDD-6251-4E46-855B-E12069DB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42563" cy="2181127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Support Vector Machine Active Learning</a:t>
            </a:r>
            <a:br>
              <a:rPr lang="en-US" sz="5400" b="1" dirty="0"/>
            </a:br>
            <a:r>
              <a:rPr lang="en-IN" sz="5400" b="1" dirty="0"/>
              <a:t>for Image Retrieval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ABCDA-2940-4B08-B5E3-C9AA0BE45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228879"/>
            <a:ext cx="3014003" cy="19902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/>
              <a:t>Simon Tong </a:t>
            </a:r>
          </a:p>
          <a:p>
            <a:pPr marL="0" indent="0" algn="l">
              <a:buNone/>
            </a:pPr>
            <a:r>
              <a:rPr lang="en-IN" sz="2000" dirty="0"/>
              <a:t>Department of Computer Science</a:t>
            </a:r>
          </a:p>
          <a:p>
            <a:pPr marL="0" indent="0" algn="l">
              <a:buNone/>
            </a:pPr>
            <a:r>
              <a:rPr lang="en-IN" sz="2000" dirty="0"/>
              <a:t>Stanford University</a:t>
            </a:r>
          </a:p>
          <a:p>
            <a:pPr marL="0" indent="0">
              <a:buNone/>
            </a:pPr>
            <a:r>
              <a:rPr lang="en-IN" sz="2000" dirty="0"/>
              <a:t>Sanford, CA 94305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7BFB1-E414-44F6-8829-AA8644D9D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86933" y="3228879"/>
            <a:ext cx="3014003" cy="1990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Edward Chang</a:t>
            </a:r>
          </a:p>
          <a:p>
            <a:pPr marL="0" indent="0">
              <a:buNone/>
            </a:pPr>
            <a:r>
              <a:rPr lang="en-US" sz="2000" dirty="0"/>
              <a:t>Electrical &amp; Computer Engineering</a:t>
            </a:r>
          </a:p>
          <a:p>
            <a:pPr marL="0" indent="0">
              <a:buNone/>
            </a:pPr>
            <a:r>
              <a:rPr lang="en-US" sz="2000" dirty="0"/>
              <a:t>University of California</a:t>
            </a:r>
          </a:p>
          <a:p>
            <a:pPr marL="0" indent="0">
              <a:buNone/>
            </a:pPr>
            <a:r>
              <a:rPr lang="en-US" sz="2000" dirty="0"/>
              <a:t>Santa Barbara, CA 93106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782CC-A4A1-4D65-A0C7-B4D08E00918E}"/>
              </a:ext>
            </a:extLst>
          </p:cNvPr>
          <p:cNvSpPr txBox="1"/>
          <p:nvPr/>
        </p:nvSpPr>
        <p:spPr>
          <a:xfrm>
            <a:off x="511125" y="5627077"/>
            <a:ext cx="334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By:</a:t>
            </a:r>
            <a:br>
              <a:rPr lang="en-IN" dirty="0"/>
            </a:br>
            <a:r>
              <a:rPr lang="en-IN" dirty="0"/>
              <a:t>Harmanjot Kaur Rajpal</a:t>
            </a:r>
          </a:p>
          <a:p>
            <a:r>
              <a:rPr lang="en-IN" dirty="0"/>
              <a:t>Shashank </a:t>
            </a:r>
            <a:r>
              <a:rPr lang="en-IN" dirty="0" err="1"/>
              <a:t>Gaikawari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74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90B1-CFD7-4AD6-A18E-D185D341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140678"/>
            <a:ext cx="11156852" cy="717452"/>
          </a:xfrm>
        </p:spPr>
        <p:txBody>
          <a:bodyPr/>
          <a:lstStyle/>
          <a:p>
            <a:r>
              <a:rPr lang="en-IN" dirty="0"/>
              <a:t>Version Space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4F70-856A-4B3E-A0B4-1234ED42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998806"/>
            <a:ext cx="11887200" cy="5718517"/>
          </a:xfrm>
        </p:spPr>
        <p:txBody>
          <a:bodyPr>
            <a:normAutofit/>
          </a:bodyPr>
          <a:lstStyle/>
          <a:p>
            <a:r>
              <a:rPr lang="en-IN" sz="1800" dirty="0"/>
              <a:t>SVMs find the hyperplane that maximizes the margin in the feature space F.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This helps us to find the point in the version space that maximizes the minimum distance to any of the delineating hyperplanes.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001F1-9EB1-4971-9F7B-6C6BA2A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31" y="1486634"/>
            <a:ext cx="5497231" cy="12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1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F15-FC30-4099-93CE-C3D61EEA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2245"/>
            <a:ext cx="10294620" cy="983615"/>
          </a:xfrm>
        </p:spPr>
        <p:txBody>
          <a:bodyPr/>
          <a:lstStyle/>
          <a:p>
            <a:pPr algn="ctr"/>
            <a:r>
              <a:rPr lang="en-IN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4884-BF74-42D7-B48D-22F8877D9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25880"/>
            <a:ext cx="11925300" cy="5349875"/>
          </a:xfrm>
        </p:spPr>
        <p:txBody>
          <a:bodyPr>
            <a:normAutofit/>
          </a:bodyPr>
          <a:lstStyle/>
          <a:p>
            <a:r>
              <a:rPr lang="en-US" sz="1800" dirty="0"/>
              <a:t>In pool-based active learning we have a pool of unlabeled instances. </a:t>
            </a:r>
          </a:p>
          <a:p>
            <a:r>
              <a:rPr lang="en-US" sz="1800" dirty="0"/>
              <a:t>It is assumed that the instances x are independently and identically distributed according to some underlying distribution F(x) and label according to some conditional distribution P(</a:t>
            </a:r>
            <a:r>
              <a:rPr lang="en-US" sz="1800" dirty="0" err="1"/>
              <a:t>y|x</a:t>
            </a:r>
            <a:r>
              <a:rPr lang="en-US" sz="1800" dirty="0"/>
              <a:t>).</a:t>
            </a:r>
          </a:p>
          <a:p>
            <a:r>
              <a:rPr lang="en-US" sz="1800" dirty="0"/>
              <a:t>An unlabeled pool U, an active learner has three components: (f ,q , X).</a:t>
            </a:r>
          </a:p>
          <a:p>
            <a:pPr lvl="1"/>
            <a:r>
              <a:rPr lang="en-US" sz="1800" dirty="0"/>
              <a:t>f is a classifier, f : X -&gt; {-1,1} trained on the current set of labeled data X (and possibly unlabeled instances in U too).</a:t>
            </a:r>
            <a:endParaRPr lang="en-IN" sz="1800" dirty="0"/>
          </a:p>
          <a:p>
            <a:pPr lvl="1"/>
            <a:r>
              <a:rPr lang="en-US" sz="1800" dirty="0"/>
              <a:t>q(X) is the querying function that, given a current labeled set X, decides which instance in U to query next.</a:t>
            </a:r>
          </a:p>
          <a:p>
            <a:pPr lvl="1"/>
            <a:r>
              <a:rPr lang="en-US" sz="1800" dirty="0"/>
              <a:t>The active learner can return a classifier f after each pool-query (online learning) or after some fixed number of pool-queries.</a:t>
            </a:r>
          </a:p>
          <a:p>
            <a:pPr lvl="1"/>
            <a:endParaRPr lang="en-US" sz="1800" dirty="0"/>
          </a:p>
          <a:p>
            <a:r>
              <a:rPr lang="en-US" sz="1800" dirty="0"/>
              <a:t>The main difference between an active learner and a regular passive learner is the querying component q.</a:t>
            </a:r>
          </a:p>
          <a:p>
            <a:r>
              <a:rPr lang="en-US" sz="1800" dirty="0"/>
              <a:t>We wish to reduce the version space as fast as possible. One good way of doing this is to choose a pool-query that halves the version space.</a:t>
            </a:r>
          </a:p>
          <a:p>
            <a:r>
              <a:rPr lang="en-US" sz="1800" dirty="0"/>
              <a:t>The hyperplane that is closest to </a:t>
            </a:r>
            <a:r>
              <a:rPr lang="en-US" sz="1800" dirty="0" err="1"/>
              <a:t>w</a:t>
            </a:r>
            <a:r>
              <a:rPr lang="en-US" sz="1800" baseline="-25000" dirty="0" err="1"/>
              <a:t>i</a:t>
            </a:r>
            <a:r>
              <a:rPr lang="en-US" sz="1800" dirty="0"/>
              <a:t> is b, so we will choose to query 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CEF88-3B75-4AA9-BB3A-4174386F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447" y="4870572"/>
            <a:ext cx="2241746" cy="15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D439-A2CE-4850-960F-0EC570B6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82881"/>
            <a:ext cx="11216640" cy="1097279"/>
          </a:xfrm>
        </p:spPr>
        <p:txBody>
          <a:bodyPr/>
          <a:lstStyle/>
          <a:p>
            <a:pPr algn="ctr"/>
            <a:r>
              <a:rPr lang="en-IN" dirty="0"/>
              <a:t>Active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7E9B-6225-4D06-95FF-95A7AC50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440180"/>
            <a:ext cx="11841480" cy="5234939"/>
          </a:xfrm>
        </p:spPr>
        <p:txBody>
          <a:bodyPr>
            <a:normAutofit/>
          </a:bodyPr>
          <a:lstStyle/>
          <a:p>
            <a:r>
              <a:rPr lang="en-US" sz="1800" dirty="0"/>
              <a:t>Our SVM</a:t>
            </a:r>
            <a:r>
              <a:rPr lang="en-US" sz="1800" baseline="-25000" dirty="0"/>
              <a:t>Active</a:t>
            </a:r>
            <a:r>
              <a:rPr lang="en-US" sz="1800" dirty="0"/>
              <a:t> system performs the following for each round of relevance feedback:</a:t>
            </a:r>
          </a:p>
          <a:p>
            <a:pPr lvl="1"/>
            <a:r>
              <a:rPr lang="en-US" sz="1800" dirty="0"/>
              <a:t>Learn an SVM on the current labeled data. </a:t>
            </a:r>
          </a:p>
          <a:p>
            <a:pPr lvl="1"/>
            <a:r>
              <a:rPr lang="en-US" sz="1800" dirty="0"/>
              <a:t>If this is the first feedback round, ask the user to label twenty randomly selected images. Otherwise, ask the user to label the twenty pool images closest to the SVM boundary.</a:t>
            </a:r>
          </a:p>
          <a:p>
            <a:pPr lvl="1"/>
            <a:endParaRPr lang="en-US" sz="1800" dirty="0"/>
          </a:p>
          <a:p>
            <a:r>
              <a:rPr lang="en-US" sz="1800" dirty="0"/>
              <a:t>After the relevance feedback rounds have been performed SVM</a:t>
            </a:r>
            <a:r>
              <a:rPr lang="en-US" sz="1800" baseline="-25000" dirty="0"/>
              <a:t>Active</a:t>
            </a:r>
            <a:r>
              <a:rPr lang="en-US" sz="1800" dirty="0"/>
              <a:t> retrieves the top-k most relevant images:</a:t>
            </a:r>
          </a:p>
          <a:p>
            <a:pPr lvl="1"/>
            <a:r>
              <a:rPr lang="en-US" sz="1800" dirty="0"/>
              <a:t>Learn a final SVM on the labeled data.</a:t>
            </a:r>
          </a:p>
          <a:p>
            <a:pPr lvl="1"/>
            <a:r>
              <a:rPr lang="en-US" sz="1800" dirty="0"/>
              <a:t>The final SVM boundary separates “relevant” images from irrelevant ones. Display the k “relevant” images that are farthest from the SVM boundary.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3597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72B3-2507-491F-8E3C-1B6A86F4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6" y="135229"/>
            <a:ext cx="9961808" cy="837126"/>
          </a:xfrm>
        </p:spPr>
        <p:txBody>
          <a:bodyPr/>
          <a:lstStyle/>
          <a:p>
            <a:pPr algn="ctr"/>
            <a:r>
              <a:rPr lang="en-IN" dirty="0"/>
              <a:t>Image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82B6-238C-41E5-B63A-EDA48907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6" y="972356"/>
            <a:ext cx="11934423" cy="5750416"/>
          </a:xfrm>
        </p:spPr>
        <p:txBody>
          <a:bodyPr/>
          <a:lstStyle/>
          <a:p>
            <a:r>
              <a:rPr lang="en-IN" sz="2000" dirty="0"/>
              <a:t>We characterize images by two main features:</a:t>
            </a:r>
          </a:p>
          <a:p>
            <a:pPr lvl="2"/>
            <a:r>
              <a:rPr lang="en-IN" sz="1800" dirty="0" err="1"/>
              <a:t>Color</a:t>
            </a:r>
            <a:endParaRPr lang="en-IN" sz="1800" dirty="0"/>
          </a:p>
          <a:p>
            <a:pPr lvl="2"/>
            <a:r>
              <a:rPr lang="en-IN" sz="1800" dirty="0"/>
              <a:t>Texture</a:t>
            </a:r>
          </a:p>
          <a:p>
            <a:r>
              <a:rPr lang="en-IN" sz="2000" dirty="0" err="1"/>
              <a:t>Color</a:t>
            </a:r>
            <a:endParaRPr lang="en-IN" sz="2000" dirty="0"/>
          </a:p>
          <a:p>
            <a:pPr lvl="1"/>
            <a:r>
              <a:rPr lang="en-IN" sz="1600" dirty="0" err="1"/>
              <a:t>Color</a:t>
            </a:r>
            <a:r>
              <a:rPr lang="en-IN" sz="1600" dirty="0"/>
              <a:t> cultures are limited to 11. (Black, white, red, yellow, green, blue, brown, purple, pink, orange and grey)</a:t>
            </a:r>
          </a:p>
          <a:p>
            <a:pPr lvl="1"/>
            <a:r>
              <a:rPr lang="en-IN" sz="1600" dirty="0"/>
              <a:t>Divide </a:t>
            </a:r>
            <a:r>
              <a:rPr lang="en-IN" sz="1600" dirty="0" err="1"/>
              <a:t>color</a:t>
            </a:r>
            <a:r>
              <a:rPr lang="en-IN" sz="1600" dirty="0"/>
              <a:t> into 12 </a:t>
            </a:r>
            <a:r>
              <a:rPr lang="en-IN" sz="1600" dirty="0" err="1"/>
              <a:t>color</a:t>
            </a:r>
            <a:r>
              <a:rPr lang="en-IN" sz="1600" dirty="0"/>
              <a:t> bins (11 culture </a:t>
            </a:r>
            <a:r>
              <a:rPr lang="en-IN" sz="1600" dirty="0" err="1"/>
              <a:t>colors</a:t>
            </a:r>
            <a:r>
              <a:rPr lang="en-IN" sz="1600" dirty="0"/>
              <a:t> + 1 outliers)</a:t>
            </a:r>
          </a:p>
          <a:p>
            <a:pPr lvl="1"/>
            <a:r>
              <a:rPr lang="en-IN" sz="1600" dirty="0"/>
              <a:t>At the coarsest resolution, we characterize </a:t>
            </a:r>
            <a:r>
              <a:rPr lang="en-IN" sz="1600" dirty="0" err="1"/>
              <a:t>color</a:t>
            </a:r>
            <a:r>
              <a:rPr lang="en-IN" sz="1600" dirty="0"/>
              <a:t> using 12 bits</a:t>
            </a:r>
          </a:p>
          <a:p>
            <a:pPr lvl="1"/>
            <a:r>
              <a:rPr lang="en-IN" sz="1600" dirty="0"/>
              <a:t>At finer resolution, we record 8 additional features for each </a:t>
            </a:r>
            <a:r>
              <a:rPr lang="en-IN" sz="1600" dirty="0" err="1"/>
              <a:t>color</a:t>
            </a:r>
            <a:r>
              <a:rPr lang="en-IN" sz="1600" dirty="0"/>
              <a:t>:</a:t>
            </a:r>
            <a:endParaRPr lang="en-IN" sz="1000" dirty="0"/>
          </a:p>
          <a:p>
            <a:pPr lvl="2"/>
            <a:r>
              <a:rPr lang="en-IN" sz="1400" dirty="0" err="1"/>
              <a:t>Color</a:t>
            </a:r>
            <a:r>
              <a:rPr lang="en-IN" sz="1400" dirty="0"/>
              <a:t> histograms</a:t>
            </a:r>
          </a:p>
          <a:p>
            <a:pPr lvl="2"/>
            <a:r>
              <a:rPr lang="en-IN" sz="1400" dirty="0" err="1"/>
              <a:t>Color</a:t>
            </a:r>
            <a:r>
              <a:rPr lang="en-IN" sz="1400" dirty="0"/>
              <a:t> means</a:t>
            </a:r>
          </a:p>
          <a:p>
            <a:pPr lvl="2"/>
            <a:r>
              <a:rPr lang="en-IN" sz="1400" dirty="0" err="1"/>
              <a:t>Color</a:t>
            </a:r>
            <a:r>
              <a:rPr lang="en-IN" sz="1400" dirty="0"/>
              <a:t> variances</a:t>
            </a:r>
          </a:p>
          <a:p>
            <a:pPr lvl="2"/>
            <a:r>
              <a:rPr lang="en-IN" sz="1400" dirty="0"/>
              <a:t>Shape characterization: elongation and </a:t>
            </a:r>
            <a:r>
              <a:rPr lang="en-IN" sz="1400" dirty="0" err="1"/>
              <a:t>spreadness</a:t>
            </a:r>
            <a:endParaRPr lang="en-IN" sz="1400" dirty="0"/>
          </a:p>
          <a:p>
            <a:endParaRPr lang="en-IN" sz="2200" dirty="0"/>
          </a:p>
          <a:p>
            <a:pPr marL="914400" lvl="2" indent="0">
              <a:buNone/>
            </a:pPr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32D9F-AD13-4396-AA25-1880DD98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702" y="3629465"/>
            <a:ext cx="5940427" cy="284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0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D916-AF3C-44FD-A92C-B57C7263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69704"/>
            <a:ext cx="10120533" cy="906756"/>
          </a:xfrm>
        </p:spPr>
        <p:txBody>
          <a:bodyPr/>
          <a:lstStyle/>
          <a:p>
            <a:pPr algn="ctr"/>
            <a:r>
              <a:rPr lang="en-US" dirty="0"/>
              <a:t>Image Characterization(Continued..)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119D-171E-42E2-8F49-29EA89BB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094104"/>
            <a:ext cx="11808656" cy="5475507"/>
          </a:xfrm>
        </p:spPr>
        <p:txBody>
          <a:bodyPr>
            <a:normAutofit/>
          </a:bodyPr>
          <a:lstStyle/>
          <a:p>
            <a:r>
              <a:rPr lang="en-US" sz="1800" dirty="0"/>
              <a:t>Texture features are characterized in terms of </a:t>
            </a:r>
            <a:r>
              <a:rPr lang="en-US" sz="1800" dirty="0" err="1"/>
              <a:t>structurdeness</a:t>
            </a:r>
            <a:r>
              <a:rPr lang="en-US" sz="1800" dirty="0"/>
              <a:t>, orientation and scale(coarseness).</a:t>
            </a:r>
          </a:p>
          <a:p>
            <a:r>
              <a:rPr lang="en-US" sz="1800" dirty="0"/>
              <a:t>We use Discrete Wavelet Transformation (DWT) using quadrature mirror filters.</a:t>
            </a:r>
          </a:p>
          <a:p>
            <a:r>
              <a:rPr lang="en-US" sz="1800" dirty="0"/>
              <a:t>Each wavelet decomposes a 2-D image and yields four sub images</a:t>
            </a:r>
          </a:p>
          <a:p>
            <a:pPr lvl="1"/>
            <a:r>
              <a:rPr lang="en-US" sz="1800" dirty="0"/>
              <a:t>A 1/2 *1/2 scaled down image of input image</a:t>
            </a:r>
          </a:p>
          <a:p>
            <a:pPr lvl="1"/>
            <a:r>
              <a:rPr lang="en-US" sz="1800" dirty="0"/>
              <a:t>Wavelets in three orientations (horizonal, vertical and diagonal) </a:t>
            </a:r>
          </a:p>
          <a:p>
            <a:r>
              <a:rPr lang="en-US" sz="1800" dirty="0"/>
              <a:t>Decomposing the scaled-down image further, we obtain tree-structured or wavelet packet decomposition.</a:t>
            </a:r>
          </a:p>
          <a:p>
            <a:r>
              <a:rPr lang="en-US" sz="1800" dirty="0"/>
              <a:t>Every sub-image contains information of a specific scale and orientation and also returns spatial info.</a:t>
            </a:r>
            <a:br>
              <a:rPr lang="en-US" sz="1800" dirty="0"/>
            </a:br>
            <a:r>
              <a:rPr lang="en-US" sz="1800" dirty="0"/>
              <a:t>We can obtain 9 texture combinations.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Based on the above, given an image, we can extract texture and color to produce 144-D vector of numbers.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281B2-DDDF-4832-B8B8-BC3B6C8F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14" y="3557807"/>
            <a:ext cx="3309571" cy="23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B504-B486-4FBA-A071-86790D7F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5721"/>
            <a:ext cx="11079480" cy="731519"/>
          </a:xfrm>
        </p:spPr>
        <p:txBody>
          <a:bodyPr/>
          <a:lstStyle/>
          <a:p>
            <a:pPr algn="ctr"/>
            <a:r>
              <a:rPr lang="en-IN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E78D-5F51-4038-B3FE-DED82774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914400"/>
            <a:ext cx="11917680" cy="5760719"/>
          </a:xfrm>
        </p:spPr>
        <p:txBody>
          <a:bodyPr>
            <a:normAutofit/>
          </a:bodyPr>
          <a:lstStyle/>
          <a:p>
            <a:r>
              <a:rPr lang="en-IN" sz="1800" dirty="0"/>
              <a:t>Four Category Set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US" sz="1800" dirty="0"/>
              <a:t>The 602 images in this dataset belong to four categories: architecture, </a:t>
            </a:r>
          </a:p>
          <a:p>
            <a:pPr marL="0" indent="0">
              <a:buNone/>
            </a:pPr>
            <a:r>
              <a:rPr lang="en-US" sz="1800" dirty="0"/>
              <a:t>         flowers, landscape, and people.</a:t>
            </a:r>
            <a:endParaRPr lang="en-IN" sz="1800" dirty="0"/>
          </a:p>
          <a:p>
            <a:r>
              <a:rPr lang="en-IN" sz="1800" dirty="0"/>
              <a:t>Ten Category Set</a:t>
            </a:r>
          </a:p>
          <a:p>
            <a:pPr lvl="1"/>
            <a:r>
              <a:rPr lang="en-US" sz="1800" dirty="0"/>
              <a:t>The 1277 images in this dataset belong to ten categories: architecture, bears, clouds, flowers, landscape, people, objectionable images, tigers, tools, and waves</a:t>
            </a:r>
            <a:endParaRPr lang="en-IN" sz="1800" dirty="0"/>
          </a:p>
          <a:p>
            <a:pPr lvl="1"/>
            <a:r>
              <a:rPr lang="en-US" sz="1800" dirty="0"/>
              <a:t>In this set, a few categories were added to increase learning difficulty.</a:t>
            </a:r>
          </a:p>
          <a:p>
            <a:pPr lvl="1"/>
            <a:r>
              <a:rPr lang="en-US" sz="1800" dirty="0"/>
              <a:t>Like The tiger category contains images of tigers on landscape and water backgrounds to confuse with the landscape category.</a:t>
            </a:r>
            <a:endParaRPr lang="en-IN" sz="1800" dirty="0"/>
          </a:p>
          <a:p>
            <a:r>
              <a:rPr lang="en-IN" sz="1800" dirty="0"/>
              <a:t>Fifteen Category Set</a:t>
            </a:r>
          </a:p>
          <a:p>
            <a:pPr lvl="1"/>
            <a:r>
              <a:rPr lang="en-IN" sz="1800" dirty="0"/>
              <a:t>The 1920 images contain ten categories in the above dataset  and elephants, fabrics, fireworks, food and texture.</a:t>
            </a:r>
          </a:p>
          <a:p>
            <a:pPr lvl="1"/>
            <a:r>
              <a:rPr lang="en-US" sz="1800" dirty="0"/>
              <a:t>We added elephants with landscape and water background to increase learning </a:t>
            </a:r>
            <a:r>
              <a:rPr lang="en-US" sz="1800" dirty="0" err="1"/>
              <a:t>diffculty</a:t>
            </a:r>
            <a:r>
              <a:rPr lang="en-US" sz="1800" dirty="0"/>
              <a:t> between landscape, tigers and elephants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698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47C266-9EBC-4483-8EF6-F3536F563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72"/>
            <a:ext cx="12075516" cy="3907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39D58-DEE1-4B1E-99CD-0BD6956C593C}"/>
              </a:ext>
            </a:extLst>
          </p:cNvPr>
          <p:cNvSpPr txBox="1"/>
          <p:nvPr/>
        </p:nvSpPr>
        <p:spPr>
          <a:xfrm>
            <a:off x="739140" y="4001475"/>
            <a:ext cx="5966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IN" dirty="0"/>
              <a:t>Top k-accuracy for Four Category Set</a:t>
            </a:r>
          </a:p>
          <a:p>
            <a:pPr marL="342900" indent="-342900">
              <a:buFontTx/>
              <a:buAutoNum type="alphaLcPeriod"/>
            </a:pPr>
            <a:r>
              <a:rPr lang="en-IN" dirty="0"/>
              <a:t>Top k-accuracy for Ten Category Set</a:t>
            </a:r>
          </a:p>
          <a:p>
            <a:pPr marL="342900" indent="-342900">
              <a:buFontTx/>
              <a:buAutoNum type="alphaLcPeriod"/>
            </a:pPr>
            <a:r>
              <a:rPr lang="en-IN" dirty="0"/>
              <a:t>Top k-accuracy for Fifteen Category Set</a:t>
            </a:r>
          </a:p>
          <a:p>
            <a:pPr marL="342900" indent="-342900">
              <a:buAutoNum type="alphaLcPeriod"/>
            </a:pPr>
            <a:endParaRPr lang="en-IN" dirty="0"/>
          </a:p>
          <a:p>
            <a:pPr marL="342900" indent="-342900">
              <a:buAutoNum type="alphaLcPeriod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E5624-C131-4A38-9B50-BA81DD9D774B}"/>
              </a:ext>
            </a:extLst>
          </p:cNvPr>
          <p:cNvSpPr txBox="1"/>
          <p:nvPr/>
        </p:nvSpPr>
        <p:spPr>
          <a:xfrm>
            <a:off x="598170" y="5340302"/>
            <a:ext cx="1099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after five rounds of querying it attains 99%, 84% and 76% accuracy on the top-70 results for the three different sizes of data sets respectively.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957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BA407-04A7-44CB-A23E-0B78F6CA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" y="230505"/>
            <a:ext cx="11359622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FA66F-A974-4B8F-8304-FFFD2AD64B9E}"/>
              </a:ext>
            </a:extLst>
          </p:cNvPr>
          <p:cNvSpPr txBox="1"/>
          <p:nvPr/>
        </p:nvSpPr>
        <p:spPr>
          <a:xfrm>
            <a:off x="250507" y="3954780"/>
            <a:ext cx="11133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/>
              <a:t>Active and regular passive learning on the fifteen-category dataset after three rounds of querying.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Active and regular passive learning on the fifteen-category dataset after three rounds  of querying.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Comparison between asking ten images per pool-query round and twenty images per     pool-querying round on the fifteen-category dataset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934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F3C75E-E8F3-4B3D-99A4-75648F24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97" y="0"/>
            <a:ext cx="10617005" cy="3882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2AD21-4322-4475-BFBF-EC37F0E3635B}"/>
              </a:ext>
            </a:extLst>
          </p:cNvPr>
          <p:cNvSpPr txBox="1"/>
          <p:nvPr/>
        </p:nvSpPr>
        <p:spPr>
          <a:xfrm>
            <a:off x="239151" y="4023360"/>
            <a:ext cx="11802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compared SVM</a:t>
            </a:r>
            <a:r>
              <a:rPr lang="en-US" baseline="-25000" dirty="0"/>
              <a:t>Active</a:t>
            </a:r>
            <a:r>
              <a:rPr lang="en-US" dirty="0"/>
              <a:t> with two traditional query refinement methods: query point movement (QPM) and query expansion (QEX).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experiment, each scheme returned the 20 most relevant images after up to five rounds of relevance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ensure that the comparison to SVM</a:t>
            </a:r>
            <a:r>
              <a:rPr lang="en-US" baseline="-25000" dirty="0"/>
              <a:t>Active</a:t>
            </a:r>
            <a:r>
              <a:rPr lang="en-US" dirty="0"/>
              <a:t> was fair, we seeded both schemes with one randomly selected relevant image to generate the first round of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information retrieval schemes require a large number of image instances  to achieve any substantial refinement.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55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7E41-A9C9-436B-8D11-5F16DB6A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Experiment(Continued..)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538366-192C-4DD7-869D-44D77FA840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36972" y="1602546"/>
            <a:ext cx="6718055" cy="36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B7810F-48EF-4AAC-96A5-0DB305E17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802" y="292369"/>
            <a:ext cx="7783537" cy="873491"/>
          </a:xfrm>
        </p:spPr>
        <p:txBody>
          <a:bodyPr>
            <a:noAutofit/>
          </a:bodyPr>
          <a:lstStyle/>
          <a:p>
            <a:pPr algn="l"/>
            <a:r>
              <a:rPr lang="en-IN" sz="4400" dirty="0"/>
              <a:t>Outline</a:t>
            </a:r>
            <a:r>
              <a:rPr lang="en-IN" sz="4000" dirty="0"/>
              <a:t>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E5AEDB-CD9C-41D3-939C-C99D417B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803" y="1416854"/>
            <a:ext cx="10412437" cy="51487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Abstract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Terminology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How SVM Works?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SVM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Version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Active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Image Characterization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Experiment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Related 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Future 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598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1CEC-8911-47BE-B9CC-A17149BF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 (Continued..)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F486A8-E288-4907-A58B-C97DFB322A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9762" y="1690688"/>
            <a:ext cx="5013797" cy="291941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B85F251-F594-4ABD-A750-F8A471AAB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3171"/>
            <a:ext cx="5753100" cy="26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0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ACF5-4F11-452A-9850-F8D800FCB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571" y="267286"/>
            <a:ext cx="10133428" cy="717453"/>
          </a:xfrm>
        </p:spPr>
        <p:txBody>
          <a:bodyPr>
            <a:normAutofit/>
          </a:bodyPr>
          <a:lstStyle/>
          <a:p>
            <a:r>
              <a:rPr lang="en-IN" sz="4400" dirty="0"/>
              <a:t>SVM</a:t>
            </a:r>
            <a:r>
              <a:rPr lang="en-IN" sz="4400" baseline="-25000" dirty="0"/>
              <a:t>Active</a:t>
            </a:r>
            <a:r>
              <a:rPr lang="en-IN" sz="4400" dirty="0"/>
              <a:t> Feedback Phase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974A2-CADF-4CD0-BBA4-C256DAF47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23" y="1126407"/>
            <a:ext cx="7542353" cy="51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9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ACF5-4F11-452A-9850-F8D800FCB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571" y="267286"/>
            <a:ext cx="10133428" cy="717453"/>
          </a:xfrm>
        </p:spPr>
        <p:txBody>
          <a:bodyPr>
            <a:normAutofit/>
          </a:bodyPr>
          <a:lstStyle/>
          <a:p>
            <a:r>
              <a:rPr lang="en-IN" sz="4400" dirty="0"/>
              <a:t>SVM</a:t>
            </a:r>
            <a:r>
              <a:rPr lang="en-IN" sz="4400" baseline="-25000" dirty="0"/>
              <a:t>Active</a:t>
            </a:r>
            <a:r>
              <a:rPr lang="en-IN" sz="4400" dirty="0"/>
              <a:t> Retrieval Phase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81C6C-8AC7-429C-802A-4286F481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29" y="1052353"/>
            <a:ext cx="7427741" cy="51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6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94D47-CF41-444A-84C0-412C5303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1393197"/>
            <a:ext cx="10251742" cy="451523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8BAABA9-1BCF-42DA-93FB-DE246CAB454F}"/>
              </a:ext>
            </a:extLst>
          </p:cNvPr>
          <p:cNvSpPr txBox="1">
            <a:spLocks/>
          </p:cNvSpPr>
          <p:nvPr/>
        </p:nvSpPr>
        <p:spPr>
          <a:xfrm>
            <a:off x="534571" y="267286"/>
            <a:ext cx="10133428" cy="7174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SVM</a:t>
            </a:r>
            <a:r>
              <a:rPr lang="en-IN" baseline="-25000" dirty="0"/>
              <a:t>Active</a:t>
            </a:r>
            <a:r>
              <a:rPr lang="en-IN" dirty="0"/>
              <a:t> Retrieval Phase(Continued..)</a:t>
            </a:r>
          </a:p>
        </p:txBody>
      </p:sp>
    </p:spTree>
    <p:extLst>
      <p:ext uri="{BB962C8B-B14F-4D97-AF65-F5344CB8AC3E}">
        <p14:creationId xmlns:p14="http://schemas.microsoft.com/office/powerpoint/2010/main" val="1816962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DFA4-9A3B-4C6D-A0F2-9F708326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8" y="365125"/>
            <a:ext cx="10142807" cy="985373"/>
          </a:xfrm>
        </p:spPr>
        <p:txBody>
          <a:bodyPr/>
          <a:lstStyle/>
          <a:p>
            <a:pPr algn="ctr"/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655D-FE43-4317-91FA-0585DF15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584101"/>
            <a:ext cx="11319804" cy="4774496"/>
          </a:xfrm>
        </p:spPr>
        <p:txBody>
          <a:bodyPr>
            <a:normAutofit/>
          </a:bodyPr>
          <a:lstStyle/>
          <a:p>
            <a:r>
              <a:rPr lang="en-US" sz="1800" dirty="0"/>
              <a:t>Lewis and Gale (1994) focused on the</a:t>
            </a:r>
            <a:r>
              <a:rPr lang="en-US" sz="1800" b="1" dirty="0"/>
              <a:t> text classification </a:t>
            </a:r>
            <a:r>
              <a:rPr lang="en-US" sz="1800" dirty="0"/>
              <a:t>task and introduced uncertainty sampling using logistic regression and also decision trees. </a:t>
            </a:r>
            <a:r>
              <a:rPr lang="en-US" sz="1800" b="1" dirty="0" err="1"/>
              <a:t>SVM</a:t>
            </a:r>
            <a:r>
              <a:rPr lang="en-US" sz="1800" b="1" baseline="-25000" dirty="0" err="1"/>
              <a:t>Active's</a:t>
            </a:r>
            <a:r>
              <a:rPr lang="en-US" sz="1800" b="1" dirty="0"/>
              <a:t> querying method is essentially the same as their uncertainty sampling method.</a:t>
            </a:r>
          </a:p>
          <a:p>
            <a:r>
              <a:rPr lang="en-US" sz="1800" dirty="0"/>
              <a:t>Relevance also perform non random sampling. A study puts these query refinement approaches into three categories.</a:t>
            </a:r>
          </a:p>
          <a:p>
            <a:pPr lvl="1"/>
            <a:r>
              <a:rPr lang="en-US" sz="1800" b="1" dirty="0"/>
              <a:t>Query reweighting and query point movement: </a:t>
            </a:r>
            <a:r>
              <a:rPr lang="en-US" sz="1800" dirty="0"/>
              <a:t>Both use nearest-neighbor sampling. They return top ranked objects to be marked by the user and refine the query based on the feedback.</a:t>
            </a:r>
          </a:p>
          <a:p>
            <a:pPr lvl="1"/>
            <a:r>
              <a:rPr lang="en-US" sz="1800" b="1" dirty="0"/>
              <a:t>Query expansion: </a:t>
            </a:r>
            <a:r>
              <a:rPr lang="en-US" sz="1800" dirty="0"/>
              <a:t>uses multiple-instances sampling approach. The samples of the next round are selected from the neighborhood (not necessarily the nearest ones) of the positive labeled instances of the previous round.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PicHunter</a:t>
            </a:r>
            <a:r>
              <a:rPr lang="en-US" sz="1800" dirty="0"/>
              <a:t> system uses </a:t>
            </a:r>
            <a:r>
              <a:rPr lang="en-US" sz="1800" b="1" dirty="0"/>
              <a:t>Bayesian prediction </a:t>
            </a:r>
            <a:r>
              <a:rPr lang="en-US" sz="1800" dirty="0"/>
              <a:t>to infer the goal image, based upon the users’ actions. The system shows that </a:t>
            </a:r>
            <a:r>
              <a:rPr lang="en-US" sz="1800" b="1" dirty="0"/>
              <a:t>employing active learning can drastically cut down the number of iterations (up to 80%</a:t>
            </a:r>
            <a:r>
              <a:rPr lang="en-US" sz="1800" dirty="0"/>
              <a:t> in some experiments).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63005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EE52-993B-478C-9F29-0160C809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407964"/>
            <a:ext cx="10889566" cy="91440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876-0C6A-40A9-B151-125F6081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4" y="1618578"/>
            <a:ext cx="11507372" cy="5127672"/>
          </a:xfrm>
        </p:spPr>
        <p:txBody>
          <a:bodyPr>
            <a:normAutofit/>
          </a:bodyPr>
          <a:lstStyle/>
          <a:p>
            <a:r>
              <a:rPr lang="en-US" sz="1800" dirty="0"/>
              <a:t>Active learning with SVM can provide a powerful tool for searching image databases, outperforming a number of traditional query refinement schemes.</a:t>
            </a:r>
          </a:p>
          <a:p>
            <a:endParaRPr lang="en-US" sz="1800" dirty="0"/>
          </a:p>
          <a:p>
            <a:r>
              <a:rPr lang="en-US" sz="1800" dirty="0"/>
              <a:t>SVM</a:t>
            </a:r>
            <a:r>
              <a:rPr lang="en-US" sz="1800" baseline="-25000" dirty="0"/>
              <a:t>Active </a:t>
            </a:r>
            <a:r>
              <a:rPr lang="en-US" sz="1800" dirty="0"/>
              <a:t>not only achieves consistently high accuracy on a wide variety of desired returned results, but also does it quickly and maintains high precision when asked to deliver large quantities of images.</a:t>
            </a:r>
          </a:p>
          <a:p>
            <a:endParaRPr lang="en-US" sz="1800" dirty="0"/>
          </a:p>
          <a:p>
            <a:r>
              <a:rPr lang="en-US" sz="1800" dirty="0"/>
              <a:t>The running time of our algorithm scales linearly with the size of the image database both for the relevance feedback phase and for the retrieval of the top-k images.</a:t>
            </a:r>
          </a:p>
          <a:p>
            <a:endParaRPr lang="en-US" sz="1800" dirty="0"/>
          </a:p>
          <a:p>
            <a:r>
              <a:rPr lang="en-US" sz="1800" dirty="0" err="1"/>
              <a:t>SVMactive</a:t>
            </a:r>
            <a:r>
              <a:rPr lang="en-US" sz="1800" dirty="0"/>
              <a:t> is only practical when image database contains a few thousand images, authors are looking for ways for storing to larger sized databases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8657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1153-BA62-489E-88EA-7DC63C63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337626"/>
            <a:ext cx="11044311" cy="900332"/>
          </a:xfrm>
        </p:spPr>
        <p:txBody>
          <a:bodyPr/>
          <a:lstStyle/>
          <a:p>
            <a:pPr algn="ctr"/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1B67-2E7A-4F44-89A5-18727307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2225270"/>
            <a:ext cx="11690253" cy="5205047"/>
          </a:xfrm>
        </p:spPr>
        <p:txBody>
          <a:bodyPr/>
          <a:lstStyle/>
          <a:p>
            <a:r>
              <a:rPr lang="en-US" sz="1800" dirty="0"/>
              <a:t>Authors are also finding ways for using experiment output to explore feature space until single relevant image is identified. </a:t>
            </a:r>
          </a:p>
          <a:p>
            <a:r>
              <a:rPr lang="en-US" sz="1800" dirty="0"/>
              <a:t>An alternative approach for finding a single relevant image is to use another algorithm to seed SVM</a:t>
            </a:r>
            <a:r>
              <a:rPr lang="en-US" sz="1800" baseline="-25000" dirty="0"/>
              <a:t>Active</a:t>
            </a:r>
            <a:r>
              <a:rPr lang="en-US" sz="1800" dirty="0"/>
              <a:t>. For example, the MEGA algorithm that authors have developed in a separate study does not require seeding with a relevant image.</a:t>
            </a:r>
          </a:p>
          <a:p>
            <a:r>
              <a:rPr lang="en-US" sz="1800" dirty="0"/>
              <a:t>Transduction can be combined with active learning to provide improvement in performance for the task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084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75AA-8529-4AD4-88E4-1D8959D7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/>
              <a:t>Thank You.</a:t>
            </a:r>
          </a:p>
          <a:p>
            <a:pPr marL="0" indent="0" algn="ctr">
              <a:buNone/>
            </a:pPr>
            <a:r>
              <a:rPr lang="en-IN" sz="9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890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86EC-33C8-447C-B9DA-1DCA643C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0669"/>
            <a:ext cx="11323320" cy="800735"/>
          </a:xfrm>
        </p:spPr>
        <p:txBody>
          <a:bodyPr/>
          <a:lstStyle/>
          <a:p>
            <a:pPr algn="ctr"/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EA56-CAD4-419A-BFD5-DA8C72C1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3331"/>
            <a:ext cx="11323320" cy="5324000"/>
          </a:xfrm>
        </p:spPr>
        <p:txBody>
          <a:bodyPr/>
          <a:lstStyle/>
          <a:p>
            <a:r>
              <a:rPr lang="en-IN" sz="1800" dirty="0"/>
              <a:t>With Image databases, it is difficult to specify queries directly and explicitly. Relevance feedback is often a critical component when designing image databases.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i="1" dirty="0"/>
              <a:t>Relevance feedback</a:t>
            </a:r>
            <a:r>
              <a:rPr lang="en-IN" sz="1800" dirty="0"/>
              <a:t> interactively determines a user’s desired output or </a:t>
            </a:r>
            <a:r>
              <a:rPr lang="en-IN" sz="1800" i="1" dirty="0"/>
              <a:t>query concept</a:t>
            </a:r>
            <a:r>
              <a:rPr lang="en-IN" sz="1800" dirty="0"/>
              <a:t> by asking the user whether proposed images are relevant or not.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For this to be effective, it must grasp a user’s query concept:</a:t>
            </a:r>
          </a:p>
          <a:p>
            <a:pPr lvl="1"/>
            <a:r>
              <a:rPr lang="en-IN" sz="1800" dirty="0"/>
              <a:t>Accurately</a:t>
            </a:r>
          </a:p>
          <a:p>
            <a:pPr lvl="1"/>
            <a:r>
              <a:rPr lang="en-IN" sz="1800" dirty="0"/>
              <a:t>Quickly</a:t>
            </a:r>
          </a:p>
          <a:p>
            <a:pPr lvl="1"/>
            <a:r>
              <a:rPr lang="en-IN" sz="1800" dirty="0"/>
              <a:t>Also, only by asking the user to label a few number of images.</a:t>
            </a:r>
          </a:p>
          <a:p>
            <a:pPr marL="457200" lvl="1" indent="0">
              <a:buNone/>
            </a:pPr>
            <a:endParaRPr lang="en-IN" sz="1800" dirty="0"/>
          </a:p>
          <a:p>
            <a:r>
              <a:rPr lang="en-IN" sz="1800" dirty="0"/>
              <a:t>The paper proposes the use of a support vector machine active learning algorithm for doing such relevance feedback for image retrieval.</a:t>
            </a:r>
          </a:p>
          <a:p>
            <a:r>
              <a:rPr lang="en-IN" sz="1800" dirty="0"/>
              <a:t>This algorithm selects the most informative images to query a user and quickly learns a boundary that separates the images that satisfy the user’s query concept from the rest of the dataset.</a:t>
            </a:r>
          </a:p>
          <a:p>
            <a:pPr marL="0" indent="0">
              <a:buNone/>
            </a:pPr>
            <a:endParaRPr lang="en-IN" sz="2200" dirty="0"/>
          </a:p>
          <a:p>
            <a:pPr marL="457200" lvl="1" indent="0">
              <a:buNone/>
            </a:pPr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72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ABDA-773C-424F-9A36-511ECC61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205741"/>
            <a:ext cx="11148060" cy="937259"/>
          </a:xfrm>
        </p:spPr>
        <p:txBody>
          <a:bodyPr/>
          <a:lstStyle/>
          <a:p>
            <a:pPr algn="ctr"/>
            <a:r>
              <a:rPr lang="en-IN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5F06-CFBA-426F-A1D6-1445BE2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1325880"/>
            <a:ext cx="11704320" cy="5326379"/>
          </a:xfrm>
        </p:spPr>
        <p:txBody>
          <a:bodyPr>
            <a:normAutofit/>
          </a:bodyPr>
          <a:lstStyle/>
          <a:p>
            <a:r>
              <a:rPr lang="en-IN" sz="1800" i="1" dirty="0"/>
              <a:t>Relevance Feedback: </a:t>
            </a:r>
            <a:r>
              <a:rPr lang="en-US" sz="1800" i="1" dirty="0"/>
              <a:t> </a:t>
            </a:r>
            <a:r>
              <a:rPr lang="en-US" sz="1800" dirty="0"/>
              <a:t>It take the results that are initially returned from a given query, to gather user feedback, and to use information about whether or not those results are relevant to perform a new query.</a:t>
            </a:r>
          </a:p>
          <a:p>
            <a:endParaRPr lang="en-IN" sz="1800" dirty="0"/>
          </a:p>
          <a:p>
            <a:r>
              <a:rPr lang="en-IN" sz="1800" i="1" dirty="0"/>
              <a:t>Query Concept: </a:t>
            </a:r>
            <a:r>
              <a:rPr lang="en-IN" sz="1800" dirty="0"/>
              <a:t>It allows user to implicitly inform a database of his or her desired output.</a:t>
            </a:r>
          </a:p>
          <a:p>
            <a:endParaRPr lang="en-IN" sz="1800" dirty="0"/>
          </a:p>
          <a:p>
            <a:r>
              <a:rPr lang="en-IN" sz="1800" i="1" dirty="0"/>
              <a:t>SVM: </a:t>
            </a:r>
            <a:r>
              <a:rPr lang="en-IN" sz="1800" dirty="0"/>
              <a:t>Support Vector Machines</a:t>
            </a:r>
          </a:p>
          <a:p>
            <a:endParaRPr lang="en-IN" sz="1800" i="1" dirty="0"/>
          </a:p>
          <a:p>
            <a:r>
              <a:rPr lang="en-IN" sz="1800" i="1" dirty="0"/>
              <a:t>Active Learning: </a:t>
            </a:r>
            <a:r>
              <a:rPr lang="en-US" sz="1800" dirty="0"/>
              <a:t>able to interactively query the user to obtain the desired outputs.</a:t>
            </a:r>
          </a:p>
          <a:p>
            <a:endParaRPr lang="en-US" sz="1800" dirty="0"/>
          </a:p>
          <a:p>
            <a:r>
              <a:rPr lang="en-US" sz="1800" i="1" dirty="0"/>
              <a:t>Image Retrieval: </a:t>
            </a:r>
            <a:r>
              <a:rPr lang="en-US" sz="1800" dirty="0"/>
              <a:t>Fetching images from the database that contains thousands of images.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37247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C13D-A510-4587-AD1E-E05D43A4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255824"/>
            <a:ext cx="10515600" cy="850425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4CBD-DC26-4877-8B42-B0E08E60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371600"/>
            <a:ext cx="11399520" cy="5230576"/>
          </a:xfrm>
        </p:spPr>
        <p:txBody>
          <a:bodyPr>
            <a:normAutofit/>
          </a:bodyPr>
          <a:lstStyle/>
          <a:p>
            <a:r>
              <a:rPr lang="en-IN" sz="1800" dirty="0"/>
              <a:t>Since an Image query is hard to articulate, and articulation can again be subjective, there is a need for a way to implicitly inform a database of his or her desired output or </a:t>
            </a:r>
            <a:r>
              <a:rPr lang="en-IN" sz="1800" i="1" dirty="0"/>
              <a:t>query concept.</a:t>
            </a:r>
          </a:p>
          <a:p>
            <a:r>
              <a:rPr lang="en-IN" sz="1800" dirty="0"/>
              <a:t>To address this requirement, relevance feedback can be used as a query refinement scheme to derive or learn a user’s query concept. </a:t>
            </a:r>
          </a:p>
          <a:p>
            <a:r>
              <a:rPr lang="en-IN" sz="1800" dirty="0"/>
              <a:t>The user labels a few images as either ‘</a:t>
            </a:r>
            <a:r>
              <a:rPr lang="en-IN" sz="1800" i="1" dirty="0"/>
              <a:t>Relevant’ </a:t>
            </a:r>
            <a:r>
              <a:rPr lang="en-IN" sz="1800" dirty="0"/>
              <a:t>or ‘</a:t>
            </a:r>
            <a:r>
              <a:rPr lang="en-IN" sz="1800" i="1" dirty="0"/>
              <a:t>Not Relevant’. </a:t>
            </a:r>
            <a:r>
              <a:rPr lang="en-IN" sz="1800" dirty="0"/>
              <a:t>Based on the labels, another set of images are provided to the user for labelling. After a couple of rounds, the database returns him a set of images with the desired output.</a:t>
            </a:r>
          </a:p>
          <a:p>
            <a:r>
              <a:rPr lang="en-IN" sz="1800" dirty="0"/>
              <a:t>This </a:t>
            </a:r>
            <a:r>
              <a:rPr lang="en-IN" sz="1800" i="1" dirty="0"/>
              <a:t>query concept learner </a:t>
            </a:r>
            <a:r>
              <a:rPr lang="en-IN" sz="1800" dirty="0"/>
              <a:t>can be seen as a </a:t>
            </a:r>
            <a:r>
              <a:rPr lang="en-IN" sz="1800" i="1" dirty="0"/>
              <a:t>pool-based active learning.</a:t>
            </a:r>
          </a:p>
          <a:p>
            <a:r>
              <a:rPr lang="en-US" sz="1800" dirty="0"/>
              <a:t>Most machine learning algorithms are passive in the sense that they are generally applied using a randomly selected training set. The key idea with active learning is that it should choose its next pool-query based upon the past answers to previous pool-queries.</a:t>
            </a:r>
          </a:p>
          <a:p>
            <a:r>
              <a:rPr lang="en-US" sz="1800" dirty="0"/>
              <a:t>Since most users do not wait around to provide a great deal of feedback. In this study, we propose using a support vector machine active learner (SVM</a:t>
            </a:r>
            <a:r>
              <a:rPr lang="en-US" sz="1800" baseline="-25000" dirty="0"/>
              <a:t>Active</a:t>
            </a:r>
            <a:r>
              <a:rPr lang="en-US" sz="1800" dirty="0"/>
              <a:t>) to achieve these goals. SVM</a:t>
            </a:r>
            <a:r>
              <a:rPr lang="en-US" sz="1800" baseline="-25000" dirty="0"/>
              <a:t>Active</a:t>
            </a:r>
            <a:r>
              <a:rPr lang="en-US" sz="1800" dirty="0"/>
              <a:t> combines active learning with support vector machines (SVMs). SVMs have met with significant success in numerous real-world learning tasks.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4237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A004-A09D-4A4D-99B3-89E9571F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80669"/>
            <a:ext cx="10294620" cy="800735"/>
          </a:xfrm>
        </p:spPr>
        <p:txBody>
          <a:bodyPr/>
          <a:lstStyle/>
          <a:p>
            <a:pPr algn="ctr"/>
            <a:r>
              <a:rPr lang="en-IN" dirty="0"/>
              <a:t>How </a:t>
            </a:r>
            <a:r>
              <a:rPr lang="en-IN" dirty="0" err="1"/>
              <a:t>SVM</a:t>
            </a:r>
            <a:r>
              <a:rPr lang="en-IN" baseline="-25000" dirty="0" err="1"/>
              <a:t>active</a:t>
            </a:r>
            <a:r>
              <a:rPr lang="en-IN" dirty="0"/>
              <a:t>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F757-DEA6-44B0-9706-FDF31FD6B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1081403"/>
            <a:ext cx="11635740" cy="5495927"/>
          </a:xfrm>
        </p:spPr>
        <p:txBody>
          <a:bodyPr/>
          <a:lstStyle/>
          <a:p>
            <a:r>
              <a:rPr lang="en-IN" sz="1800" dirty="0"/>
              <a:t>It works by combining the following three ideas: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SVM</a:t>
            </a:r>
            <a:r>
              <a:rPr lang="en-US" sz="1800" baseline="-25000" dirty="0"/>
              <a:t>Active</a:t>
            </a:r>
            <a:r>
              <a:rPr lang="en-US" sz="1800" dirty="0"/>
              <a:t> regards the task of learning a target concept as one of learning a SVM binary classier.</a:t>
            </a:r>
          </a:p>
          <a:p>
            <a:pPr marL="457200" lvl="1" indent="0">
              <a:buNone/>
            </a:pPr>
            <a:r>
              <a:rPr lang="en-US" sz="1800" dirty="0"/>
              <a:t>	Captures the query concept by separating the relevant images from the irrelevant images.</a:t>
            </a:r>
          </a:p>
          <a:p>
            <a:pPr lvl="1"/>
            <a:endParaRPr lang="en-US" sz="1800" dirty="0"/>
          </a:p>
          <a:p>
            <a:pPr marL="914400" lvl="1" indent="-457200">
              <a:buAutoNum type="arabicPeriod" startAt="2"/>
            </a:pPr>
            <a:r>
              <a:rPr lang="en-US" sz="1800" dirty="0"/>
              <a:t>SVM</a:t>
            </a:r>
            <a:r>
              <a:rPr lang="en-US" sz="1800" baseline="-25000" dirty="0"/>
              <a:t>Active</a:t>
            </a:r>
            <a:r>
              <a:rPr lang="en-US" sz="1800" dirty="0"/>
              <a:t> learns the classier quickly via active learning.</a:t>
            </a:r>
          </a:p>
          <a:p>
            <a:pPr lvl="2"/>
            <a:r>
              <a:rPr lang="en-US" sz="1800" dirty="0"/>
              <a:t>The active part of SVM</a:t>
            </a:r>
            <a:r>
              <a:rPr lang="en-US" sz="1800" baseline="-25000" dirty="0"/>
              <a:t>Active</a:t>
            </a:r>
            <a:r>
              <a:rPr lang="en-US" sz="1800" dirty="0"/>
              <a:t> selects the most informative instances with which to train the SVM classifier.</a:t>
            </a:r>
          </a:p>
          <a:p>
            <a:pPr lvl="2"/>
            <a:r>
              <a:rPr lang="en-US" sz="1800" dirty="0"/>
              <a:t>This step ensures fast convergence to the query concept in a small number of feedback rounds.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3. 	Once the classifier is trained, SVM</a:t>
            </a:r>
            <a:r>
              <a:rPr lang="en-US" sz="1800" baseline="-25000" dirty="0"/>
              <a:t>Active</a:t>
            </a:r>
            <a:r>
              <a:rPr lang="en-US" sz="1800" dirty="0"/>
              <a:t> returns the top-k most relevant images.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24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8EB0-B582-410D-AEDA-BBC5FB9B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Support Vector Machines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2853EB-5A2C-43E1-BAEB-1F74DF08E7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550" y="1547018"/>
            <a:ext cx="4980924" cy="353298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C38EF4-DAFA-41EA-8B6A-F85FBA53B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9400" y="1690688"/>
            <a:ext cx="5384800" cy="4608512"/>
          </a:xfrm>
        </p:spPr>
        <p:txBody>
          <a:bodyPr>
            <a:normAutofit/>
          </a:bodyPr>
          <a:lstStyle/>
          <a:p>
            <a:r>
              <a:rPr lang="en-US" sz="1800" dirty="0"/>
              <a:t>SVM constructs a hyperplane (or set of hyperplanes), which can be used to for classification or regression.</a:t>
            </a:r>
          </a:p>
          <a:p>
            <a:r>
              <a:rPr lang="en-US" sz="1800" dirty="0"/>
              <a:t>Hyperplanes separate the training data by a maximal margin (see Fig. 1).</a:t>
            </a:r>
          </a:p>
          <a:p>
            <a:r>
              <a:rPr lang="en-US" sz="1800" dirty="0"/>
              <a:t>In this paper, hyperplane separates relevant and non relevant images.</a:t>
            </a:r>
          </a:p>
          <a:p>
            <a:r>
              <a:rPr lang="en-US" sz="1800" dirty="0"/>
              <a:t>All vectors lying on one side of the hyperplane are labeled as -1, and all vectors lying on the other side are labeled as 1. </a:t>
            </a:r>
          </a:p>
          <a:p>
            <a:r>
              <a:rPr lang="en-US" sz="1800" dirty="0"/>
              <a:t>The training instances that lie closest to the hyperplane are called support vectors.</a:t>
            </a:r>
          </a:p>
        </p:txBody>
      </p:sp>
    </p:spTree>
    <p:extLst>
      <p:ext uri="{BB962C8B-B14F-4D97-AF65-F5344CB8AC3E}">
        <p14:creationId xmlns:p14="http://schemas.microsoft.com/office/powerpoint/2010/main" val="33759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87E01-3F10-40B8-B476-0255CA0E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4" y="125976"/>
            <a:ext cx="10430021" cy="702883"/>
          </a:xfrm>
        </p:spPr>
        <p:txBody>
          <a:bodyPr/>
          <a:lstStyle/>
          <a:p>
            <a:pPr algn="ctr"/>
            <a:r>
              <a:rPr lang="en-IN" dirty="0"/>
              <a:t>SVM (Continued..)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67A397-A7FE-458D-924A-EDF359A8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12" y="1030310"/>
            <a:ext cx="11786967" cy="5701713"/>
          </a:xfrm>
        </p:spPr>
        <p:txBody>
          <a:bodyPr>
            <a:normAutofit/>
          </a:bodyPr>
          <a:lstStyle/>
          <a:p>
            <a:r>
              <a:rPr lang="en-US" sz="1800" dirty="0"/>
              <a:t>SVMs allow one to project the original training data in space X to a higher dimensional feature space F via a Mercer kernel operator K. </a:t>
            </a:r>
          </a:p>
          <a:p>
            <a:r>
              <a:rPr lang="en-US" sz="1800" dirty="0"/>
              <a:t>In other words, we consider the set of classifiers of the form: </a:t>
            </a:r>
          </a:p>
          <a:p>
            <a:r>
              <a:rPr lang="en-US" sz="1800" dirty="0"/>
              <a:t>When f(x) ≥ 0 we classify x as +1, otherwise we classify x as -1.</a:t>
            </a:r>
          </a:p>
          <a:p>
            <a:r>
              <a:rPr lang="en-US" sz="1800" dirty="0"/>
              <a:t>When K satisfies Mercer's condition,  we can write: K(</a:t>
            </a:r>
            <a:r>
              <a:rPr lang="en-US" sz="1800" dirty="0" err="1"/>
              <a:t>u;v</a:t>
            </a:r>
            <a:r>
              <a:rPr lang="en-US" sz="1800" dirty="0"/>
              <a:t>) =</a:t>
            </a:r>
            <a:r>
              <a:rPr lang="az-Cyrl-AZ" sz="1800" dirty="0"/>
              <a:t>Ф</a:t>
            </a:r>
            <a:r>
              <a:rPr lang="en-US" sz="1800" dirty="0"/>
              <a:t>(u).</a:t>
            </a:r>
            <a:r>
              <a:rPr lang="az-Cyrl-AZ" sz="1800" dirty="0"/>
              <a:t> Ф</a:t>
            </a:r>
            <a:r>
              <a:rPr lang="en-US" sz="1800" dirty="0"/>
              <a:t>(v) where, </a:t>
            </a:r>
            <a:r>
              <a:rPr lang="az-Cyrl-AZ" sz="1800" dirty="0"/>
              <a:t>Ф</a:t>
            </a:r>
            <a:r>
              <a:rPr lang="en-IN" sz="1800" dirty="0"/>
              <a:t>: </a:t>
            </a:r>
            <a:r>
              <a:rPr lang="en-US" sz="1800" dirty="0"/>
              <a:t> X -&gt; F and “.” denotes an inner product. We can then rewrite f as</a:t>
            </a:r>
          </a:p>
          <a:p>
            <a:endParaRPr lang="en-US" sz="1800" dirty="0"/>
          </a:p>
          <a:p>
            <a:r>
              <a:rPr lang="en-US" sz="1800" dirty="0"/>
              <a:t>Thus, by using K we are implicitly projecting the training data into a different (often higher dimensional) feature space F.</a:t>
            </a:r>
          </a:p>
          <a:p>
            <a:endParaRPr lang="en-US" sz="1800" dirty="0"/>
          </a:p>
          <a:p>
            <a:r>
              <a:rPr lang="en-IN" sz="1800" dirty="0"/>
              <a:t>Two commonly used kernels are:</a:t>
            </a:r>
          </a:p>
          <a:p>
            <a:pPr lvl="1"/>
            <a:r>
              <a:rPr lang="en-IN" sz="1800" dirty="0"/>
              <a:t>polynomial kernel  which induces polynomial boundaries of degree p in the original space X.</a:t>
            </a:r>
          </a:p>
          <a:p>
            <a:pPr lvl="1"/>
            <a:r>
              <a:rPr lang="en-IN" sz="1800" dirty="0"/>
              <a:t>the radial basis function kernel which induces boundaries by placing weighted Gaussians upon key training instances</a:t>
            </a:r>
          </a:p>
          <a:p>
            <a:pPr lvl="1"/>
            <a:r>
              <a:rPr lang="en-US" sz="1800" dirty="0"/>
              <a:t>In the remainder of this paper we will assume that the modulus of the training data feature vectors are constant </a:t>
            </a:r>
            <a:r>
              <a:rPr lang="en-IN" sz="1800" dirty="0"/>
              <a:t>x</a:t>
            </a:r>
            <a:r>
              <a:rPr lang="en-IN" sz="1800" baseline="-25000" dirty="0"/>
              <a:t>i </a:t>
            </a:r>
            <a:r>
              <a:rPr lang="en-IN" sz="1800" dirty="0"/>
              <a:t>, ||</a:t>
            </a:r>
            <a:r>
              <a:rPr lang="az-Cyrl-AZ" sz="1800" dirty="0"/>
              <a:t> Ф</a:t>
            </a:r>
            <a:r>
              <a:rPr lang="en-IN" sz="1800" dirty="0"/>
              <a:t> (x</a:t>
            </a:r>
            <a:r>
              <a:rPr lang="en-IN" sz="1800" baseline="-25000" dirty="0"/>
              <a:t>i</a:t>
            </a:r>
            <a:r>
              <a:rPr lang="en-IN" sz="1800" dirty="0"/>
              <a:t>)|| = </a:t>
            </a:r>
            <a:r>
              <a:rPr lang="el-GR" sz="1800" dirty="0"/>
              <a:t>λ</a:t>
            </a:r>
            <a:r>
              <a:rPr lang="en-US" sz="1800" dirty="0"/>
              <a:t> for some fixed </a:t>
            </a:r>
            <a:r>
              <a:rPr lang="el-GR" sz="1800" dirty="0"/>
              <a:t>λ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The quantity </a:t>
            </a:r>
            <a:r>
              <a:rPr lang="en-IN" sz="1800" dirty="0"/>
              <a:t>||</a:t>
            </a:r>
            <a:r>
              <a:rPr lang="az-Cyrl-AZ" sz="1800" dirty="0"/>
              <a:t> Ф</a:t>
            </a:r>
            <a:r>
              <a:rPr lang="en-IN" sz="1800" dirty="0"/>
              <a:t> (x</a:t>
            </a:r>
            <a:r>
              <a:rPr lang="en-IN" sz="1800" baseline="-25000" dirty="0"/>
              <a:t>i</a:t>
            </a:r>
            <a:r>
              <a:rPr lang="en-IN" sz="1800" dirty="0"/>
              <a:t>)||  is always constant for radial basis function, so assumption has no effect on this kernel</a:t>
            </a:r>
          </a:p>
          <a:p>
            <a:pPr lvl="1"/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3EFDA-2D99-45F1-A2E8-A5134B16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12" y="1588871"/>
            <a:ext cx="3009773" cy="38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02442-26E0-4C4B-BCE1-26684F66E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09" y="2694607"/>
            <a:ext cx="4444408" cy="7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2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90B1-CFD7-4AD6-A18E-D185D341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140678"/>
            <a:ext cx="11156852" cy="717452"/>
          </a:xfrm>
        </p:spPr>
        <p:txBody>
          <a:bodyPr/>
          <a:lstStyle/>
          <a:p>
            <a:pPr algn="ctr"/>
            <a:r>
              <a:rPr lang="en-IN" dirty="0"/>
              <a:t>Version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4F70-856A-4B3E-A0B4-1234ED42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998806"/>
            <a:ext cx="11887200" cy="5718517"/>
          </a:xfrm>
        </p:spPr>
        <p:txBody>
          <a:bodyPr>
            <a:normAutofit/>
          </a:bodyPr>
          <a:lstStyle/>
          <a:p>
            <a:r>
              <a:rPr lang="en-US" sz="1800" dirty="0"/>
              <a:t>Given a set of labeled training data and a Mercer kernel K, there is a set of hyperplanes that separate the data in the induced feature space F. This set of hyperplanes is called the version space.</a:t>
            </a:r>
          </a:p>
          <a:p>
            <a:r>
              <a:rPr lang="en-US" sz="1800" dirty="0"/>
              <a:t>Possible hypothesis is given as </a:t>
            </a:r>
          </a:p>
          <a:p>
            <a:pPr lvl="1"/>
            <a:r>
              <a:rPr lang="en-IN" sz="1800" dirty="0"/>
              <a:t>Where, </a:t>
            </a:r>
            <a:r>
              <a:rPr lang="en-US" sz="1800" dirty="0"/>
              <a:t>parameter space W is simply equal to F.</a:t>
            </a:r>
          </a:p>
          <a:p>
            <a:endParaRPr lang="en-US" sz="1800" dirty="0"/>
          </a:p>
          <a:p>
            <a:r>
              <a:rPr lang="en-US" sz="1800" dirty="0"/>
              <a:t>The Version space, V is then defined as: </a:t>
            </a:r>
          </a:p>
          <a:p>
            <a:endParaRPr lang="en-US" sz="1800" dirty="0"/>
          </a:p>
          <a:p>
            <a:r>
              <a:rPr lang="en-US" sz="1800" dirty="0"/>
              <a:t>That since H is a set of hyperplanes, there is a bijection (an exact correspondence) between unit vectors w and hypotheses f in H. Thus we will redefine V as: </a:t>
            </a:r>
          </a:p>
          <a:p>
            <a:endParaRPr lang="en-US" sz="1800" dirty="0"/>
          </a:p>
          <a:p>
            <a:endParaRPr lang="en-IN" sz="1800" dirty="0"/>
          </a:p>
          <a:p>
            <a:r>
              <a:rPr lang="en-IN" sz="1800" dirty="0"/>
              <a:t>Version space exists in the training data as linearly separable in the feature space. This could be achieved in two ways</a:t>
            </a:r>
          </a:p>
          <a:p>
            <a:pPr lvl="1"/>
            <a:r>
              <a:rPr lang="en-IN" sz="1800" dirty="0"/>
              <a:t>The feature space often has a high-D and results in the data set being linearly separable.</a:t>
            </a:r>
          </a:p>
          <a:p>
            <a:pPr lvl="1"/>
            <a:r>
              <a:rPr lang="en-IN" sz="1800" dirty="0"/>
              <a:t>It is possible to modify any kernel so that the data becomes linearly separable. </a:t>
            </a:r>
          </a:p>
          <a:p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0A256-F69D-46B5-91B3-46596BCF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548" y="1830562"/>
            <a:ext cx="4088280" cy="673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2E908-EBCB-4D36-974D-52C0876C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70" y="2705061"/>
            <a:ext cx="4345883" cy="439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4DD48-8162-4965-89E2-267BEEDA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328" y="4117255"/>
            <a:ext cx="7198886" cy="5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9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2287</Words>
  <Application>Microsoft Office PowerPoint</Application>
  <PresentationFormat>Widescreen</PresentationFormat>
  <Paragraphs>204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Support Vector Machine Active Learning for Image Retrieval</vt:lpstr>
      <vt:lpstr>Outline:</vt:lpstr>
      <vt:lpstr>Abstract</vt:lpstr>
      <vt:lpstr>Terminology</vt:lpstr>
      <vt:lpstr>Introduction</vt:lpstr>
      <vt:lpstr>How SVMactive works?</vt:lpstr>
      <vt:lpstr>Support Vector Machines</vt:lpstr>
      <vt:lpstr>SVM (Continued..)</vt:lpstr>
      <vt:lpstr>Version Space</vt:lpstr>
      <vt:lpstr>Version Space (Continued..)</vt:lpstr>
      <vt:lpstr>Active Learning</vt:lpstr>
      <vt:lpstr>Active Learning Algorithm</vt:lpstr>
      <vt:lpstr>Image Characterization</vt:lpstr>
      <vt:lpstr>Image Characterization(Continued..)</vt:lpstr>
      <vt:lpstr>Experiments</vt:lpstr>
      <vt:lpstr>PowerPoint Presentation</vt:lpstr>
      <vt:lpstr>PowerPoint Presentation</vt:lpstr>
      <vt:lpstr>PowerPoint Presentation</vt:lpstr>
      <vt:lpstr>Experiment(Continued..)</vt:lpstr>
      <vt:lpstr>Experiment (Continued..)</vt:lpstr>
      <vt:lpstr>SVMActive Feedback Phase</vt:lpstr>
      <vt:lpstr>SVMActive Retrieval Phase</vt:lpstr>
      <vt:lpstr>PowerPoint Presentation</vt:lpstr>
      <vt:lpstr>Related Work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Active Learning for Image Retrieval</dc:title>
  <dc:creator>jyot</dc:creator>
  <cp:lastModifiedBy>Shashank Sanjay Gaikaiwari</cp:lastModifiedBy>
  <cp:revision>42</cp:revision>
  <dcterms:created xsi:type="dcterms:W3CDTF">2018-11-05T06:11:50Z</dcterms:created>
  <dcterms:modified xsi:type="dcterms:W3CDTF">2018-11-05T19:55:13Z</dcterms:modified>
</cp:coreProperties>
</file>