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82" r:id="rId2"/>
    <p:sldId id="278" r:id="rId3"/>
    <p:sldId id="279" r:id="rId4"/>
    <p:sldId id="280" r:id="rId5"/>
    <p:sldId id="28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2D89424-2A22-45D7-BDB5-BB320C061D6A}"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205041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89424-2A22-45D7-BDB5-BB320C061D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140858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89424-2A22-45D7-BDB5-BB320C061D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2744821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89424-2A22-45D7-BDB5-BB320C061D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C4F7-2993-4B04-AFB8-F99755FB35D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4949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89424-2A22-45D7-BDB5-BB320C061D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2428131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2D89424-2A22-45D7-BDB5-BB320C061D6A}"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4166259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2D89424-2A22-45D7-BDB5-BB320C061D6A}"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3049045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89424-2A22-45D7-BDB5-BB320C061D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753736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89424-2A22-45D7-BDB5-BB320C061D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355676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89424-2A22-45D7-BDB5-BB320C061D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279130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D89424-2A22-45D7-BDB5-BB320C061D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129364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89424-2A22-45D7-BDB5-BB320C061D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173506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D89424-2A22-45D7-BDB5-BB320C061D6A}"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413642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D89424-2A22-45D7-BDB5-BB320C061D6A}"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184206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89424-2A22-45D7-BDB5-BB320C061D6A}"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403367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89424-2A22-45D7-BDB5-BB320C061D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362648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89424-2A22-45D7-BDB5-BB320C061D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1C4F7-2993-4B04-AFB8-F99755FB35DE}" type="slidenum">
              <a:rPr lang="en-US" smtClean="0"/>
              <a:t>‹#›</a:t>
            </a:fld>
            <a:endParaRPr lang="en-US"/>
          </a:p>
        </p:txBody>
      </p:sp>
    </p:spTree>
    <p:extLst>
      <p:ext uri="{BB962C8B-B14F-4D97-AF65-F5344CB8AC3E}">
        <p14:creationId xmlns:p14="http://schemas.microsoft.com/office/powerpoint/2010/main" val="263593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2D89424-2A22-45D7-BDB5-BB320C061D6A}" type="datetimeFigureOut">
              <a:rPr lang="en-US" smtClean="0"/>
              <a:t>11/27/2018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B81C4F7-2993-4B04-AFB8-F99755FB35DE}" type="slidenum">
              <a:rPr lang="en-US" smtClean="0"/>
              <a:t>‹#›</a:t>
            </a:fld>
            <a:endParaRPr lang="en-US"/>
          </a:p>
        </p:txBody>
      </p:sp>
    </p:spTree>
    <p:extLst>
      <p:ext uri="{BB962C8B-B14F-4D97-AF65-F5344CB8AC3E}">
        <p14:creationId xmlns:p14="http://schemas.microsoft.com/office/powerpoint/2010/main" val="410026559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386-A2FB-4E99-871B-DE4E2F98D2EA}"/>
              </a:ext>
            </a:extLst>
          </p:cNvPr>
          <p:cNvSpPr>
            <a:spLocks noGrp="1"/>
          </p:cNvSpPr>
          <p:nvPr>
            <p:ph type="title"/>
          </p:nvPr>
        </p:nvSpPr>
        <p:spPr>
          <a:xfrm>
            <a:off x="689113" y="365125"/>
            <a:ext cx="10664687" cy="2086527"/>
          </a:xfrm>
        </p:spPr>
        <p:txBody>
          <a:bodyPr>
            <a:normAutofit/>
          </a:bodyPr>
          <a:lstStyle/>
          <a:p>
            <a:pPr algn="ctr"/>
            <a:r>
              <a:rPr lang="en-US" sz="4800" b="1" dirty="0">
                <a:latin typeface="Times New Roman" panose="02020603050405020304" pitchFamily="18" charset="0"/>
                <a:cs typeface="Times New Roman" panose="02020603050405020304" pitchFamily="18" charset="0"/>
              </a:rPr>
              <a:t>SPARSE REPRESENTATION FOR</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COLOR IMAGE RESTORATION</a:t>
            </a:r>
          </a:p>
        </p:txBody>
      </p:sp>
      <p:sp>
        <p:nvSpPr>
          <p:cNvPr id="3" name="Content Placeholder 2">
            <a:extLst>
              <a:ext uri="{FF2B5EF4-FFF2-40B4-BE49-F238E27FC236}">
                <a16:creationId xmlns:a16="http://schemas.microsoft.com/office/drawing/2014/main" id="{6BDBD5DD-7D4F-4769-8509-ADFB63D0BE68}"/>
              </a:ext>
            </a:extLst>
          </p:cNvPr>
          <p:cNvSpPr>
            <a:spLocks noGrp="1"/>
          </p:cNvSpPr>
          <p:nvPr>
            <p:ph idx="1"/>
          </p:nvPr>
        </p:nvSpPr>
        <p:spPr>
          <a:xfrm>
            <a:off x="1120000" y="2319130"/>
            <a:ext cx="10233800" cy="3857833"/>
          </a:xfrm>
        </p:spPr>
        <p:txBody>
          <a:bodyPr/>
          <a:lstStyle/>
          <a:p>
            <a:pPr marL="0" indent="0">
              <a:buNone/>
            </a:pPr>
            <a:r>
              <a:rPr lang="en-US" b="1" dirty="0">
                <a:latin typeface="Times New Roman" panose="02020603050405020304" pitchFamily="18" charset="0"/>
                <a:cs typeface="Times New Roman" panose="02020603050405020304" pitchFamily="18" charset="0"/>
              </a:rPr>
              <a:t>             Julien </a:t>
            </a:r>
            <a:r>
              <a:rPr lang="en-US" b="1" dirty="0" err="1">
                <a:latin typeface="Times New Roman" panose="02020603050405020304" pitchFamily="18" charset="0"/>
                <a:cs typeface="Times New Roman" panose="02020603050405020304" pitchFamily="18" charset="0"/>
              </a:rPr>
              <a:t>Mairal</a:t>
            </a:r>
            <a:r>
              <a:rPr lang="en-US" b="1" dirty="0">
                <a:latin typeface="Times New Roman" panose="02020603050405020304" pitchFamily="18" charset="0"/>
                <a:cs typeface="Times New Roman" panose="02020603050405020304" pitchFamily="18" charset="0"/>
              </a:rPr>
              <a:t>, Michael </a:t>
            </a:r>
            <a:r>
              <a:rPr lang="en-US" b="1" dirty="0" err="1">
                <a:latin typeface="Times New Roman" panose="02020603050405020304" pitchFamily="18" charset="0"/>
                <a:cs typeface="Times New Roman" panose="02020603050405020304" pitchFamily="18" charset="0"/>
              </a:rPr>
              <a:t>Elad</a:t>
            </a:r>
            <a:r>
              <a:rPr lang="en-US" b="1" dirty="0">
                <a:latin typeface="Times New Roman" panose="02020603050405020304" pitchFamily="18" charset="0"/>
                <a:cs typeface="Times New Roman" panose="02020603050405020304" pitchFamily="18" charset="0"/>
              </a:rPr>
              <a:t>, Guillermo </a:t>
            </a:r>
            <a:r>
              <a:rPr lang="en-US" b="1" dirty="0" err="1">
                <a:latin typeface="Times New Roman" panose="02020603050405020304" pitchFamily="18" charset="0"/>
                <a:cs typeface="Times New Roman" panose="02020603050405020304" pitchFamily="18" charset="0"/>
              </a:rPr>
              <a:t>Sapiro</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Harshita </a:t>
            </a:r>
            <a:r>
              <a:rPr lang="en-US" b="1" dirty="0" err="1">
                <a:latin typeface="Times New Roman" panose="02020603050405020304" pitchFamily="18" charset="0"/>
                <a:cs typeface="Times New Roman" panose="02020603050405020304" pitchFamily="18" charset="0"/>
              </a:rPr>
              <a:t>Gandra</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Sai Thanmayee Regati</a:t>
            </a:r>
          </a:p>
        </p:txBody>
      </p:sp>
    </p:spTree>
    <p:extLst>
      <p:ext uri="{BB962C8B-B14F-4D97-AF65-F5344CB8AC3E}">
        <p14:creationId xmlns:p14="http://schemas.microsoft.com/office/powerpoint/2010/main" val="115390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43B4-832A-441D-A3A7-7A4479EBA68A}"/>
              </a:ext>
            </a:extLst>
          </p:cNvPr>
          <p:cNvSpPr>
            <a:spLocks noGrp="1"/>
          </p:cNvSpPr>
          <p:nvPr>
            <p:ph type="title"/>
          </p:nvPr>
        </p:nvSpPr>
        <p:spPr>
          <a:xfrm>
            <a:off x="838200" y="365126"/>
            <a:ext cx="10515600" cy="1079362"/>
          </a:xfrm>
        </p:spPr>
        <p:txBody>
          <a:bodyPr>
            <a:normAutofit/>
          </a:bodyPr>
          <a:lstStyle/>
          <a:p>
            <a:r>
              <a:rPr lang="en-US" sz="3600" b="1" dirty="0">
                <a:latin typeface="Times New Roman" panose="02020603050405020304" pitchFamily="18" charset="0"/>
                <a:cs typeface="Times New Roman" panose="02020603050405020304" pitchFamily="18" charset="0"/>
              </a:rPr>
              <a:t>DENOISING OF COLOR IMAGES</a:t>
            </a:r>
            <a:endParaRPr lang="en-US" sz="3600" dirty="0"/>
          </a:p>
        </p:txBody>
      </p:sp>
      <p:pic>
        <p:nvPicPr>
          <p:cNvPr id="5" name="Content Placeholder 4">
            <a:extLst>
              <a:ext uri="{FF2B5EF4-FFF2-40B4-BE49-F238E27FC236}">
                <a16:creationId xmlns:a16="http://schemas.microsoft.com/office/drawing/2014/main" id="{C3D5BCA8-11C7-4114-9ED4-EDD973D9C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676" y="2200817"/>
            <a:ext cx="8583223" cy="3600953"/>
          </a:xfrm>
        </p:spPr>
      </p:pic>
    </p:spTree>
    <p:extLst>
      <p:ext uri="{BB962C8B-B14F-4D97-AF65-F5344CB8AC3E}">
        <p14:creationId xmlns:p14="http://schemas.microsoft.com/office/powerpoint/2010/main" val="3553930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E7CE-807C-4099-8F62-5D16CFA6E123}"/>
              </a:ext>
            </a:extLst>
          </p:cNvPr>
          <p:cNvSpPr>
            <a:spLocks noGrp="1"/>
          </p:cNvSpPr>
          <p:nvPr>
            <p:ph type="title"/>
          </p:nvPr>
        </p:nvSpPr>
        <p:spPr>
          <a:xfrm>
            <a:off x="838200" y="365126"/>
            <a:ext cx="10515600" cy="933588"/>
          </a:xfrm>
        </p:spPr>
        <p:txBody>
          <a:bodyPr>
            <a:normAutofit/>
          </a:bodyPr>
          <a:lstStyle/>
          <a:p>
            <a:r>
              <a:rPr lang="en-US" sz="3600" b="1" dirty="0">
                <a:latin typeface="Times New Roman" panose="02020603050405020304" pitchFamily="18" charset="0"/>
                <a:cs typeface="Times New Roman" panose="02020603050405020304" pitchFamily="18" charset="0"/>
              </a:rPr>
              <a:t>DENOISING OF COLOR IMAGES</a:t>
            </a:r>
            <a:endParaRPr lang="en-US" sz="3600" dirty="0"/>
          </a:p>
        </p:txBody>
      </p:sp>
      <p:sp>
        <p:nvSpPr>
          <p:cNvPr id="3" name="Content Placeholder 2">
            <a:extLst>
              <a:ext uri="{FF2B5EF4-FFF2-40B4-BE49-F238E27FC236}">
                <a16:creationId xmlns:a16="http://schemas.microsoft.com/office/drawing/2014/main" id="{F3B6984A-F713-4853-BE2F-9F95190EB5F1}"/>
              </a:ext>
            </a:extLst>
          </p:cNvPr>
          <p:cNvSpPr>
            <a:spLocks noGrp="1"/>
          </p:cNvSpPr>
          <p:nvPr>
            <p:ph idx="1"/>
          </p:nvPr>
        </p:nvSpPr>
        <p:spPr>
          <a:xfrm>
            <a:off x="331305" y="1298714"/>
            <a:ext cx="11516138" cy="5340625"/>
          </a:xfrm>
        </p:spPr>
        <p:txBody>
          <a:bodyPr>
            <a:noAutofit/>
          </a:bodyPr>
          <a:lstStyle/>
          <a:p>
            <a:pPr>
              <a:lnSpc>
                <a:spcPct val="100000"/>
              </a:lnSpc>
            </a:pPr>
            <a:r>
              <a:rPr lang="en-US" dirty="0">
                <a:latin typeface="Times New Roman" panose="02020603050405020304" pitchFamily="18" charset="0"/>
                <a:cs typeface="Times New Roman" panose="02020603050405020304" pitchFamily="18" charset="0"/>
              </a:rPr>
              <a:t>In order to reduce the problem of artifacts and overfitting, we define a new inner product to be used in OMP step.</a:t>
            </a:r>
          </a:p>
          <a:p>
            <a:pPr>
              <a:lnSpc>
                <a:spcPct val="100000"/>
              </a:lnSpc>
            </a:pPr>
            <a:r>
              <a:rPr lang="en-US" dirty="0">
                <a:latin typeface="Times New Roman" panose="02020603050405020304" pitchFamily="18" charset="0"/>
                <a:cs typeface="Times New Roman" panose="02020603050405020304" pitchFamily="18" charset="0"/>
              </a:rPr>
              <a:t>Consider y and x are two patches written as column vectors (R, G, B)</a:t>
            </a:r>
            <a:r>
              <a:rPr lang="en-US" baseline="30000" dirty="0">
                <a:latin typeface="Times New Roman" panose="02020603050405020304" pitchFamily="18" charset="0"/>
                <a:cs typeface="Times New Roman" panose="02020603050405020304" pitchFamily="18" charset="0"/>
              </a:rPr>
              <a:t>T</a:t>
            </a: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where</a:t>
            </a: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Here, J</a:t>
            </a:r>
            <a:r>
              <a:rPr lang="en-US" baseline="-25000"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n x n matrix filled with ones</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γ</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new parameter which can be turned to increase or discard this          </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correction (we empirically fixed γ</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5.25)</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B78E66AD-02F2-417C-AC33-C31B5C07D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583" y="2813119"/>
            <a:ext cx="4850295" cy="689113"/>
          </a:xfrm>
          <a:prstGeom prst="rect">
            <a:avLst/>
          </a:prstGeom>
        </p:spPr>
      </p:pic>
      <p:pic>
        <p:nvPicPr>
          <p:cNvPr id="7" name="Picture 6">
            <a:extLst>
              <a:ext uri="{FF2B5EF4-FFF2-40B4-BE49-F238E27FC236}">
                <a16:creationId xmlns:a16="http://schemas.microsoft.com/office/drawing/2014/main" id="{95F28958-F024-4C18-BC1D-78D1A3A7E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04" y="3969026"/>
            <a:ext cx="1949849" cy="1052822"/>
          </a:xfrm>
          <a:prstGeom prst="rect">
            <a:avLst/>
          </a:prstGeom>
        </p:spPr>
      </p:pic>
    </p:spTree>
    <p:extLst>
      <p:ext uri="{BB962C8B-B14F-4D97-AF65-F5344CB8AC3E}">
        <p14:creationId xmlns:p14="http://schemas.microsoft.com/office/powerpoint/2010/main" val="4259727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B44C-7969-4FAD-B5F8-64CF2281AB0B}"/>
              </a:ext>
            </a:extLst>
          </p:cNvPr>
          <p:cNvSpPr>
            <a:spLocks noGrp="1"/>
          </p:cNvSpPr>
          <p:nvPr>
            <p:ph type="title"/>
          </p:nvPr>
        </p:nvSpPr>
        <p:spPr>
          <a:xfrm>
            <a:off x="838200" y="365126"/>
            <a:ext cx="10515600" cy="801066"/>
          </a:xfrm>
        </p:spPr>
        <p:txBody>
          <a:bodyPr>
            <a:normAutofit/>
          </a:bodyPr>
          <a:lstStyle/>
          <a:p>
            <a:r>
              <a:rPr lang="en-US" sz="3600" b="1" dirty="0">
                <a:latin typeface="Times New Roman" panose="02020603050405020304" pitchFamily="18" charset="0"/>
                <a:cs typeface="Times New Roman" panose="02020603050405020304" pitchFamily="18" charset="0"/>
              </a:rPr>
              <a:t>DENOISING OF COLOR IMAGES</a:t>
            </a:r>
            <a:endParaRPr lang="en-US" sz="3600" dirty="0"/>
          </a:p>
        </p:txBody>
      </p:sp>
      <p:pic>
        <p:nvPicPr>
          <p:cNvPr id="5" name="Content Placeholder 4">
            <a:extLst>
              <a:ext uri="{FF2B5EF4-FFF2-40B4-BE49-F238E27FC236}">
                <a16:creationId xmlns:a16="http://schemas.microsoft.com/office/drawing/2014/main" id="{47BCE88A-A32F-4F41-8CF7-820E068D66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7253"/>
            <a:ext cx="10515599" cy="4651512"/>
          </a:xfrm>
        </p:spPr>
      </p:pic>
    </p:spTree>
    <p:extLst>
      <p:ext uri="{BB962C8B-B14F-4D97-AF65-F5344CB8AC3E}">
        <p14:creationId xmlns:p14="http://schemas.microsoft.com/office/powerpoint/2010/main" val="329843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4CDA-3075-4E6A-9A02-8C362CE322C3}"/>
              </a:ext>
            </a:extLst>
          </p:cNvPr>
          <p:cNvSpPr>
            <a:spLocks noGrp="1"/>
          </p:cNvSpPr>
          <p:nvPr>
            <p:ph type="title"/>
          </p:nvPr>
        </p:nvSpPr>
        <p:spPr>
          <a:xfrm>
            <a:off x="838200" y="365125"/>
            <a:ext cx="10515600" cy="854075"/>
          </a:xfrm>
        </p:spPr>
        <p:txBody>
          <a:bodyPr>
            <a:normAutofit/>
          </a:bodyPr>
          <a:lstStyle/>
          <a:p>
            <a:r>
              <a:rPr lang="en-US" sz="3600" b="1" dirty="0">
                <a:latin typeface="Times New Roman" panose="02020603050405020304" pitchFamily="18" charset="0"/>
                <a:cs typeface="Times New Roman" panose="02020603050405020304" pitchFamily="18" charset="0"/>
              </a:rPr>
              <a:t>DENOISING OF COLOR IMAGES</a:t>
            </a:r>
            <a:endParaRPr lang="en-US" sz="3600" dirty="0"/>
          </a:p>
        </p:txBody>
      </p:sp>
      <p:sp>
        <p:nvSpPr>
          <p:cNvPr id="3" name="Content Placeholder 2">
            <a:extLst>
              <a:ext uri="{FF2B5EF4-FFF2-40B4-BE49-F238E27FC236}">
                <a16:creationId xmlns:a16="http://schemas.microsoft.com/office/drawing/2014/main" id="{44C136DA-8EE1-4CAE-96D9-0B2781494D69}"/>
              </a:ext>
            </a:extLst>
          </p:cNvPr>
          <p:cNvSpPr>
            <a:spLocks noGrp="1"/>
          </p:cNvSpPr>
          <p:nvPr>
            <p:ph idx="1"/>
          </p:nvPr>
        </p:nvSpPr>
        <p:spPr>
          <a:xfrm>
            <a:off x="838200" y="1219200"/>
            <a:ext cx="10770704" cy="4957763"/>
          </a:xfrm>
        </p:spPr>
        <p:txBody>
          <a:bodyPr/>
          <a:lstStyle/>
          <a:p>
            <a:pPr>
              <a:lnSpc>
                <a:spcPct val="100000"/>
              </a:lnSpc>
            </a:pPr>
            <a:r>
              <a:rPr lang="en-US" dirty="0">
                <a:latin typeface="Times New Roman" panose="02020603050405020304" pitchFamily="18" charset="0"/>
                <a:cs typeface="Times New Roman" panose="02020603050405020304" pitchFamily="18" charset="0"/>
              </a:rPr>
              <a:t>Implementation of above ideas follows from the simple fact that</a:t>
            </a: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with γ</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2a + a</a:t>
            </a:r>
            <a:r>
              <a:rPr lang="en-US" baseline="30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Thereby, scaling each patch and each atom of dictionary by multiplying them by I +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n</a:t>
            </a:r>
            <a:r>
              <a:rPr lang="en-US" dirty="0" err="1">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and tacking into account a normalization factor which leads to straightforward implementation of OMP with new inner product.</a:t>
            </a:r>
          </a:p>
          <a:p>
            <a:pPr marL="0" indent="0">
              <a:lnSpc>
                <a:spcPct val="100000"/>
              </a:lnSpc>
              <a:buNone/>
            </a:pPr>
            <a:r>
              <a:rPr lang="en-US"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F1EAFAC5-1CD7-47B8-AD14-E87B1773C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539" y="1963867"/>
            <a:ext cx="3498574" cy="457356"/>
          </a:xfrm>
          <a:prstGeom prst="rect">
            <a:avLst/>
          </a:prstGeom>
        </p:spPr>
      </p:pic>
      <p:pic>
        <p:nvPicPr>
          <p:cNvPr id="7" name="Picture 6">
            <a:extLst>
              <a:ext uri="{FF2B5EF4-FFF2-40B4-BE49-F238E27FC236}">
                <a16:creationId xmlns:a16="http://schemas.microsoft.com/office/drawing/2014/main" id="{D833CB20-2C7D-47F7-B094-F5A2A047C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70" y="5285478"/>
            <a:ext cx="4982817" cy="1207397"/>
          </a:xfrm>
          <a:prstGeom prst="rect">
            <a:avLst/>
          </a:prstGeom>
        </p:spPr>
      </p:pic>
    </p:spTree>
    <p:extLst>
      <p:ext uri="{BB962C8B-B14F-4D97-AF65-F5344CB8AC3E}">
        <p14:creationId xmlns:p14="http://schemas.microsoft.com/office/powerpoint/2010/main" val="19396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0A40-2F58-4B8F-8AFC-65759BFE6009}"/>
              </a:ext>
            </a:extLst>
          </p:cNvPr>
          <p:cNvSpPr>
            <a:spLocks noGrp="1"/>
          </p:cNvSpPr>
          <p:nvPr>
            <p:ph type="title"/>
          </p:nvPr>
        </p:nvSpPr>
        <p:spPr>
          <a:xfrm>
            <a:off x="838200" y="365126"/>
            <a:ext cx="10515600" cy="946840"/>
          </a:xfrm>
        </p:spPr>
        <p:txBody>
          <a:bodyPr>
            <a:normAutofit/>
          </a:bodyPr>
          <a:lstStyle/>
          <a:p>
            <a:r>
              <a:rPr lang="en-US" sz="3600" b="1" dirty="0">
                <a:latin typeface="Times New Roman" panose="02020603050405020304" pitchFamily="18" charset="0"/>
                <a:cs typeface="Times New Roman" panose="02020603050405020304" pitchFamily="18" charset="0"/>
              </a:rPr>
              <a:t>EXTENSION TO NONHOMOGENEOUS NOISE</a:t>
            </a:r>
          </a:p>
        </p:txBody>
      </p:sp>
      <p:sp>
        <p:nvSpPr>
          <p:cNvPr id="3" name="Content Placeholder 2">
            <a:extLst>
              <a:ext uri="{FF2B5EF4-FFF2-40B4-BE49-F238E27FC236}">
                <a16:creationId xmlns:a16="http://schemas.microsoft.com/office/drawing/2014/main" id="{E8C3F66A-6B63-49CE-A398-F25B21B2F399}"/>
              </a:ext>
            </a:extLst>
          </p:cNvPr>
          <p:cNvSpPr>
            <a:spLocks noGrp="1"/>
          </p:cNvSpPr>
          <p:nvPr>
            <p:ph idx="1"/>
          </p:nvPr>
        </p:nvSpPr>
        <p:spPr>
          <a:xfrm>
            <a:off x="1033670" y="1311966"/>
            <a:ext cx="10515600" cy="5062330"/>
          </a:xfrm>
        </p:spPr>
        <p:txBody>
          <a:bodyPr>
            <a:normAutofit fontScale="92500" lnSpcReduction="10000"/>
          </a:bodyPr>
          <a:lstStyle/>
          <a:p>
            <a:pPr>
              <a:lnSpc>
                <a:spcPct val="110000"/>
              </a:lnSpc>
            </a:pPr>
            <a:r>
              <a:rPr lang="en-US" dirty="0">
                <a:latin typeface="Times New Roman" panose="02020603050405020304" pitchFamily="18" charset="0"/>
                <a:cs typeface="Times New Roman" panose="02020603050405020304" pitchFamily="18" charset="0"/>
              </a:rPr>
              <a:t>Nonuniform noise across channels is a very important and common problem in digital cameras.</a:t>
            </a:r>
          </a:p>
          <a:p>
            <a:pPr>
              <a:lnSpc>
                <a:spcPct val="110000"/>
              </a:lnSpc>
            </a:pPr>
            <a:r>
              <a:rPr lang="en-US" dirty="0">
                <a:latin typeface="Times New Roman" panose="02020603050405020304" pitchFamily="18" charset="0"/>
                <a:cs typeface="Times New Roman" panose="02020603050405020304" pitchFamily="18" charset="0"/>
              </a:rPr>
              <a:t>Here, we concentrate on removing white gaussian noise but with different standard deviation for each pixel channel.</a:t>
            </a:r>
          </a:p>
          <a:p>
            <a:pPr>
              <a:lnSpc>
                <a:spcPct val="110000"/>
              </a:lnSpc>
            </a:pPr>
            <a:r>
              <a:rPr lang="en-US" dirty="0">
                <a:latin typeface="Times New Roman" panose="02020603050405020304" pitchFamily="18" charset="0"/>
                <a:cs typeface="Times New Roman" panose="02020603050405020304" pitchFamily="18" charset="0"/>
              </a:rPr>
              <a:t>We consider case of grayscale images</a:t>
            </a:r>
          </a:p>
          <a:p>
            <a:pPr marL="0" indent="0">
              <a:lnSpc>
                <a:spcPct val="110000"/>
              </a:lnSpc>
              <a:buNone/>
            </a:pPr>
            <a:r>
              <a:rPr lang="en-US" dirty="0">
                <a:latin typeface="Times New Roman" panose="02020603050405020304" pitchFamily="18" charset="0"/>
                <a:cs typeface="Times New Roman" panose="02020603050405020304" pitchFamily="18" charset="0"/>
              </a:rPr>
              <a:t>        where </a:t>
            </a:r>
            <a:r>
              <a:rPr lang="el-GR" dirty="0">
                <a:latin typeface="Times New Roman" panose="02020603050405020304" pitchFamily="18" charset="0"/>
                <a:cs typeface="Times New Roman" panose="02020603050405020304" pitchFamily="18" charset="0"/>
              </a:rPr>
              <a:t>σ</a:t>
            </a:r>
            <a:r>
              <a:rPr lang="en-US" baseline="-25000"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&gt; 0 (</a:t>
            </a:r>
            <a:r>
              <a:rPr lang="el-GR" dirty="0">
                <a:latin typeface="Times New Roman" panose="02020603050405020304" pitchFamily="18" charset="0"/>
                <a:cs typeface="Times New Roman" panose="02020603050405020304" pitchFamily="18" charset="0"/>
              </a:rPr>
              <a:t>σ</a:t>
            </a:r>
            <a:r>
              <a:rPr lang="en-US" baseline="-25000"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deviation of noise at pixel p)</a:t>
            </a:r>
          </a:p>
          <a:p>
            <a:pPr marL="0" indent="0">
              <a:lnSpc>
                <a:spcPct val="110000"/>
              </a:lnSpc>
              <a:buNone/>
            </a:pP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we assume </a:t>
            </a:r>
            <a:r>
              <a:rPr lang="el-GR" dirty="0">
                <a:latin typeface="Times New Roman" panose="02020603050405020304" pitchFamily="18" charset="0"/>
                <a:cs typeface="Times New Roman" panose="02020603050405020304" pitchFamily="18" charset="0"/>
              </a:rPr>
              <a:t>σ</a:t>
            </a:r>
            <a:r>
              <a:rPr lang="en-US" dirty="0">
                <a:latin typeface="Times New Roman" panose="02020603050405020304" pitchFamily="18" charset="0"/>
                <a:cs typeface="Times New Roman" panose="02020603050405020304" pitchFamily="18" charset="0"/>
              </a:rPr>
              <a:t> value is known</a:t>
            </a:r>
          </a:p>
          <a:p>
            <a:pPr>
              <a:lnSpc>
                <a:spcPct val="110000"/>
              </a:lnSpc>
            </a:pPr>
            <a:r>
              <a:rPr lang="en-US" dirty="0">
                <a:latin typeface="Times New Roman" panose="02020603050405020304" pitchFamily="18" charset="0"/>
                <a:cs typeface="Times New Roman" panose="02020603050405020304" pitchFamily="18" charset="0"/>
              </a:rPr>
              <a:t>We need to introduce a stopping criteria so that the algorithm doesn’t retrieve the noise.</a:t>
            </a:r>
          </a:p>
          <a:p>
            <a:pPr>
              <a:lnSpc>
                <a:spcPct val="110000"/>
              </a:lnSpc>
            </a:pPr>
            <a:r>
              <a:rPr lang="en-US" dirty="0">
                <a:latin typeface="Times New Roman" panose="02020603050405020304" pitchFamily="18" charset="0"/>
                <a:cs typeface="Times New Roman" panose="02020603050405020304" pitchFamily="18" charset="0"/>
              </a:rPr>
              <a:t>Is scaling the data so that deviation of noise becomes uniform is correct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83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C74D-7DC9-4DEC-9FC0-156BA10A4F46}"/>
              </a:ext>
            </a:extLst>
          </p:cNvPr>
          <p:cNvSpPr>
            <a:spLocks noGrp="1"/>
          </p:cNvSpPr>
          <p:nvPr>
            <p:ph type="title"/>
          </p:nvPr>
        </p:nvSpPr>
        <p:spPr>
          <a:xfrm>
            <a:off x="838200" y="365126"/>
            <a:ext cx="10515600" cy="893832"/>
          </a:xfrm>
        </p:spPr>
        <p:txBody>
          <a:bodyPr>
            <a:normAutofit/>
          </a:bodyPr>
          <a:lstStyle/>
          <a:p>
            <a:r>
              <a:rPr lang="en-US" sz="3600" b="1" dirty="0">
                <a:latin typeface="Times New Roman" panose="02020603050405020304" pitchFamily="18" charset="0"/>
                <a:cs typeface="Times New Roman" panose="02020603050405020304" pitchFamily="18" charset="0"/>
              </a:rPr>
              <a:t>EXTENSION TO NONHOMOGENEOUS NOISE</a:t>
            </a:r>
            <a:endParaRPr lang="en-US" sz="3600" dirty="0"/>
          </a:p>
        </p:txBody>
      </p:sp>
      <p:sp>
        <p:nvSpPr>
          <p:cNvPr id="3" name="Content Placeholder 2">
            <a:extLst>
              <a:ext uri="{FF2B5EF4-FFF2-40B4-BE49-F238E27FC236}">
                <a16:creationId xmlns:a16="http://schemas.microsoft.com/office/drawing/2014/main" id="{5E082F54-A738-411E-8B9E-9283C2F80E61}"/>
              </a:ext>
            </a:extLst>
          </p:cNvPr>
          <p:cNvSpPr>
            <a:spLocks noGrp="1"/>
          </p:cNvSpPr>
          <p:nvPr>
            <p:ph idx="1"/>
          </p:nvPr>
        </p:nvSpPr>
        <p:spPr>
          <a:xfrm>
            <a:off x="1120000" y="1378226"/>
            <a:ext cx="10233800" cy="4798737"/>
          </a:xfrm>
        </p:spPr>
        <p:txBody>
          <a:bodyPr/>
          <a:lstStyle/>
          <a:p>
            <a:r>
              <a:rPr lang="en-US" dirty="0">
                <a:latin typeface="Times New Roman" panose="02020603050405020304" pitchFamily="18" charset="0"/>
                <a:cs typeface="Times New Roman" panose="02020603050405020304" pitchFamily="18" charset="0"/>
              </a:rPr>
              <a:t>We make use of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vector composed of weights for each pixel to approximate the non-scaled data using a different metric for each patch where noise would have a sphere structure.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08949C-924D-4679-B729-4A055D157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27" y="2687816"/>
            <a:ext cx="8176590" cy="3991280"/>
          </a:xfrm>
          <a:prstGeom prst="rect">
            <a:avLst/>
          </a:prstGeom>
        </p:spPr>
      </p:pic>
    </p:spTree>
    <p:extLst>
      <p:ext uri="{BB962C8B-B14F-4D97-AF65-F5344CB8AC3E}">
        <p14:creationId xmlns:p14="http://schemas.microsoft.com/office/powerpoint/2010/main" val="77127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BE43-D6D5-4F91-AAE4-256995F4ED5E}"/>
              </a:ext>
            </a:extLst>
          </p:cNvPr>
          <p:cNvSpPr>
            <a:spLocks noGrp="1"/>
          </p:cNvSpPr>
          <p:nvPr>
            <p:ph type="title"/>
          </p:nvPr>
        </p:nvSpPr>
        <p:spPr>
          <a:xfrm>
            <a:off x="838200" y="365125"/>
            <a:ext cx="10515600" cy="734805"/>
          </a:xfrm>
        </p:spPr>
        <p:txBody>
          <a:bodyPr>
            <a:normAutofit/>
          </a:bodyPr>
          <a:lstStyle/>
          <a:p>
            <a:r>
              <a:rPr lang="en-US" sz="3600" b="1" dirty="0">
                <a:latin typeface="Times New Roman" panose="02020603050405020304" pitchFamily="18" charset="0"/>
                <a:cs typeface="Times New Roman" panose="02020603050405020304" pitchFamily="18" charset="0"/>
              </a:rPr>
              <a:t>COLOR IMAGE INPAINTING</a:t>
            </a:r>
          </a:p>
        </p:txBody>
      </p:sp>
      <p:sp>
        <p:nvSpPr>
          <p:cNvPr id="3" name="Content Placeholder 2">
            <a:extLst>
              <a:ext uri="{FF2B5EF4-FFF2-40B4-BE49-F238E27FC236}">
                <a16:creationId xmlns:a16="http://schemas.microsoft.com/office/drawing/2014/main" id="{8810AE57-4F27-49D5-BBD2-C9C38D4ED21C}"/>
              </a:ext>
            </a:extLst>
          </p:cNvPr>
          <p:cNvSpPr>
            <a:spLocks noGrp="1"/>
          </p:cNvSpPr>
          <p:nvPr>
            <p:ph idx="1"/>
          </p:nvPr>
        </p:nvSpPr>
        <p:spPr>
          <a:xfrm>
            <a:off x="838200" y="1205948"/>
            <a:ext cx="10515600" cy="5286927"/>
          </a:xfrm>
        </p:spPr>
        <p:txBody>
          <a:bodyPr>
            <a:normAutofit/>
          </a:bodyPr>
          <a:lstStyle/>
          <a:p>
            <a:pPr>
              <a:lnSpc>
                <a:spcPct val="100000"/>
              </a:lnSpc>
            </a:pPr>
            <a:r>
              <a:rPr lang="en-US" dirty="0">
                <a:latin typeface="Times New Roman" panose="02020603050405020304" pitchFamily="18" charset="0"/>
                <a:cs typeface="Times New Roman" panose="02020603050405020304" pitchFamily="18" charset="0"/>
              </a:rPr>
              <a:t>It is an art of modifying and image in an undetectable form and often refers to filling in of hole of missing information in the images.</a:t>
            </a:r>
          </a:p>
          <a:p>
            <a:pPr>
              <a:lnSpc>
                <a:spcPct val="100000"/>
              </a:lnSpc>
            </a:pPr>
            <a:r>
              <a:rPr lang="en-US" dirty="0">
                <a:latin typeface="Times New Roman" panose="02020603050405020304" pitchFamily="18" charset="0"/>
                <a:cs typeface="Times New Roman" panose="02020603050405020304" pitchFamily="18" charset="0"/>
              </a:rPr>
              <a:t>Holes smaller than 10 x 10 pixels are addressed successfully with the algorithm.</a:t>
            </a:r>
          </a:p>
          <a:p>
            <a:pPr>
              <a:lnSpc>
                <a:spcPct val="100000"/>
              </a:lnSpc>
            </a:pPr>
            <a:r>
              <a:rPr lang="en-US" dirty="0">
                <a:latin typeface="Times New Roman" panose="02020603050405020304" pitchFamily="18" charset="0"/>
                <a:cs typeface="Times New Roman" panose="02020603050405020304" pitchFamily="18" charset="0"/>
              </a:rPr>
              <a:t>Here, we have two possibilities</a:t>
            </a:r>
          </a:p>
          <a:p>
            <a:pPr marL="0" indent="0">
              <a:lnSpc>
                <a:spcPct val="100000"/>
              </a:lnSpc>
              <a:buNone/>
            </a:pPr>
            <a:r>
              <a:rPr lang="en-US" dirty="0">
                <a:latin typeface="Times New Roman" panose="02020603050405020304" pitchFamily="18" charset="0"/>
                <a:cs typeface="Times New Roman" panose="02020603050405020304" pitchFamily="18" charset="0"/>
              </a:rPr>
              <a:t>    - If we have both noise and missing information we can use previous      </a:t>
            </a:r>
          </a:p>
          <a:p>
            <a:pPr marL="0" indent="0">
              <a:lnSpc>
                <a:spcPct val="100000"/>
              </a:lnSpc>
              <a:buNone/>
            </a:pPr>
            <a:r>
              <a:rPr lang="en-US" dirty="0">
                <a:latin typeface="Times New Roman" panose="02020603050405020304" pitchFamily="18" charset="0"/>
                <a:cs typeface="Times New Roman" panose="02020603050405020304" pitchFamily="18" charset="0"/>
              </a:rPr>
              <a:t>       model.</a:t>
            </a:r>
          </a:p>
          <a:p>
            <a:pPr marL="0" indent="0">
              <a:lnSpc>
                <a:spcPct val="100000"/>
              </a:lnSpc>
              <a:buNone/>
            </a:pPr>
            <a:r>
              <a:rPr lang="en-US" dirty="0">
                <a:latin typeface="Times New Roman" panose="02020603050405020304" pitchFamily="18" charset="0"/>
                <a:cs typeface="Times New Roman" panose="02020603050405020304" pitchFamily="18" charset="0"/>
              </a:rPr>
              <a:t>    - If we only have missing information we change the OMP so that it  </a:t>
            </a:r>
          </a:p>
          <a:p>
            <a:pPr marL="0" indent="0">
              <a:lnSpc>
                <a:spcPct val="100000"/>
              </a:lnSpc>
              <a:buNone/>
            </a:pPr>
            <a:r>
              <a:rPr lang="en-US" dirty="0">
                <a:latin typeface="Times New Roman" panose="02020603050405020304" pitchFamily="18" charset="0"/>
                <a:cs typeface="Times New Roman" panose="02020603050405020304" pitchFamily="18" charset="0"/>
              </a:rPr>
              <a:t>       runs for not more than fixed number of iterations and then we use </a:t>
            </a:r>
          </a:p>
          <a:p>
            <a:pPr marL="0" indent="0">
              <a:lnSpc>
                <a:spcPct val="100000"/>
              </a:lnSpc>
              <a:buNone/>
            </a:pPr>
            <a:r>
              <a:rPr lang="en-US" dirty="0">
                <a:latin typeface="Times New Roman" panose="02020603050405020304" pitchFamily="18" charset="0"/>
                <a:cs typeface="Times New Roman" panose="02020603050405020304" pitchFamily="18" charset="0"/>
              </a:rPr>
              <a:t>       the information to reconstruct images to fill inn the holes.</a:t>
            </a:r>
          </a:p>
        </p:txBody>
      </p:sp>
    </p:spTree>
    <p:extLst>
      <p:ext uri="{BB962C8B-B14F-4D97-AF65-F5344CB8AC3E}">
        <p14:creationId xmlns:p14="http://schemas.microsoft.com/office/powerpoint/2010/main" val="9458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8F9B-647D-43A0-8AC7-669813524C45}"/>
              </a:ext>
            </a:extLst>
          </p:cNvPr>
          <p:cNvSpPr>
            <a:spLocks noGrp="1"/>
          </p:cNvSpPr>
          <p:nvPr>
            <p:ph type="title"/>
          </p:nvPr>
        </p:nvSpPr>
        <p:spPr>
          <a:xfrm>
            <a:off x="838200" y="365125"/>
            <a:ext cx="10515600" cy="840823"/>
          </a:xfrm>
        </p:spPr>
        <p:txBody>
          <a:bodyPr>
            <a:normAutofit/>
          </a:bodyPr>
          <a:lstStyle/>
          <a:p>
            <a:r>
              <a:rPr lang="en-US" sz="3600" b="1" dirty="0">
                <a:latin typeface="Times New Roman" panose="02020603050405020304" pitchFamily="18" charset="0"/>
                <a:cs typeface="Times New Roman" panose="02020603050405020304" pitchFamily="18" charset="0"/>
              </a:rPr>
              <a:t>COLOR IMAGE INPAINTING</a:t>
            </a:r>
            <a:endParaRPr lang="en-US" sz="3600" dirty="0"/>
          </a:p>
        </p:txBody>
      </p:sp>
      <p:sp>
        <p:nvSpPr>
          <p:cNvPr id="3" name="Content Placeholder 2">
            <a:extLst>
              <a:ext uri="{FF2B5EF4-FFF2-40B4-BE49-F238E27FC236}">
                <a16:creationId xmlns:a16="http://schemas.microsoft.com/office/drawing/2014/main" id="{078204DA-8AD9-4E62-B1F8-226D5FAB747C}"/>
              </a:ext>
            </a:extLst>
          </p:cNvPr>
          <p:cNvSpPr>
            <a:spLocks noGrp="1"/>
          </p:cNvSpPr>
          <p:nvPr>
            <p:ph idx="1"/>
          </p:nvPr>
        </p:nvSpPr>
        <p:spPr>
          <a:xfrm>
            <a:off x="1120000" y="1351722"/>
            <a:ext cx="10233800" cy="4969565"/>
          </a:xfrm>
        </p:spPr>
        <p:txBody>
          <a:bodyPr/>
          <a:lstStyle/>
          <a:p>
            <a:r>
              <a:rPr lang="en-US" dirty="0">
                <a:latin typeface="Times New Roman" panose="02020603050405020304" pitchFamily="18" charset="0"/>
                <a:cs typeface="Times New Roman" panose="02020603050405020304" pitchFamily="18" charset="0"/>
              </a:rPr>
              <a:t>There are two problems</a:t>
            </a:r>
          </a:p>
          <a:p>
            <a:pPr marL="0" indent="0">
              <a:buNone/>
            </a:pPr>
            <a:r>
              <a:rPr lang="en-US" dirty="0">
                <a:latin typeface="Times New Roman" panose="02020603050405020304" pitchFamily="18" charset="0"/>
                <a:cs typeface="Times New Roman" panose="02020603050405020304" pitchFamily="18" charset="0"/>
              </a:rPr>
              <a:t>   - Use of unnatural atoms to fill the holes while reconstructing the </a:t>
            </a:r>
          </a:p>
          <a:p>
            <a:pPr marL="0" indent="0">
              <a:buNone/>
            </a:pPr>
            <a:r>
              <a:rPr lang="en-US" dirty="0">
                <a:latin typeface="Times New Roman" panose="02020603050405020304" pitchFamily="18" charset="0"/>
                <a:cs typeface="Times New Roman" panose="02020603050405020304" pitchFamily="18" charset="0"/>
              </a:rPr>
              <a:t>      images.</a:t>
            </a:r>
          </a:p>
          <a:p>
            <a:pPr marL="0" indent="0">
              <a:buNone/>
            </a:pPr>
            <a:r>
              <a:rPr lang="en-US" dirty="0">
                <a:latin typeface="Times New Roman" panose="02020603050405020304" pitchFamily="18" charset="0"/>
                <a:cs typeface="Times New Roman" panose="02020603050405020304" pitchFamily="18" charset="0"/>
              </a:rPr>
              <a:t>   - Another problem occurs when coefficient matrix follows a regular </a:t>
            </a:r>
          </a:p>
          <a:p>
            <a:pPr marL="0" indent="0">
              <a:buNone/>
            </a:pPr>
            <a:r>
              <a:rPr lang="en-US" dirty="0">
                <a:latin typeface="Times New Roman" panose="02020603050405020304" pitchFamily="18" charset="0"/>
                <a:cs typeface="Times New Roman" panose="02020603050405020304" pitchFamily="18" charset="0"/>
              </a:rPr>
              <a:t>     pattern resulting in over fitting.</a:t>
            </a:r>
          </a:p>
          <a:p>
            <a:r>
              <a:rPr lang="en-US" dirty="0">
                <a:latin typeface="Times New Roman" panose="02020603050405020304" pitchFamily="18" charset="0"/>
                <a:cs typeface="Times New Roman" panose="02020603050405020304" pitchFamily="18" charset="0"/>
              </a:rPr>
              <a:t>To overcome the first problem we initialize the algorithm with a global dictionary.</a:t>
            </a:r>
          </a:p>
          <a:p>
            <a:r>
              <a:rPr lang="en-US" dirty="0">
                <a:latin typeface="Times New Roman" panose="02020603050405020304" pitchFamily="18" charset="0"/>
                <a:cs typeface="Times New Roman" panose="02020603050405020304" pitchFamily="18" charset="0"/>
              </a:rPr>
              <a:t>To overcome the second problem holes follow a repetitive pattern.</a:t>
            </a:r>
          </a:p>
        </p:txBody>
      </p:sp>
    </p:spTree>
    <p:extLst>
      <p:ext uri="{BB962C8B-B14F-4D97-AF65-F5344CB8AC3E}">
        <p14:creationId xmlns:p14="http://schemas.microsoft.com/office/powerpoint/2010/main" val="386853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6A77-7C2A-409E-804D-7428A70CA961}"/>
              </a:ext>
            </a:extLst>
          </p:cNvPr>
          <p:cNvSpPr>
            <a:spLocks noGrp="1"/>
          </p:cNvSpPr>
          <p:nvPr>
            <p:ph type="title"/>
          </p:nvPr>
        </p:nvSpPr>
        <p:spPr>
          <a:xfrm>
            <a:off x="838200" y="365125"/>
            <a:ext cx="10515600" cy="827571"/>
          </a:xfrm>
        </p:spPr>
        <p:txBody>
          <a:bodyPr>
            <a:normAutofit/>
          </a:bodyPr>
          <a:lstStyle/>
          <a:p>
            <a:r>
              <a:rPr lang="en-US" sz="3600" b="1" dirty="0">
                <a:latin typeface="Times New Roman" panose="02020603050405020304" pitchFamily="18" charset="0"/>
                <a:cs typeface="Times New Roman" panose="02020603050405020304" pitchFamily="18" charset="0"/>
              </a:rPr>
              <a:t>COLOR IMAGE DEMOSAICING</a:t>
            </a:r>
          </a:p>
        </p:txBody>
      </p:sp>
      <p:sp>
        <p:nvSpPr>
          <p:cNvPr id="3" name="Content Placeholder 2">
            <a:extLst>
              <a:ext uri="{FF2B5EF4-FFF2-40B4-BE49-F238E27FC236}">
                <a16:creationId xmlns:a16="http://schemas.microsoft.com/office/drawing/2014/main" id="{7CC47440-F17C-4641-B70C-23CBAF3DF4A2}"/>
              </a:ext>
            </a:extLst>
          </p:cNvPr>
          <p:cNvSpPr>
            <a:spLocks noGrp="1"/>
          </p:cNvSpPr>
          <p:nvPr>
            <p:ph idx="1"/>
          </p:nvPr>
        </p:nvSpPr>
        <p:spPr>
          <a:xfrm>
            <a:off x="636105" y="1338470"/>
            <a:ext cx="10999494" cy="4838493"/>
          </a:xfrm>
        </p:spPr>
        <p:txBody>
          <a:bodyPr/>
          <a:lstStyle/>
          <a:p>
            <a:r>
              <a:rPr lang="en-US" dirty="0">
                <a:latin typeface="Times New Roman" panose="02020603050405020304" pitchFamily="18" charset="0"/>
                <a:cs typeface="Times New Roman" panose="02020603050405020304" pitchFamily="18" charset="0"/>
              </a:rPr>
              <a:t>The problem of color demosaicing consists of reconstructing a full resolution image from raw data produced by a common colored-filtered sensor.</a:t>
            </a:r>
          </a:p>
          <a:p>
            <a:r>
              <a:rPr lang="en-US" dirty="0">
                <a:latin typeface="Times New Roman" panose="02020603050405020304" pitchFamily="18" charset="0"/>
                <a:cs typeface="Times New Roman" panose="02020603050405020304" pitchFamily="18" charset="0"/>
              </a:rPr>
              <a:t>In order to address this problem we use the modified K-SVD algorithm that deals with nonuniform noise and an adaptive dictionary learned with low patch sparsity to avoid over-fitting.</a:t>
            </a:r>
          </a:p>
          <a:p>
            <a:r>
              <a:rPr lang="en-US" dirty="0">
                <a:latin typeface="Times New Roman" panose="02020603050405020304" pitchFamily="18" charset="0"/>
                <a:cs typeface="Times New Roman" panose="02020603050405020304" pitchFamily="18" charset="0"/>
              </a:rPr>
              <a:t>Although color demosaicing is becoming less relevant with on-going development of sensor  and camera technology.</a:t>
            </a:r>
          </a:p>
          <a:p>
            <a:r>
              <a:rPr lang="en-US" dirty="0">
                <a:latin typeface="Times New Roman" panose="02020603050405020304" pitchFamily="18" charset="0"/>
                <a:cs typeface="Times New Roman" panose="02020603050405020304" pitchFamily="18" charset="0"/>
              </a:rPr>
              <a:t>It helps in testing the effectiveness of different image models and image processing algorithms.</a:t>
            </a:r>
          </a:p>
        </p:txBody>
      </p:sp>
    </p:spTree>
    <p:extLst>
      <p:ext uri="{BB962C8B-B14F-4D97-AF65-F5344CB8AC3E}">
        <p14:creationId xmlns:p14="http://schemas.microsoft.com/office/powerpoint/2010/main" val="295067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6420-5F78-41FA-87B0-99209A7223F1}"/>
              </a:ext>
            </a:extLst>
          </p:cNvPr>
          <p:cNvSpPr>
            <a:spLocks noGrp="1"/>
          </p:cNvSpPr>
          <p:nvPr>
            <p:ph type="title"/>
          </p:nvPr>
        </p:nvSpPr>
        <p:spPr>
          <a:xfrm>
            <a:off x="838200" y="365126"/>
            <a:ext cx="10515600" cy="814318"/>
          </a:xfrm>
        </p:spPr>
        <p:txBody>
          <a:bodyPr>
            <a:normAutofit/>
          </a:bodyPr>
          <a:lstStyle/>
          <a:p>
            <a:r>
              <a:rPr lang="en-US" sz="3600" b="1" dirty="0">
                <a:latin typeface="Times New Roman" panose="02020603050405020304" pitchFamily="18" charset="0"/>
                <a:cs typeface="Times New Roman" panose="02020603050405020304" pitchFamily="18" charset="0"/>
              </a:rPr>
              <a:t>COLOR IMAGE DEMOSAICING</a:t>
            </a:r>
            <a:endParaRPr lang="en-US" sz="3600" dirty="0"/>
          </a:p>
        </p:txBody>
      </p:sp>
      <p:pic>
        <p:nvPicPr>
          <p:cNvPr id="5" name="Content Placeholder 4">
            <a:extLst>
              <a:ext uri="{FF2B5EF4-FFF2-40B4-BE49-F238E27FC236}">
                <a16:creationId xmlns:a16="http://schemas.microsoft.com/office/drawing/2014/main" id="{B880286B-FD4C-45E3-AE2F-4CEB3090D1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1285460"/>
            <a:ext cx="10190922" cy="4797287"/>
          </a:xfrm>
        </p:spPr>
      </p:pic>
    </p:spTree>
    <p:extLst>
      <p:ext uri="{BB962C8B-B14F-4D97-AF65-F5344CB8AC3E}">
        <p14:creationId xmlns:p14="http://schemas.microsoft.com/office/powerpoint/2010/main" val="161511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FBEC-7847-4DB1-AE7D-B940008C2E2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F35BD53-808C-4BEC-B5BD-C145C6B80C17}"/>
              </a:ext>
            </a:extLst>
          </p:cNvPr>
          <p:cNvSpPr>
            <a:spLocks noGrp="1"/>
          </p:cNvSpPr>
          <p:nvPr>
            <p:ph idx="1"/>
          </p:nvPr>
        </p:nvSpPr>
        <p:spPr>
          <a:xfrm>
            <a:off x="1120000" y="1577009"/>
            <a:ext cx="10233800" cy="4599954"/>
          </a:xfrm>
        </p:spPr>
        <p:txBody>
          <a:bodyPr>
            <a:normAutofit/>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Sparse Representation</a:t>
            </a:r>
          </a:p>
          <a:p>
            <a:r>
              <a:rPr lang="en-US" dirty="0">
                <a:latin typeface="Times New Roman" panose="02020603050405020304" pitchFamily="18" charset="0"/>
                <a:cs typeface="Times New Roman" panose="02020603050405020304" pitchFamily="18" charset="0"/>
              </a:rPr>
              <a:t>Greyscale K-SVD Denoising Algorithm</a:t>
            </a:r>
          </a:p>
          <a:p>
            <a:r>
              <a:rPr lang="en-US" dirty="0">
                <a:latin typeface="Times New Roman" panose="02020603050405020304" pitchFamily="18" charset="0"/>
                <a:cs typeface="Times New Roman" panose="02020603050405020304" pitchFamily="18" charset="0"/>
              </a:rPr>
              <a:t>Sparse Color Image Representation</a:t>
            </a:r>
          </a:p>
          <a:p>
            <a:r>
              <a:rPr lang="en-US" dirty="0">
                <a:latin typeface="Times New Roman" panose="02020603050405020304" pitchFamily="18" charset="0"/>
                <a:cs typeface="Times New Roman" panose="02020603050405020304" pitchFamily="18" charset="0"/>
              </a:rPr>
              <a:t>Experimental Results</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Scope</a:t>
            </a:r>
          </a:p>
          <a:p>
            <a:endParaRPr lang="en-US" dirty="0"/>
          </a:p>
          <a:p>
            <a:endParaRPr lang="en-US" dirty="0"/>
          </a:p>
        </p:txBody>
      </p:sp>
    </p:spTree>
    <p:extLst>
      <p:ext uri="{BB962C8B-B14F-4D97-AF65-F5344CB8AC3E}">
        <p14:creationId xmlns:p14="http://schemas.microsoft.com/office/powerpoint/2010/main" val="35268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CB1A-9BBC-4D13-99CC-8FC8904E1F69}"/>
              </a:ext>
            </a:extLst>
          </p:cNvPr>
          <p:cNvSpPr>
            <a:spLocks noGrp="1"/>
          </p:cNvSpPr>
          <p:nvPr>
            <p:ph type="title"/>
          </p:nvPr>
        </p:nvSpPr>
        <p:spPr>
          <a:xfrm>
            <a:off x="838200" y="365126"/>
            <a:ext cx="10515600" cy="814318"/>
          </a:xfrm>
        </p:spPr>
        <p:txBody>
          <a:bodyPr>
            <a:normAutofit/>
          </a:bodyPr>
          <a:lstStyle/>
          <a:p>
            <a:r>
              <a:rPr lang="en-US" sz="3600" b="1" dirty="0">
                <a:latin typeface="Times New Roman" panose="02020603050405020304" pitchFamily="18" charset="0"/>
                <a:cs typeface="Times New Roman" panose="02020603050405020304" pitchFamily="18" charset="0"/>
              </a:rPr>
              <a:t>EXPERIMENTAL RESULTS</a:t>
            </a:r>
          </a:p>
        </p:txBody>
      </p:sp>
      <p:sp>
        <p:nvSpPr>
          <p:cNvPr id="3" name="Content Placeholder 2">
            <a:extLst>
              <a:ext uri="{FF2B5EF4-FFF2-40B4-BE49-F238E27FC236}">
                <a16:creationId xmlns:a16="http://schemas.microsoft.com/office/drawing/2014/main" id="{E4937FB3-162B-4564-BDB3-67A3785B720D}"/>
              </a:ext>
            </a:extLst>
          </p:cNvPr>
          <p:cNvSpPr>
            <a:spLocks noGrp="1"/>
          </p:cNvSpPr>
          <p:nvPr>
            <p:ph idx="1"/>
          </p:nvPr>
        </p:nvSpPr>
        <p:spPr>
          <a:xfrm>
            <a:off x="838200" y="1285461"/>
            <a:ext cx="10730948" cy="5009322"/>
          </a:xfrm>
        </p:spPr>
        <p:txBody>
          <a:bodyPr/>
          <a:lstStyle/>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Denoising Color Images</a:t>
            </a:r>
          </a:p>
          <a:p>
            <a:pPr marL="0" indent="0">
              <a:buNone/>
            </a:pPr>
            <a:r>
              <a:rPr lang="en-US" dirty="0">
                <a:latin typeface="Times New Roman" panose="02020603050405020304" pitchFamily="18" charset="0"/>
                <a:cs typeface="Times New Roman" panose="02020603050405020304" pitchFamily="18" charset="0"/>
              </a:rPr>
              <a:t>      - First we trained some dictionaries with different sizes of atoms on    </a:t>
            </a:r>
          </a:p>
          <a:p>
            <a:pPr marL="0" indent="0">
              <a:buNone/>
            </a:pPr>
            <a:r>
              <a:rPr lang="en-US" dirty="0">
                <a:latin typeface="Times New Roman" panose="02020603050405020304" pitchFamily="18" charset="0"/>
                <a:cs typeface="Times New Roman" panose="02020603050405020304" pitchFamily="18" charset="0"/>
              </a:rPr>
              <a:t>         200 000 patches taken from a database of 15000 images with patch </a:t>
            </a:r>
          </a:p>
          <a:p>
            <a:pPr marL="0" indent="0">
              <a:buNone/>
            </a:pPr>
            <a:r>
              <a:rPr lang="en-US" dirty="0">
                <a:latin typeface="Times New Roman" panose="02020603050405020304" pitchFamily="18" charset="0"/>
                <a:cs typeface="Times New Roman" panose="02020603050405020304" pitchFamily="18" charset="0"/>
              </a:rPr>
              <a:t>         sparsity L=6.</a:t>
            </a:r>
          </a:p>
          <a:p>
            <a:pPr marL="0" indent="0">
              <a:buNone/>
            </a:pPr>
            <a:r>
              <a:rPr lang="en-US" dirty="0">
                <a:latin typeface="Times New Roman" panose="02020603050405020304" pitchFamily="18" charset="0"/>
                <a:cs typeface="Times New Roman" panose="02020603050405020304" pitchFamily="18" charset="0"/>
              </a:rPr>
              <a:t>      - We choose to evaluate our algorithm on some images from Berkeley </a:t>
            </a:r>
          </a:p>
          <a:p>
            <a:pPr marL="0" indent="0">
              <a:buNone/>
            </a:pPr>
            <a:r>
              <a:rPr lang="en-US" dirty="0">
                <a:latin typeface="Times New Roman" panose="02020603050405020304" pitchFamily="18" charset="0"/>
                <a:cs typeface="Times New Roman" panose="02020603050405020304" pitchFamily="18" charset="0"/>
              </a:rPr>
              <a:t>         segmentation database and for all our experiments we fixed the </a:t>
            </a:r>
          </a:p>
          <a:p>
            <a:pPr marL="0" indent="0">
              <a:buNone/>
            </a:pPr>
            <a:r>
              <a:rPr lang="en-US" dirty="0">
                <a:latin typeface="Times New Roman" panose="02020603050405020304" pitchFamily="18" charset="0"/>
                <a:cs typeface="Times New Roman" panose="02020603050405020304" pitchFamily="18" charset="0"/>
              </a:rPr>
              <a:t>         number of iterations to be 20 and the results are tabulated.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41A438-E30C-42FD-A735-9409E07DD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41" y="4876801"/>
            <a:ext cx="10129642" cy="1749286"/>
          </a:xfrm>
          <a:prstGeom prst="rect">
            <a:avLst/>
          </a:prstGeom>
        </p:spPr>
      </p:pic>
    </p:spTree>
    <p:extLst>
      <p:ext uri="{BB962C8B-B14F-4D97-AF65-F5344CB8AC3E}">
        <p14:creationId xmlns:p14="http://schemas.microsoft.com/office/powerpoint/2010/main" val="202568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18D5-0D17-4B2D-BC43-6CE00A7F9AC3}"/>
              </a:ext>
            </a:extLst>
          </p:cNvPr>
          <p:cNvSpPr>
            <a:spLocks noGrp="1"/>
          </p:cNvSpPr>
          <p:nvPr>
            <p:ph type="title"/>
          </p:nvPr>
        </p:nvSpPr>
        <p:spPr>
          <a:xfrm>
            <a:off x="838200" y="365126"/>
            <a:ext cx="10515600" cy="946840"/>
          </a:xfrm>
        </p:spPr>
        <p:txBody>
          <a:bodyPr>
            <a:normAutofit/>
          </a:bodyPr>
          <a:lstStyle/>
          <a:p>
            <a:r>
              <a:rPr lang="en-US" sz="3600" b="1" dirty="0">
                <a:latin typeface="Times New Roman" panose="02020603050405020304" pitchFamily="18" charset="0"/>
                <a:cs typeface="Times New Roman" panose="02020603050405020304" pitchFamily="18" charset="0"/>
              </a:rPr>
              <a:t>EXPERIMENTAL RESULTS</a:t>
            </a:r>
            <a:endParaRPr lang="en-US" sz="3600" dirty="0"/>
          </a:p>
        </p:txBody>
      </p:sp>
      <p:pic>
        <p:nvPicPr>
          <p:cNvPr id="5" name="Content Placeholder 4">
            <a:extLst>
              <a:ext uri="{FF2B5EF4-FFF2-40B4-BE49-F238E27FC236}">
                <a16:creationId xmlns:a16="http://schemas.microsoft.com/office/drawing/2014/main" id="{C254DB81-4A9B-498B-856F-56300001F9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97496"/>
            <a:ext cx="10359886" cy="4585251"/>
          </a:xfrm>
        </p:spPr>
      </p:pic>
    </p:spTree>
    <p:extLst>
      <p:ext uri="{BB962C8B-B14F-4D97-AF65-F5344CB8AC3E}">
        <p14:creationId xmlns:p14="http://schemas.microsoft.com/office/powerpoint/2010/main" val="15209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8E1C-BFEB-4263-9095-85ACD13B53B6}"/>
              </a:ext>
            </a:extLst>
          </p:cNvPr>
          <p:cNvSpPr>
            <a:spLocks noGrp="1"/>
          </p:cNvSpPr>
          <p:nvPr>
            <p:ph type="title"/>
          </p:nvPr>
        </p:nvSpPr>
        <p:spPr>
          <a:xfrm>
            <a:off x="838200" y="365126"/>
            <a:ext cx="10515600" cy="787814"/>
          </a:xfrm>
        </p:spPr>
        <p:txBody>
          <a:bodyPr>
            <a:normAutofit/>
          </a:bodyPr>
          <a:lstStyle/>
          <a:p>
            <a:r>
              <a:rPr lang="en-US" sz="3600" b="1" dirty="0">
                <a:latin typeface="Times New Roman" panose="02020603050405020304" pitchFamily="18" charset="0"/>
                <a:cs typeface="Times New Roman" panose="02020603050405020304" pitchFamily="18" charset="0"/>
              </a:rPr>
              <a:t>EXPERIMENTAL RESULTS</a:t>
            </a:r>
            <a:endParaRPr lang="en-US" sz="3600" dirty="0"/>
          </a:p>
        </p:txBody>
      </p:sp>
      <p:sp>
        <p:nvSpPr>
          <p:cNvPr id="3" name="Content Placeholder 2">
            <a:extLst>
              <a:ext uri="{FF2B5EF4-FFF2-40B4-BE49-F238E27FC236}">
                <a16:creationId xmlns:a16="http://schemas.microsoft.com/office/drawing/2014/main" id="{4E610F17-AC34-4B54-9549-144E6B548092}"/>
              </a:ext>
            </a:extLst>
          </p:cNvPr>
          <p:cNvSpPr>
            <a:spLocks noGrp="1"/>
          </p:cNvSpPr>
          <p:nvPr>
            <p:ph idx="1"/>
          </p:nvPr>
        </p:nvSpPr>
        <p:spPr>
          <a:xfrm>
            <a:off x="954157" y="1152940"/>
            <a:ext cx="10399643" cy="5024023"/>
          </a:xfrm>
        </p:spPr>
        <p:txBody>
          <a:bodyPr/>
          <a:lstStyle/>
          <a:p>
            <a:pPr marL="514350" indent="-514350">
              <a:buFont typeface="+mj-lt"/>
              <a:buAutoNum type="arabicPeriod" startAt="2"/>
            </a:pPr>
            <a:r>
              <a:rPr lang="en-US" b="1" dirty="0">
                <a:latin typeface="Times New Roman" panose="02020603050405020304" pitchFamily="18" charset="0"/>
                <a:cs typeface="Times New Roman" panose="02020603050405020304" pitchFamily="18" charset="0"/>
              </a:rPr>
              <a:t>Inpainting Color Images</a:t>
            </a:r>
          </a:p>
          <a:p>
            <a:pPr marL="0" indent="0">
              <a:buNone/>
            </a:pPr>
            <a:endParaRPr lang="en-US" b="1" dirty="0">
              <a:latin typeface="Times New Roman" panose="02020603050405020304" pitchFamily="18" charset="0"/>
              <a:cs typeface="Times New Roman" panose="02020603050405020304" pitchFamily="18" charset="0"/>
            </a:endParaRPr>
          </a:p>
          <a:p>
            <a:pPr marL="514350" indent="-514350">
              <a:buFont typeface="+mj-lt"/>
              <a:buAutoNum type="arabicPeriod" startAt="2"/>
            </a:pP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14CF3A-1A81-4C75-B825-968520C2D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7" y="2080591"/>
            <a:ext cx="10283686" cy="4266641"/>
          </a:xfrm>
          <a:prstGeom prst="rect">
            <a:avLst/>
          </a:prstGeom>
        </p:spPr>
      </p:pic>
    </p:spTree>
    <p:extLst>
      <p:ext uri="{BB962C8B-B14F-4D97-AF65-F5344CB8AC3E}">
        <p14:creationId xmlns:p14="http://schemas.microsoft.com/office/powerpoint/2010/main" val="423574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E54D-4471-445F-B6C0-24E8C3D467A5}"/>
              </a:ext>
            </a:extLst>
          </p:cNvPr>
          <p:cNvSpPr>
            <a:spLocks noGrp="1"/>
          </p:cNvSpPr>
          <p:nvPr>
            <p:ph type="title"/>
          </p:nvPr>
        </p:nvSpPr>
        <p:spPr>
          <a:xfrm>
            <a:off x="838200" y="365125"/>
            <a:ext cx="10515600" cy="986597"/>
          </a:xfrm>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5100D2E-4C64-47D5-8771-42FE8DD87175}"/>
              </a:ext>
            </a:extLst>
          </p:cNvPr>
          <p:cNvSpPr>
            <a:spLocks noGrp="1"/>
          </p:cNvSpPr>
          <p:nvPr>
            <p:ph idx="1"/>
          </p:nvPr>
        </p:nvSpPr>
        <p:spPr>
          <a:xfrm>
            <a:off x="1120000" y="1563757"/>
            <a:ext cx="10233800" cy="4613206"/>
          </a:xfrm>
        </p:spPr>
        <p:txBody>
          <a:bodyPr/>
          <a:lstStyle/>
          <a:p>
            <a:pPr>
              <a:lnSpc>
                <a:spcPct val="100000"/>
              </a:lnSpc>
            </a:pPr>
            <a:r>
              <a:rPr lang="en-US" dirty="0">
                <a:latin typeface="Times New Roman" panose="02020603050405020304" pitchFamily="18" charset="0"/>
                <a:cs typeface="Times New Roman" panose="02020603050405020304" pitchFamily="18" charset="0"/>
              </a:rPr>
              <a:t>Grayscale K-SVD algorithm is more robust towards dimensionality increase.</a:t>
            </a:r>
          </a:p>
          <a:p>
            <a:pPr>
              <a:lnSpc>
                <a:spcPct val="100000"/>
              </a:lnSpc>
            </a:pPr>
            <a:r>
              <a:rPr lang="en-US" dirty="0">
                <a:latin typeface="Times New Roman" panose="02020603050405020304" pitchFamily="18" charset="0"/>
                <a:cs typeface="Times New Roman" panose="02020603050405020304" pitchFamily="18" charset="0"/>
              </a:rPr>
              <a:t>Results of small patches different from large patches.</a:t>
            </a:r>
          </a:p>
          <a:p>
            <a:pPr>
              <a:lnSpc>
                <a:spcPct val="100000"/>
              </a:lnSpc>
            </a:pPr>
            <a:r>
              <a:rPr lang="en-US" dirty="0">
                <a:latin typeface="Times New Roman" panose="02020603050405020304" pitchFamily="18" charset="0"/>
                <a:cs typeface="Times New Roman" panose="02020603050405020304" pitchFamily="18" charset="0"/>
              </a:rPr>
              <a:t>Finds correlation between different RGB channels.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653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7A67-44A1-4ABB-8891-39812529259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B04355C7-8937-4FFB-A833-5EA33DAD433A}"/>
              </a:ext>
            </a:extLst>
          </p:cNvPr>
          <p:cNvSpPr>
            <a:spLocks noGrp="1"/>
          </p:cNvSpPr>
          <p:nvPr>
            <p:ph idx="1"/>
          </p:nvPr>
        </p:nvSpPr>
        <p:spPr>
          <a:xfrm>
            <a:off x="1120000" y="1714017"/>
            <a:ext cx="10233800" cy="4351338"/>
          </a:xfrm>
        </p:spPr>
        <p:txBody>
          <a:bodyPr/>
          <a:lstStyle/>
          <a:p>
            <a:pPr>
              <a:lnSpc>
                <a:spcPct val="100000"/>
              </a:lnSpc>
            </a:pPr>
            <a:r>
              <a:rPr lang="en-US" dirty="0">
                <a:latin typeface="Times New Roman" panose="02020603050405020304" pitchFamily="18" charset="0"/>
                <a:cs typeface="Times New Roman" panose="02020603050405020304" pitchFamily="18" charset="0"/>
              </a:rPr>
              <a:t>Multi-scaling</a:t>
            </a:r>
          </a:p>
          <a:p>
            <a:pPr>
              <a:lnSpc>
                <a:spcPct val="100000"/>
              </a:lnSpc>
            </a:pPr>
            <a:r>
              <a:rPr lang="en-US" dirty="0">
                <a:latin typeface="Times New Roman" panose="02020603050405020304" pitchFamily="18" charset="0"/>
                <a:cs typeface="Times New Roman" panose="02020603050405020304" pitchFamily="18" charset="0"/>
              </a:rPr>
              <a:t>Parallelization</a:t>
            </a:r>
          </a:p>
          <a:p>
            <a:pPr>
              <a:lnSpc>
                <a:spcPct val="100000"/>
              </a:lnSpc>
            </a:pPr>
            <a:r>
              <a:rPr lang="en-US" dirty="0">
                <a:latin typeface="Times New Roman" panose="02020603050405020304" pitchFamily="18" charset="0"/>
                <a:cs typeface="Times New Roman" panose="02020603050405020304" pitchFamily="18" charset="0"/>
              </a:rPr>
              <a:t>Reduction of Overlapping</a:t>
            </a:r>
          </a:p>
        </p:txBody>
      </p:sp>
    </p:spTree>
    <p:extLst>
      <p:ext uri="{BB962C8B-B14F-4D97-AF65-F5344CB8AC3E}">
        <p14:creationId xmlns:p14="http://schemas.microsoft.com/office/powerpoint/2010/main" val="4180124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BBB28-1449-403B-82AA-1C410763BD72}"/>
              </a:ext>
            </a:extLst>
          </p:cNvPr>
          <p:cNvSpPr txBox="1"/>
          <p:nvPr/>
        </p:nvSpPr>
        <p:spPr>
          <a:xfrm>
            <a:off x="4055165" y="2967335"/>
            <a:ext cx="4797287"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70665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E333-99E5-4326-8F52-430BBB3EAE3D}"/>
              </a:ext>
            </a:extLst>
          </p:cNvPr>
          <p:cNvSpPr>
            <a:spLocks noGrp="1"/>
          </p:cNvSpPr>
          <p:nvPr>
            <p:ph type="title"/>
          </p:nvPr>
        </p:nvSpPr>
        <p:spPr>
          <a:xfrm>
            <a:off x="838200" y="365125"/>
            <a:ext cx="10515600" cy="986597"/>
          </a:xfrm>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80850FB-7665-4C36-B18E-7D5117FA2B1B}"/>
              </a:ext>
            </a:extLst>
          </p:cNvPr>
          <p:cNvSpPr>
            <a:spLocks noGrp="1"/>
          </p:cNvSpPr>
          <p:nvPr>
            <p:ph idx="1"/>
          </p:nvPr>
        </p:nvSpPr>
        <p:spPr>
          <a:xfrm>
            <a:off x="1120000" y="1351722"/>
            <a:ext cx="10233800" cy="4825241"/>
          </a:xfrm>
        </p:spPr>
        <p:txBody>
          <a:bodyPr/>
          <a:lstStyle/>
          <a:p>
            <a:r>
              <a:rPr lang="en-US" dirty="0">
                <a:latin typeface="Times New Roman" panose="02020603050405020304" pitchFamily="18" charset="0"/>
                <a:cs typeface="Times New Roman" panose="02020603050405020304" pitchFamily="18" charset="0"/>
              </a:rPr>
              <a:t>The design of well adapted dictionaries for images has been a major problem.</a:t>
            </a:r>
          </a:p>
          <a:p>
            <a:r>
              <a:rPr lang="en-US" dirty="0">
                <a:latin typeface="Times New Roman" panose="02020603050405020304" pitchFamily="18" charset="0"/>
                <a:cs typeface="Times New Roman" panose="02020603050405020304" pitchFamily="18" charset="0"/>
              </a:rPr>
              <a:t>The K-SVD has been recently proposed for this task and shown to perform well for various grayscale image processing tasks.</a:t>
            </a:r>
          </a:p>
          <a:p>
            <a:r>
              <a:rPr lang="en-US" dirty="0">
                <a:latin typeface="Times New Roman" panose="02020603050405020304" pitchFamily="18" charset="0"/>
                <a:cs typeface="Times New Roman" panose="02020603050405020304" pitchFamily="18" charset="0"/>
              </a:rPr>
              <a:t>This paper addresses the problem of learning dictionaries for color images and extend the K-SVD based grayscale image denoising algorithm.</a:t>
            </a:r>
          </a:p>
          <a:p>
            <a:r>
              <a:rPr lang="en-US" dirty="0">
                <a:latin typeface="Times New Roman" panose="02020603050405020304" pitchFamily="18" charset="0"/>
                <a:cs typeface="Times New Roman" panose="02020603050405020304" pitchFamily="18" charset="0"/>
              </a:rPr>
              <a:t>This can also be applied for color image denoising, demosaicing and inpainting.</a:t>
            </a:r>
          </a:p>
        </p:txBody>
      </p:sp>
    </p:spTree>
    <p:extLst>
      <p:ext uri="{BB962C8B-B14F-4D97-AF65-F5344CB8AC3E}">
        <p14:creationId xmlns:p14="http://schemas.microsoft.com/office/powerpoint/2010/main" val="346835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B033-2AFA-4742-877C-10F601D8FCE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7FFE96D-1B2A-4C8D-8A49-59CEA115740F}"/>
              </a:ext>
            </a:extLst>
          </p:cNvPr>
          <p:cNvSpPr>
            <a:spLocks noGrp="1"/>
          </p:cNvSpPr>
          <p:nvPr>
            <p:ph idx="1"/>
          </p:nvPr>
        </p:nvSpPr>
        <p:spPr>
          <a:xfrm>
            <a:off x="1120000" y="1590261"/>
            <a:ext cx="10233800" cy="4586702"/>
          </a:xfrm>
        </p:spPr>
        <p:txBody>
          <a:bodyPr/>
          <a:lstStyle/>
          <a:p>
            <a:r>
              <a:rPr lang="en-US" dirty="0">
                <a:latin typeface="Times New Roman" panose="02020603050405020304" pitchFamily="18" charset="0"/>
                <a:cs typeface="Times New Roman" panose="02020603050405020304" pitchFamily="18" charset="0"/>
              </a:rPr>
              <a:t>The model used to describe the data is very important when developing algorithms for processing these signals.</a:t>
            </a:r>
          </a:p>
          <a:p>
            <a:r>
              <a:rPr lang="en-US" dirty="0">
                <a:latin typeface="Times New Roman" panose="02020603050405020304" pitchFamily="18" charset="0"/>
                <a:cs typeface="Times New Roman" panose="02020603050405020304" pitchFamily="18" charset="0"/>
              </a:rPr>
              <a:t>The Sparseland model is an emerging and powerful model to describe the signals based on the sparsity.</a:t>
            </a:r>
          </a:p>
          <a:p>
            <a:r>
              <a:rPr lang="en-US" dirty="0">
                <a:latin typeface="Times New Roman" panose="02020603050405020304" pitchFamily="18" charset="0"/>
                <a:cs typeface="Times New Roman" panose="02020603050405020304" pitchFamily="18" charset="0"/>
              </a:rPr>
              <a:t>Dictionaries can either be chosen from a known set of dictionaries (Wavelet, Curvelets…) or Learn the dictionary.</a:t>
            </a:r>
          </a:p>
          <a:p>
            <a:r>
              <a:rPr lang="en-US" dirty="0">
                <a:latin typeface="Times New Roman" panose="02020603050405020304" pitchFamily="18" charset="0"/>
                <a:cs typeface="Times New Roman" panose="02020603050405020304" pitchFamily="18" charset="0"/>
              </a:rPr>
              <a:t>The main aim of this paper is to extend the K-SVD algorithm for grayscale image denoising and demonstrating the success of the proposed scheme in demosaicing and inpainting.</a:t>
            </a:r>
          </a:p>
        </p:txBody>
      </p:sp>
    </p:spTree>
    <p:extLst>
      <p:ext uri="{BB962C8B-B14F-4D97-AF65-F5344CB8AC3E}">
        <p14:creationId xmlns:p14="http://schemas.microsoft.com/office/powerpoint/2010/main" val="1558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457C0-FF3C-4DD6-B51A-2758A80C495E}"/>
              </a:ext>
            </a:extLst>
          </p:cNvPr>
          <p:cNvSpPr>
            <a:spLocks noGrp="1"/>
          </p:cNvSpPr>
          <p:nvPr>
            <p:ph type="title"/>
          </p:nvPr>
        </p:nvSpPr>
        <p:spPr>
          <a:xfrm>
            <a:off x="145774" y="365125"/>
            <a:ext cx="4293705" cy="1887745"/>
          </a:xfrm>
        </p:spPr>
        <p:txBody>
          <a:bodyPr>
            <a:noAutofit/>
          </a:bodyPr>
          <a:lstStyle/>
          <a:p>
            <a:r>
              <a:rPr lang="en-US" sz="3600" b="1" dirty="0">
                <a:gradFill flip="none" rotWithShape="1">
                  <a:gsLst>
                    <a:gs pos="28000">
                      <a:srgbClr val="EDEDED"/>
                    </a:gs>
                    <a:gs pos="0">
                      <a:srgbClr val="BFBFBF"/>
                    </a:gs>
                    <a:gs pos="100000">
                      <a:srgbClr val="FFFFFF"/>
                    </a:gs>
                  </a:gsLst>
                  <a:lin ang="4800000" scaled="0"/>
                  <a:tileRect/>
                </a:gradFill>
                <a:latin typeface="Times New Roman" panose="02020603050405020304" pitchFamily="18" charset="0"/>
                <a:cs typeface="Times New Roman" panose="02020603050405020304" pitchFamily="18" charset="0"/>
              </a:rPr>
              <a:t>Grayscale K-SVD Denoising Algorithm</a:t>
            </a:r>
          </a:p>
        </p:txBody>
      </p:sp>
      <p:pic>
        <p:nvPicPr>
          <p:cNvPr id="8" name="Content Placeholder 4">
            <a:extLst>
              <a:ext uri="{FF2B5EF4-FFF2-40B4-BE49-F238E27FC236}">
                <a16:creationId xmlns:a16="http://schemas.microsoft.com/office/drawing/2014/main" id="{A420AB3F-3E00-4964-95B6-C4B175DDB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632" y="643464"/>
            <a:ext cx="5670301" cy="5571072"/>
          </a:xfrm>
          <a:prstGeom prst="rect">
            <a:avLst/>
          </a:prstGeom>
        </p:spPr>
      </p:pic>
    </p:spTree>
    <p:extLst>
      <p:ext uri="{BB962C8B-B14F-4D97-AF65-F5344CB8AC3E}">
        <p14:creationId xmlns:p14="http://schemas.microsoft.com/office/powerpoint/2010/main" val="19422524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B8F9-5BBE-41D7-9A83-54CD3680191C}"/>
              </a:ext>
            </a:extLst>
          </p:cNvPr>
          <p:cNvSpPr>
            <a:spLocks noGrp="1"/>
          </p:cNvSpPr>
          <p:nvPr>
            <p:ph type="title"/>
          </p:nvPr>
        </p:nvSpPr>
        <p:spPr>
          <a:xfrm>
            <a:off x="838200" y="351873"/>
            <a:ext cx="10515600" cy="1092614"/>
          </a:xfrm>
        </p:spPr>
        <p:txBody>
          <a:bodyPr>
            <a:normAutofit fontScale="90000"/>
          </a:bodyPr>
          <a:lstStyle/>
          <a:p>
            <a:r>
              <a:rPr lang="en-US" sz="4000" b="1" dirty="0">
                <a:latin typeface="Times New Roman" panose="02020603050405020304" pitchFamily="18" charset="0"/>
                <a:cs typeface="Times New Roman" panose="02020603050405020304" pitchFamily="18" charset="0"/>
              </a:rPr>
              <a:t>SPARSE COLOR IMAGE REPRESENTATION</a:t>
            </a:r>
          </a:p>
        </p:txBody>
      </p:sp>
      <p:sp>
        <p:nvSpPr>
          <p:cNvPr id="3" name="Content Placeholder 2">
            <a:extLst>
              <a:ext uri="{FF2B5EF4-FFF2-40B4-BE49-F238E27FC236}">
                <a16:creationId xmlns:a16="http://schemas.microsoft.com/office/drawing/2014/main" id="{7B9911ED-7B38-4372-8DEF-7323AB4F0FD0}"/>
              </a:ext>
            </a:extLst>
          </p:cNvPr>
          <p:cNvSpPr>
            <a:spLocks noGrp="1"/>
          </p:cNvSpPr>
          <p:nvPr>
            <p:ph idx="1"/>
          </p:nvPr>
        </p:nvSpPr>
        <p:spPr/>
        <p:txBody>
          <a:bodyPr>
            <a:normAutofit/>
          </a:bodyPr>
          <a:lstStyle/>
          <a:p>
            <a:pPr marL="514350" indent="-514350">
              <a:lnSpc>
                <a:spcPct val="150000"/>
              </a:lnSpc>
              <a:buFont typeface="+mj-lt"/>
              <a:buAutoNum type="alphaLcParenR"/>
            </a:pPr>
            <a:r>
              <a:rPr lang="en-US" sz="3200" dirty="0">
                <a:latin typeface="Times New Roman" panose="02020603050405020304" pitchFamily="18" charset="0"/>
                <a:cs typeface="Times New Roman" panose="02020603050405020304" pitchFamily="18" charset="0"/>
              </a:rPr>
              <a:t>Denoising of Color Images</a:t>
            </a:r>
          </a:p>
          <a:p>
            <a:pPr marL="514350" indent="-514350">
              <a:lnSpc>
                <a:spcPct val="150000"/>
              </a:lnSpc>
              <a:buFont typeface="+mj-lt"/>
              <a:buAutoNum type="alphaLcParenR"/>
            </a:pPr>
            <a:r>
              <a:rPr lang="en-US" sz="3200" dirty="0">
                <a:latin typeface="Times New Roman" panose="02020603050405020304" pitchFamily="18" charset="0"/>
                <a:cs typeface="Times New Roman" panose="02020603050405020304" pitchFamily="18" charset="0"/>
              </a:rPr>
              <a:t>Extension to Nonhomogeneous Noise</a:t>
            </a:r>
          </a:p>
          <a:p>
            <a:pPr marL="514350" indent="-514350">
              <a:lnSpc>
                <a:spcPct val="150000"/>
              </a:lnSpc>
              <a:buFont typeface="+mj-lt"/>
              <a:buAutoNum type="alphaLcParenR"/>
            </a:pPr>
            <a:r>
              <a:rPr lang="en-US" sz="3200" dirty="0">
                <a:latin typeface="Times New Roman" panose="02020603050405020304" pitchFamily="18" charset="0"/>
                <a:cs typeface="Times New Roman" panose="02020603050405020304" pitchFamily="18" charset="0"/>
              </a:rPr>
              <a:t>Color Image Inpainting</a:t>
            </a:r>
          </a:p>
          <a:p>
            <a:pPr marL="514350" indent="-514350">
              <a:lnSpc>
                <a:spcPct val="150000"/>
              </a:lnSpc>
              <a:buFont typeface="+mj-lt"/>
              <a:buAutoNum type="alphaLcParenR"/>
            </a:pPr>
            <a:r>
              <a:rPr lang="en-US" sz="3200" dirty="0">
                <a:latin typeface="Times New Roman" panose="02020603050405020304" pitchFamily="18" charset="0"/>
                <a:cs typeface="Times New Roman" panose="02020603050405020304" pitchFamily="18" charset="0"/>
              </a:rPr>
              <a:t>Color Image Demosaicing</a:t>
            </a:r>
          </a:p>
          <a:p>
            <a:pPr marL="514350" indent="-514350">
              <a:buFont typeface="+mj-lt"/>
              <a:buAutoNum type="alphaLcParen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06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EC92-8A25-47B7-B169-D7E704AAF869}"/>
              </a:ext>
            </a:extLst>
          </p:cNvPr>
          <p:cNvSpPr>
            <a:spLocks noGrp="1"/>
          </p:cNvSpPr>
          <p:nvPr>
            <p:ph type="title"/>
          </p:nvPr>
        </p:nvSpPr>
        <p:spPr>
          <a:xfrm>
            <a:off x="838200" y="365125"/>
            <a:ext cx="10515600" cy="973345"/>
          </a:xfrm>
        </p:spPr>
        <p:txBody>
          <a:bodyPr>
            <a:normAutofit/>
          </a:bodyPr>
          <a:lstStyle/>
          <a:p>
            <a:r>
              <a:rPr lang="en-US" sz="3600" b="1" dirty="0">
                <a:latin typeface="Times New Roman" panose="02020603050405020304" pitchFamily="18" charset="0"/>
                <a:cs typeface="Times New Roman" panose="02020603050405020304" pitchFamily="18" charset="0"/>
              </a:rPr>
              <a:t>DENOISING OF COLOR IMAGES</a:t>
            </a:r>
          </a:p>
        </p:txBody>
      </p:sp>
      <p:sp>
        <p:nvSpPr>
          <p:cNvPr id="3" name="Content Placeholder 2">
            <a:extLst>
              <a:ext uri="{FF2B5EF4-FFF2-40B4-BE49-F238E27FC236}">
                <a16:creationId xmlns:a16="http://schemas.microsoft.com/office/drawing/2014/main" id="{DB6B2F81-D207-4B4A-A918-51118E0D66B3}"/>
              </a:ext>
            </a:extLst>
          </p:cNvPr>
          <p:cNvSpPr>
            <a:spLocks noGrp="1"/>
          </p:cNvSpPr>
          <p:nvPr>
            <p:ph idx="1"/>
          </p:nvPr>
        </p:nvSpPr>
        <p:spPr>
          <a:xfrm>
            <a:off x="838200" y="1431236"/>
            <a:ext cx="10515600" cy="5261112"/>
          </a:xfrm>
        </p:spPr>
        <p:txBody>
          <a:bodyPr>
            <a:normAutofit/>
          </a:bodyPr>
          <a:lstStyle/>
          <a:p>
            <a:pPr>
              <a:lnSpc>
                <a:spcPct val="100000"/>
              </a:lnSpc>
            </a:pPr>
            <a:r>
              <a:rPr lang="en-US" dirty="0">
                <a:latin typeface="Times New Roman" panose="02020603050405020304" pitchFamily="18" charset="0"/>
                <a:cs typeface="Times New Roman" panose="02020603050405020304" pitchFamily="18" charset="0"/>
              </a:rPr>
              <a:t>Simplest way to extend the K-SVD algorithm to the denoising of color images is to denoise each signal channel using a separate algorithm with possibly different dictionaries.</a:t>
            </a:r>
          </a:p>
          <a:p>
            <a:pPr>
              <a:lnSpc>
                <a:spcPct val="100000"/>
              </a:lnSpc>
            </a:pPr>
            <a:r>
              <a:rPr lang="en-US" dirty="0">
                <a:latin typeface="Times New Roman" panose="02020603050405020304" pitchFamily="18" charset="0"/>
                <a:cs typeface="Times New Roman" panose="02020603050405020304" pitchFamily="18" charset="0"/>
              </a:rPr>
              <a:t>But our goal is to make use of learning capabilities of K-SVD algorithm to capture the correlation between different color channels.</a:t>
            </a:r>
          </a:p>
          <a:p>
            <a:pPr>
              <a:lnSpc>
                <a:spcPct val="100000"/>
              </a:lnSpc>
            </a:pPr>
            <a:r>
              <a:rPr lang="en-US" dirty="0">
                <a:latin typeface="Times New Roman" panose="02020603050405020304" pitchFamily="18" charset="0"/>
                <a:cs typeface="Times New Roman" panose="02020603050405020304" pitchFamily="18" charset="0"/>
              </a:rPr>
              <a:t>We can make use of different color spaces in image denoising but we will stay with original RGB color space.</a:t>
            </a:r>
          </a:p>
          <a:p>
            <a:pPr>
              <a:lnSpc>
                <a:spcPct val="100000"/>
              </a:lnSpc>
            </a:pPr>
            <a:r>
              <a:rPr lang="en-US" dirty="0">
                <a:latin typeface="Times New Roman" panose="02020603050405020304" pitchFamily="18" charset="0"/>
                <a:cs typeface="Times New Roman" panose="02020603050405020304" pitchFamily="18" charset="0"/>
              </a:rPr>
              <a:t>One of the reason to stick with RGB is color conversions changes the structure of noise and another motivation is that digital cameras capture images and add noise within their space.</a:t>
            </a:r>
          </a:p>
        </p:txBody>
      </p:sp>
    </p:spTree>
    <p:extLst>
      <p:ext uri="{BB962C8B-B14F-4D97-AF65-F5344CB8AC3E}">
        <p14:creationId xmlns:p14="http://schemas.microsoft.com/office/powerpoint/2010/main" val="171633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21AC-0BA9-4D86-9A1C-71AF5E31882A}"/>
              </a:ext>
            </a:extLst>
          </p:cNvPr>
          <p:cNvSpPr>
            <a:spLocks noGrp="1"/>
          </p:cNvSpPr>
          <p:nvPr>
            <p:ph type="title"/>
          </p:nvPr>
        </p:nvSpPr>
        <p:spPr>
          <a:xfrm>
            <a:off x="838200" y="365126"/>
            <a:ext cx="10515600" cy="920336"/>
          </a:xfrm>
        </p:spPr>
        <p:txBody>
          <a:bodyPr>
            <a:normAutofit/>
          </a:bodyPr>
          <a:lstStyle/>
          <a:p>
            <a:r>
              <a:rPr lang="en-US" sz="3600" b="1" dirty="0">
                <a:latin typeface="Times New Roman" panose="02020603050405020304" pitchFamily="18" charset="0"/>
                <a:cs typeface="Times New Roman" panose="02020603050405020304" pitchFamily="18" charset="0"/>
              </a:rPr>
              <a:t>DENOISING OF COLOR IMAGES</a:t>
            </a:r>
            <a:endParaRPr lang="en-US" sz="3600" dirty="0"/>
          </a:p>
        </p:txBody>
      </p:sp>
      <p:sp>
        <p:nvSpPr>
          <p:cNvPr id="3" name="Content Placeholder 2">
            <a:extLst>
              <a:ext uri="{FF2B5EF4-FFF2-40B4-BE49-F238E27FC236}">
                <a16:creationId xmlns:a16="http://schemas.microsoft.com/office/drawing/2014/main" id="{4BEB37BC-BD05-46A9-BBFF-F1DD29A072A6}"/>
              </a:ext>
            </a:extLst>
          </p:cNvPr>
          <p:cNvSpPr>
            <a:spLocks noGrp="1"/>
          </p:cNvSpPr>
          <p:nvPr>
            <p:ph idx="1"/>
          </p:nvPr>
        </p:nvSpPr>
        <p:spPr>
          <a:xfrm>
            <a:off x="838200" y="1431235"/>
            <a:ext cx="10677940" cy="4758980"/>
          </a:xfrm>
        </p:spPr>
        <p:txBody>
          <a:bodyPr/>
          <a:lstStyle/>
          <a:p>
            <a:pPr>
              <a:lnSpc>
                <a:spcPct val="100000"/>
              </a:lnSpc>
            </a:pPr>
            <a:r>
              <a:rPr lang="en-US" dirty="0">
                <a:latin typeface="Times New Roman" panose="02020603050405020304" pitchFamily="18" charset="0"/>
                <a:cs typeface="Times New Roman" panose="02020603050405020304" pitchFamily="18" charset="0"/>
              </a:rPr>
              <a:t>Here we make use of dictionaries with 256 atoms and patches of size    8 x 8.</a:t>
            </a:r>
          </a:p>
          <a:p>
            <a:pPr>
              <a:lnSpc>
                <a:spcPct val="100000"/>
              </a:lnSpc>
            </a:pPr>
            <a:r>
              <a:rPr lang="en-US" dirty="0">
                <a:latin typeface="Times New Roman" panose="02020603050405020304" pitchFamily="18" charset="0"/>
                <a:cs typeface="Times New Roman" panose="02020603050405020304" pitchFamily="18" charset="0"/>
              </a:rPr>
              <a:t>Directly applying K-SVD algorithm on (3-D) patches of size 8 x 8 x 3 with 256 atoms leads to better results than denoising each channel separately.</a:t>
            </a:r>
          </a:p>
          <a:p>
            <a:pPr>
              <a:lnSpc>
                <a:spcPct val="100000"/>
              </a:lnSpc>
            </a:pPr>
            <a:r>
              <a:rPr lang="en-US" dirty="0">
                <a:latin typeface="Times New Roman" panose="02020603050405020304" pitchFamily="18" charset="0"/>
                <a:cs typeface="Times New Roman" panose="02020603050405020304" pitchFamily="18" charset="0"/>
              </a:rPr>
              <a:t>However this direct approach produces artifacts.</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81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D6A2-D052-4F48-A375-EE8491EA440B}"/>
              </a:ext>
            </a:extLst>
          </p:cNvPr>
          <p:cNvSpPr>
            <a:spLocks noGrp="1"/>
          </p:cNvSpPr>
          <p:nvPr>
            <p:ph type="title"/>
          </p:nvPr>
        </p:nvSpPr>
        <p:spPr>
          <a:xfrm>
            <a:off x="838200" y="365126"/>
            <a:ext cx="10515600" cy="960092"/>
          </a:xfrm>
        </p:spPr>
        <p:txBody>
          <a:bodyPr>
            <a:normAutofit/>
          </a:bodyPr>
          <a:lstStyle/>
          <a:p>
            <a:r>
              <a:rPr lang="en-US" sz="3600" b="1" dirty="0">
                <a:latin typeface="Times New Roman" panose="02020603050405020304" pitchFamily="18" charset="0"/>
                <a:cs typeface="Times New Roman" panose="02020603050405020304" pitchFamily="18" charset="0"/>
              </a:rPr>
              <a:t>DENOISING OF COLOR IMAGES</a:t>
            </a:r>
            <a:endParaRPr lang="en-US" sz="3600" dirty="0"/>
          </a:p>
        </p:txBody>
      </p:sp>
      <p:pic>
        <p:nvPicPr>
          <p:cNvPr id="5" name="Content Placeholder 4">
            <a:extLst>
              <a:ext uri="{FF2B5EF4-FFF2-40B4-BE49-F238E27FC236}">
                <a16:creationId xmlns:a16="http://schemas.microsoft.com/office/drawing/2014/main" id="{F3109D43-0216-4E0B-93A2-97C1718E8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0233"/>
            <a:ext cx="10227365" cy="4661054"/>
          </a:xfrm>
        </p:spPr>
      </p:pic>
    </p:spTree>
    <p:extLst>
      <p:ext uri="{BB962C8B-B14F-4D97-AF65-F5344CB8AC3E}">
        <p14:creationId xmlns:p14="http://schemas.microsoft.com/office/powerpoint/2010/main" val="418918940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9</TotalTime>
  <Words>1059</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Corbel</vt:lpstr>
      <vt:lpstr>Times New Roman</vt:lpstr>
      <vt:lpstr>Depth</vt:lpstr>
      <vt:lpstr>SPARSE REPRESENTATION FOR COLOR IMAGE RESTORATION</vt:lpstr>
      <vt:lpstr>OUTLINE</vt:lpstr>
      <vt:lpstr>ABSTRACT</vt:lpstr>
      <vt:lpstr>INTRODUCTION</vt:lpstr>
      <vt:lpstr>Grayscale K-SVD Denoising Algorithm</vt:lpstr>
      <vt:lpstr>SPARSE COLOR IMAGE REPRESENTATION</vt:lpstr>
      <vt:lpstr>DENOISING OF COLOR IMAGES</vt:lpstr>
      <vt:lpstr>DENOISING OF COLOR IMAGES</vt:lpstr>
      <vt:lpstr>DENOISING OF COLOR IMAGES</vt:lpstr>
      <vt:lpstr>DENOISING OF COLOR IMAGES</vt:lpstr>
      <vt:lpstr>DENOISING OF COLOR IMAGES</vt:lpstr>
      <vt:lpstr>DENOISING OF COLOR IMAGES</vt:lpstr>
      <vt:lpstr>DENOISING OF COLOR IMAGES</vt:lpstr>
      <vt:lpstr>EXTENSION TO NONHOMOGENEOUS NOISE</vt:lpstr>
      <vt:lpstr>EXTENSION TO NONHOMOGENEOUS NOISE</vt:lpstr>
      <vt:lpstr>COLOR IMAGE INPAINTING</vt:lpstr>
      <vt:lpstr>COLOR IMAGE INPAINTING</vt:lpstr>
      <vt:lpstr>COLOR IMAGE DEMOSAICING</vt:lpstr>
      <vt:lpstr>COLOR IMAGE DEMOSAICING</vt:lpstr>
      <vt:lpstr>EXPERIMENTAL RESULTS</vt:lpstr>
      <vt:lpstr>EXPERIMENTAL RESULTS</vt:lpstr>
      <vt:lpstr>EXPERIMENTAL RESULTS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Representation for color image restoration</dc:title>
  <dc:creator>Gandra, Harshita</dc:creator>
  <cp:lastModifiedBy>Gandra, Harshita</cp:lastModifiedBy>
  <cp:revision>3</cp:revision>
  <dcterms:created xsi:type="dcterms:W3CDTF">2018-11-07T17:55:48Z</dcterms:created>
  <dcterms:modified xsi:type="dcterms:W3CDTF">2018-11-27T18:31:37Z</dcterms:modified>
</cp:coreProperties>
</file>