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28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E0BD-65FC-41E1-BACF-1D60D57B0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 Dictionary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BF96A-7BEA-4C5F-A11F-F701353DE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1.Bhagyashree Narayan Shinde</a:t>
            </a:r>
          </a:p>
          <a:p>
            <a:r>
              <a:rPr lang="en-US" dirty="0"/>
              <a:t>2. Satyanarayana </a:t>
            </a:r>
            <a:r>
              <a:rPr lang="en-US" dirty="0" err="1"/>
              <a:t>Gokavarapu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7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625E-2240-4235-B6B6-2916139A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960"/>
          </a:xfrm>
        </p:spPr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3C39-4376-4911-87D5-60BB737F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32561"/>
            <a:ext cx="8755842" cy="4608802"/>
          </a:xfrm>
        </p:spPr>
        <p:txBody>
          <a:bodyPr/>
          <a:lstStyle/>
          <a:p>
            <a:r>
              <a:rPr lang="en-US" dirty="0"/>
              <a:t>Problem : Learning  a reconstructive dictionary D</a:t>
            </a:r>
          </a:p>
          <a:p>
            <a:r>
              <a:rPr lang="en-US" dirty="0"/>
              <a:t>For optimization procedure equation 4 is written as below: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Block coordinate iterates between two problems which are supervised sparse coding and  supervised dictionary update.</a:t>
            </a:r>
          </a:p>
          <a:p>
            <a:r>
              <a:rPr lang="en-US" dirty="0"/>
              <a:t>To solve discriminative version of supervised dictionary learning a continuation method has been chosen which starts from generative and ends with discriminative.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EA5EC-71A4-4897-A7A0-4C3C240A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94" y="2146935"/>
            <a:ext cx="7019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8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D573-E23F-4610-8C79-B4FAB26D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Supervised Sparse Coding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27B8FE-1385-41CC-913A-BC2A45A95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15" y="1295400"/>
            <a:ext cx="901886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B3E0-9423-4292-A255-A2B764B5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BD8C-A480-49BB-AF51-73F172C6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 to minimize the convex function (g) which requires ∇g and bound on  spectral norm  of it’s hessian Hg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AF5CC-F317-483F-9F4A-FD18C0A9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876550"/>
            <a:ext cx="4659302" cy="811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3F8D8-0A07-4E6C-88D2-631F603DA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1" y="4013516"/>
            <a:ext cx="8820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9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FFAF-8475-437E-9B87-C93E5EB1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760"/>
          </a:xfrm>
        </p:spPr>
        <p:txBody>
          <a:bodyPr/>
          <a:lstStyle/>
          <a:p>
            <a:r>
              <a:rPr lang="en-US" dirty="0"/>
              <a:t>Dictionary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3912-288B-46F9-ADC3-CA9C624A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360"/>
            <a:ext cx="8596668" cy="4685003"/>
          </a:xfrm>
        </p:spPr>
        <p:txBody>
          <a:bodyPr/>
          <a:lstStyle/>
          <a:p>
            <a:r>
              <a:rPr lang="en-US" dirty="0"/>
              <a:t>Problem : Updating D and </a:t>
            </a:r>
            <a:r>
              <a:rPr lang="el-GR" dirty="0"/>
              <a:t>θ</a:t>
            </a:r>
            <a:r>
              <a:rPr lang="en-US" dirty="0"/>
              <a:t> in equation 11</a:t>
            </a:r>
          </a:p>
          <a:p>
            <a:r>
              <a:rPr lang="en-US" dirty="0"/>
              <a:t>Using projected gradient descent to get local minimum of E(D,</a:t>
            </a:r>
            <a:r>
              <a:rPr lang="el-GR" dirty="0"/>
              <a:t> θ</a:t>
            </a:r>
            <a:r>
              <a:rPr lang="en-US" dirty="0"/>
              <a:t>)</a:t>
            </a:r>
          </a:p>
          <a:p>
            <a:r>
              <a:rPr lang="en-US" dirty="0"/>
              <a:t>We take partial derivatives of E(D,</a:t>
            </a:r>
            <a:r>
              <a:rPr lang="el-GR" dirty="0"/>
              <a:t> θ</a:t>
            </a:r>
            <a:r>
              <a:rPr lang="en-US" dirty="0"/>
              <a:t>) for equation 11 with respect to D and </a:t>
            </a:r>
            <a:r>
              <a:rPr lang="el-GR" dirty="0"/>
              <a:t>θ</a:t>
            </a:r>
            <a:r>
              <a:rPr lang="en-US" dirty="0"/>
              <a:t> we 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76788-5E3D-4590-9023-C0B2CD3A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662237"/>
            <a:ext cx="4376738" cy="19628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76EFAF-9561-4760-B35F-A89312ED7C31}"/>
              </a:ext>
            </a:extLst>
          </p:cNvPr>
          <p:cNvCxnSpPr/>
          <p:nvPr/>
        </p:nvCxnSpPr>
        <p:spPr>
          <a:xfrm>
            <a:off x="6873240" y="3429000"/>
            <a:ext cx="19812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33851A-82AC-47F8-AE51-486A42C2B5E7}"/>
              </a:ext>
            </a:extLst>
          </p:cNvPr>
          <p:cNvSpPr txBox="1"/>
          <p:nvPr/>
        </p:nvSpPr>
        <p:spPr>
          <a:xfrm>
            <a:off x="9113520" y="3139440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B238F-A6AE-4C6E-B264-D4B830FF7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57" y="4779219"/>
            <a:ext cx="8233864" cy="3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DB0-F75A-44F4-AD98-0493BB88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46" y="300411"/>
            <a:ext cx="8596668" cy="1320800"/>
          </a:xfrm>
        </p:spPr>
        <p:txBody>
          <a:bodyPr/>
          <a:lstStyle/>
          <a:p>
            <a:r>
              <a:rPr lang="en-US" dirty="0"/>
              <a:t>Experimental Validation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7CEEDD-C0C0-4950-81DA-81000B6AD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8" y="823261"/>
            <a:ext cx="8596312" cy="1553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455269-2D93-4CEE-AFBC-0B20AEBA2CA1}"/>
              </a:ext>
            </a:extLst>
          </p:cNvPr>
          <p:cNvSpPr txBox="1"/>
          <p:nvPr/>
        </p:nvSpPr>
        <p:spPr>
          <a:xfrm>
            <a:off x="838200" y="2291076"/>
            <a:ext cx="8061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are the model parameters </a:t>
            </a:r>
          </a:p>
          <a:p>
            <a:r>
              <a:rPr lang="en-US" dirty="0"/>
              <a:t>λ0, λ1, λ2, μ and k</a:t>
            </a:r>
          </a:p>
          <a:p>
            <a:r>
              <a:rPr lang="en-US" dirty="0"/>
              <a:t>K= λ1/ λ0 (sparsity parameter)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λ2 – regularization parameter avoiding overfitting. Can be  calculated using cross – validation</a:t>
            </a:r>
          </a:p>
          <a:p>
            <a:r>
              <a:rPr lang="el-GR" dirty="0"/>
              <a:t>Λ</a:t>
            </a:r>
            <a:r>
              <a:rPr lang="en-US" dirty="0"/>
              <a:t>0 – tradeoff parameter. Steps for finding λ0 are as follows:</a:t>
            </a:r>
          </a:p>
          <a:p>
            <a:pPr marL="400050" indent="-400050">
              <a:buAutoNum type="romanLcPeriod"/>
            </a:pPr>
            <a:r>
              <a:rPr lang="en-US" dirty="0"/>
              <a:t>Perform cross validation for few iterations with </a:t>
            </a:r>
            <a:r>
              <a:rPr lang="el-GR" dirty="0"/>
              <a:t>μ = 0</a:t>
            </a:r>
            <a:r>
              <a:rPr lang="en-US" dirty="0"/>
              <a:t> to get good value for SDL – G</a:t>
            </a:r>
          </a:p>
          <a:p>
            <a:pPr marL="400050" indent="-400050">
              <a:buAutoNum type="romanLcPeriod"/>
            </a:pPr>
            <a:r>
              <a:rPr lang="en-US" dirty="0"/>
              <a:t> we calculate a scale factor </a:t>
            </a:r>
            <a:r>
              <a:rPr lang="el-GR" dirty="0"/>
              <a:t>γ⋆</a:t>
            </a:r>
            <a:r>
              <a:rPr lang="en-US" dirty="0"/>
              <a:t> such that </a:t>
            </a:r>
          </a:p>
          <a:p>
            <a:pPr marL="400050" indent="-400050">
              <a:buAutoNum type="romanL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iii. After a supervised sparse coding step, we compute the best scale factor   γ⋆, and replace λ0 and λ1 by γ⋆λ0 and γλ1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94DF83-4466-4B86-B7D9-AB5C2CBF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45517"/>
              </p:ext>
            </p:extLst>
          </p:nvPr>
        </p:nvGraphicFramePr>
        <p:xfrm>
          <a:off x="862646" y="3205337"/>
          <a:ext cx="4869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08">
                  <a:extLst>
                    <a:ext uri="{9D8B030D-6E8A-4147-A177-3AD203B41FA5}">
                      <a16:colId xmlns:a16="http://schemas.microsoft.com/office/drawing/2014/main" val="609431727"/>
                    </a:ext>
                  </a:extLst>
                </a:gridCol>
                <a:gridCol w="2434908">
                  <a:extLst>
                    <a:ext uri="{9D8B030D-6E8A-4147-A177-3AD203B41FA5}">
                      <a16:colId xmlns:a16="http://schemas.microsoft.com/office/drawing/2014/main" val="368990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Reconstructive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= 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Discriminative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K=32 or k=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7554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BEEB8A5-C6B8-494B-92EF-0011A470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61" y="5689472"/>
            <a:ext cx="433387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587DED-3C98-454F-BD9B-0D499A3A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22" y="5689472"/>
            <a:ext cx="15716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E2C7-6C12-40F6-864F-784E68E5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040"/>
          </a:xfrm>
        </p:spPr>
        <p:txBody>
          <a:bodyPr/>
          <a:lstStyle/>
          <a:p>
            <a:r>
              <a:rPr lang="en-US" dirty="0"/>
              <a:t>Digits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BD2F-240A-4544-8E91-6E4A20E1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641"/>
            <a:ext cx="8596668" cy="4730722"/>
          </a:xfrm>
        </p:spPr>
        <p:txBody>
          <a:bodyPr/>
          <a:lstStyle/>
          <a:p>
            <a:r>
              <a:rPr lang="en-US" dirty="0"/>
              <a:t>The purpose of our second experiment is not to measure the raw performance of our algorithm, but to answer the question </a:t>
            </a:r>
            <a:r>
              <a:rPr lang="en-US" i="1" dirty="0"/>
              <a:t>“are the obtained dictionaries </a:t>
            </a:r>
            <a:r>
              <a:rPr lang="en-US" dirty="0"/>
              <a:t>D </a:t>
            </a:r>
            <a:r>
              <a:rPr lang="en-US" i="1" dirty="0"/>
              <a:t>discriminative per se?”</a:t>
            </a:r>
            <a:r>
              <a:rPr lang="en-US" dirty="0"/>
              <a:t>. To do so, we have trained on the USPS dataset 10 binary classifiers, one per digit in a one vs all fashion on the training set.</a:t>
            </a:r>
          </a:p>
          <a:p>
            <a:r>
              <a:rPr lang="en-US" dirty="0"/>
              <a:t>To find answer to question above  we follow steps below: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Discard learned parameters and use learned dictionaries from                      reconstructive model.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For every dictionary decompose each image of training set by solving equation 1 for each of them.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Repeating sparse decomposition on test set allows us to evaluate performance of learned SVMs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Plotting error rate ( In figure 3)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9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839AD-B917-485F-B71D-70A0792A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22472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can be observed from the graph above that dictionaries obtained with discriminative learning improves performance significantly of basic linear classifier.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F19D8-569E-4F35-BA98-D62C154B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16637"/>
            <a:ext cx="8596668" cy="30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7D29-D042-4B3D-A008-26834CF2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9560"/>
            <a:ext cx="8596668" cy="640080"/>
          </a:xfrm>
        </p:spPr>
        <p:txBody>
          <a:bodyPr/>
          <a:lstStyle/>
          <a:p>
            <a:r>
              <a:rPr lang="en-US" dirty="0"/>
              <a:t>Texture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F0FD-6B9A-408A-BDBC-423CD5A2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9640"/>
            <a:ext cx="8596668" cy="4898362"/>
          </a:xfrm>
        </p:spPr>
        <p:txBody>
          <a:bodyPr/>
          <a:lstStyle/>
          <a:p>
            <a:r>
              <a:rPr lang="en-US" dirty="0"/>
              <a:t>We observed that linear model works better than bilinear.</a:t>
            </a:r>
          </a:p>
          <a:p>
            <a:r>
              <a:rPr lang="en-US" dirty="0"/>
              <a:t>Reason : simplicity of task</a:t>
            </a:r>
          </a:p>
          <a:p>
            <a:r>
              <a:rPr lang="en-US" dirty="0"/>
              <a:t>Now our next question is “ when is BL worth using ? ”</a:t>
            </a:r>
          </a:p>
          <a:p>
            <a:r>
              <a:rPr lang="en-US" dirty="0"/>
              <a:t>To find an answer to above question we follow steps below 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Initially we choose two images from </a:t>
            </a:r>
            <a:r>
              <a:rPr lang="en-US" dirty="0" err="1"/>
              <a:t>Brodatz</a:t>
            </a:r>
            <a:r>
              <a:rPr lang="en-US" dirty="0"/>
              <a:t> dataset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We build two classes for these images compose of 12 x 12 patches taken from those two textures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Comparison is made for classification performance of all methods  for dictionary of size k = 64 and </a:t>
            </a:r>
            <a:r>
              <a:rPr lang="el-GR" dirty="0"/>
              <a:t>κ = 0.15.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73A1C-7DC6-4513-B8DD-C7335291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2" y="4258282"/>
            <a:ext cx="8782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1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DA3C6D-3595-484D-AAAC-9C7A32F18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79" y="1645920"/>
            <a:ext cx="8941976" cy="29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5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228C-61E3-41E5-800D-09FFF03A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1793-595F-4A1A-9DE9-D5353DB3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discriminative approach to supervised dictionary learning has been successfully introduced  which efficiently exploits the exploits the corresponding sparse signal decompositions in image classification tasks</a:t>
            </a:r>
          </a:p>
          <a:p>
            <a:r>
              <a:rPr lang="en-US" dirty="0"/>
              <a:t>An effective method have been proposed for learning a shared dictionary multiple models such as linear or bilinear </a:t>
            </a:r>
          </a:p>
        </p:txBody>
      </p:sp>
    </p:spTree>
    <p:extLst>
      <p:ext uri="{BB962C8B-B14F-4D97-AF65-F5344CB8AC3E}">
        <p14:creationId xmlns:p14="http://schemas.microsoft.com/office/powerpoint/2010/main" val="25534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79B-14FA-4580-8C8D-99EDC35E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C827-23F5-494E-9BC8-415C89A1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signal models </a:t>
            </a:r>
          </a:p>
          <a:p>
            <a:r>
              <a:rPr lang="en-US" dirty="0"/>
              <a:t>Learning discriminative sparse models</a:t>
            </a:r>
          </a:p>
          <a:p>
            <a:r>
              <a:rPr lang="en-US" dirty="0"/>
              <a:t>Supervised dictionary learning generative/discriminative framework  using sparse models.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2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09471-3896-4212-9286-306E86DB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Future Scope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A29C-5950-4A58-A57A-407D8D1D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 will be in direction of  adapting the proposed framework to shift-invariant models that are standard in image processing tasks, but not readily generalized to the sparse dictionary learning setting.</a:t>
            </a:r>
          </a:p>
          <a:p>
            <a:r>
              <a:rPr lang="en-US">
                <a:solidFill>
                  <a:srgbClr val="FFFFFF"/>
                </a:solidFill>
              </a:rPr>
              <a:t>Moreover investigation is extended to unsupervised and semi-supervised learning and applications to natural image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02165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4C78-861F-4A30-B4B3-6C4B0903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Thankyou</a:t>
            </a:r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A9A5CCB5-EF7C-48C3-B6DF-ADC1771C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4D381D-8077-4635-82B6-CA7E6160D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94CCC9E2-3000-4D65-A607-D2D2A37CA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250D6C2-D9D4-4A9F-87A3-8EBB727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A621299-817D-46DA-9048-2E0A16D4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F8D7E4E-4190-4BB5-A1AA-20610B2C5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53FB6299-378D-4A25-91E6-9C6E0A309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ECD26A0-ED75-4BE4-BFEC-885CBEDB5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459E0DD-85B6-45C6-8D5E-8E494E947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3F8D64C-15FA-42D6-AB21-7FB17F831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9C8DDD52-FBB2-4634-B9F8-A341CDE10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51357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450B0D9-1F9C-448B-8A04-66E53EE10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785" y="2607865"/>
            <a:ext cx="7343736" cy="1642270"/>
          </a:xfrm>
        </p:spPr>
      </p:pic>
    </p:spTree>
    <p:extLst>
      <p:ext uri="{BB962C8B-B14F-4D97-AF65-F5344CB8AC3E}">
        <p14:creationId xmlns:p14="http://schemas.microsoft.com/office/powerpoint/2010/main" val="96841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A23F-FB95-43D5-B6A4-F48B0AA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B97B-D74D-4AB2-B745-AFE697E0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and overcomplete models</a:t>
            </a:r>
          </a:p>
          <a:p>
            <a:r>
              <a:rPr lang="en-US" dirty="0"/>
              <a:t>Efficiency of sparse models.</a:t>
            </a:r>
          </a:p>
          <a:p>
            <a:r>
              <a:rPr lang="en-US" dirty="0"/>
              <a:t>Why choose sparse over overcomplete models?</a:t>
            </a:r>
          </a:p>
          <a:p>
            <a:r>
              <a:rPr lang="en-US" dirty="0"/>
              <a:t>Sparse dictionary learning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7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6E6-841C-4C7E-A388-256549AC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Dictionary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C4D9-B2EA-4436-9359-3FB7375C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Coding</a:t>
            </a:r>
          </a:p>
          <a:p>
            <a:pPr marL="0" indent="0">
              <a:buNone/>
            </a:pPr>
            <a:r>
              <a:rPr lang="en-US" dirty="0"/>
              <a:t>      we have signal x in R ^n </a:t>
            </a:r>
          </a:p>
          <a:p>
            <a:pPr marL="0" indent="0">
              <a:buNone/>
            </a:pPr>
            <a:r>
              <a:rPr lang="en-US" dirty="0"/>
              <a:t>       Dictionary D=[d1,d2,…,dk] in  R where R has dimensions n x k</a:t>
            </a:r>
          </a:p>
          <a:p>
            <a:pPr marL="0" indent="0">
              <a:buNone/>
            </a:pPr>
            <a:r>
              <a:rPr lang="en-US" dirty="0"/>
              <a:t>        Initially k &gt;n</a:t>
            </a:r>
          </a:p>
          <a:p>
            <a:pPr marL="0" indent="0">
              <a:buNone/>
            </a:pPr>
            <a:r>
              <a:rPr lang="en-US" dirty="0"/>
              <a:t>         Sparse coding with l1 regularization </a:t>
            </a:r>
          </a:p>
          <a:p>
            <a:pPr marL="0" indent="0">
              <a:buNone/>
            </a:pPr>
            <a:r>
              <a:rPr lang="en-US" sz="800" dirty="0">
                <a:latin typeface="CMMI7"/>
              </a:rPr>
              <a:t>       </a:t>
            </a:r>
          </a:p>
          <a:p>
            <a:pPr marL="0" indent="0">
              <a:buNone/>
            </a:pPr>
            <a:endParaRPr lang="en-US" sz="800" dirty="0">
              <a:latin typeface="CMMI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F8064-E49C-4A1E-9CEC-4917AF60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30" y="4283073"/>
            <a:ext cx="5172337" cy="6445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097F21-352F-46B4-8F5E-D5144ADBC805}"/>
              </a:ext>
            </a:extLst>
          </p:cNvPr>
          <p:cNvCxnSpPr>
            <a:cxnSpLocks/>
          </p:cNvCxnSpPr>
          <p:nvPr/>
        </p:nvCxnSpPr>
        <p:spPr>
          <a:xfrm>
            <a:off x="6096000" y="4927601"/>
            <a:ext cx="1162929" cy="22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1FF29C-5B99-46BE-BA8C-885698B04B56}"/>
              </a:ext>
            </a:extLst>
          </p:cNvPr>
          <p:cNvSpPr txBox="1"/>
          <p:nvPr/>
        </p:nvSpPr>
        <p:spPr>
          <a:xfrm>
            <a:off x="7258929" y="4972298"/>
            <a:ext cx="19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Sparsity penalty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DF94462-CAA6-46CE-8AAB-DC839705CEBF}"/>
              </a:ext>
            </a:extLst>
          </p:cNvPr>
          <p:cNvSpPr/>
          <p:nvPr/>
        </p:nvSpPr>
        <p:spPr>
          <a:xfrm rot="16200000">
            <a:off x="5695136" y="4351028"/>
            <a:ext cx="351692" cy="975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E03D2CB-3330-445E-9B15-192771C2A1C2}"/>
              </a:ext>
            </a:extLst>
          </p:cNvPr>
          <p:cNvSpPr/>
          <p:nvPr/>
        </p:nvSpPr>
        <p:spPr>
          <a:xfrm rot="16200000">
            <a:off x="4052992" y="4345852"/>
            <a:ext cx="351692" cy="11629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C18AA2-533E-4232-A2FD-410315585BF8}"/>
              </a:ext>
            </a:extLst>
          </p:cNvPr>
          <p:cNvCxnSpPr>
            <a:cxnSpLocks/>
          </p:cNvCxnSpPr>
          <p:nvPr/>
        </p:nvCxnSpPr>
        <p:spPr>
          <a:xfrm flipH="1">
            <a:off x="2514470" y="5038188"/>
            <a:ext cx="1132902" cy="1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FBF525-D32E-44BA-9E59-CB06129E57B0}"/>
              </a:ext>
            </a:extLst>
          </p:cNvPr>
          <p:cNvSpPr txBox="1"/>
          <p:nvPr/>
        </p:nvSpPr>
        <p:spPr>
          <a:xfrm>
            <a:off x="1192760" y="5010275"/>
            <a:ext cx="174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Reconstruction error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08DFDF-F3B6-4BE0-A71F-C206F36D38F1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433667" y="4439386"/>
            <a:ext cx="1804502" cy="20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9DCE58-EA0D-41D6-AD37-5AD7E2BAFAA1}"/>
              </a:ext>
            </a:extLst>
          </p:cNvPr>
          <p:cNvSpPr txBox="1"/>
          <p:nvPr/>
        </p:nvSpPr>
        <p:spPr>
          <a:xfrm>
            <a:off x="8238169" y="4254720"/>
            <a:ext cx="83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21444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A31-6473-4438-B6BC-86A39505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" y="609600"/>
            <a:ext cx="8837904" cy="670560"/>
          </a:xfrm>
        </p:spPr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9CC6-6A1D-44D3-89FA-B74A78A5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456007"/>
            <a:ext cx="8837904" cy="4585356"/>
          </a:xfrm>
        </p:spPr>
        <p:txBody>
          <a:bodyPr>
            <a:normAutofit/>
          </a:bodyPr>
          <a:lstStyle/>
          <a:p>
            <a:r>
              <a:rPr lang="en-US" dirty="0"/>
              <a:t>Models for classification task using sparse code</a:t>
            </a:r>
          </a:p>
          <a:p>
            <a:r>
              <a:rPr lang="en-US" dirty="0"/>
              <a:t>1. Linear(</a:t>
            </a:r>
            <a:r>
              <a:rPr lang="el-GR" dirty="0"/>
              <a:t>α</a:t>
            </a:r>
            <a:r>
              <a:rPr lang="en-US" dirty="0"/>
              <a:t>)</a:t>
            </a:r>
          </a:p>
          <a:p>
            <a:r>
              <a:rPr lang="en-US" dirty="0"/>
              <a:t>2. Bilinear(x,</a:t>
            </a:r>
            <a:r>
              <a:rPr lang="el-GR" dirty="0"/>
              <a:t> α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1. Linear(</a:t>
            </a:r>
            <a:r>
              <a:rPr lang="el-GR" dirty="0"/>
              <a:t>α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  <a:p>
            <a:pPr marL="0" indent="0">
              <a:buNone/>
            </a:pPr>
            <a:r>
              <a:rPr lang="en-US" dirty="0"/>
              <a:t>2. Bilinear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Adapting dictionary D to data given, we solve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CCBB4-AE3F-48B3-8C95-EE8F2A63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91" y="3027799"/>
            <a:ext cx="4971938" cy="300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8EF0F-F42C-4BCF-97E4-B5BF2AE9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9" y="3853448"/>
            <a:ext cx="4971937" cy="201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6ED82-6429-4DBB-96F4-0A52DBB75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64" y="4603761"/>
            <a:ext cx="3497703" cy="7982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533671-E22D-4FB0-87B9-35DD2E7053AF}"/>
              </a:ext>
            </a:extLst>
          </p:cNvPr>
          <p:cNvCxnSpPr/>
          <p:nvPr/>
        </p:nvCxnSpPr>
        <p:spPr>
          <a:xfrm>
            <a:off x="4417255" y="4965895"/>
            <a:ext cx="23774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354B01-940A-4B3D-8ED8-19E0A70D801D}"/>
              </a:ext>
            </a:extLst>
          </p:cNvPr>
          <p:cNvSpPr txBox="1"/>
          <p:nvPr/>
        </p:nvSpPr>
        <p:spPr>
          <a:xfrm>
            <a:off x="6914683" y="4781229"/>
            <a:ext cx="48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919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9198-A1D1-4323-9FEB-435FA948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089"/>
          </a:xfrm>
        </p:spPr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BE7E-27AB-4826-BE51-C4D410E5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1314689"/>
            <a:ext cx="8753497" cy="4933710"/>
          </a:xfrm>
        </p:spPr>
        <p:txBody>
          <a:bodyPr/>
          <a:lstStyle/>
          <a:p>
            <a:r>
              <a:rPr lang="en-US" dirty="0"/>
              <a:t>Equation 2 provides us sparse codes </a:t>
            </a:r>
            <a:r>
              <a:rPr lang="el-GR" dirty="0"/>
              <a:t>α</a:t>
            </a:r>
            <a:r>
              <a:rPr lang="en-US" dirty="0" err="1"/>
              <a:t>i</a:t>
            </a:r>
            <a:r>
              <a:rPr lang="en-US" dirty="0"/>
              <a:t> for every signal xi using reconstructive approach.</a:t>
            </a:r>
          </a:p>
          <a:p>
            <a:r>
              <a:rPr lang="en-US" dirty="0"/>
              <a:t>Sparse codes are used as posterior in logistic regression used for classifying in the framework.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where C = logistic loss function C(x) = log(         )</a:t>
            </a:r>
          </a:p>
          <a:p>
            <a:r>
              <a:rPr lang="en-US" dirty="0"/>
              <a:t>In order to achieve our goal of learning jointly dictionary D and </a:t>
            </a:r>
            <a:r>
              <a:rPr lang="el-GR" dirty="0"/>
              <a:t>θ</a:t>
            </a:r>
            <a:r>
              <a:rPr lang="en-US" dirty="0"/>
              <a:t> , the following formula is proposed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l-GR" dirty="0">
                <a:latin typeface="CMMI10"/>
              </a:rPr>
              <a:t>λ</a:t>
            </a:r>
            <a:r>
              <a:rPr lang="el-GR" sz="800" dirty="0">
                <a:latin typeface="CMR7"/>
              </a:rPr>
              <a:t>0</a:t>
            </a:r>
            <a:r>
              <a:rPr lang="en-US" sz="800" dirty="0">
                <a:latin typeface="CMR7"/>
              </a:rPr>
              <a:t> </a:t>
            </a:r>
            <a:r>
              <a:rPr lang="en-US" dirty="0"/>
              <a:t> = controls significance of reconstruction term</a:t>
            </a:r>
          </a:p>
          <a:p>
            <a:pPr marL="0" indent="0">
              <a:buNone/>
            </a:pPr>
            <a:r>
              <a:rPr lang="en-US" dirty="0"/>
              <a:t>     loss( xi , </a:t>
            </a:r>
            <a:r>
              <a:rPr lang="en-US" dirty="0" err="1"/>
              <a:t>yi</a:t>
            </a:r>
            <a:r>
              <a:rPr lang="en-US" dirty="0"/>
              <a:t>) = </a:t>
            </a:r>
          </a:p>
          <a:p>
            <a:pPr marL="0" indent="0">
              <a:buNone/>
            </a:pPr>
            <a:r>
              <a:rPr lang="en-US" dirty="0"/>
              <a:t>     where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3F76F-F677-401F-B6A0-097EFFD8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49101"/>
            <a:ext cx="3472635" cy="5702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593031-763A-4080-82C2-0A95289AB623}"/>
              </a:ext>
            </a:extLst>
          </p:cNvPr>
          <p:cNvCxnSpPr>
            <a:cxnSpLocks/>
          </p:cNvCxnSpPr>
          <p:nvPr/>
        </p:nvCxnSpPr>
        <p:spPr>
          <a:xfrm>
            <a:off x="4149969" y="2809318"/>
            <a:ext cx="46959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845847-1FEF-4686-92E6-81024070225A}"/>
              </a:ext>
            </a:extLst>
          </p:cNvPr>
          <p:cNvSpPr txBox="1"/>
          <p:nvPr/>
        </p:nvSpPr>
        <p:spPr>
          <a:xfrm>
            <a:off x="8991882" y="2555671"/>
            <a:ext cx="47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FB4F3-E4F9-419C-BA4C-CC5F90DD5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59" y="3187879"/>
            <a:ext cx="619125" cy="18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69CC1-D7A7-49B9-AC52-C81D6081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68" y="4048682"/>
            <a:ext cx="7003205" cy="7716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FC4D05-F1FA-4B32-9C39-D5DBA254C439}"/>
              </a:ext>
            </a:extLst>
          </p:cNvPr>
          <p:cNvCxnSpPr>
            <a:cxnSpLocks/>
          </p:cNvCxnSpPr>
          <p:nvPr/>
        </p:nvCxnSpPr>
        <p:spPr>
          <a:xfrm>
            <a:off x="7607573" y="4413685"/>
            <a:ext cx="12383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A24F72-035F-4705-84DE-ED2DB66053A3}"/>
              </a:ext>
            </a:extLst>
          </p:cNvPr>
          <p:cNvSpPr txBox="1"/>
          <p:nvPr/>
        </p:nvSpPr>
        <p:spPr>
          <a:xfrm>
            <a:off x="8991882" y="4217369"/>
            <a:ext cx="47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5BA42E-F7BA-4397-B0A6-97C6EE4AB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767" y="5386461"/>
            <a:ext cx="4019593" cy="3631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1835E4-73F0-45E9-9670-A9DF6D360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526" y="5736792"/>
            <a:ext cx="6278370" cy="3843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C87E85-7F7A-4299-869D-3936CECDD294}"/>
              </a:ext>
            </a:extLst>
          </p:cNvPr>
          <p:cNvCxnSpPr>
            <a:cxnSpLocks/>
          </p:cNvCxnSpPr>
          <p:nvPr/>
        </p:nvCxnSpPr>
        <p:spPr>
          <a:xfrm flipV="1">
            <a:off x="8035624" y="5921458"/>
            <a:ext cx="956258" cy="91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61ACD1-35C2-4718-9A4F-5A0F7F4E262C}"/>
              </a:ext>
            </a:extLst>
          </p:cNvPr>
          <p:cNvSpPr txBox="1"/>
          <p:nvPr/>
        </p:nvSpPr>
        <p:spPr>
          <a:xfrm>
            <a:off x="9059236" y="5694401"/>
            <a:ext cx="47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01168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E144-26FF-45E1-96AF-3ADF9D49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7E82-D747-4C44-9545-E5CC9795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463041"/>
            <a:ext cx="8697227" cy="4994030"/>
          </a:xfrm>
        </p:spPr>
        <p:txBody>
          <a:bodyPr/>
          <a:lstStyle/>
          <a:p>
            <a:r>
              <a:rPr lang="en-US" dirty="0"/>
              <a:t>Hence supervised sparse coding for classification of signal x  with unknown label y, given learned dictionary D and parameters 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  <a:p>
            <a:r>
              <a:rPr lang="en-US" dirty="0"/>
              <a:t>Proceeding with more discriminative approach in order to get  </a:t>
            </a:r>
          </a:p>
          <a:p>
            <a:pPr marL="0" indent="0">
              <a:buNone/>
            </a:pPr>
            <a:r>
              <a:rPr lang="en-US" dirty="0"/>
              <a:t>                                              &gt;   &gt;                            </a:t>
            </a:r>
          </a:p>
          <a:p>
            <a:pPr marL="0" indent="0">
              <a:buNone/>
            </a:pPr>
            <a:r>
              <a:rPr lang="en-US" dirty="0"/>
              <a:t>       Hence,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As we see equation 7 is more difficult to solve than equation 4 , mixed formulation between minimization  of the generative and discriminative version of it is adopted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8FD9B-41BC-4F15-B595-104A5BAE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05" y="2057253"/>
            <a:ext cx="2468365" cy="4995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B17667-7FBE-422C-AE9E-158EC796DD9B}"/>
              </a:ext>
            </a:extLst>
          </p:cNvPr>
          <p:cNvCxnSpPr>
            <a:cxnSpLocks/>
          </p:cNvCxnSpPr>
          <p:nvPr/>
        </p:nvCxnSpPr>
        <p:spPr>
          <a:xfrm>
            <a:off x="5261318" y="2208554"/>
            <a:ext cx="40126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979318-8315-49E4-8715-D75D4C9998FB}"/>
              </a:ext>
            </a:extLst>
          </p:cNvPr>
          <p:cNvSpPr txBox="1"/>
          <p:nvPr/>
        </p:nvSpPr>
        <p:spPr>
          <a:xfrm>
            <a:off x="9470166" y="5313234"/>
            <a:ext cx="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(8)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C8AB85-DDDD-471E-B96F-BE16FB27B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55" y="3010667"/>
            <a:ext cx="1619837" cy="260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B4E1FF-F41F-4B50-9698-8AB904C45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662" y="3010667"/>
            <a:ext cx="1437615" cy="298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2BA1FC-D5AC-48C9-B7A9-184777E7B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067" y="3377457"/>
            <a:ext cx="5291508" cy="66309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C30EF-8E54-460C-95FD-E8FA0DDB392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800277" y="5497900"/>
            <a:ext cx="16698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EC0116-85D9-492F-88BB-B32C2BF87F2F}"/>
              </a:ext>
            </a:extLst>
          </p:cNvPr>
          <p:cNvSpPr txBox="1"/>
          <p:nvPr/>
        </p:nvSpPr>
        <p:spPr>
          <a:xfrm>
            <a:off x="9274002" y="1937696"/>
            <a:ext cx="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669D76-0D34-4748-914B-991B63AF5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01" y="5166356"/>
            <a:ext cx="7556429" cy="663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B6751D-1FB4-4205-8ACA-07B2F3EDBCCC}"/>
              </a:ext>
            </a:extLst>
          </p:cNvPr>
          <p:cNvSpPr txBox="1"/>
          <p:nvPr/>
        </p:nvSpPr>
        <p:spPr>
          <a:xfrm>
            <a:off x="9426402" y="3676739"/>
            <a:ext cx="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8053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FDA5-6573-4EAA-9A3A-B9C7ACEB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366"/>
          </a:xfrm>
        </p:spPr>
        <p:txBody>
          <a:bodyPr/>
          <a:lstStyle/>
          <a:p>
            <a:r>
              <a:rPr lang="en-US" dirty="0"/>
              <a:t>Model Interpretation (Linear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04C0-7D23-4FCC-A004-3C498680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681"/>
            <a:ext cx="8596668" cy="4410682"/>
          </a:xfrm>
        </p:spPr>
        <p:txBody>
          <a:bodyPr/>
          <a:lstStyle/>
          <a:p>
            <a:r>
              <a:rPr lang="en-US" dirty="0"/>
              <a:t>Linear Model has probabilistic interpretation</a:t>
            </a:r>
          </a:p>
          <a:p>
            <a:r>
              <a:rPr lang="en-US" dirty="0"/>
              <a:t>Graphical Model providing probabilistic interpretation  while using linear model with no bias to coefficient :</a:t>
            </a:r>
          </a:p>
          <a:p>
            <a:pPr marL="0" indent="0">
              <a:buNone/>
            </a:pPr>
            <a:r>
              <a:rPr lang="en-US" dirty="0"/>
              <a:t>      Gaussian on w , </a:t>
            </a:r>
          </a:p>
          <a:p>
            <a:pPr marL="0" indent="0">
              <a:buNone/>
            </a:pPr>
            <a:r>
              <a:rPr lang="en-US" dirty="0"/>
              <a:t>       constraint on D is </a:t>
            </a:r>
          </a:p>
          <a:p>
            <a:pPr marL="0" indent="0">
              <a:buNone/>
            </a:pPr>
            <a:r>
              <a:rPr lang="en-US" dirty="0"/>
              <a:t>       α</a:t>
            </a:r>
            <a:r>
              <a:rPr lang="en-US" dirty="0" err="1"/>
              <a:t>i</a:t>
            </a:r>
            <a:r>
              <a:rPr lang="en-US" dirty="0"/>
              <a:t> with Laplace prior</a:t>
            </a:r>
          </a:p>
          <a:p>
            <a:r>
              <a:rPr lang="en-US" dirty="0"/>
              <a:t>Generative training – finds maximum likelihood estimates of D and w based on Joint distribution </a:t>
            </a:r>
          </a:p>
          <a:p>
            <a:r>
              <a:rPr lang="en-US" dirty="0"/>
              <a:t>Discriminative training – maximum of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7C479-4430-4273-BD46-1ABA31CE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80" y="2359449"/>
            <a:ext cx="1752600" cy="27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D1894-E0E8-40ED-8CFB-51CEB0F8A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27" y="2688642"/>
            <a:ext cx="2159641" cy="422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947B54-E8A1-46D9-9961-4C905893A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269" y="3141598"/>
            <a:ext cx="1999620" cy="340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AA933-E398-42F6-ABF5-C48B8A242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679" y="3516130"/>
            <a:ext cx="2159641" cy="355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7F07B2-3999-4B72-AF45-DC71B1A33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998" y="4200034"/>
            <a:ext cx="2415121" cy="340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D0015D-3940-40E5-B30D-0D10DA54E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7689" y="4613482"/>
            <a:ext cx="2599027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C9B9-314A-4E06-9711-CFC371B0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Interpretation (Bilinear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02D5-EE93-486C-8CF6-241C5897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561"/>
            <a:ext cx="8596668" cy="4608802"/>
          </a:xfrm>
        </p:spPr>
        <p:txBody>
          <a:bodyPr/>
          <a:lstStyle/>
          <a:p>
            <a:r>
              <a:rPr lang="en-US" dirty="0"/>
              <a:t>Bilinear model : </a:t>
            </a:r>
          </a:p>
          <a:p>
            <a:r>
              <a:rPr lang="en-US" dirty="0"/>
              <a:t>Bilinear model can be interpreted in terms of kernel instead of probabilistic interpretation</a:t>
            </a:r>
          </a:p>
          <a:p>
            <a:r>
              <a:rPr lang="en-US" dirty="0"/>
              <a:t>We have Kernel K:</a:t>
            </a:r>
          </a:p>
          <a:p>
            <a:r>
              <a:rPr lang="en-US" dirty="0"/>
              <a:t>Above kernel is product of two linear kernels, one on </a:t>
            </a:r>
            <a:r>
              <a:rPr lang="el-GR" dirty="0"/>
              <a:t>α</a:t>
            </a:r>
            <a:r>
              <a:rPr lang="en-US" dirty="0"/>
              <a:t> and input signal x</a:t>
            </a:r>
          </a:p>
          <a:p>
            <a:r>
              <a:rPr lang="it-IT" dirty="0"/>
              <a:t>Raina et in ICML 2007  ‘</a:t>
            </a:r>
            <a:r>
              <a:rPr lang="en-US" dirty="0"/>
              <a:t>Self-taught learning: transfer learning from unlabeled data ‘</a:t>
            </a:r>
            <a:r>
              <a:rPr lang="it-IT" dirty="0"/>
              <a:t> l</a:t>
            </a:r>
            <a:r>
              <a:rPr lang="en-US" dirty="0"/>
              <a:t>earn a dictionary adapted to reconstruction on a training set, then train an SVM a posteriori on the decomposition coefficients.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BA501-E022-42E4-AA1C-DFC9F638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32561"/>
            <a:ext cx="2426669" cy="304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F4219E-E25C-4C4F-82BD-667EE466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517" y="2583179"/>
            <a:ext cx="2616191" cy="304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139268-67A2-4B12-9BC8-20FE4F6D2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014" y="4291964"/>
            <a:ext cx="3603625" cy="4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12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1061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 Extra Light</vt:lpstr>
      <vt:lpstr>Arial</vt:lpstr>
      <vt:lpstr>CMMI10</vt:lpstr>
      <vt:lpstr>CMMI7</vt:lpstr>
      <vt:lpstr>CMR7</vt:lpstr>
      <vt:lpstr>Trebuchet MS</vt:lpstr>
      <vt:lpstr>Wingdings 3</vt:lpstr>
      <vt:lpstr>Facet</vt:lpstr>
      <vt:lpstr>Supervised  Dictionary Learning</vt:lpstr>
      <vt:lpstr>Purpose</vt:lpstr>
      <vt:lpstr>Introduction</vt:lpstr>
      <vt:lpstr>Supervised Dictionary Learning</vt:lpstr>
      <vt:lpstr>Continued</vt:lpstr>
      <vt:lpstr>Continued</vt:lpstr>
      <vt:lpstr>Continued</vt:lpstr>
      <vt:lpstr>Model Interpretation (Linear Model)</vt:lpstr>
      <vt:lpstr>Model Interpretation (Bilinear model)</vt:lpstr>
      <vt:lpstr>Optimization</vt:lpstr>
      <vt:lpstr>Supervised Sparse Coding</vt:lpstr>
      <vt:lpstr>Continued ..</vt:lpstr>
      <vt:lpstr>Dictionary Update</vt:lpstr>
      <vt:lpstr>Experimental Validation</vt:lpstr>
      <vt:lpstr>Digits Recognition</vt:lpstr>
      <vt:lpstr>PowerPoint Presentation</vt:lpstr>
      <vt:lpstr>Texture Classification</vt:lpstr>
      <vt:lpstr>PowerPoint Presentation</vt:lpstr>
      <vt:lpstr>Conclusion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 Dictionary Learning</dc:title>
  <dc:creator>Shinde, Bhagyashree N</dc:creator>
  <cp:lastModifiedBy>Shinde, Bhagyashree N</cp:lastModifiedBy>
  <cp:revision>2</cp:revision>
  <dcterms:created xsi:type="dcterms:W3CDTF">2018-11-19T00:41:52Z</dcterms:created>
  <dcterms:modified xsi:type="dcterms:W3CDTF">2018-11-19T00:51:48Z</dcterms:modified>
</cp:coreProperties>
</file>