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0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485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1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1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9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99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2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6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2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pport_vector_machin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6418" y="1389390"/>
            <a:ext cx="8331581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5400" spc="-365" dirty="0"/>
              <a:t>Improved </a:t>
            </a:r>
            <a:r>
              <a:rPr sz="5400" spc="-245" dirty="0"/>
              <a:t>Prediction </a:t>
            </a:r>
            <a:r>
              <a:rPr sz="5400" spc="-225" dirty="0" smtClean="0"/>
              <a:t>of</a:t>
            </a:r>
            <a:r>
              <a:rPr lang="en-US" sz="5400" spc="-225" dirty="0" smtClean="0"/>
              <a:t> </a:t>
            </a:r>
            <a:r>
              <a:rPr sz="5400" spc="-250" dirty="0" smtClean="0"/>
              <a:t>Protein-Protein</a:t>
            </a:r>
            <a:r>
              <a:rPr sz="5400" spc="-409" dirty="0" smtClean="0"/>
              <a:t> </a:t>
            </a:r>
            <a:r>
              <a:rPr sz="5400" spc="-204" dirty="0"/>
              <a:t>binding  </a:t>
            </a:r>
            <a:r>
              <a:rPr sz="5400" spc="-409" dirty="0"/>
              <a:t>sites </a:t>
            </a:r>
            <a:r>
              <a:rPr sz="5400" spc="-305" dirty="0"/>
              <a:t>using</a:t>
            </a:r>
            <a:r>
              <a:rPr sz="5400" spc="-240" dirty="0"/>
              <a:t> </a:t>
            </a:r>
            <a:r>
              <a:rPr sz="5400" spc="-215" dirty="0"/>
              <a:t>SVM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2336418" y="4518755"/>
            <a:ext cx="2159382" cy="1100301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105" dirty="0">
                <a:solidFill>
                  <a:srgbClr val="FFFF00"/>
                </a:solidFill>
                <a:latin typeface="Verdana"/>
                <a:cs typeface="Verdana"/>
              </a:rPr>
              <a:t>Presented</a:t>
            </a:r>
            <a:r>
              <a:rPr sz="18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00"/>
                </a:solidFill>
                <a:latin typeface="Verdana"/>
                <a:cs typeface="Verdana"/>
              </a:rPr>
              <a:t>by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lang="en-US" sz="1800" spc="-105" dirty="0" smtClean="0">
                <a:solidFill>
                  <a:srgbClr val="FFFF00"/>
                </a:solidFill>
                <a:latin typeface="Verdana"/>
                <a:cs typeface="Verdana"/>
              </a:rPr>
              <a:t>Balaji Paiyur Mohan </a:t>
            </a:r>
            <a:r>
              <a:rPr sz="1800" spc="-210" dirty="0" smtClean="0">
                <a:solidFill>
                  <a:srgbClr val="FFFF00"/>
                </a:solidFill>
                <a:latin typeface="Verdana"/>
                <a:cs typeface="Verdana"/>
              </a:rPr>
              <a:t>1001</a:t>
            </a:r>
            <a:r>
              <a:rPr lang="en-US" sz="1800" spc="-210" dirty="0" smtClean="0">
                <a:solidFill>
                  <a:srgbClr val="FFFF00"/>
                </a:solidFill>
                <a:latin typeface="Verdana"/>
                <a:cs typeface="Verdana"/>
              </a:rPr>
              <a:t>576836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9600" y="5036192"/>
            <a:ext cx="29718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lang="en-US" sz="1800" spc="-110" dirty="0" smtClean="0">
                <a:solidFill>
                  <a:srgbClr val="FFFF00"/>
                </a:solidFill>
                <a:latin typeface="Verdana"/>
                <a:cs typeface="Verdana"/>
              </a:rPr>
              <a:t>Kevin Thomas</a:t>
            </a:r>
          </a:p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sz="1800" spc="-245" dirty="0" smtClean="0">
                <a:solidFill>
                  <a:srgbClr val="FFFF00"/>
                </a:solidFill>
                <a:latin typeface="Verdana"/>
                <a:cs typeface="Verdana"/>
              </a:rPr>
              <a:t>1001</a:t>
            </a:r>
            <a:r>
              <a:rPr lang="en-US" sz="1800" spc="-245" dirty="0" smtClean="0">
                <a:solidFill>
                  <a:srgbClr val="FFFF00"/>
                </a:solidFill>
                <a:latin typeface="Verdana"/>
                <a:cs typeface="Verdana"/>
              </a:rPr>
              <a:t>544593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272" y="4560189"/>
            <a:ext cx="23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10" dirty="0">
                <a:latin typeface="Verdana"/>
                <a:cs typeface="Verdana"/>
              </a:rPr>
              <a:t>01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5607"/>
            <a:ext cx="51004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/>
              <a:t>Dataset</a:t>
            </a:r>
            <a:r>
              <a:rPr sz="3600" spc="-300" dirty="0"/>
              <a:t> </a:t>
            </a:r>
            <a:r>
              <a:rPr lang="en-US" sz="3600" spc="-175" dirty="0" smtClean="0"/>
              <a:t>THAT IS USED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668270" y="1808201"/>
            <a:ext cx="8594090" cy="38392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354965" algn="l"/>
              </a:tabLst>
            </a:pPr>
            <a:r>
              <a:rPr sz="1700" spc="32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The authors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manually 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produced 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their 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own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high-quality,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non-redundant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dataset.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700" spc="32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comprehensive 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set 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complexes 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was 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chosen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from the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700" spc="-2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Bank.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</a:tabLst>
            </a:pPr>
            <a:r>
              <a:rPr sz="1700" spc="32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They were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subject 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number 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stringent filters such 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following:</a:t>
            </a:r>
            <a:endParaRPr sz="1700">
              <a:latin typeface="Verdana"/>
              <a:cs typeface="Verdana"/>
            </a:endParaRPr>
          </a:p>
          <a:p>
            <a:pPr marL="1155700" marR="149860" indent="-228600">
              <a:lnSpc>
                <a:spcPts val="1839"/>
              </a:lnSpc>
              <a:spcBef>
                <a:spcPts val="1025"/>
              </a:spcBef>
              <a:buClr>
                <a:srgbClr val="A42F0F"/>
              </a:buClr>
              <a:buFont typeface="Wingdings"/>
              <a:buChar char=""/>
              <a:tabLst>
                <a:tab pos="1155700" algn="l"/>
              </a:tabLst>
            </a:pP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Proteins 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sharing </a:t>
            </a:r>
            <a:r>
              <a:rPr sz="1700" spc="-215" dirty="0">
                <a:solidFill>
                  <a:srgbClr val="404040"/>
                </a:solidFill>
                <a:latin typeface="Verdana"/>
                <a:cs typeface="Verdana"/>
              </a:rPr>
              <a:t>&gt;20%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surface 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identity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higher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resolution proteins 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were 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eliminated</a:t>
            </a:r>
            <a:endParaRPr sz="1700">
              <a:latin typeface="Verdana"/>
              <a:cs typeface="Verdana"/>
            </a:endParaRPr>
          </a:p>
          <a:p>
            <a:pPr marL="1155700" marR="5080" indent="-228600">
              <a:lnSpc>
                <a:spcPts val="1839"/>
              </a:lnSpc>
              <a:spcBef>
                <a:spcPts val="985"/>
              </a:spcBef>
              <a:buClr>
                <a:srgbClr val="A42F0F"/>
              </a:buClr>
              <a:buFont typeface="Wingdings"/>
              <a:buChar char=""/>
              <a:tabLst>
                <a:tab pos="1155700" algn="l"/>
              </a:tabLst>
            </a:pP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Interfaces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were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result 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crystal 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packing 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were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eliminated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only 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retaining  dimers</a:t>
            </a:r>
            <a:endParaRPr sz="1700">
              <a:latin typeface="Verdana"/>
              <a:cs typeface="Verdana"/>
            </a:endParaRPr>
          </a:p>
          <a:p>
            <a:pPr marL="1155700" indent="-228600">
              <a:lnSpc>
                <a:spcPct val="100000"/>
              </a:lnSpc>
              <a:spcBef>
                <a:spcPts val="775"/>
              </a:spcBef>
              <a:buClr>
                <a:srgbClr val="A42F0F"/>
              </a:buClr>
              <a:buFont typeface="Wingdings"/>
              <a:buChar char=""/>
              <a:tabLst>
                <a:tab pos="1155700" algn="l"/>
              </a:tabLst>
            </a:pP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Dimers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containing </a:t>
            </a:r>
            <a:r>
              <a:rPr sz="1700" spc="-215" dirty="0">
                <a:solidFill>
                  <a:srgbClr val="404040"/>
                </a:solidFill>
                <a:latin typeface="Verdana"/>
                <a:cs typeface="Verdana"/>
              </a:rPr>
              <a:t>&lt;20% 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residue 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eliminated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700" spc="32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total 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700" spc="-235" dirty="0">
                <a:solidFill>
                  <a:srgbClr val="404040"/>
                </a:solidFill>
                <a:latin typeface="Verdana"/>
                <a:cs typeface="Verdana"/>
              </a:rPr>
              <a:t>180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proteins 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taken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from </a:t>
            </a:r>
            <a:r>
              <a:rPr sz="1700" spc="-225" dirty="0">
                <a:solidFill>
                  <a:srgbClr val="404040"/>
                </a:solidFill>
                <a:latin typeface="Verdana"/>
                <a:cs typeface="Verdana"/>
              </a:rPr>
              <a:t>149 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complexes 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survived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filtering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process.</a:t>
            </a:r>
            <a:endParaRPr sz="1700">
              <a:latin typeface="Verdana"/>
              <a:cs typeface="Verdana"/>
            </a:endParaRPr>
          </a:p>
          <a:p>
            <a:pPr marL="355600" marR="180975" indent="-342900">
              <a:lnSpc>
                <a:spcPts val="1839"/>
              </a:lnSpc>
              <a:spcBef>
                <a:spcPts val="1020"/>
              </a:spcBef>
              <a:tabLst>
                <a:tab pos="354965" algn="l"/>
              </a:tabLst>
            </a:pPr>
            <a:r>
              <a:rPr sz="1700" spc="32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-229" dirty="0">
                <a:solidFill>
                  <a:srgbClr val="404040"/>
                </a:solidFill>
                <a:latin typeface="Verdana"/>
                <a:cs typeface="Verdana"/>
              </a:rPr>
              <a:t>180, 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36 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were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involved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enzyme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inhibitor 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interactions, </a:t>
            </a:r>
            <a:r>
              <a:rPr sz="1700" spc="-155" dirty="0">
                <a:solidFill>
                  <a:srgbClr val="404040"/>
                </a:solidFill>
                <a:latin typeface="Verdana"/>
                <a:cs typeface="Verdana"/>
              </a:rPr>
              <a:t>27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hetero-obligate  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interactions, </a:t>
            </a:r>
            <a:r>
              <a:rPr sz="1700" spc="-155" dirty="0">
                <a:solidFill>
                  <a:srgbClr val="404040"/>
                </a:solidFill>
                <a:latin typeface="Verdana"/>
                <a:cs typeface="Verdana"/>
              </a:rPr>
              <a:t>87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homo-obligate 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interactions 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30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non-enzyme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inhibitor 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transient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interactions.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18" y="787653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0" dirty="0"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685024"/>
            <a:ext cx="10668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Surface </a:t>
            </a:r>
            <a:r>
              <a:rPr spc="-170" dirty="0"/>
              <a:t>Generation </a:t>
            </a:r>
            <a:r>
              <a:rPr spc="85" dirty="0"/>
              <a:t>&amp; </a:t>
            </a:r>
            <a:r>
              <a:rPr spc="-215" dirty="0" smtClean="0"/>
              <a:t>Interface</a:t>
            </a:r>
            <a:r>
              <a:rPr lang="en-US" spc="-215" dirty="0" smtClean="0"/>
              <a:t> </a:t>
            </a:r>
            <a:r>
              <a:rPr spc="-520" dirty="0" smtClean="0"/>
              <a:t> </a:t>
            </a:r>
            <a:r>
              <a:rPr spc="-155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1317" y="1391538"/>
            <a:ext cx="8727440" cy="43548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All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surfaces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used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were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solvent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excluded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surfaces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An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atom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became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part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surface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if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lost 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&gt;99%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its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surface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3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complex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formation</a:t>
            </a:r>
            <a:endParaRPr sz="1800" dirty="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800" spc="335" dirty="0">
                <a:solidFill>
                  <a:schemeClr val="bg1"/>
                </a:solidFill>
                <a:latin typeface="Arial"/>
                <a:cs typeface="Arial"/>
              </a:rPr>
              <a:t>	</a:t>
            </a:r>
            <a:r>
              <a:rPr sz="1800" spc="-120" dirty="0"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Surface </a:t>
            </a:r>
            <a:r>
              <a:rPr sz="1800" spc="-105" dirty="0"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Patch </a:t>
            </a:r>
            <a:r>
              <a:rPr sz="1800" spc="-95" dirty="0"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Generation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radius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sphere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needed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produce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patch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calculated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placed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center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surface vector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chosen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be 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center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patch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Due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irregular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topography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surface, a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large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surface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connected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several small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surfaces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generated.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Only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largest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one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retained.</a:t>
            </a:r>
            <a:endParaRPr sz="1800" dirty="0">
              <a:latin typeface="Verdana"/>
              <a:cs typeface="Verdana"/>
            </a:endParaRPr>
          </a:p>
          <a:p>
            <a:pPr marL="355600" marR="475615" indent="-343535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800" spc="335" dirty="0" smtClean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10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Patch </a:t>
            </a:r>
            <a:r>
              <a:rPr sz="1800" spc="-125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Size</a:t>
            </a:r>
            <a:r>
              <a:rPr sz="1800" spc="-125" dirty="0" smtClean="0">
                <a:latin typeface="Verdana"/>
                <a:cs typeface="Verdana"/>
              </a:rPr>
              <a:t> </a:t>
            </a:r>
            <a:r>
              <a:rPr sz="1800" spc="-45" dirty="0" smtClean="0">
                <a:solidFill>
                  <a:srgbClr val="404040"/>
                </a:solidFill>
                <a:latin typeface="Verdana"/>
                <a:cs typeface="Verdana"/>
              </a:rPr>
              <a:t>- </a:t>
            </a:r>
            <a:r>
              <a:rPr sz="1800" spc="-105" dirty="0" smtClean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size </a:t>
            </a:r>
            <a:r>
              <a:rPr sz="1800" spc="-75" dirty="0" smtClean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95" dirty="0" smtClean="0">
                <a:solidFill>
                  <a:srgbClr val="404040"/>
                </a:solidFill>
                <a:latin typeface="Verdana"/>
                <a:cs typeface="Verdana"/>
              </a:rPr>
              <a:t>patch </a:t>
            </a:r>
            <a:r>
              <a:rPr sz="1800" spc="-140" dirty="0" smtClean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-100" dirty="0" smtClean="0">
                <a:solidFill>
                  <a:srgbClr val="404040"/>
                </a:solidFill>
                <a:latin typeface="Verdana"/>
                <a:cs typeface="Verdana"/>
              </a:rPr>
              <a:t>determined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by the size </a:t>
            </a:r>
            <a:r>
              <a:rPr sz="1800" spc="-75" dirty="0" smtClean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5" dirty="0" smtClean="0">
                <a:solidFill>
                  <a:srgbClr val="404040"/>
                </a:solidFill>
                <a:latin typeface="Verdana"/>
                <a:cs typeface="Verdana"/>
              </a:rPr>
              <a:t>interacting  </a:t>
            </a:r>
            <a:r>
              <a:rPr sz="1800" spc="-100" dirty="0" smtClean="0">
                <a:solidFill>
                  <a:srgbClr val="404040"/>
                </a:solidFill>
                <a:latin typeface="Verdana"/>
                <a:cs typeface="Verdana"/>
              </a:rPr>
              <a:t>proteins in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5" dirty="0" smtClean="0">
                <a:solidFill>
                  <a:srgbClr val="404040"/>
                </a:solidFill>
                <a:latin typeface="Verdana"/>
                <a:cs typeface="Verdana"/>
              </a:rPr>
              <a:t>complex </a:t>
            </a:r>
            <a:r>
              <a:rPr sz="1800" spc="-85" dirty="0" smtClean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14" dirty="0" smtClean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size </a:t>
            </a:r>
            <a:r>
              <a:rPr sz="1800" spc="-75" dirty="0" smtClean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 smtClean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interface.</a:t>
            </a:r>
            <a:endParaRPr sz="1800" dirty="0" smtClean="0">
              <a:solidFill>
                <a:srgbClr val="404040"/>
              </a:solidFill>
              <a:latin typeface="Verdana"/>
              <a:cs typeface="Verdana"/>
            </a:endParaRPr>
          </a:p>
          <a:p>
            <a:pPr marL="355600" marR="447040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800" spc="335" dirty="0" smtClean="0">
                <a:solidFill>
                  <a:srgbClr val="404040"/>
                </a:solidFill>
                <a:latin typeface="Arial"/>
                <a:cs typeface="Arial"/>
              </a:rPr>
              <a:t>	</a:t>
            </a:r>
            <a:r>
              <a:rPr sz="1800" spc="-95" dirty="0" smtClean="0">
                <a:solidFill>
                  <a:srgbClr val="404040"/>
                </a:solidFill>
                <a:latin typeface="Verdana"/>
                <a:cs typeface="Verdana"/>
              </a:rPr>
              <a:t>Using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Linear </a:t>
            </a:r>
            <a:r>
              <a:rPr sz="1800" spc="-114" dirty="0" smtClean="0">
                <a:solidFill>
                  <a:srgbClr val="404040"/>
                </a:solidFill>
                <a:latin typeface="Verdana"/>
                <a:cs typeface="Verdana"/>
              </a:rPr>
              <a:t>Regression it </a:t>
            </a:r>
            <a:r>
              <a:rPr sz="1800" spc="-155" dirty="0" smtClean="0">
                <a:solidFill>
                  <a:srgbClr val="404040"/>
                </a:solidFill>
                <a:latin typeface="Verdana"/>
                <a:cs typeface="Verdana"/>
              </a:rPr>
              <a:t>was </a:t>
            </a:r>
            <a:r>
              <a:rPr sz="1800" spc="-70" dirty="0" smtClean="0">
                <a:solidFill>
                  <a:srgbClr val="404040"/>
                </a:solidFill>
                <a:latin typeface="Verdana"/>
                <a:cs typeface="Verdana"/>
              </a:rPr>
              <a:t>found </a:t>
            </a:r>
            <a:r>
              <a:rPr sz="1800" spc="-125" dirty="0" smtClean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0" dirty="0" smtClean="0">
                <a:solidFill>
                  <a:srgbClr val="404040"/>
                </a:solidFill>
                <a:latin typeface="Verdana"/>
                <a:cs typeface="Verdana"/>
              </a:rPr>
              <a:t>interface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size </a:t>
            </a:r>
            <a:r>
              <a:rPr sz="1800" spc="-155" dirty="0" smtClean="0">
                <a:solidFill>
                  <a:srgbClr val="404040"/>
                </a:solidFill>
                <a:latin typeface="Verdana"/>
                <a:cs typeface="Verdana"/>
              </a:rPr>
              <a:t>was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equivalent </a:t>
            </a:r>
            <a:r>
              <a:rPr sz="1800" spc="-70" dirty="0" smtClean="0">
                <a:solidFill>
                  <a:srgbClr val="404040"/>
                </a:solidFill>
                <a:latin typeface="Verdana"/>
                <a:cs typeface="Verdana"/>
              </a:rPr>
              <a:t>to  </a:t>
            </a:r>
            <a:r>
              <a:rPr sz="1800" spc="-340" dirty="0" smtClean="0">
                <a:solidFill>
                  <a:srgbClr val="404040"/>
                </a:solidFill>
                <a:latin typeface="Verdana"/>
                <a:cs typeface="Verdana"/>
              </a:rPr>
              <a:t>13% </a:t>
            </a:r>
            <a:r>
              <a:rPr sz="1800" spc="-75" dirty="0" smtClean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35" dirty="0" smtClean="0">
                <a:solidFill>
                  <a:srgbClr val="404040"/>
                </a:solidFill>
                <a:latin typeface="Verdana"/>
                <a:cs typeface="Verdana"/>
              </a:rPr>
              <a:t>smallest </a:t>
            </a:r>
            <a:r>
              <a:rPr sz="1800" spc="-90" dirty="0" smtClean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00" dirty="0" smtClean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5" dirty="0" smtClean="0">
                <a:solidFill>
                  <a:srgbClr val="404040"/>
                </a:solidFill>
                <a:latin typeface="Verdana"/>
                <a:cs typeface="Verdana"/>
              </a:rPr>
              <a:t>complex </a:t>
            </a:r>
            <a:r>
              <a:rPr sz="1800" spc="-85" dirty="0" smtClean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340" dirty="0" smtClean="0">
                <a:solidFill>
                  <a:srgbClr val="404040"/>
                </a:solidFill>
                <a:latin typeface="Verdana"/>
                <a:cs typeface="Verdana"/>
              </a:rPr>
              <a:t>12% </a:t>
            </a:r>
            <a:r>
              <a:rPr sz="1800" spc="-75" dirty="0" smtClean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the size </a:t>
            </a:r>
            <a:r>
              <a:rPr sz="1800" spc="-75" dirty="0" smtClean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 smtClean="0">
                <a:solidFill>
                  <a:srgbClr val="404040"/>
                </a:solidFill>
                <a:latin typeface="Verdana"/>
                <a:cs typeface="Verdana"/>
              </a:rPr>
              <a:t>the parent  </a:t>
            </a:r>
            <a:r>
              <a:rPr sz="1800" spc="-105" dirty="0" smtClean="0">
                <a:solidFill>
                  <a:srgbClr val="404040"/>
                </a:solidFill>
                <a:latin typeface="Verdana"/>
                <a:cs typeface="Verdana"/>
              </a:rPr>
              <a:t>protein.</a:t>
            </a:r>
            <a:endParaRPr sz="1800" dirty="0">
              <a:solidFill>
                <a:srgbClr val="404040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530" y="787653"/>
            <a:ext cx="20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5" dirty="0">
                <a:latin typeface="Verdana"/>
                <a:cs typeface="Verdana"/>
              </a:rPr>
              <a:t>11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60148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/>
              <a:t>Patches </a:t>
            </a:r>
            <a:r>
              <a:rPr sz="3600" spc="-165" dirty="0"/>
              <a:t>and</a:t>
            </a:r>
            <a:r>
              <a:rPr sz="3600" spc="-240" dirty="0"/>
              <a:t> </a:t>
            </a:r>
            <a:r>
              <a:rPr sz="3600" spc="-254" dirty="0"/>
              <a:t>Interfaces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2592323" y="1793748"/>
            <a:ext cx="7807452" cy="4527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1718" y="787653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0" dirty="0">
                <a:latin typeface="Verdana"/>
                <a:cs typeface="Verdana"/>
              </a:rPr>
              <a:t>12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70054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/>
              <a:t>Properties </a:t>
            </a:r>
            <a:r>
              <a:rPr sz="3600" spc="-145" dirty="0"/>
              <a:t>of </a:t>
            </a:r>
            <a:r>
              <a:rPr sz="3600" spc="-170" dirty="0"/>
              <a:t>Protein</a:t>
            </a:r>
            <a:r>
              <a:rPr sz="3600" spc="-440" dirty="0"/>
              <a:t> </a:t>
            </a:r>
            <a:r>
              <a:rPr sz="3600" spc="-235" dirty="0"/>
              <a:t>Patches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681097" y="1530444"/>
            <a:ext cx="8695690" cy="165925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Every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surface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vertex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labelled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6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surface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properties.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They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are:</a:t>
            </a:r>
            <a:endParaRPr sz="1800" dirty="0">
              <a:latin typeface="Verdana"/>
              <a:cs typeface="Verdana"/>
            </a:endParaRPr>
          </a:p>
          <a:p>
            <a:pPr marL="355600" marR="49149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20" dirty="0">
                <a:latin typeface="Verdana"/>
                <a:cs typeface="Verdana"/>
              </a:rPr>
              <a:t>Surface Shape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Two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parameters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called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"Shape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Index"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"Curvedness"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are 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calculated.</a:t>
            </a:r>
            <a:endParaRPr sz="1800" dirty="0">
              <a:latin typeface="Verdana"/>
              <a:cs typeface="Verdana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1019"/>
              </a:spcBef>
              <a:buClr>
                <a:srgbClr val="A42F0F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spc="-90" dirty="0">
                <a:latin typeface="Verdana"/>
                <a:cs typeface="Verdana"/>
              </a:rPr>
              <a:t>Shape </a:t>
            </a:r>
            <a:r>
              <a:rPr sz="1400" spc="-114" dirty="0">
                <a:latin typeface="Verdana"/>
                <a:cs typeface="Verdana"/>
              </a:rPr>
              <a:t>Index 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400" spc="-85" dirty="0">
                <a:solidFill>
                  <a:srgbClr val="404040"/>
                </a:solidFill>
                <a:latin typeface="Verdana"/>
                <a:cs typeface="Verdana"/>
              </a:rPr>
              <a:t>Describes the shape 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400" spc="-8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400" spc="-60" dirty="0">
                <a:solidFill>
                  <a:srgbClr val="404040"/>
                </a:solidFill>
                <a:latin typeface="Verdana"/>
                <a:cs typeface="Verdana"/>
              </a:rPr>
              <a:t>local </a:t>
            </a:r>
            <a:r>
              <a:rPr sz="1400" spc="-85" dirty="0">
                <a:solidFill>
                  <a:srgbClr val="404040"/>
                </a:solidFill>
                <a:latin typeface="Verdana"/>
                <a:cs typeface="Verdana"/>
              </a:rPr>
              <a:t>surface 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at </a:t>
            </a:r>
            <a:r>
              <a:rPr sz="1400" spc="-110" dirty="0">
                <a:solidFill>
                  <a:srgbClr val="404040"/>
                </a:solidFill>
                <a:latin typeface="Verdana"/>
                <a:cs typeface="Verdana"/>
              </a:rPr>
              <a:t>any </a:t>
            </a:r>
            <a:r>
              <a:rPr sz="1400" spc="-80" dirty="0">
                <a:solidFill>
                  <a:srgbClr val="404040"/>
                </a:solidFill>
                <a:latin typeface="Verdana"/>
                <a:cs typeface="Verdana"/>
              </a:rPr>
              <a:t>given 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point </a:t>
            </a:r>
            <a:r>
              <a:rPr sz="1400" spc="-125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400" spc="-11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400" spc="-65" dirty="0">
                <a:solidFill>
                  <a:srgbClr val="404040"/>
                </a:solidFill>
                <a:latin typeface="Verdana"/>
                <a:cs typeface="Verdana"/>
              </a:rPr>
              <a:t>independent 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of  </a:t>
            </a:r>
            <a:r>
              <a:rPr sz="1400" spc="-8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400" spc="-90" dirty="0">
                <a:solidFill>
                  <a:srgbClr val="404040"/>
                </a:solidFill>
                <a:latin typeface="Verdana"/>
                <a:cs typeface="Verdana"/>
              </a:rPr>
              <a:t>scale 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400" spc="-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404040"/>
                </a:solidFill>
                <a:latin typeface="Verdana"/>
                <a:cs typeface="Verdana"/>
              </a:rPr>
              <a:t>surface.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5496" y="4093590"/>
            <a:ext cx="5080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"/>
              <a:tabLst>
                <a:tab pos="241300" algn="l"/>
              </a:tabLst>
            </a:pPr>
            <a:r>
              <a:rPr sz="1400" spc="-80" dirty="0">
                <a:latin typeface="Verdana"/>
                <a:cs typeface="Verdana"/>
              </a:rPr>
              <a:t>Curvedness</a:t>
            </a:r>
            <a:r>
              <a:rPr sz="14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400" spc="-195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400" spc="-8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measure 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400" spc="-85" dirty="0">
                <a:solidFill>
                  <a:srgbClr val="404040"/>
                </a:solidFill>
                <a:latin typeface="Verdana"/>
                <a:cs typeface="Verdana"/>
              </a:rPr>
              <a:t>the curvature 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400" spc="-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4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404040"/>
                </a:solidFill>
                <a:latin typeface="Verdana"/>
                <a:cs typeface="Verdana"/>
              </a:rPr>
              <a:t>surface.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1097" y="5113401"/>
            <a:ext cx="84334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sz="1800" spc="-90" dirty="0">
                <a:latin typeface="Verdana"/>
                <a:cs typeface="Verdana"/>
              </a:rPr>
              <a:t>Conservation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rate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evolution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among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amino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acids.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BLAST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search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was 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performed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resultant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homologous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sequences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query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sequence 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aligned and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conservation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score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was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determined.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718" y="787653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0" dirty="0"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9391" y="3429000"/>
            <a:ext cx="3317748" cy="516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9391" y="4363211"/>
            <a:ext cx="2471927" cy="675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857503"/>
            <a:ext cx="8630920" cy="10547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221615" indent="-342900">
              <a:lnSpc>
                <a:spcPct val="75000"/>
              </a:lnSpc>
              <a:spcBef>
                <a:spcPts val="64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14" dirty="0">
                <a:latin typeface="Verdana"/>
                <a:cs typeface="Verdana"/>
              </a:rPr>
              <a:t>Electrostatic </a:t>
            </a:r>
            <a:r>
              <a:rPr sz="1800" spc="-100" dirty="0">
                <a:latin typeface="Verdana"/>
                <a:cs typeface="Verdana"/>
              </a:rPr>
              <a:t>Potential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It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basically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charge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protein.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example,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a 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DNA-binding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has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pocket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positive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charge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so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can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bind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which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has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negative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charge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from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all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phosphates.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electrostatic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potential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each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individual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was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computed.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483865"/>
            <a:ext cx="8730615" cy="3001591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5080" indent="-342900">
              <a:lnSpc>
                <a:spcPct val="75000"/>
              </a:lnSpc>
              <a:spcBef>
                <a:spcPts val="64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  <a:tab pos="2233295" algn="l"/>
              </a:tabLst>
            </a:pPr>
            <a:r>
              <a:rPr sz="1800" spc="-85" dirty="0">
                <a:latin typeface="Verdana"/>
                <a:cs typeface="Verdana"/>
              </a:rPr>
              <a:t>Hydrophobicity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-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 tendency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non-polar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substances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aggregate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an 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aqueous solution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exclude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water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molecules.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All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hydrophobic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molecule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surfaces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determined.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5600" marR="335915" indent="-342900">
              <a:lnSpc>
                <a:spcPct val="75600"/>
              </a:lnSpc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10" dirty="0">
                <a:latin typeface="Verdana"/>
                <a:cs typeface="Verdana"/>
              </a:rPr>
              <a:t>Residue </a:t>
            </a:r>
            <a:r>
              <a:rPr sz="1800" spc="-80" dirty="0">
                <a:latin typeface="Verdana"/>
                <a:cs typeface="Verdana"/>
              </a:rPr>
              <a:t>and </a:t>
            </a:r>
            <a:r>
              <a:rPr sz="1800" spc="-120" dirty="0">
                <a:latin typeface="Verdana"/>
                <a:cs typeface="Verdana"/>
              </a:rPr>
              <a:t>Interface </a:t>
            </a:r>
            <a:r>
              <a:rPr sz="1800" spc="-105" dirty="0">
                <a:latin typeface="Verdana"/>
                <a:cs typeface="Verdana"/>
              </a:rPr>
              <a:t>Propensity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 interactions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all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proteins in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entire 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family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calculated.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"/>
              <a:buChar char="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A42F0F"/>
              </a:buClr>
              <a:buFont typeface="Wingdings"/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marL="355600" marR="344170" indent="-342900">
              <a:lnSpc>
                <a:spcPct val="75600"/>
              </a:lnSpc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25" dirty="0">
                <a:latin typeface="Verdana"/>
                <a:cs typeface="Verdana"/>
              </a:rPr>
              <a:t>Solvent </a:t>
            </a:r>
            <a:r>
              <a:rPr sz="1800" spc="-95" dirty="0">
                <a:latin typeface="Verdana"/>
                <a:cs typeface="Verdana"/>
              </a:rPr>
              <a:t>Accessible </a:t>
            </a:r>
            <a:r>
              <a:rPr sz="1800" spc="-120" dirty="0">
                <a:latin typeface="Verdana"/>
                <a:cs typeface="Verdana"/>
              </a:rPr>
              <a:t>Surface </a:t>
            </a:r>
            <a:r>
              <a:rPr sz="1800" spc="-90" dirty="0">
                <a:latin typeface="Verdana"/>
                <a:cs typeface="Verdana"/>
              </a:rPr>
              <a:t>Area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solvent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accessible surface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area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each  atom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was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taken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from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previously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calculated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studies.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194" y="787653"/>
            <a:ext cx="24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85" dirty="0">
                <a:latin typeface="Verdana"/>
                <a:cs typeface="Verdana"/>
              </a:rPr>
              <a:t>14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73864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/>
              <a:t>Why </a:t>
            </a:r>
            <a:r>
              <a:rPr sz="3600" spc="-170" dirty="0"/>
              <a:t>Support </a:t>
            </a:r>
            <a:r>
              <a:rPr sz="3600" spc="-220" dirty="0"/>
              <a:t>Vector</a:t>
            </a:r>
            <a:r>
              <a:rPr sz="3600" spc="-340" dirty="0"/>
              <a:t> </a:t>
            </a:r>
            <a:r>
              <a:rPr sz="3600" spc="-180" dirty="0"/>
              <a:t>Machines?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671952" y="1985010"/>
            <a:ext cx="8757920" cy="205295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b="1" spc="-110" dirty="0">
                <a:solidFill>
                  <a:srgbClr val="404040"/>
                </a:solidFill>
                <a:latin typeface="Verdana"/>
                <a:cs typeface="Verdana"/>
              </a:rPr>
              <a:t>SVMs demonstrate </a:t>
            </a:r>
            <a:r>
              <a:rPr sz="1800" b="1" spc="-85" dirty="0">
                <a:solidFill>
                  <a:srgbClr val="404040"/>
                </a:solidFill>
                <a:latin typeface="Verdana"/>
                <a:cs typeface="Verdana"/>
              </a:rPr>
              <a:t>high prediction </a:t>
            </a:r>
            <a:r>
              <a:rPr sz="1800" b="1" spc="-114" dirty="0">
                <a:solidFill>
                  <a:srgbClr val="404040"/>
                </a:solidFill>
                <a:latin typeface="Verdana"/>
                <a:cs typeface="Verdana"/>
              </a:rPr>
              <a:t>accuracy </a:t>
            </a:r>
            <a:r>
              <a:rPr sz="1800" b="1" spc="-130" dirty="0">
                <a:solidFill>
                  <a:srgbClr val="404040"/>
                </a:solidFill>
                <a:latin typeface="Verdana"/>
                <a:cs typeface="Verdana"/>
              </a:rPr>
              <a:t>whilst </a:t>
            </a:r>
            <a:r>
              <a:rPr sz="1800" b="1" spc="-85" dirty="0">
                <a:solidFill>
                  <a:srgbClr val="404040"/>
                </a:solidFill>
                <a:latin typeface="Verdana"/>
                <a:cs typeface="Verdana"/>
              </a:rPr>
              <a:t>avoiding </a:t>
            </a:r>
            <a:r>
              <a:rPr sz="1800" b="1" spc="-110" dirty="0">
                <a:solidFill>
                  <a:srgbClr val="404040"/>
                </a:solidFill>
                <a:latin typeface="Verdana"/>
                <a:cs typeface="Verdana"/>
              </a:rPr>
              <a:t>over-fitting.</a:t>
            </a:r>
            <a:endParaRPr sz="1800" b="1" dirty="0">
              <a:latin typeface="Verdana"/>
              <a:cs typeface="Verdana"/>
            </a:endParaRPr>
          </a:p>
          <a:p>
            <a:pPr marL="355600" marR="1016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They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also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handle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large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feature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spaces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condense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information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given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by the 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training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dataset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using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vectors.</a:t>
            </a:r>
            <a:endParaRPr sz="18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SVMs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have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also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been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applied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other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similar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molecular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biology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applications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such 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gene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expression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classification,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classification,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fold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recognition, 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prediction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solvent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accessibility,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etc.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18" y="787653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0" dirty="0">
                <a:latin typeface="Verdana"/>
                <a:cs typeface="Verdana"/>
              </a:rPr>
              <a:t>15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8624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/>
              <a:t>How </a:t>
            </a:r>
            <a:r>
              <a:rPr sz="3600" spc="-150" dirty="0"/>
              <a:t>does </a:t>
            </a:r>
            <a:r>
              <a:rPr sz="3600" spc="-140" dirty="0"/>
              <a:t>SVM</a:t>
            </a:r>
            <a:r>
              <a:rPr sz="3600" spc="-465" dirty="0"/>
              <a:t> </a:t>
            </a:r>
            <a:r>
              <a:rPr sz="3600" spc="-250" dirty="0"/>
              <a:t>work?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668270" y="2033142"/>
            <a:ext cx="8272780" cy="243395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Classification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Visibly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separating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data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points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given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feature</a:t>
            </a:r>
            <a:r>
              <a:rPr sz="1800" spc="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space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Distance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from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example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xi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separator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Examples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closest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hyperplane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vectors.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Margin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ρ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separator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distance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between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vectors.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It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now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reduces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an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maximization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problem,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where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ρ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needs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3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maximized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data-points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aren't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linearly separable,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we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use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kernel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methods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18" y="787653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0" dirty="0">
                <a:latin typeface="Verdana"/>
                <a:cs typeface="Verdana"/>
              </a:rPr>
              <a:t>16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91856" y="2366772"/>
            <a:ext cx="1298448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394" y="437134"/>
            <a:ext cx="453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/>
              <a:t>How </a:t>
            </a:r>
            <a:r>
              <a:rPr sz="3600" spc="-150" dirty="0"/>
              <a:t>does </a:t>
            </a:r>
            <a:r>
              <a:rPr sz="3600" spc="-145" dirty="0"/>
              <a:t>SVM</a:t>
            </a:r>
            <a:r>
              <a:rPr sz="3600" spc="-455" dirty="0"/>
              <a:t> </a:t>
            </a:r>
            <a:r>
              <a:rPr sz="3600" spc="-250" dirty="0"/>
              <a:t>work?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93242" y="787653"/>
            <a:ext cx="23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15" dirty="0">
                <a:latin typeface="Verdana"/>
                <a:cs typeface="Verdana"/>
              </a:rPr>
              <a:t>17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11" y="1837682"/>
            <a:ext cx="7985178" cy="3182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5607"/>
            <a:ext cx="73864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04" dirty="0" smtClean="0"/>
              <a:t>PARAMETERS OF THE EXPERIMENT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668270" y="2033142"/>
            <a:ext cx="8140065" cy="20313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Kernel: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(Gaussian)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Radial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Basis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Function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Regularization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Parameter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C=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75" dirty="0">
                <a:solidFill>
                  <a:srgbClr val="404040"/>
                </a:solidFill>
                <a:latin typeface="Verdana"/>
                <a:cs typeface="Verdana"/>
              </a:rPr>
              <a:t>1.0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Kernel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Coefficient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γ 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0.01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Dataset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180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patches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hand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annotated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into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interacting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2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non-interacting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Varied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evaluation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validation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techniques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18" y="787653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0" dirty="0">
                <a:latin typeface="Verdana"/>
                <a:cs typeface="Verdana"/>
              </a:rPr>
              <a:t>18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6717" y="2478049"/>
            <a:ext cx="477888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90" dirty="0">
                <a:latin typeface="Arial"/>
                <a:cs typeface="Arial"/>
              </a:rPr>
              <a:t>Methodology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600" y="115822"/>
            <a:ext cx="3680460" cy="6615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6478" y="719073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874852"/>
            <a:ext cx="5164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>
                <a:solidFill>
                  <a:srgbClr val="252525"/>
                </a:solidFill>
                <a:latin typeface="Verdana"/>
                <a:cs typeface="Verdana"/>
              </a:rPr>
              <a:t>BIOINFORMATICS</a:t>
            </a:r>
            <a:r>
              <a:rPr sz="3600" spc="-2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250" dirty="0">
                <a:solidFill>
                  <a:srgbClr val="252525"/>
                </a:solidFill>
                <a:latin typeface="Verdana"/>
                <a:cs typeface="Verdana"/>
              </a:rPr>
              <a:t>PAPER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952" y="2872485"/>
            <a:ext cx="87452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5306060" algn="l"/>
              </a:tabLst>
            </a:pPr>
            <a:r>
              <a:rPr sz="2400" spc="4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400" spc="-165" dirty="0">
                <a:solidFill>
                  <a:srgbClr val="A42F0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authors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165" dirty="0">
                <a:solidFill>
                  <a:srgbClr val="404040"/>
                </a:solidFill>
                <a:latin typeface="Verdana"/>
                <a:cs typeface="Verdana"/>
              </a:rPr>
              <a:t>this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paper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James </a:t>
            </a:r>
            <a:r>
              <a:rPr sz="2400" spc="-260" dirty="0">
                <a:solidFill>
                  <a:srgbClr val="404040"/>
                </a:solidFill>
                <a:latin typeface="Verdana"/>
                <a:cs typeface="Verdana"/>
              </a:rPr>
              <a:t>R. 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Bradford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David </a:t>
            </a:r>
            <a:r>
              <a:rPr sz="2400" spc="-575" dirty="0">
                <a:solidFill>
                  <a:srgbClr val="404040"/>
                </a:solidFill>
                <a:latin typeface="Verdana"/>
                <a:cs typeface="Verdana"/>
              </a:rPr>
              <a:t>R. 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Westhead, </a:t>
            </a:r>
            <a:r>
              <a:rPr sz="2400" spc="-165" dirty="0">
                <a:solidFill>
                  <a:srgbClr val="404040"/>
                </a:solidFill>
                <a:latin typeface="Verdana"/>
                <a:cs typeface="Verdana"/>
              </a:rPr>
              <a:t>research 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scholars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the	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School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Biochemistry 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Molecular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Biology, </a:t>
            </a:r>
            <a:r>
              <a:rPr sz="2400" spc="-165" dirty="0">
                <a:solidFill>
                  <a:srgbClr val="404040"/>
                </a:solidFill>
                <a:latin typeface="Verdana"/>
                <a:cs typeface="Verdana"/>
              </a:rPr>
              <a:t>University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Leeds,</a:t>
            </a:r>
            <a:r>
              <a:rPr sz="2400" spc="-3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UK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430" y="7876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02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5607"/>
            <a:ext cx="47194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/>
              <a:t>Validation </a:t>
            </a:r>
            <a:r>
              <a:rPr sz="3600" spc="95" dirty="0"/>
              <a:t>&amp;</a:t>
            </a:r>
            <a:r>
              <a:rPr sz="3600" spc="-265" dirty="0"/>
              <a:t> </a:t>
            </a:r>
            <a:r>
              <a:rPr sz="3600" spc="-275" dirty="0"/>
              <a:t>Results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668270" y="2033142"/>
            <a:ext cx="8653780" cy="38106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Primary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Validation: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Leave-one-out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cross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validation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run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times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Patch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Creation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Evaluation:</a:t>
            </a:r>
            <a:endParaRPr sz="1800" dirty="0">
              <a:latin typeface="Verdana"/>
              <a:cs typeface="Verdana"/>
            </a:endParaRPr>
          </a:p>
          <a:p>
            <a:pPr marL="756285" indent="-286385">
              <a:lnSpc>
                <a:spcPct val="100000"/>
              </a:lnSpc>
              <a:spcBef>
                <a:spcPts val="1015"/>
              </a:spcBef>
              <a:buClr>
                <a:srgbClr val="A42F0F"/>
              </a:buClr>
              <a:buFont typeface="Wingdings"/>
              <a:buChar char=""/>
              <a:tabLst>
                <a:tab pos="756920" algn="l"/>
              </a:tabLst>
            </a:pPr>
            <a:r>
              <a:rPr sz="1600" spc="-120" dirty="0">
                <a:latin typeface="Verdana"/>
                <a:cs typeface="Verdana"/>
              </a:rPr>
              <a:t>Specificity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: 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number </a:t>
            </a: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interface 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residues 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in patch/number </a:t>
            </a: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patch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residues</a:t>
            </a:r>
            <a:endParaRPr sz="1600" dirty="0">
              <a:latin typeface="Verdana"/>
              <a:cs typeface="Verdana"/>
            </a:endParaRPr>
          </a:p>
          <a:p>
            <a:pPr marL="756285" indent="-28638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"/>
              <a:tabLst>
                <a:tab pos="756920" algn="l"/>
              </a:tabLst>
            </a:pPr>
            <a:r>
              <a:rPr sz="1600" spc="-145" dirty="0">
                <a:latin typeface="Verdana"/>
                <a:cs typeface="Verdana"/>
              </a:rPr>
              <a:t>Sensitivity</a:t>
            </a:r>
            <a:r>
              <a:rPr sz="1600" spc="-145" dirty="0">
                <a:solidFill>
                  <a:schemeClr val="bg1"/>
                </a:solidFill>
                <a:latin typeface="Verdana"/>
                <a:cs typeface="Verdana"/>
              </a:rPr>
              <a:t>: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number </a:t>
            </a: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interface 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residues 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in patch/number </a:t>
            </a: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interface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residues</a:t>
            </a:r>
            <a:endParaRPr sz="1600" dirty="0">
              <a:latin typeface="Verdana"/>
              <a:cs typeface="Verdana"/>
            </a:endParaRPr>
          </a:p>
          <a:p>
            <a:pPr marL="756285" marR="16319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"/>
              <a:tabLst>
                <a:tab pos="756920" algn="l"/>
              </a:tabLst>
            </a:pP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Success 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if 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patch 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over </a:t>
            </a:r>
            <a:r>
              <a:rPr sz="1600" spc="-215" dirty="0">
                <a:solidFill>
                  <a:srgbClr val="404040"/>
                </a:solidFill>
                <a:latin typeface="Verdana"/>
                <a:cs typeface="Verdana"/>
              </a:rPr>
              <a:t>50% 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specificity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600" spc="-215" dirty="0">
                <a:solidFill>
                  <a:srgbClr val="404040"/>
                </a:solidFill>
                <a:latin typeface="Verdana"/>
                <a:cs typeface="Verdana"/>
              </a:rPr>
              <a:t>20% 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sensitivity </a:t>
            </a:r>
            <a:r>
              <a:rPr sz="1600" spc="-140" dirty="0">
                <a:solidFill>
                  <a:srgbClr val="404040"/>
                </a:solidFill>
                <a:latin typeface="Verdana"/>
                <a:cs typeface="Verdana"/>
              </a:rPr>
              <a:t>was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ranked 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top  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three</a:t>
            </a:r>
            <a:endParaRPr sz="1600" dirty="0">
              <a:latin typeface="Verdana"/>
              <a:cs typeface="Verdana"/>
            </a:endParaRPr>
          </a:p>
          <a:p>
            <a:pPr marL="355600" marR="3937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Able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predict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location 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interface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76% 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(136/180)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proteins in 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dataset. 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60% 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(81/136)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these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instances,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patch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over 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50%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specificity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  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20%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sensitivity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was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top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ranked</a:t>
            </a:r>
            <a:r>
              <a:rPr sz="1800" spc="-2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patch</a:t>
            </a:r>
            <a:endParaRPr sz="18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P-value significance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tests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were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used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prove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this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method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performed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atleast 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twice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better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random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sampling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430" y="7876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62434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/>
              <a:t>Validation </a:t>
            </a:r>
            <a:r>
              <a:rPr sz="3600" spc="95" dirty="0"/>
              <a:t>&amp;</a:t>
            </a:r>
            <a:r>
              <a:rPr sz="3600" spc="-265" dirty="0"/>
              <a:t> </a:t>
            </a:r>
            <a:r>
              <a:rPr sz="3600" spc="-275" dirty="0"/>
              <a:t>Results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2339339" y="1315211"/>
            <a:ext cx="7560563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1718" y="787653"/>
            <a:ext cx="23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10" dirty="0">
                <a:latin typeface="Verdana"/>
                <a:cs typeface="Verdana"/>
              </a:rPr>
              <a:t>21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1004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/>
              <a:t>Validation </a:t>
            </a:r>
            <a:r>
              <a:rPr sz="3600" spc="95" dirty="0"/>
              <a:t>&amp;</a:t>
            </a:r>
            <a:r>
              <a:rPr sz="3600" spc="-265" dirty="0"/>
              <a:t> </a:t>
            </a:r>
            <a:r>
              <a:rPr sz="3600" spc="-275" dirty="0"/>
              <a:t>Results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852195" y="1752600"/>
            <a:ext cx="8534400" cy="3615267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777364">
              <a:lnSpc>
                <a:spcPct val="100000"/>
              </a:lnSpc>
              <a:spcBef>
                <a:spcPts val="1235"/>
              </a:spcBef>
              <a:tabLst>
                <a:tab pos="2119630" algn="l"/>
              </a:tabLst>
            </a:pPr>
            <a:r>
              <a:rPr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pc="-75" dirty="0"/>
              <a:t>Other</a:t>
            </a:r>
            <a:r>
              <a:rPr spc="-155" dirty="0"/>
              <a:t> </a:t>
            </a:r>
            <a:r>
              <a:rPr spc="-160" dirty="0"/>
              <a:t>Dataset:</a:t>
            </a:r>
          </a:p>
          <a:p>
            <a:pPr marL="2520950" marR="281305" indent="-287020">
              <a:lnSpc>
                <a:spcPct val="100000"/>
              </a:lnSpc>
              <a:spcBef>
                <a:spcPts val="1005"/>
              </a:spcBef>
            </a:pPr>
            <a:r>
              <a:rPr sz="1600" spc="295" dirty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1600" spc="-105" dirty="0"/>
              <a:t>Jones </a:t>
            </a:r>
            <a:r>
              <a:rPr sz="1600" spc="-80" dirty="0"/>
              <a:t>and Thornton </a:t>
            </a:r>
            <a:r>
              <a:rPr sz="1600" spc="-90" dirty="0"/>
              <a:t>achieved </a:t>
            </a:r>
            <a:r>
              <a:rPr sz="1600" spc="-110" dirty="0"/>
              <a:t>a </a:t>
            </a:r>
            <a:r>
              <a:rPr sz="1600" spc="-120" dirty="0"/>
              <a:t>success </a:t>
            </a:r>
            <a:r>
              <a:rPr sz="1600" spc="-110" dirty="0"/>
              <a:t>rate </a:t>
            </a:r>
            <a:r>
              <a:rPr sz="1600" spc="-70" dirty="0"/>
              <a:t>of </a:t>
            </a:r>
            <a:r>
              <a:rPr sz="1600" spc="-204" dirty="0"/>
              <a:t>64% </a:t>
            </a:r>
            <a:r>
              <a:rPr sz="1600" spc="-160" dirty="0"/>
              <a:t>(30/47) </a:t>
            </a:r>
            <a:r>
              <a:rPr sz="1600" spc="-114" dirty="0"/>
              <a:t>with </a:t>
            </a:r>
            <a:r>
              <a:rPr sz="1600" spc="-100" dirty="0"/>
              <a:t>their </a:t>
            </a:r>
            <a:r>
              <a:rPr sz="1600" spc="-90" dirty="0"/>
              <a:t>path </a:t>
            </a:r>
            <a:r>
              <a:rPr sz="1600" spc="-170" dirty="0"/>
              <a:t>analysis  </a:t>
            </a:r>
            <a:r>
              <a:rPr sz="1600" spc="-55" dirty="0"/>
              <a:t>tool</a:t>
            </a:r>
            <a:endParaRPr sz="1600" dirty="0">
              <a:latin typeface="Arial"/>
              <a:cs typeface="Arial"/>
            </a:endParaRPr>
          </a:p>
          <a:p>
            <a:pPr marL="2234565">
              <a:lnSpc>
                <a:spcPct val="100000"/>
              </a:lnSpc>
              <a:spcBef>
                <a:spcPts val="1005"/>
              </a:spcBef>
            </a:pPr>
            <a:r>
              <a:rPr sz="1600" spc="295" dirty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1600" spc="-55" dirty="0"/>
              <a:t>Our </a:t>
            </a:r>
            <a:r>
              <a:rPr sz="1600" spc="-80" dirty="0"/>
              <a:t>method </a:t>
            </a:r>
            <a:r>
              <a:rPr sz="1600" spc="-90" dirty="0"/>
              <a:t>achieved </a:t>
            </a:r>
            <a:r>
              <a:rPr sz="1600" spc="-225" dirty="0"/>
              <a:t>72% </a:t>
            </a:r>
            <a:r>
              <a:rPr sz="1600" spc="-155" dirty="0"/>
              <a:t>(34/47) </a:t>
            </a:r>
            <a:r>
              <a:rPr sz="1600" spc="-50" dirty="0"/>
              <a:t>on </a:t>
            </a:r>
            <a:r>
              <a:rPr sz="1600" spc="-100" dirty="0"/>
              <a:t>the </a:t>
            </a:r>
            <a:r>
              <a:rPr sz="1600" spc="-130" dirty="0"/>
              <a:t>same</a:t>
            </a:r>
            <a:r>
              <a:rPr sz="1600" spc="-175" dirty="0"/>
              <a:t> </a:t>
            </a:r>
            <a:r>
              <a:rPr sz="1600" spc="-105" dirty="0"/>
              <a:t>dataset</a:t>
            </a:r>
            <a:endParaRPr sz="1600" dirty="0">
              <a:latin typeface="Arial"/>
              <a:cs typeface="Arial"/>
            </a:endParaRPr>
          </a:p>
          <a:p>
            <a:pPr marL="2120265" marR="5080" indent="-342900">
              <a:lnSpc>
                <a:spcPct val="100000"/>
              </a:lnSpc>
              <a:spcBef>
                <a:spcPts val="990"/>
              </a:spcBef>
              <a:tabLst>
                <a:tab pos="2119630" algn="l"/>
              </a:tabLst>
            </a:pPr>
            <a:r>
              <a:rPr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pc="-100" dirty="0"/>
              <a:t>Secondary </a:t>
            </a:r>
            <a:r>
              <a:rPr spc="-90" dirty="0"/>
              <a:t>Heterogeneous </a:t>
            </a:r>
            <a:r>
              <a:rPr spc="-120" dirty="0"/>
              <a:t>Cross-validation: </a:t>
            </a:r>
            <a:r>
              <a:rPr spc="-105" dirty="0"/>
              <a:t>training </a:t>
            </a:r>
            <a:r>
              <a:rPr spc="-110" dirty="0"/>
              <a:t>the </a:t>
            </a:r>
            <a:r>
              <a:rPr spc="-80" dirty="0"/>
              <a:t>SVM </a:t>
            </a:r>
            <a:r>
              <a:rPr spc="-50" dirty="0"/>
              <a:t>on </a:t>
            </a:r>
            <a:r>
              <a:rPr spc="-110" dirty="0"/>
              <a:t>the </a:t>
            </a:r>
            <a:r>
              <a:rPr spc="-100" dirty="0"/>
              <a:t>proteins  </a:t>
            </a:r>
            <a:r>
              <a:rPr spc="-105" dirty="0"/>
              <a:t>involved in </a:t>
            </a:r>
            <a:r>
              <a:rPr spc="-75" dirty="0"/>
              <a:t>obligate </a:t>
            </a:r>
            <a:r>
              <a:rPr spc="-105" dirty="0"/>
              <a:t>interactions </a:t>
            </a:r>
            <a:r>
              <a:rPr spc="-85" dirty="0"/>
              <a:t>and </a:t>
            </a:r>
            <a:r>
              <a:rPr spc="-90" dirty="0"/>
              <a:t>predicting </a:t>
            </a:r>
            <a:r>
              <a:rPr spc="-55" dirty="0"/>
              <a:t>on </a:t>
            </a:r>
            <a:r>
              <a:rPr spc="-110" dirty="0"/>
              <a:t>the </a:t>
            </a:r>
            <a:r>
              <a:rPr spc="-125" dirty="0"/>
              <a:t>transient (enzyme-  </a:t>
            </a:r>
            <a:r>
              <a:rPr spc="-90" dirty="0"/>
              <a:t>inhibitor and </a:t>
            </a:r>
            <a:r>
              <a:rPr spc="-170" dirty="0"/>
              <a:t>NEIT) </a:t>
            </a:r>
            <a:r>
              <a:rPr spc="-105" dirty="0"/>
              <a:t>complex </a:t>
            </a:r>
            <a:r>
              <a:rPr spc="-125" dirty="0"/>
              <a:t>types </a:t>
            </a:r>
            <a:r>
              <a:rPr spc="-90" dirty="0"/>
              <a:t>and </a:t>
            </a:r>
            <a:r>
              <a:rPr spc="-114" dirty="0"/>
              <a:t>vice </a:t>
            </a:r>
            <a:r>
              <a:rPr spc="-145" dirty="0"/>
              <a:t>versa </a:t>
            </a:r>
            <a:r>
              <a:rPr spc="-110" dirty="0"/>
              <a:t>gave </a:t>
            </a:r>
            <a:r>
              <a:rPr spc="-125" dirty="0"/>
              <a:t>a </a:t>
            </a:r>
            <a:r>
              <a:rPr spc="-130" dirty="0"/>
              <a:t>success </a:t>
            </a:r>
            <a:r>
              <a:rPr spc="-125" dirty="0"/>
              <a:t>rate </a:t>
            </a:r>
            <a:r>
              <a:rPr spc="-75" dirty="0"/>
              <a:t>of </a:t>
            </a:r>
            <a:r>
              <a:rPr spc="-229" dirty="0"/>
              <a:t>64%  </a:t>
            </a:r>
            <a:r>
              <a:rPr spc="-190" dirty="0"/>
              <a:t>[42/66; </a:t>
            </a:r>
            <a:r>
              <a:rPr spc="-155" dirty="0"/>
              <a:t>Table </a:t>
            </a:r>
            <a:r>
              <a:rPr spc="-210" dirty="0"/>
              <a:t>2] </a:t>
            </a:r>
            <a:r>
              <a:rPr spc="-85" dirty="0"/>
              <a:t>and </a:t>
            </a:r>
            <a:r>
              <a:rPr spc="-55" dirty="0"/>
              <a:t>on </a:t>
            </a:r>
            <a:r>
              <a:rPr spc="-80" dirty="0"/>
              <a:t>obligate </a:t>
            </a:r>
            <a:r>
              <a:rPr spc="-110" dirty="0"/>
              <a:t>interfaces </a:t>
            </a:r>
            <a:r>
              <a:rPr spc="-95" dirty="0"/>
              <a:t>based </a:t>
            </a:r>
            <a:r>
              <a:rPr spc="-55" dirty="0"/>
              <a:t>on </a:t>
            </a:r>
            <a:r>
              <a:rPr spc="-105" dirty="0"/>
              <a:t>training </a:t>
            </a:r>
            <a:r>
              <a:rPr spc="-125" dirty="0"/>
              <a:t>with </a:t>
            </a:r>
            <a:r>
              <a:rPr spc="-130" dirty="0"/>
              <a:t>transients </a:t>
            </a:r>
            <a:r>
              <a:rPr spc="-125" dirty="0"/>
              <a:t>with  a </a:t>
            </a:r>
            <a:r>
              <a:rPr spc="-130" dirty="0"/>
              <a:t>success </a:t>
            </a:r>
            <a:r>
              <a:rPr spc="-125" dirty="0"/>
              <a:t>rate </a:t>
            </a:r>
            <a:r>
              <a:rPr spc="-75" dirty="0"/>
              <a:t>of </a:t>
            </a:r>
            <a:r>
              <a:rPr spc="-240" dirty="0"/>
              <a:t>83% </a:t>
            </a:r>
            <a:r>
              <a:rPr spc="-220" dirty="0"/>
              <a:t>[95/114;Table</a:t>
            </a:r>
            <a:r>
              <a:rPr spc="-300" dirty="0"/>
              <a:t> </a:t>
            </a:r>
            <a:r>
              <a:rPr spc="-215" dirty="0"/>
              <a:t>2]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3430" y="7876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22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1766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/>
              <a:t>Validation </a:t>
            </a:r>
            <a:r>
              <a:rPr sz="3600" spc="95" dirty="0"/>
              <a:t>&amp;</a:t>
            </a:r>
            <a:r>
              <a:rPr sz="3600" spc="-265" dirty="0"/>
              <a:t> </a:t>
            </a:r>
            <a:r>
              <a:rPr sz="3600" spc="-275" dirty="0"/>
              <a:t>Results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2273807" y="1456944"/>
            <a:ext cx="7673340" cy="5205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3430" y="7876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23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3290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/>
              <a:t>Validation </a:t>
            </a:r>
            <a:r>
              <a:rPr sz="3600" spc="95" dirty="0"/>
              <a:t>&amp;</a:t>
            </a:r>
            <a:r>
              <a:rPr sz="3600" spc="-265" dirty="0"/>
              <a:t> </a:t>
            </a:r>
            <a:r>
              <a:rPr sz="3600" spc="-275" dirty="0"/>
              <a:t>Results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107819" y="1929510"/>
            <a:ext cx="8724265" cy="1926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Unbound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Proteins: Select </a:t>
            </a:r>
            <a:r>
              <a:rPr sz="1800" spc="-300" dirty="0">
                <a:solidFill>
                  <a:srgbClr val="404040"/>
                </a:solidFill>
                <a:latin typeface="Verdana"/>
                <a:cs typeface="Verdana"/>
              </a:rPr>
              <a:t>10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unbound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proteins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have 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&gt;70%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sequence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identity 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within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endParaRPr sz="1800">
              <a:latin typeface="Verdana"/>
              <a:cs typeface="Verdana"/>
            </a:endParaRPr>
          </a:p>
          <a:p>
            <a:pPr marL="355600" marR="193040" indent="-342900" algn="just">
              <a:lnSpc>
                <a:spcPct val="100000"/>
              </a:lnSpc>
              <a:spcBef>
                <a:spcPts val="994"/>
              </a:spcBef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All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nine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these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predictions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reached </a:t>
            </a:r>
            <a:r>
              <a:rPr sz="1800" spc="-235" dirty="0">
                <a:solidFill>
                  <a:srgbClr val="404040"/>
                </a:solidFill>
                <a:latin typeface="Verdana"/>
                <a:cs typeface="Verdana"/>
              </a:rPr>
              <a:t>&gt;50%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sensitivity,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which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suggested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800" spc="-495" dirty="0">
                <a:solidFill>
                  <a:srgbClr val="404040"/>
                </a:solidFill>
                <a:latin typeface="Verdana"/>
                <a:cs typeface="Verdana"/>
              </a:rPr>
              <a:t>our 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patch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sizes,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calculated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800" spc="-285" dirty="0">
                <a:solidFill>
                  <a:srgbClr val="404040"/>
                </a:solidFill>
                <a:latin typeface="Verdana"/>
                <a:cs typeface="Verdana"/>
              </a:rPr>
              <a:t>6%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whole protein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surface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are were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an accurate 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estimate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interface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No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patch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was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ranked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below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two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five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were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ranked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382" y="787653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Verdana"/>
                <a:cs typeface="Verdana"/>
              </a:rPr>
              <a:t>24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8624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/>
              <a:t>Validation </a:t>
            </a:r>
            <a:r>
              <a:rPr sz="3600" spc="95" dirty="0"/>
              <a:t>&amp;</a:t>
            </a:r>
            <a:r>
              <a:rPr sz="3600" spc="-265" dirty="0"/>
              <a:t> </a:t>
            </a:r>
            <a:r>
              <a:rPr sz="3600" spc="-275" dirty="0"/>
              <a:t>Results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307847" y="1969007"/>
            <a:ext cx="11811000" cy="424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3430" y="7876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7100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/>
              <a:t>Validation </a:t>
            </a:r>
            <a:r>
              <a:rPr sz="3600" spc="95" dirty="0"/>
              <a:t>&amp;</a:t>
            </a:r>
            <a:r>
              <a:rPr sz="3600" spc="-265" dirty="0"/>
              <a:t> </a:t>
            </a:r>
            <a:r>
              <a:rPr sz="3600" spc="-275" dirty="0"/>
              <a:t>Results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069719" y="1929510"/>
            <a:ext cx="872426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Unbound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Proteins: Select </a:t>
            </a:r>
            <a:r>
              <a:rPr sz="1800" spc="-300" dirty="0">
                <a:solidFill>
                  <a:srgbClr val="404040"/>
                </a:solidFill>
                <a:latin typeface="Verdana"/>
                <a:cs typeface="Verdana"/>
              </a:rPr>
              <a:t>10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unbound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proteins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have 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&gt;70%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sequence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identity 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within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endParaRPr sz="1800" dirty="0">
              <a:latin typeface="Verdana"/>
              <a:cs typeface="Verdana"/>
            </a:endParaRPr>
          </a:p>
          <a:p>
            <a:pPr marL="355600" marR="193040" indent="-342900" algn="just">
              <a:lnSpc>
                <a:spcPct val="100000"/>
              </a:lnSpc>
              <a:spcBef>
                <a:spcPts val="994"/>
              </a:spcBef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All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nine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these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predictions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reached </a:t>
            </a:r>
            <a:r>
              <a:rPr sz="1800" spc="-235" dirty="0">
                <a:solidFill>
                  <a:srgbClr val="404040"/>
                </a:solidFill>
                <a:latin typeface="Verdana"/>
                <a:cs typeface="Verdana"/>
              </a:rPr>
              <a:t>&gt;50%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sensitivity,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which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suggested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800" spc="-495" dirty="0">
                <a:solidFill>
                  <a:srgbClr val="404040"/>
                </a:solidFill>
                <a:latin typeface="Verdana"/>
                <a:cs typeface="Verdana"/>
              </a:rPr>
              <a:t>our 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patch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sizes,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calculated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800" spc="-285" dirty="0">
                <a:solidFill>
                  <a:srgbClr val="404040"/>
                </a:solidFill>
                <a:latin typeface="Verdana"/>
                <a:cs typeface="Verdana"/>
              </a:rPr>
              <a:t>6%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whole protein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surface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are were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an accurate 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estimate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interface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size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No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patch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was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ranked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below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two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five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were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ranked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endParaRPr sz="1800" dirty="0">
              <a:latin typeface="Verdana"/>
              <a:cs typeface="Verdana"/>
            </a:endParaRPr>
          </a:p>
          <a:p>
            <a:pPr marL="355600" marR="13779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CAPRI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(Critical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Assessment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PRediction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Interactions):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significant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prediction 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interface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was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made in </a:t>
            </a:r>
            <a:r>
              <a:rPr sz="1800" spc="-455" dirty="0" smtClean="0">
                <a:solidFill>
                  <a:srgbClr val="404040"/>
                </a:solidFill>
                <a:latin typeface="Verdana"/>
                <a:cs typeface="Verdana"/>
              </a:rPr>
              <a:t>11</a:t>
            </a:r>
            <a:r>
              <a:rPr lang="en-US" sz="1800" spc="-455" dirty="0" smtClean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5" dirty="0" smtClean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300" dirty="0">
                <a:solidFill>
                  <a:srgbClr val="404040"/>
                </a:solidFill>
                <a:latin typeface="Verdana"/>
                <a:cs typeface="Verdana"/>
              </a:rPr>
              <a:t>15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cases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where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P-value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random  predictions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was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&lt;0.25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430" y="7876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26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1766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/>
              <a:t>Validation </a:t>
            </a:r>
            <a:r>
              <a:rPr sz="3600" spc="95" dirty="0"/>
              <a:t>&amp;</a:t>
            </a:r>
            <a:r>
              <a:rPr sz="3600" spc="-265" dirty="0"/>
              <a:t> </a:t>
            </a:r>
            <a:r>
              <a:rPr sz="3600" spc="-275" dirty="0"/>
              <a:t>Results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3267455" y="1400555"/>
            <a:ext cx="5629656" cy="524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954" y="787653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Verdana"/>
                <a:cs typeface="Verdana"/>
              </a:rPr>
              <a:t>27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37288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5" dirty="0"/>
              <a:t>R</a:t>
            </a:r>
            <a:r>
              <a:rPr sz="3600" spc="-220" dirty="0"/>
              <a:t>e</a:t>
            </a:r>
            <a:r>
              <a:rPr sz="3600" spc="-140" dirty="0"/>
              <a:t>f</a:t>
            </a:r>
            <a:r>
              <a:rPr sz="3600" spc="-229" dirty="0"/>
              <a:t>e</a:t>
            </a:r>
            <a:r>
              <a:rPr sz="3600" spc="-330" dirty="0"/>
              <a:t>r</a:t>
            </a:r>
            <a:r>
              <a:rPr sz="3600" spc="-220" dirty="0"/>
              <a:t>ences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2133600"/>
            <a:ext cx="10285730" cy="1726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pc="-145" dirty="0" smtClean="0">
                <a:solidFill>
                  <a:srgbClr val="404040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</a:rPr>
              <a:t>https</a:t>
            </a:r>
            <a:r>
              <a:rPr lang="en-US" spc="-145" dirty="0">
                <a:solidFill>
                  <a:srgbClr val="404040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</a:rPr>
              <a:t>://</a:t>
            </a:r>
            <a:r>
              <a:rPr lang="en-US" spc="-145" dirty="0" smtClean="0">
                <a:solidFill>
                  <a:srgbClr val="404040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</a:rPr>
              <a:t>www.researchgate.net/publication/221586641_Prediction_of_Protein-Protein_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pc="-145" dirty="0" smtClean="0">
                <a:solidFill>
                  <a:srgbClr val="404040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</a:rPr>
              <a:t>Interaction_Sites_Using_Support_Vector_Machines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pc="-130" dirty="0" smtClean="0">
                <a:solidFill>
                  <a:srgbClr val="404040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https</a:t>
            </a:r>
            <a:r>
              <a:rPr lang="en-US" spc="-130" dirty="0">
                <a:solidFill>
                  <a:srgbClr val="404040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://</a:t>
            </a:r>
            <a:r>
              <a:rPr lang="en-US" spc="-130" dirty="0" smtClean="0">
                <a:solidFill>
                  <a:srgbClr val="404040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en.wikipedia.org/wiki/Support_vector_machine</a:t>
            </a:r>
            <a:endParaRPr lang="en-US" spc="-130" dirty="0">
              <a:solidFill>
                <a:srgbClr val="404040"/>
              </a:solidFill>
              <a:uFill>
                <a:solidFill>
                  <a:srgbClr val="FA4917"/>
                </a:solidFill>
              </a:uFill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b="1" dirty="0" smtClean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Computational Intelligence Methods for Bioinformatics and Biostatistics: 8th Edition </a:t>
            </a:r>
            <a:r>
              <a:rPr lang="en-US" dirty="0" smtClean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Elia </a:t>
            </a:r>
            <a:r>
              <a:rPr lang="en-US" dirty="0" err="1" smtClean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Biganzoli</a:t>
            </a:r>
            <a:r>
              <a:rPr lang="en-US" dirty="0" smtClean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Alfredo </a:t>
            </a:r>
            <a:r>
              <a:rPr lang="en-US" dirty="0" err="1" smtClean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Vellido</a:t>
            </a:r>
            <a:r>
              <a:rPr lang="en-US" dirty="0" smtClean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Federico </a:t>
            </a:r>
            <a:r>
              <a:rPr lang="en-US" dirty="0" err="1" smtClean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Ambrogi</a:t>
            </a:r>
            <a:r>
              <a:rPr lang="en-US" dirty="0" smtClean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Roberto </a:t>
            </a:r>
            <a:r>
              <a:rPr lang="en-US" dirty="0" err="1" smtClean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Tagliaferri</a:t>
            </a:r>
            <a:endParaRPr lang="en-US" dirty="0" smtClean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sz="180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679" y="8257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28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270" y="2843529"/>
            <a:ext cx="5840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204" dirty="0" smtClean="0"/>
              <a:t>               </a:t>
            </a:r>
            <a:r>
              <a:rPr sz="4000" spc="-204" dirty="0" smtClean="0"/>
              <a:t>Questions</a:t>
            </a:r>
            <a:r>
              <a:rPr sz="4000" spc="-250" dirty="0" smtClean="0"/>
              <a:t>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478027" y="330263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29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25096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Contents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42361" y="1489963"/>
            <a:ext cx="6979284" cy="44399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Keywords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Understanding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Proteins,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their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Structure,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Interactions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Patches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Purpose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00" dirty="0" smtClean="0">
                <a:solidFill>
                  <a:srgbClr val="404040"/>
                </a:solidFill>
                <a:latin typeface="Verdana"/>
                <a:cs typeface="Verdana"/>
              </a:rPr>
              <a:t>Paper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100" dirty="0" smtClean="0">
                <a:solidFill>
                  <a:srgbClr val="404040"/>
                </a:solidFill>
                <a:latin typeface="Verdana"/>
                <a:cs typeface="Verdana"/>
              </a:rPr>
              <a:t>that is </a:t>
            </a:r>
            <a:r>
              <a:rPr sz="1800" spc="-105" dirty="0" smtClean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Surface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generation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interface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definitions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Properties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Patches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Why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SVMs?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What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SVM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how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does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work?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Experimental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set-up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Methodology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Validation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Results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References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430" y="7876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03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1172" y="2866390"/>
            <a:ext cx="290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/>
              <a:t>THANK</a:t>
            </a:r>
            <a:r>
              <a:rPr sz="3600" spc="-320" dirty="0"/>
              <a:t> </a:t>
            </a:r>
            <a:r>
              <a:rPr sz="3600" spc="-170" dirty="0"/>
              <a:t>YOU!!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54404" y="8257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30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5607"/>
            <a:ext cx="62434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09" dirty="0" smtClean="0">
                <a:latin typeface="Verdana" panose="020B0604030504040204" pitchFamily="34" charset="0"/>
                <a:ea typeface="Verdana" panose="020B0604030504040204" pitchFamily="34" charset="0"/>
              </a:rPr>
              <a:t>TERMINOLOGIES USED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941" y="1600200"/>
            <a:ext cx="4645025" cy="243395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Complexes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Transient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Interfaces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Obligate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Interfaces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Docking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Algorithms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Residues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Resolution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(higher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resolution)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382" y="787653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Verdana"/>
                <a:cs typeface="Verdana"/>
              </a:rPr>
              <a:t>04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270" y="804089"/>
            <a:ext cx="44183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95" dirty="0" smtClean="0"/>
              <a:t>What are </a:t>
            </a:r>
            <a:r>
              <a:rPr sz="3600" spc="-195" dirty="0" smtClean="0"/>
              <a:t>Proteins</a:t>
            </a:r>
            <a:r>
              <a:rPr lang="en-US" sz="3600" spc="-195" dirty="0" smtClean="0"/>
              <a:t>?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2668270" y="1757933"/>
            <a:ext cx="3195320" cy="2414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10" dirty="0">
                <a:solidFill>
                  <a:srgbClr val="252525"/>
                </a:solidFill>
                <a:latin typeface="Verdana"/>
                <a:cs typeface="Verdana"/>
              </a:rPr>
              <a:t>Complex </a:t>
            </a:r>
            <a:r>
              <a:rPr sz="2000" spc="-95" dirty="0">
                <a:solidFill>
                  <a:srgbClr val="252525"/>
                </a:solidFill>
                <a:latin typeface="Verdana"/>
                <a:cs typeface="Verdana"/>
              </a:rPr>
              <a:t>Amino-acids  </a:t>
            </a:r>
            <a:r>
              <a:rPr sz="2000" spc="-135" dirty="0">
                <a:solidFill>
                  <a:srgbClr val="252525"/>
                </a:solidFill>
                <a:latin typeface="Verdana"/>
                <a:cs typeface="Verdana"/>
              </a:rPr>
              <a:t>that </a:t>
            </a:r>
            <a:r>
              <a:rPr sz="2000" spc="-65" dirty="0">
                <a:solidFill>
                  <a:srgbClr val="252525"/>
                </a:solidFill>
                <a:latin typeface="Verdana"/>
                <a:cs typeface="Verdana"/>
              </a:rPr>
              <a:t>fold </a:t>
            </a:r>
            <a:r>
              <a:rPr sz="2000" spc="-90" dirty="0">
                <a:solidFill>
                  <a:srgbClr val="252525"/>
                </a:solidFill>
                <a:latin typeface="Verdana"/>
                <a:cs typeface="Verdana"/>
              </a:rPr>
              <a:t>into </a:t>
            </a:r>
            <a:r>
              <a:rPr sz="2000" spc="-135" dirty="0">
                <a:solidFill>
                  <a:srgbClr val="252525"/>
                </a:solidFill>
                <a:latin typeface="Verdana"/>
                <a:cs typeface="Verdana"/>
              </a:rPr>
              <a:t>a </a:t>
            </a:r>
            <a:r>
              <a:rPr sz="2000" spc="-114" dirty="0">
                <a:solidFill>
                  <a:srgbClr val="252525"/>
                </a:solidFill>
                <a:latin typeface="Verdana"/>
                <a:cs typeface="Verdana"/>
              </a:rPr>
              <a:t>highly  </a:t>
            </a:r>
            <a:r>
              <a:rPr sz="2000" spc="-125" dirty="0">
                <a:solidFill>
                  <a:srgbClr val="252525"/>
                </a:solidFill>
                <a:latin typeface="Verdana"/>
                <a:cs typeface="Verdana"/>
              </a:rPr>
              <a:t>stable </a:t>
            </a:r>
            <a:r>
              <a:rPr sz="2000" spc="-114" dirty="0">
                <a:solidFill>
                  <a:srgbClr val="252525"/>
                </a:solidFill>
                <a:latin typeface="Verdana"/>
                <a:cs typeface="Verdana"/>
              </a:rPr>
              <a:t>spherical</a:t>
            </a:r>
            <a:r>
              <a:rPr sz="2000" spc="-2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252525"/>
                </a:solidFill>
                <a:latin typeface="Verdana"/>
                <a:cs typeface="Verdana"/>
              </a:rPr>
              <a:t>structure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136525" indent="-342900" algn="just">
              <a:lnSpc>
                <a:spcPct val="100000"/>
              </a:lnSpc>
              <a:spcBef>
                <a:spcPts val="1530"/>
              </a:spcBef>
              <a:buClr>
                <a:srgbClr val="A42F0F"/>
              </a:buClr>
              <a:buFont typeface="Arial"/>
              <a:buChar char="•"/>
              <a:tabLst>
                <a:tab pos="355600" algn="l"/>
              </a:tabLst>
            </a:pPr>
            <a:r>
              <a:rPr sz="2000" spc="-160" dirty="0">
                <a:solidFill>
                  <a:srgbClr val="252525"/>
                </a:solidFill>
                <a:latin typeface="Verdana"/>
                <a:cs typeface="Verdana"/>
              </a:rPr>
              <a:t>Structure, </a:t>
            </a:r>
            <a:r>
              <a:rPr sz="2000" spc="-114" dirty="0">
                <a:solidFill>
                  <a:srgbClr val="252525"/>
                </a:solidFill>
                <a:latin typeface="Verdana"/>
                <a:cs typeface="Verdana"/>
              </a:rPr>
              <a:t>function, </a:t>
            </a:r>
            <a:r>
              <a:rPr sz="2000" spc="-95" dirty="0">
                <a:solidFill>
                  <a:srgbClr val="252525"/>
                </a:solidFill>
                <a:latin typeface="Verdana"/>
                <a:cs typeface="Verdana"/>
              </a:rPr>
              <a:t>and  </a:t>
            </a:r>
            <a:r>
              <a:rPr sz="2000" spc="-105" dirty="0">
                <a:solidFill>
                  <a:srgbClr val="252525"/>
                </a:solidFill>
                <a:latin typeface="Verdana"/>
                <a:cs typeface="Verdana"/>
              </a:rPr>
              <a:t>regulation </a:t>
            </a:r>
            <a:r>
              <a:rPr sz="2000" spc="-90" dirty="0">
                <a:solidFill>
                  <a:srgbClr val="252525"/>
                </a:solidFill>
                <a:latin typeface="Verdana"/>
                <a:cs typeface="Verdana"/>
              </a:rPr>
              <a:t>of </a:t>
            </a:r>
            <a:r>
              <a:rPr sz="2000" spc="-120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sz="20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Verdana"/>
                <a:cs typeface="Verdana"/>
              </a:rPr>
              <a:t>body’s  </a:t>
            </a:r>
            <a:r>
              <a:rPr sz="2000" spc="-155" dirty="0">
                <a:solidFill>
                  <a:srgbClr val="252525"/>
                </a:solidFill>
                <a:latin typeface="Verdana"/>
                <a:cs typeface="Verdana"/>
              </a:rPr>
              <a:t>tissues </a:t>
            </a:r>
            <a:r>
              <a:rPr sz="2000" spc="-95" dirty="0">
                <a:solidFill>
                  <a:srgbClr val="252525"/>
                </a:solidFill>
                <a:latin typeface="Verdana"/>
                <a:cs typeface="Verdana"/>
              </a:rPr>
              <a:t>and</a:t>
            </a:r>
            <a:r>
              <a:rPr sz="20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Verdana"/>
                <a:cs typeface="Verdana"/>
              </a:rPr>
              <a:t>organs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430" y="7876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05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87653"/>
            <a:ext cx="4095750" cy="542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510" y="494157"/>
            <a:ext cx="486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/>
              <a:t>Protein</a:t>
            </a:r>
            <a:r>
              <a:rPr sz="3600" spc="-295" dirty="0"/>
              <a:t> </a:t>
            </a:r>
            <a:r>
              <a:rPr sz="3600" spc="-260" dirty="0"/>
              <a:t>Structure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1842516" y="1456944"/>
            <a:ext cx="7377683" cy="490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3430" y="7876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06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5607"/>
            <a:ext cx="63958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70" dirty="0" smtClean="0"/>
              <a:t>How does </a:t>
            </a:r>
            <a:r>
              <a:rPr sz="3600" spc="-170" dirty="0" smtClean="0"/>
              <a:t>Protein</a:t>
            </a:r>
            <a:r>
              <a:rPr sz="3600" spc="-285" dirty="0" smtClean="0"/>
              <a:t> </a:t>
            </a:r>
            <a:r>
              <a:rPr sz="3600" spc="-245" dirty="0" smtClean="0"/>
              <a:t>Interact</a:t>
            </a:r>
            <a:r>
              <a:rPr lang="en-US" sz="3600" spc="-245" dirty="0" smtClean="0"/>
              <a:t>?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671952" y="1883155"/>
            <a:ext cx="8180070" cy="32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Proteins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often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form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temporary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bonds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each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other called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Protein-Protein 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Interactions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interactions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responsible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most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processes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body</a:t>
            </a:r>
            <a:endParaRPr sz="1800">
              <a:latin typeface="Verdana"/>
              <a:cs typeface="Verdana"/>
            </a:endParaRPr>
          </a:p>
          <a:p>
            <a:pPr marL="756285" indent="-286385">
              <a:lnSpc>
                <a:spcPct val="100000"/>
              </a:lnSpc>
              <a:spcBef>
                <a:spcPts val="1020"/>
              </a:spcBef>
              <a:buClr>
                <a:srgbClr val="A42F0F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Signal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Transduction</a:t>
            </a:r>
            <a:endParaRPr sz="1600">
              <a:latin typeface="Verdana"/>
              <a:cs typeface="Verdana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756920" algn="l"/>
              </a:tabLst>
            </a:pP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Transport 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Across</a:t>
            </a:r>
            <a:r>
              <a:rPr sz="16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Membranes</a:t>
            </a:r>
            <a:endParaRPr sz="1600">
              <a:latin typeface="Verdana"/>
              <a:cs typeface="Verdana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756920" algn="l"/>
              </a:tabLst>
            </a:pP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Cell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Metabolism</a:t>
            </a:r>
            <a:endParaRPr sz="1600">
              <a:latin typeface="Verdana"/>
              <a:cs typeface="Verdana"/>
            </a:endParaRPr>
          </a:p>
          <a:p>
            <a:pPr marL="756285" indent="-28638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AutoNum type="arabicPeriod"/>
              <a:tabLst>
                <a:tab pos="756920" algn="l"/>
              </a:tabLst>
            </a:pP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Muscle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Contraction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Protein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surfaces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can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split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'patches'.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These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patches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can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either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interacting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non-interacting.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954" y="787653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Verdana"/>
                <a:cs typeface="Verdana"/>
              </a:rPr>
              <a:t>07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8310" y="899540"/>
            <a:ext cx="2139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5" dirty="0"/>
              <a:t>PROTEIN</a:t>
            </a:r>
            <a:r>
              <a:rPr sz="2000" spc="-215" dirty="0"/>
              <a:t> </a:t>
            </a:r>
            <a:r>
              <a:rPr sz="2000" spc="-195" dirty="0"/>
              <a:t>PATCHES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909316" y="1819655"/>
            <a:ext cx="7296911" cy="4436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3430" y="7876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08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4052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 smtClean="0"/>
              <a:t>Purpose </a:t>
            </a:r>
            <a:r>
              <a:rPr sz="3600" spc="-145" dirty="0" smtClean="0"/>
              <a:t>of </a:t>
            </a:r>
            <a:r>
              <a:rPr sz="3600" spc="-215" dirty="0" smtClean="0"/>
              <a:t>the</a:t>
            </a:r>
            <a:r>
              <a:rPr sz="3600" spc="-395" dirty="0" smtClean="0"/>
              <a:t> </a:t>
            </a:r>
            <a:r>
              <a:rPr sz="3600" spc="-200" dirty="0"/>
              <a:t>Paper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671952" y="2023110"/>
            <a:ext cx="8986648" cy="29976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b="1" spc="-75" dirty="0">
                <a:solidFill>
                  <a:srgbClr val="404040"/>
                </a:solidFill>
                <a:latin typeface="Verdana"/>
                <a:cs typeface="Verdana"/>
              </a:rPr>
              <a:t>Multiple </a:t>
            </a:r>
            <a:r>
              <a:rPr sz="1800" b="1" spc="-85" dirty="0">
                <a:solidFill>
                  <a:srgbClr val="404040"/>
                </a:solidFill>
                <a:latin typeface="Verdana"/>
                <a:cs typeface="Verdana"/>
              </a:rPr>
              <a:t>protein-protein </a:t>
            </a:r>
            <a:r>
              <a:rPr sz="1800" b="1" spc="-135" dirty="0">
                <a:solidFill>
                  <a:srgbClr val="404040"/>
                </a:solidFill>
                <a:latin typeface="Verdana"/>
                <a:cs typeface="Verdana"/>
              </a:rPr>
              <a:t>structures </a:t>
            </a:r>
            <a:r>
              <a:rPr sz="1800" b="1" spc="-130" dirty="0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sz="1800" b="1" spc="-85" dirty="0">
                <a:solidFill>
                  <a:srgbClr val="404040"/>
                </a:solidFill>
                <a:latin typeface="Verdana"/>
                <a:cs typeface="Verdana"/>
              </a:rPr>
              <a:t>produced, </a:t>
            </a:r>
            <a:r>
              <a:rPr sz="1800" b="1" spc="-125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1800" b="1" spc="-110" dirty="0">
                <a:solidFill>
                  <a:srgbClr val="404040"/>
                </a:solidFill>
                <a:latin typeface="Verdana"/>
                <a:cs typeface="Verdana"/>
              </a:rPr>
              <a:t>unknown</a:t>
            </a:r>
            <a:r>
              <a:rPr sz="1800" b="1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404040"/>
                </a:solidFill>
                <a:latin typeface="Verdana"/>
                <a:cs typeface="Verdana"/>
              </a:rPr>
              <a:t>functions</a:t>
            </a:r>
            <a:endParaRPr sz="1800" b="1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85" dirty="0">
                <a:latin typeface="Verdana"/>
                <a:cs typeface="Verdana"/>
              </a:rPr>
              <a:t>By </a:t>
            </a:r>
            <a:r>
              <a:rPr sz="1800" spc="-95" dirty="0">
                <a:latin typeface="Verdana"/>
                <a:cs typeface="Verdana"/>
              </a:rPr>
              <a:t>identifying </a:t>
            </a:r>
            <a:r>
              <a:rPr sz="1800" spc="-105" dirty="0">
                <a:latin typeface="Verdana"/>
                <a:cs typeface="Verdana"/>
              </a:rPr>
              <a:t>interacting </a:t>
            </a:r>
            <a:r>
              <a:rPr sz="1800" spc="-130" dirty="0">
                <a:latin typeface="Verdana"/>
                <a:cs typeface="Verdana"/>
              </a:rPr>
              <a:t>surfaces, </a:t>
            </a:r>
            <a:r>
              <a:rPr sz="1800" spc="-95" dirty="0">
                <a:latin typeface="Verdana"/>
                <a:cs typeface="Verdana"/>
              </a:rPr>
              <a:t>important </a:t>
            </a:r>
            <a:r>
              <a:rPr sz="1800" spc="-114" dirty="0">
                <a:latin typeface="Verdana"/>
                <a:cs typeface="Verdana"/>
              </a:rPr>
              <a:t>clues </a:t>
            </a:r>
            <a:r>
              <a:rPr sz="1800" spc="-75" dirty="0">
                <a:latin typeface="Verdana"/>
                <a:cs typeface="Verdana"/>
              </a:rPr>
              <a:t>to </a:t>
            </a:r>
            <a:r>
              <a:rPr sz="1800" spc="-114" dirty="0">
                <a:latin typeface="Verdana"/>
                <a:cs typeface="Verdana"/>
              </a:rPr>
              <a:t>the </a:t>
            </a:r>
            <a:r>
              <a:rPr sz="1800" spc="-90" dirty="0">
                <a:latin typeface="Verdana"/>
                <a:cs typeface="Verdana"/>
              </a:rPr>
              <a:t>function </a:t>
            </a:r>
            <a:r>
              <a:rPr sz="1800" spc="-75" dirty="0">
                <a:latin typeface="Verdana"/>
                <a:cs typeface="Verdana"/>
              </a:rPr>
              <a:t>of </a:t>
            </a:r>
            <a:r>
              <a:rPr sz="1800" spc="-100" dirty="0">
                <a:latin typeface="Verdana"/>
                <a:cs typeface="Verdana"/>
              </a:rPr>
              <a:t>proteins </a:t>
            </a:r>
            <a:r>
              <a:rPr sz="1800" spc="-105" dirty="0">
                <a:latin typeface="Verdana"/>
                <a:cs typeface="Verdana"/>
              </a:rPr>
              <a:t>can  </a:t>
            </a:r>
            <a:r>
              <a:rPr sz="1800" spc="-65" dirty="0">
                <a:latin typeface="Verdana"/>
                <a:cs typeface="Verdana"/>
              </a:rPr>
              <a:t>be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determined</a:t>
            </a:r>
            <a:endParaRPr sz="1800" dirty="0">
              <a:latin typeface="Verdana"/>
              <a:cs typeface="Verdana"/>
            </a:endParaRPr>
          </a:p>
          <a:p>
            <a:pPr marL="355600" marR="12128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20" dirty="0">
                <a:latin typeface="Verdana"/>
                <a:cs typeface="Verdana"/>
              </a:rPr>
              <a:t>Each </a:t>
            </a:r>
            <a:r>
              <a:rPr sz="1800" spc="-70" dirty="0">
                <a:latin typeface="Verdana"/>
                <a:cs typeface="Verdana"/>
              </a:rPr>
              <a:t>binding </a:t>
            </a:r>
            <a:r>
              <a:rPr sz="1800" spc="-130" dirty="0">
                <a:latin typeface="Verdana"/>
                <a:cs typeface="Verdana"/>
              </a:rPr>
              <a:t>site </a:t>
            </a:r>
            <a:r>
              <a:rPr sz="1800" spc="-145" dirty="0">
                <a:latin typeface="Verdana"/>
                <a:cs typeface="Verdana"/>
              </a:rPr>
              <a:t>shares </a:t>
            </a:r>
            <a:r>
              <a:rPr sz="1800" spc="-95" dirty="0">
                <a:latin typeface="Verdana"/>
                <a:cs typeface="Verdana"/>
              </a:rPr>
              <a:t>important </a:t>
            </a:r>
            <a:r>
              <a:rPr sz="1800" spc="-105" dirty="0">
                <a:latin typeface="Verdana"/>
                <a:cs typeface="Verdana"/>
              </a:rPr>
              <a:t>properties, which differentiate </a:t>
            </a:r>
            <a:r>
              <a:rPr sz="1800" spc="-120" dirty="0">
                <a:latin typeface="Verdana"/>
                <a:cs typeface="Verdana"/>
              </a:rPr>
              <a:t>them </a:t>
            </a:r>
            <a:r>
              <a:rPr sz="1800" spc="-105" dirty="0">
                <a:latin typeface="Verdana"/>
                <a:cs typeface="Verdana"/>
              </a:rPr>
              <a:t>from </a:t>
            </a:r>
            <a:r>
              <a:rPr sz="1800" spc="-110" dirty="0">
                <a:latin typeface="Verdana"/>
                <a:cs typeface="Verdana"/>
              </a:rPr>
              <a:t>the  </a:t>
            </a:r>
            <a:r>
              <a:rPr sz="1800" spc="-150" dirty="0">
                <a:latin typeface="Verdana"/>
                <a:cs typeface="Verdana"/>
              </a:rPr>
              <a:t>rest </a:t>
            </a:r>
            <a:r>
              <a:rPr sz="1800" spc="-75" dirty="0">
                <a:latin typeface="Verdana"/>
                <a:cs typeface="Verdana"/>
              </a:rPr>
              <a:t>of </a:t>
            </a:r>
            <a:r>
              <a:rPr sz="1800" spc="-110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protein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45" dirty="0">
                <a:latin typeface="Verdana"/>
                <a:cs typeface="Verdana"/>
              </a:rPr>
              <a:t>However, </a:t>
            </a:r>
            <a:r>
              <a:rPr sz="1800" spc="-55" dirty="0">
                <a:latin typeface="Verdana"/>
                <a:cs typeface="Verdana"/>
              </a:rPr>
              <a:t>no </a:t>
            </a:r>
            <a:r>
              <a:rPr sz="1800" spc="-105" dirty="0">
                <a:latin typeface="Verdana"/>
                <a:cs typeface="Verdana"/>
              </a:rPr>
              <a:t>single </a:t>
            </a:r>
            <a:r>
              <a:rPr sz="1800" spc="-90" dirty="0">
                <a:latin typeface="Verdana"/>
                <a:cs typeface="Verdana"/>
              </a:rPr>
              <a:t>property </a:t>
            </a:r>
            <a:r>
              <a:rPr sz="1800" spc="-100" dirty="0">
                <a:latin typeface="Verdana"/>
                <a:cs typeface="Verdana"/>
              </a:rPr>
              <a:t>can </a:t>
            </a:r>
            <a:r>
              <a:rPr sz="1800" spc="-20" dirty="0">
                <a:latin typeface="Verdana"/>
                <a:cs typeface="Verdana"/>
              </a:rPr>
              <a:t>do </a:t>
            </a:r>
            <a:r>
              <a:rPr sz="1800" spc="-114" dirty="0">
                <a:latin typeface="Verdana"/>
                <a:cs typeface="Verdana"/>
              </a:rPr>
              <a:t>an </a:t>
            </a:r>
            <a:r>
              <a:rPr sz="1800" spc="-95" dirty="0">
                <a:latin typeface="Verdana"/>
                <a:cs typeface="Verdana"/>
              </a:rPr>
              <a:t>absolute</a:t>
            </a:r>
            <a:r>
              <a:rPr sz="1800" spc="-19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distinction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75" dirty="0">
                <a:latin typeface="Verdana"/>
                <a:cs typeface="Verdana"/>
              </a:rPr>
              <a:t>Multiple </a:t>
            </a:r>
            <a:r>
              <a:rPr sz="1800" spc="-120" dirty="0">
                <a:latin typeface="Verdana"/>
                <a:cs typeface="Verdana"/>
              </a:rPr>
              <a:t>such </a:t>
            </a:r>
            <a:r>
              <a:rPr sz="1800" spc="-105" dirty="0">
                <a:latin typeface="Verdana"/>
                <a:cs typeface="Verdana"/>
              </a:rPr>
              <a:t>physical-chemical </a:t>
            </a:r>
            <a:r>
              <a:rPr sz="1800" spc="-90" dirty="0">
                <a:latin typeface="Verdana"/>
                <a:cs typeface="Verdana"/>
              </a:rPr>
              <a:t>properties </a:t>
            </a:r>
            <a:r>
              <a:rPr sz="1800" spc="-130" dirty="0">
                <a:latin typeface="Verdana"/>
                <a:cs typeface="Verdana"/>
              </a:rPr>
              <a:t>are </a:t>
            </a:r>
            <a:r>
              <a:rPr sz="1800" spc="-80" dirty="0">
                <a:latin typeface="Verdana"/>
                <a:cs typeface="Verdana"/>
              </a:rPr>
              <a:t>combined </a:t>
            </a:r>
            <a:r>
              <a:rPr sz="1800" spc="-75" dirty="0">
                <a:latin typeface="Verdana"/>
                <a:cs typeface="Verdana"/>
              </a:rPr>
              <a:t>for </a:t>
            </a:r>
            <a:r>
              <a:rPr sz="1800" spc="-130" dirty="0">
                <a:latin typeface="Verdana"/>
                <a:cs typeface="Verdana"/>
              </a:rPr>
              <a:t>this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purpose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-110" dirty="0">
                <a:latin typeface="Verdana"/>
                <a:cs typeface="Verdana"/>
              </a:rPr>
              <a:t>authors </a:t>
            </a:r>
            <a:r>
              <a:rPr sz="1800" spc="-130" dirty="0">
                <a:latin typeface="Verdana"/>
                <a:cs typeface="Verdana"/>
              </a:rPr>
              <a:t>have </a:t>
            </a:r>
            <a:r>
              <a:rPr sz="1800" spc="-75" dirty="0">
                <a:latin typeface="Verdana"/>
                <a:cs typeface="Verdana"/>
              </a:rPr>
              <a:t>applied </a:t>
            </a:r>
            <a:r>
              <a:rPr sz="1800" spc="-90" dirty="0">
                <a:latin typeface="Verdana"/>
                <a:cs typeface="Verdana"/>
              </a:rPr>
              <a:t>Support </a:t>
            </a:r>
            <a:r>
              <a:rPr sz="1800" spc="-120" dirty="0">
                <a:latin typeface="Verdana"/>
                <a:cs typeface="Verdana"/>
              </a:rPr>
              <a:t>Vector </a:t>
            </a:r>
            <a:r>
              <a:rPr sz="1800" spc="-85" dirty="0">
                <a:latin typeface="Verdana"/>
                <a:cs typeface="Verdana"/>
              </a:rPr>
              <a:t>Machines </a:t>
            </a:r>
            <a:r>
              <a:rPr sz="1800" spc="-70" dirty="0">
                <a:latin typeface="Verdana"/>
                <a:cs typeface="Verdana"/>
              </a:rPr>
              <a:t>to </a:t>
            </a:r>
            <a:r>
              <a:rPr sz="1800" spc="-90" dirty="0">
                <a:latin typeface="Verdana"/>
                <a:cs typeface="Verdana"/>
              </a:rPr>
              <a:t>predict </a:t>
            </a:r>
            <a:r>
              <a:rPr sz="1800" spc="-120" dirty="0">
                <a:latin typeface="Verdana"/>
                <a:cs typeface="Verdana"/>
              </a:rPr>
              <a:t>these </a:t>
            </a:r>
            <a:r>
              <a:rPr sz="1800" spc="-70" dirty="0">
                <a:latin typeface="Verdana"/>
                <a:cs typeface="Verdana"/>
              </a:rPr>
              <a:t>binding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sites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430" y="7876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09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1477</TotalTime>
  <Words>374</Words>
  <Application>Microsoft Office PowerPoint</Application>
  <PresentationFormat>Widescreen</PresentationFormat>
  <Paragraphs>166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Times New Roman</vt:lpstr>
      <vt:lpstr>Verdana</vt:lpstr>
      <vt:lpstr>Wingdings</vt:lpstr>
      <vt:lpstr>Wingdings 3</vt:lpstr>
      <vt:lpstr>Slice</vt:lpstr>
      <vt:lpstr>Improved Prediction of Protein-Protein binding  sites using SVM</vt:lpstr>
      <vt:lpstr>PowerPoint Presentation</vt:lpstr>
      <vt:lpstr>Contents</vt:lpstr>
      <vt:lpstr>TERMINOLOGIES USED</vt:lpstr>
      <vt:lpstr>What are Proteins?</vt:lpstr>
      <vt:lpstr>Protein Structure</vt:lpstr>
      <vt:lpstr>How does Protein Interact?</vt:lpstr>
      <vt:lpstr>PROTEIN PATCHES</vt:lpstr>
      <vt:lpstr>Purpose of the Paper</vt:lpstr>
      <vt:lpstr>Dataset THAT IS USED</vt:lpstr>
      <vt:lpstr>Surface Generation &amp; Interface  Definition</vt:lpstr>
      <vt:lpstr>Patches and Interfaces</vt:lpstr>
      <vt:lpstr>Properties of Protein Patches</vt:lpstr>
      <vt:lpstr>PowerPoint Presentation</vt:lpstr>
      <vt:lpstr>Why Support Vector Machines?</vt:lpstr>
      <vt:lpstr>How does SVM work?</vt:lpstr>
      <vt:lpstr>How does SVM work?</vt:lpstr>
      <vt:lpstr>PARAMETERS OF THE EXPERIMENT</vt:lpstr>
      <vt:lpstr>Methodology</vt:lpstr>
      <vt:lpstr>Validation &amp; Results</vt:lpstr>
      <vt:lpstr>Validation &amp; Results</vt:lpstr>
      <vt:lpstr>Validation &amp; Results</vt:lpstr>
      <vt:lpstr>Validation &amp; Results</vt:lpstr>
      <vt:lpstr>Validation &amp; Results</vt:lpstr>
      <vt:lpstr>Validation &amp; Results</vt:lpstr>
      <vt:lpstr>Validation &amp; Results</vt:lpstr>
      <vt:lpstr>Validation &amp; Results</vt:lpstr>
      <vt:lpstr>References</vt:lpstr>
      <vt:lpstr>               Questions?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Prediction of  Protein-Protein binding  sites using SVM</dc:title>
  <cp:lastModifiedBy>Balaji PM</cp:lastModifiedBy>
  <cp:revision>10</cp:revision>
  <dcterms:created xsi:type="dcterms:W3CDTF">2018-11-25T06:15:21Z</dcterms:created>
  <dcterms:modified xsi:type="dcterms:W3CDTF">2018-11-26T22:39:29Z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2018-11-25T00:00:00Z</vt:filetime>
  </property>
</Properties>
</file>