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0"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 id="275" r:id="rId20"/>
    <p:sldId id="276" r:id="rId21"/>
    <p:sldId id="277" r:id="rId22"/>
    <p:sldId id="280" r:id="rId23"/>
    <p:sldId id="281" r:id="rId24"/>
    <p:sldId id="286" r:id="rId25"/>
    <p:sldId id="287" r:id="rId26"/>
    <p:sldId id="282" r:id="rId27"/>
    <p:sldId id="283" r:id="rId28"/>
    <p:sldId id="284" r:id="rId29"/>
    <p:sldId id="279"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352006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2062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2592-C4C4-4C9A-8363-9A131B6C0F4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799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2366468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2592-C4C4-4C9A-8363-9A131B6C0F4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702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2503724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163476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66353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112160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DE41F-4406-49EF-85C7-A38B6C8D19D6}"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32442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236022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DE41F-4406-49EF-85C7-A38B6C8D19D6}"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123376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DE41F-4406-49EF-85C7-A38B6C8D19D6}"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172517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DE41F-4406-49EF-85C7-A38B6C8D19D6}"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34657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138451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1DE41F-4406-49EF-85C7-A38B6C8D19D6}"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AE2592-C4C4-4C9A-8363-9A131B6C0F40}" type="slidenum">
              <a:rPr lang="en-US" smtClean="0"/>
              <a:t>‹#›</a:t>
            </a:fld>
            <a:endParaRPr lang="en-US"/>
          </a:p>
        </p:txBody>
      </p:sp>
    </p:spTree>
    <p:extLst>
      <p:ext uri="{BB962C8B-B14F-4D97-AF65-F5344CB8AC3E}">
        <p14:creationId xmlns:p14="http://schemas.microsoft.com/office/powerpoint/2010/main" val="304705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1DE41F-4406-49EF-85C7-A38B6C8D19D6}" type="datetimeFigureOut">
              <a:rPr lang="en-US" smtClean="0"/>
              <a:t>11/28/2018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AE2592-C4C4-4C9A-8363-9A131B6C0F40}" type="slidenum">
              <a:rPr lang="en-US" smtClean="0"/>
              <a:t>‹#›</a:t>
            </a:fld>
            <a:endParaRPr lang="en-US"/>
          </a:p>
        </p:txBody>
      </p:sp>
    </p:spTree>
    <p:extLst>
      <p:ext uri="{BB962C8B-B14F-4D97-AF65-F5344CB8AC3E}">
        <p14:creationId xmlns:p14="http://schemas.microsoft.com/office/powerpoint/2010/main" val="36302053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AD8E4-746F-4D0B-96CB-FAFC78EA7502}"/>
              </a:ext>
            </a:extLst>
          </p:cNvPr>
          <p:cNvSpPr>
            <a:spLocks noGrp="1"/>
          </p:cNvSpPr>
          <p:nvPr>
            <p:ph type="ctrTitle"/>
          </p:nvPr>
        </p:nvSpPr>
        <p:spPr>
          <a:xfrm>
            <a:off x="3373062" y="1864865"/>
            <a:ext cx="8131550" cy="2262781"/>
          </a:xfrm>
        </p:spPr>
        <p:txBody>
          <a:bodyPr>
            <a:normAutofit/>
          </a:bodyPr>
          <a:lstStyle/>
          <a:p>
            <a:pPr>
              <a:lnSpc>
                <a:spcPct val="90000"/>
              </a:lnSpc>
            </a:pPr>
            <a:r>
              <a:rPr lang="en-IN" sz="5000"/>
              <a:t>Overview and Recent Advances in Partial Least Squares</a:t>
            </a:r>
            <a:endParaRPr lang="en-US" sz="5000"/>
          </a:p>
        </p:txBody>
      </p:sp>
      <p:sp>
        <p:nvSpPr>
          <p:cNvPr id="3" name="Subtitle 2">
            <a:extLst>
              <a:ext uri="{FF2B5EF4-FFF2-40B4-BE49-F238E27FC236}">
                <a16:creationId xmlns:a16="http://schemas.microsoft.com/office/drawing/2014/main" id="{F0A760A7-E6AD-4972-8911-11FCDE89613E}"/>
              </a:ext>
            </a:extLst>
          </p:cNvPr>
          <p:cNvSpPr>
            <a:spLocks noGrp="1"/>
          </p:cNvSpPr>
          <p:nvPr>
            <p:ph type="subTitle" idx="1"/>
          </p:nvPr>
        </p:nvSpPr>
        <p:spPr>
          <a:xfrm>
            <a:off x="3373062" y="4127644"/>
            <a:ext cx="8131550" cy="1126283"/>
          </a:xfrm>
        </p:spPr>
        <p:txBody>
          <a:bodyPr>
            <a:normAutofit lnSpcReduction="10000"/>
          </a:bodyPr>
          <a:lstStyle/>
          <a:p>
            <a:pPr>
              <a:lnSpc>
                <a:spcPct val="90000"/>
              </a:lnSpc>
            </a:pPr>
            <a:r>
              <a:rPr lang="en-IN" sz="1200" b="1" dirty="0"/>
              <a:t>Presented by:</a:t>
            </a:r>
          </a:p>
          <a:p>
            <a:pPr>
              <a:lnSpc>
                <a:spcPct val="90000"/>
              </a:lnSpc>
            </a:pPr>
            <a:r>
              <a:rPr lang="en-IN" sz="1200" b="1" dirty="0"/>
              <a:t>Team 21</a:t>
            </a:r>
          </a:p>
          <a:p>
            <a:pPr>
              <a:lnSpc>
                <a:spcPct val="90000"/>
              </a:lnSpc>
            </a:pPr>
            <a:r>
              <a:rPr lang="en-IN" sz="1200" b="1" dirty="0"/>
              <a:t>Nazanin Salehabadi</a:t>
            </a:r>
          </a:p>
          <a:p>
            <a:pPr>
              <a:lnSpc>
                <a:spcPct val="90000"/>
              </a:lnSpc>
            </a:pPr>
            <a:r>
              <a:rPr lang="en-IN" sz="1200" b="1" dirty="0"/>
              <a:t>Shagun Paul</a:t>
            </a:r>
            <a:endParaRPr lang="en-US" sz="1100" b="1" dirty="0"/>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62823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524C-E025-4B4A-891C-1E3C5DC191D6}"/>
              </a:ext>
            </a:extLst>
          </p:cNvPr>
          <p:cNvSpPr>
            <a:spLocks noGrp="1"/>
          </p:cNvSpPr>
          <p:nvPr>
            <p:ph type="title"/>
          </p:nvPr>
        </p:nvSpPr>
        <p:spPr/>
        <p:txBody>
          <a:bodyPr/>
          <a:lstStyle/>
          <a:p>
            <a:r>
              <a:rPr lang="en-IN" dirty="0"/>
              <a:t>Forms of PLS: PLS1, PLS2</a:t>
            </a:r>
            <a:endParaRPr lang="en-US" dirty="0"/>
          </a:p>
        </p:txBody>
      </p:sp>
      <p:sp>
        <p:nvSpPr>
          <p:cNvPr id="3" name="Content Placeholder 2">
            <a:extLst>
              <a:ext uri="{FF2B5EF4-FFF2-40B4-BE49-F238E27FC236}">
                <a16:creationId xmlns:a16="http://schemas.microsoft.com/office/drawing/2014/main" id="{705F0208-3218-404F-80BF-145C7C65D8EB}"/>
              </a:ext>
            </a:extLst>
          </p:cNvPr>
          <p:cNvSpPr>
            <a:spLocks noGrp="1"/>
          </p:cNvSpPr>
          <p:nvPr>
            <p:ph idx="1"/>
          </p:nvPr>
        </p:nvSpPr>
        <p:spPr/>
        <p:txBody>
          <a:bodyPr/>
          <a:lstStyle/>
          <a:p>
            <a:r>
              <a:rPr lang="en-IN" dirty="0"/>
              <a:t>PLS1 is a variant in which one block of data comprises of single variable.</a:t>
            </a:r>
          </a:p>
          <a:p>
            <a:r>
              <a:rPr lang="en-IN" dirty="0"/>
              <a:t>PLS2 is a variant in which both blocks are multidimension.</a:t>
            </a:r>
          </a:p>
          <a:p>
            <a:r>
              <a:rPr lang="en-IN" dirty="0"/>
              <a:t>These variants work on following 2 assumptions:</a:t>
            </a:r>
          </a:p>
          <a:p>
            <a:pPr lvl="1">
              <a:buFont typeface="Wingdings" panose="05000000000000000000" pitchFamily="2" charset="2"/>
              <a:buChar char="v"/>
            </a:pPr>
            <a:r>
              <a:rPr lang="en-IN" dirty="0"/>
              <a:t>T</a:t>
            </a:r>
            <a:r>
              <a:rPr lang="en-US" dirty="0"/>
              <a:t>he score  vector, </a:t>
            </a:r>
            <a:r>
              <a:rPr lang="en-US" b="1" dirty="0"/>
              <a:t>{ t</a:t>
            </a:r>
            <a:r>
              <a:rPr lang="en-US" b="1" baseline="-25000" dirty="0"/>
              <a:t>i</a:t>
            </a:r>
            <a:r>
              <a:rPr lang="en-US" b="1" dirty="0"/>
              <a:t> }</a:t>
            </a:r>
            <a:r>
              <a:rPr lang="en-US" b="1" baseline="30000" dirty="0"/>
              <a:t>P</a:t>
            </a:r>
            <a:r>
              <a:rPr lang="en-US" b="1" dirty="0"/>
              <a:t> </a:t>
            </a:r>
            <a:r>
              <a:rPr lang="en-US" b="1" baseline="-25000" dirty="0" err="1"/>
              <a:t>i</a:t>
            </a:r>
            <a:r>
              <a:rPr lang="en-US" b="1" baseline="-25000" dirty="0"/>
              <a:t>=1</a:t>
            </a:r>
            <a:r>
              <a:rPr lang="en-US" b="1" dirty="0"/>
              <a:t> </a:t>
            </a:r>
            <a:r>
              <a:rPr lang="en-US" dirty="0"/>
              <a:t>are good predictors of Y</a:t>
            </a:r>
          </a:p>
          <a:p>
            <a:pPr lvl="1">
              <a:buFont typeface="Wingdings" panose="05000000000000000000" pitchFamily="2" charset="2"/>
              <a:buChar char="v"/>
            </a:pPr>
            <a:r>
              <a:rPr lang="en-IN" dirty="0"/>
              <a:t>There exists a linear inner relation between score vectors t, u s.t</a:t>
            </a:r>
          </a:p>
          <a:p>
            <a:pPr marL="914400" lvl="2" indent="0">
              <a:buNone/>
            </a:pPr>
            <a:r>
              <a:rPr lang="en-IN" dirty="0"/>
              <a:t>	</a:t>
            </a:r>
            <a:r>
              <a:rPr lang="en-IN" b="1" dirty="0"/>
              <a:t>U = TD + H </a:t>
            </a:r>
            <a:r>
              <a:rPr lang="en-IN" dirty="0"/>
              <a:t>where D: Diagonal Matrix and H: Matrix of Residuals</a:t>
            </a:r>
          </a:p>
          <a:p>
            <a:pPr marL="800100" lvl="1">
              <a:buFont typeface="Wingdings" panose="05000000000000000000" pitchFamily="2" charset="2"/>
              <a:buChar char="v"/>
            </a:pPr>
            <a:r>
              <a:rPr lang="en-US" b="1" dirty="0"/>
              <a:t>X </a:t>
            </a:r>
            <a:r>
              <a:rPr lang="en-US" dirty="0"/>
              <a:t>= </a:t>
            </a:r>
            <a:r>
              <a:rPr lang="en-US" b="1" dirty="0"/>
              <a:t>X</a:t>
            </a:r>
            <a:r>
              <a:rPr lang="en-US" i="1" dirty="0"/>
              <a:t>− </a:t>
            </a:r>
            <a:r>
              <a:rPr lang="en-US" b="1" dirty="0" err="1"/>
              <a:t>tp</a:t>
            </a:r>
            <a:r>
              <a:rPr lang="en-US" sz="1300" i="1" dirty="0" err="1"/>
              <a:t>T</a:t>
            </a:r>
            <a:r>
              <a:rPr lang="en-US" i="1" dirty="0"/>
              <a:t> </a:t>
            </a:r>
            <a:r>
              <a:rPr lang="en-US" dirty="0"/>
              <a:t>and </a:t>
            </a:r>
            <a:r>
              <a:rPr lang="en-US" b="1" dirty="0"/>
              <a:t>Y </a:t>
            </a:r>
            <a:r>
              <a:rPr lang="en-US" dirty="0"/>
              <a:t>= </a:t>
            </a:r>
            <a:r>
              <a:rPr lang="en-US" b="1" dirty="0"/>
              <a:t>Y </a:t>
            </a:r>
            <a:r>
              <a:rPr lang="en-US" i="1" dirty="0"/>
              <a:t>− </a:t>
            </a:r>
            <a:r>
              <a:rPr lang="en-US" b="1" dirty="0" err="1"/>
              <a:t>tc</a:t>
            </a:r>
            <a:r>
              <a:rPr lang="en-US" sz="1300" i="1" dirty="0" err="1"/>
              <a:t>T</a:t>
            </a:r>
            <a:endParaRPr lang="en-IN" dirty="0"/>
          </a:p>
          <a:p>
            <a:pPr marL="400050" indent="-285750"/>
            <a:r>
              <a:rPr lang="en-IN" dirty="0"/>
              <a:t>This approach is asymmetric and the </a:t>
            </a:r>
            <a:r>
              <a:rPr lang="en-US" dirty="0"/>
              <a:t>deflation scheme guarantees mutual orthogonality of the extracted score vectors.</a:t>
            </a:r>
          </a:p>
          <a:p>
            <a:pPr marL="400050" indent="-285750"/>
            <a:r>
              <a:rPr lang="en-IN" dirty="0"/>
              <a:t>For PLS1, the deflation of y is not needed during iteration.</a:t>
            </a:r>
          </a:p>
        </p:txBody>
      </p:sp>
    </p:spTree>
    <p:extLst>
      <p:ext uri="{BB962C8B-B14F-4D97-AF65-F5344CB8AC3E}">
        <p14:creationId xmlns:p14="http://schemas.microsoft.com/office/powerpoint/2010/main" val="404581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08D4-C01C-4FC2-B17F-DCBBE68464D2}"/>
              </a:ext>
            </a:extLst>
          </p:cNvPr>
          <p:cNvSpPr>
            <a:spLocks noGrp="1"/>
          </p:cNvSpPr>
          <p:nvPr>
            <p:ph type="title"/>
          </p:nvPr>
        </p:nvSpPr>
        <p:spPr/>
        <p:txBody>
          <a:bodyPr/>
          <a:lstStyle/>
          <a:p>
            <a:r>
              <a:rPr lang="en-IN" dirty="0"/>
              <a:t>Forms of PLS: PLS-SB</a:t>
            </a:r>
            <a:endParaRPr lang="en-US" dirty="0"/>
          </a:p>
        </p:txBody>
      </p:sp>
      <p:sp>
        <p:nvSpPr>
          <p:cNvPr id="3" name="Content Placeholder 2">
            <a:extLst>
              <a:ext uri="{FF2B5EF4-FFF2-40B4-BE49-F238E27FC236}">
                <a16:creationId xmlns:a16="http://schemas.microsoft.com/office/drawing/2014/main" id="{4BD93C9B-CB0D-49BF-B602-C8305A0FA3BB}"/>
              </a:ext>
            </a:extLst>
          </p:cNvPr>
          <p:cNvSpPr>
            <a:spLocks noGrp="1"/>
          </p:cNvSpPr>
          <p:nvPr>
            <p:ph idx="1"/>
          </p:nvPr>
        </p:nvSpPr>
        <p:spPr/>
        <p:txBody>
          <a:bodyPr/>
          <a:lstStyle/>
          <a:p>
            <a:r>
              <a:rPr lang="en-IN" dirty="0"/>
              <a:t>This approach is an extension to PLS1 and PLS2 variant.</a:t>
            </a:r>
          </a:p>
          <a:p>
            <a:r>
              <a:rPr lang="en-IN" dirty="0"/>
              <a:t>The computation of all eigenvectors at once defines another form of PLS.</a:t>
            </a:r>
          </a:p>
          <a:p>
            <a:pPr marL="0" indent="0">
              <a:buNone/>
            </a:pPr>
            <a:r>
              <a:rPr lang="en-IN" dirty="0"/>
              <a:t>	</a:t>
            </a:r>
          </a:p>
          <a:p>
            <a:r>
              <a:rPr lang="en-IN" dirty="0"/>
              <a:t>This computation involves a sequence of implicit rank-one deflation of overall cross product matrix , </a:t>
            </a:r>
            <a:r>
              <a:rPr lang="en-IN" b="1" dirty="0"/>
              <a:t>X</a:t>
            </a:r>
            <a:r>
              <a:rPr lang="en-IN" b="1" baseline="30000" dirty="0"/>
              <a:t>T</a:t>
            </a:r>
            <a:r>
              <a:rPr lang="en-IN" b="1" dirty="0"/>
              <a:t>Y</a:t>
            </a:r>
            <a:r>
              <a:rPr lang="en-IN" dirty="0"/>
              <a:t>.</a:t>
            </a:r>
          </a:p>
          <a:p>
            <a:r>
              <a:rPr lang="en-IN" dirty="0"/>
              <a:t>In this approach the extracted score vector { </a:t>
            </a:r>
            <a:r>
              <a:rPr lang="en-IN" dirty="0" err="1"/>
              <a:t>t</a:t>
            </a:r>
            <a:r>
              <a:rPr lang="en-IN" baseline="-25000" dirty="0" err="1"/>
              <a:t>i</a:t>
            </a:r>
            <a:r>
              <a:rPr lang="en-IN" dirty="0"/>
              <a:t> } is usually not mutually orthogonal.</a:t>
            </a:r>
            <a:endParaRPr lang="en-US" dirty="0"/>
          </a:p>
        </p:txBody>
      </p:sp>
      <p:pic>
        <p:nvPicPr>
          <p:cNvPr id="4" name="Picture 3">
            <a:extLst>
              <a:ext uri="{FF2B5EF4-FFF2-40B4-BE49-F238E27FC236}">
                <a16:creationId xmlns:a16="http://schemas.microsoft.com/office/drawing/2014/main" id="{78205284-8AC2-4D56-8BFA-7FD574244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4" y="2932588"/>
            <a:ext cx="2532714" cy="496412"/>
          </a:xfrm>
          <a:prstGeom prst="rect">
            <a:avLst/>
          </a:prstGeom>
        </p:spPr>
      </p:pic>
    </p:spTree>
    <p:extLst>
      <p:ext uri="{BB962C8B-B14F-4D97-AF65-F5344CB8AC3E}">
        <p14:creationId xmlns:p14="http://schemas.microsoft.com/office/powerpoint/2010/main" val="366650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8649-FE39-4527-8B4F-2EA412BC1F89}"/>
              </a:ext>
            </a:extLst>
          </p:cNvPr>
          <p:cNvSpPr>
            <a:spLocks noGrp="1"/>
          </p:cNvSpPr>
          <p:nvPr>
            <p:ph type="title"/>
          </p:nvPr>
        </p:nvSpPr>
        <p:spPr/>
        <p:txBody>
          <a:bodyPr/>
          <a:lstStyle/>
          <a:p>
            <a:r>
              <a:rPr lang="en-IN" dirty="0"/>
              <a:t>Forms of PLS: SIMPLS</a:t>
            </a:r>
            <a:endParaRPr lang="en-US" dirty="0"/>
          </a:p>
        </p:txBody>
      </p:sp>
      <p:sp>
        <p:nvSpPr>
          <p:cNvPr id="3" name="Content Placeholder 2">
            <a:extLst>
              <a:ext uri="{FF2B5EF4-FFF2-40B4-BE49-F238E27FC236}">
                <a16:creationId xmlns:a16="http://schemas.microsoft.com/office/drawing/2014/main" id="{E4439584-B218-4B09-B7CA-BFEAA952D9E5}"/>
              </a:ext>
            </a:extLst>
          </p:cNvPr>
          <p:cNvSpPr>
            <a:spLocks noGrp="1"/>
          </p:cNvSpPr>
          <p:nvPr>
            <p:ph idx="1"/>
          </p:nvPr>
        </p:nvSpPr>
        <p:spPr/>
        <p:txBody>
          <a:bodyPr/>
          <a:lstStyle/>
          <a:p>
            <a:r>
              <a:rPr lang="en-IN" dirty="0"/>
              <a:t>This approach was introduced in order to avoid deflation steps at each iteration of PLS1 and PLS2.</a:t>
            </a:r>
          </a:p>
          <a:p>
            <a:r>
              <a:rPr lang="en-IN" dirty="0"/>
              <a:t>This approach directly finds the value of weight vector, { w } which are then applied to original matrix X.</a:t>
            </a:r>
          </a:p>
          <a:p>
            <a:r>
              <a:rPr lang="en-IN" dirty="0"/>
              <a:t>The criterion of mutually orthogonal score vectors is maintained in this variant.</a:t>
            </a:r>
          </a:p>
          <a:p>
            <a:r>
              <a:rPr lang="en-IN" dirty="0"/>
              <a:t>SIMPLS is equal to PLS1 however, it differs in terms of PLS2 when applied to multidimensional matrix Y.</a:t>
            </a:r>
            <a:endParaRPr lang="en-US" dirty="0"/>
          </a:p>
        </p:txBody>
      </p:sp>
    </p:spTree>
    <p:extLst>
      <p:ext uri="{BB962C8B-B14F-4D97-AF65-F5344CB8AC3E}">
        <p14:creationId xmlns:p14="http://schemas.microsoft.com/office/powerpoint/2010/main" val="172437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BC5C-EEA8-4BA1-A4D5-F61EA6C21FC3}"/>
              </a:ext>
            </a:extLst>
          </p:cNvPr>
          <p:cNvSpPr>
            <a:spLocks noGrp="1"/>
          </p:cNvSpPr>
          <p:nvPr>
            <p:ph type="title"/>
          </p:nvPr>
        </p:nvSpPr>
        <p:spPr/>
        <p:txBody>
          <a:bodyPr/>
          <a:lstStyle/>
          <a:p>
            <a:r>
              <a:rPr lang="en-IN" dirty="0"/>
              <a:t>Projection Method: PCA vs. CCA vs. PLS</a:t>
            </a:r>
            <a:endParaRPr lang="en-US" dirty="0"/>
          </a:p>
        </p:txBody>
      </p:sp>
      <p:sp>
        <p:nvSpPr>
          <p:cNvPr id="3" name="Content Placeholder 2">
            <a:extLst>
              <a:ext uri="{FF2B5EF4-FFF2-40B4-BE49-F238E27FC236}">
                <a16:creationId xmlns:a16="http://schemas.microsoft.com/office/drawing/2014/main" id="{68C4683A-AEED-41B2-8F01-4B8371E708D9}"/>
              </a:ext>
            </a:extLst>
          </p:cNvPr>
          <p:cNvSpPr>
            <a:spLocks noGrp="1"/>
          </p:cNvSpPr>
          <p:nvPr>
            <p:ph idx="1"/>
          </p:nvPr>
        </p:nvSpPr>
        <p:spPr/>
        <p:txBody>
          <a:bodyPr/>
          <a:lstStyle/>
          <a:p>
            <a:r>
              <a:rPr lang="en-IN" dirty="0"/>
              <a:t>There are several methods of projection for latent variables apart from PLS namely:</a:t>
            </a:r>
          </a:p>
          <a:p>
            <a:pPr lvl="1">
              <a:buFont typeface="Wingdings" panose="05000000000000000000" pitchFamily="2" charset="2"/>
              <a:buChar char="v"/>
            </a:pPr>
            <a:r>
              <a:rPr lang="en-IN" dirty="0"/>
              <a:t>Principal Component Analysis (PCA)</a:t>
            </a:r>
          </a:p>
          <a:p>
            <a:pPr lvl="1">
              <a:buFont typeface="Wingdings" panose="05000000000000000000" pitchFamily="2" charset="2"/>
              <a:buChar char="v"/>
            </a:pPr>
            <a:r>
              <a:rPr lang="en-IN" dirty="0"/>
              <a:t>Canonical Correlation Analysis (CCA)</a:t>
            </a:r>
          </a:p>
          <a:p>
            <a:pPr indent="-285750"/>
            <a:r>
              <a:rPr lang="en-IN" dirty="0"/>
              <a:t>In PCA, the original variables are projected onto a direction of maximal variance that is called principal direction.</a:t>
            </a:r>
          </a:p>
          <a:p>
            <a:pPr indent="-285750"/>
            <a:r>
              <a:rPr lang="en-IN" dirty="0"/>
              <a:t>In CCA, the optimization criterion is based on finding maximum correlation.</a:t>
            </a:r>
          </a:p>
          <a:p>
            <a:pPr indent="-285750"/>
            <a:r>
              <a:rPr lang="en-IN" dirty="0"/>
              <a:t>PLS optimization is a form of CCA where </a:t>
            </a:r>
            <a:r>
              <a:rPr lang="en-US" dirty="0"/>
              <a:t>latent vectors are orthogonal directions that capture maximal co-variance in a single dataset.</a:t>
            </a:r>
          </a:p>
        </p:txBody>
      </p:sp>
    </p:spTree>
    <p:extLst>
      <p:ext uri="{BB962C8B-B14F-4D97-AF65-F5344CB8AC3E}">
        <p14:creationId xmlns:p14="http://schemas.microsoft.com/office/powerpoint/2010/main" val="366748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90CB-368E-4991-A8A6-07397C96ADE5}"/>
              </a:ext>
            </a:extLst>
          </p:cNvPr>
          <p:cNvSpPr>
            <a:spLocks noGrp="1"/>
          </p:cNvSpPr>
          <p:nvPr>
            <p:ph type="title"/>
          </p:nvPr>
        </p:nvSpPr>
        <p:spPr/>
        <p:txBody>
          <a:bodyPr/>
          <a:lstStyle/>
          <a:p>
            <a:r>
              <a:rPr lang="en-IN" dirty="0"/>
              <a:t>PLS Regression</a:t>
            </a:r>
            <a:endParaRPr lang="en-US" dirty="0"/>
          </a:p>
        </p:txBody>
      </p:sp>
      <p:sp>
        <p:nvSpPr>
          <p:cNvPr id="3" name="Content Placeholder 2">
            <a:extLst>
              <a:ext uri="{FF2B5EF4-FFF2-40B4-BE49-F238E27FC236}">
                <a16:creationId xmlns:a16="http://schemas.microsoft.com/office/drawing/2014/main" id="{BE391C79-C63E-49EC-AEF6-69E1D489D800}"/>
              </a:ext>
            </a:extLst>
          </p:cNvPr>
          <p:cNvSpPr>
            <a:spLocks noGrp="1"/>
          </p:cNvSpPr>
          <p:nvPr>
            <p:ph idx="1"/>
          </p:nvPr>
        </p:nvSpPr>
        <p:spPr/>
        <p:txBody>
          <a:bodyPr/>
          <a:lstStyle/>
          <a:p>
            <a:r>
              <a:rPr lang="en-IN" dirty="0"/>
              <a:t>In regression problems, the predictor variables and predicted(response) variables are considered as two blocks of variables.</a:t>
            </a:r>
          </a:p>
          <a:p>
            <a:r>
              <a:rPr lang="en-IN" dirty="0"/>
              <a:t>PLS is used to extract score vectors that serve as a new predictor which in turn regresses response variables on the new predictor. </a:t>
            </a:r>
          </a:p>
          <a:p>
            <a:r>
              <a:rPr lang="en-IN" dirty="0"/>
              <a:t>PLS1 and PLS2 can be used to solve linear regression problem.</a:t>
            </a:r>
          </a:p>
          <a:p>
            <a:pPr marL="0" indent="0">
              <a:buNone/>
            </a:pPr>
            <a:endParaRPr lang="en-US" dirty="0"/>
          </a:p>
        </p:txBody>
      </p:sp>
    </p:spTree>
    <p:extLst>
      <p:ext uri="{BB962C8B-B14F-4D97-AF65-F5344CB8AC3E}">
        <p14:creationId xmlns:p14="http://schemas.microsoft.com/office/powerpoint/2010/main" val="99966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74B-CE75-497B-80ED-9CDC3FAACFAE}"/>
              </a:ext>
            </a:extLst>
          </p:cNvPr>
          <p:cNvSpPr>
            <a:spLocks noGrp="1"/>
          </p:cNvSpPr>
          <p:nvPr>
            <p:ph type="title"/>
          </p:nvPr>
        </p:nvSpPr>
        <p:spPr/>
        <p:txBody>
          <a:bodyPr/>
          <a:lstStyle/>
          <a:p>
            <a:r>
              <a:rPr lang="en-IN" dirty="0"/>
              <a:t>PLS Regression</a:t>
            </a:r>
            <a:endParaRPr lang="en-US" dirty="0"/>
          </a:p>
        </p:txBody>
      </p:sp>
      <p:sp>
        <p:nvSpPr>
          <p:cNvPr id="3" name="Content Placeholder 2">
            <a:extLst>
              <a:ext uri="{FF2B5EF4-FFF2-40B4-BE49-F238E27FC236}">
                <a16:creationId xmlns:a16="http://schemas.microsoft.com/office/drawing/2014/main" id="{C6F9C492-A6FB-4C47-B179-D95C64B01F2B}"/>
              </a:ext>
            </a:extLst>
          </p:cNvPr>
          <p:cNvSpPr>
            <a:spLocks noGrp="1"/>
          </p:cNvSpPr>
          <p:nvPr>
            <p:ph idx="1"/>
          </p:nvPr>
        </p:nvSpPr>
        <p:spPr/>
        <p:txBody>
          <a:bodyPr/>
          <a:lstStyle/>
          <a:p>
            <a:r>
              <a:rPr lang="en-US" dirty="0"/>
              <a:t>Prediction happens by following formula:</a:t>
            </a:r>
          </a:p>
          <a:p>
            <a:pPr marL="1828800" lvl="4" indent="0">
              <a:buNone/>
            </a:pPr>
            <a:r>
              <a:rPr lang="en-IN" sz="1600" b="1" dirty="0"/>
              <a:t>Y</a:t>
            </a:r>
            <a:r>
              <a:rPr lang="en-US" sz="1600" b="1" dirty="0"/>
              <a:t> = XB +F</a:t>
            </a:r>
          </a:p>
          <a:p>
            <a:pPr marL="114300" indent="0">
              <a:buNone/>
            </a:pPr>
            <a:r>
              <a:rPr lang="en-IN" dirty="0"/>
              <a:t>where F is </a:t>
            </a:r>
            <a:r>
              <a:rPr lang="en-IN" b="1" i="1" dirty="0"/>
              <a:t>residual matrix </a:t>
            </a:r>
            <a:r>
              <a:rPr lang="en-IN" dirty="0"/>
              <a:t>and B represents </a:t>
            </a:r>
            <a:r>
              <a:rPr lang="en-IN" b="1" i="1" dirty="0"/>
              <a:t>matrix of regression coefficients </a:t>
            </a:r>
          </a:p>
          <a:p>
            <a:pPr marL="114300" indent="0">
              <a:buNone/>
            </a:pPr>
            <a:r>
              <a:rPr lang="en-IN" dirty="0"/>
              <a:t>as:</a:t>
            </a:r>
          </a:p>
          <a:p>
            <a:pPr marL="114300" indent="0">
              <a:buNone/>
            </a:pPr>
            <a:endParaRPr lang="en-US" b="1" dirty="0"/>
          </a:p>
          <a:p>
            <a:endParaRPr lang="en-IN" dirty="0"/>
          </a:p>
          <a:p>
            <a:r>
              <a:rPr lang="en-IN" dirty="0"/>
              <a:t>F</a:t>
            </a:r>
            <a:r>
              <a:rPr lang="en-US" dirty="0"/>
              <a:t>rom the given parameters, the result we get is:</a:t>
            </a:r>
          </a:p>
          <a:p>
            <a:pPr marL="0" indent="0">
              <a:buNone/>
            </a:pPr>
            <a:r>
              <a:rPr lang="en-IN" dirty="0"/>
              <a:t>	</a:t>
            </a:r>
            <a:endParaRPr lang="en-US" dirty="0"/>
          </a:p>
        </p:txBody>
      </p:sp>
      <p:pic>
        <p:nvPicPr>
          <p:cNvPr id="4" name="Picture 3">
            <a:extLst>
              <a:ext uri="{FF2B5EF4-FFF2-40B4-BE49-F238E27FC236}">
                <a16:creationId xmlns:a16="http://schemas.microsoft.com/office/drawing/2014/main" id="{83F338CF-8609-4EBC-AB59-5C55D35CF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371" y="3772172"/>
            <a:ext cx="7575081" cy="500478"/>
          </a:xfrm>
          <a:prstGeom prst="rect">
            <a:avLst/>
          </a:prstGeom>
        </p:spPr>
      </p:pic>
      <p:pic>
        <p:nvPicPr>
          <p:cNvPr id="5" name="Picture 4">
            <a:extLst>
              <a:ext uri="{FF2B5EF4-FFF2-40B4-BE49-F238E27FC236}">
                <a16:creationId xmlns:a16="http://schemas.microsoft.com/office/drawing/2014/main" id="{47A3DD8A-0D3A-4CEB-952B-927F2C462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815" y="5066461"/>
            <a:ext cx="3744226" cy="449486"/>
          </a:xfrm>
          <a:prstGeom prst="rect">
            <a:avLst/>
          </a:prstGeom>
        </p:spPr>
      </p:pic>
    </p:spTree>
    <p:extLst>
      <p:ext uri="{BB962C8B-B14F-4D97-AF65-F5344CB8AC3E}">
        <p14:creationId xmlns:p14="http://schemas.microsoft.com/office/powerpoint/2010/main" val="147600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0E6D-C8B1-4AB7-8D8F-E5009171A04D}"/>
              </a:ext>
            </a:extLst>
          </p:cNvPr>
          <p:cNvSpPr>
            <a:spLocks noGrp="1"/>
          </p:cNvSpPr>
          <p:nvPr>
            <p:ph type="title"/>
          </p:nvPr>
        </p:nvSpPr>
        <p:spPr/>
        <p:txBody>
          <a:bodyPr/>
          <a:lstStyle/>
          <a:p>
            <a:r>
              <a:rPr lang="en-IN" dirty="0"/>
              <a:t>Algebraic Interpretation of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542EDB-65C3-44F3-B782-4F534AE81A25}"/>
                  </a:ext>
                </a:extLst>
              </p:cNvPr>
              <p:cNvSpPr>
                <a:spLocks noGrp="1"/>
              </p:cNvSpPr>
              <p:nvPr>
                <p:ph idx="1"/>
              </p:nvPr>
            </p:nvSpPr>
            <p:spPr/>
            <p:txBody>
              <a:bodyPr>
                <a:normAutofit/>
              </a:bodyPr>
              <a:lstStyle/>
              <a:p>
                <a:r>
                  <a:rPr lang="en-IN" dirty="0"/>
                  <a:t>The linear regression model is summed up by:</a:t>
                </a:r>
                <a:endParaRPr lang="en-US" dirty="0"/>
              </a:p>
              <a:p>
                <a:pPr marL="1371600" lvl="3" indent="0">
                  <a:buNone/>
                </a:pPr>
                <a:r>
                  <a:rPr lang="en-IN" sz="1600" dirty="0"/>
                  <a:t>Y</a:t>
                </a:r>
                <a:r>
                  <a:rPr lang="en-US" sz="1600" dirty="0"/>
                  <a:t> = </a:t>
                </a:r>
                <a:r>
                  <a:rPr lang="en-US" sz="1600" dirty="0" err="1"/>
                  <a:t>Xb</a:t>
                </a:r>
                <a:r>
                  <a:rPr lang="en-US" sz="1600" dirty="0"/>
                  <a:t> + e where b is a unknown regression vector and e is a vector of independent identically distributed noise having var(e) = </a:t>
                </a:r>
                <a:r>
                  <a:rPr lang="el-GR" sz="1600" dirty="0"/>
                  <a:t>σ</a:t>
                </a:r>
                <a:r>
                  <a:rPr lang="en-IN" sz="1600" baseline="30000" dirty="0"/>
                  <a:t>2</a:t>
                </a:r>
                <a:endParaRPr lang="en-IN" sz="1600" dirty="0"/>
              </a:p>
              <a:p>
                <a:pPr marL="457200"/>
                <a:r>
                  <a:rPr lang="en-IN" dirty="0"/>
                  <a:t>X is decomposed using X = V</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𝑆</m:t>
                    </m:r>
                  </m:oMath>
                </a14:m>
                <a:r>
                  <a:rPr lang="en-IN" baseline="30000" dirty="0"/>
                  <a:t>T</a:t>
                </a:r>
                <a:r>
                  <a:rPr lang="en-IN" dirty="0"/>
                  <a:t>  where V and S are orthonormal matrices and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is diagonal matrix having singular values of X. </a:t>
                </a:r>
              </a:p>
              <a:p>
                <a:pPr marL="114300" indent="0">
                  <a:buNone/>
                </a:pPr>
                <a:r>
                  <a:rPr lang="en-IN" dirty="0"/>
                  <a:t>      </a:t>
                </a:r>
                <a:r>
                  <a:rPr lang="en-US" dirty="0"/>
                  <a:t>If we consider A </a:t>
                </a:r>
                <a:r>
                  <a:rPr lang="en-US" i="1" dirty="0"/>
                  <a:t>≡ </a:t>
                </a:r>
                <a:r>
                  <a:rPr lang="en-US" b="1" dirty="0"/>
                  <a:t>S^S</a:t>
                </a:r>
                <a:r>
                  <a:rPr lang="en-US" i="1" dirty="0"/>
                  <a:t>T </a:t>
                </a:r>
                <a:r>
                  <a:rPr lang="en-US" dirty="0"/>
                  <a:t>and </a:t>
                </a:r>
                <a:r>
                  <a:rPr lang="en-US" b="1" dirty="0"/>
                  <a:t>z </a:t>
                </a:r>
                <a:r>
                  <a:rPr lang="en-US" i="1" dirty="0"/>
                  <a:t>≡ </a:t>
                </a:r>
                <a:r>
                  <a:rPr lang="en-US" b="1" dirty="0"/>
                  <a:t>X</a:t>
                </a:r>
                <a:r>
                  <a:rPr lang="en-US" i="1" dirty="0"/>
                  <a:t>T </a:t>
                </a:r>
                <a:r>
                  <a:rPr lang="en-US" b="1" dirty="0"/>
                  <a:t>y</a:t>
                </a:r>
              </a:p>
              <a:p>
                <a:r>
                  <a:rPr lang="en-US" dirty="0"/>
                  <a:t>A lot of linear regression estimators are approximate solutions of the equation:			</a:t>
                </a:r>
              </a:p>
              <a:p>
                <a:pPr marL="0" indent="0">
                  <a:buNone/>
                </a:pPr>
                <a:r>
                  <a:rPr lang="en-US" dirty="0"/>
                  <a:t>                                                	     </a:t>
                </a:r>
                <a:r>
                  <a:rPr lang="en-US" b="1" dirty="0"/>
                  <a:t>Ab </a:t>
                </a:r>
                <a:r>
                  <a:rPr lang="en-US" dirty="0"/>
                  <a:t>= </a:t>
                </a:r>
                <a:r>
                  <a:rPr lang="en-US" b="1" dirty="0"/>
                  <a:t>z</a:t>
                </a:r>
              </a:p>
            </p:txBody>
          </p:sp>
        </mc:Choice>
        <mc:Fallback xmlns="">
          <p:sp>
            <p:nvSpPr>
              <p:cNvPr id="3" name="Content Placeholder 2">
                <a:extLst>
                  <a:ext uri="{FF2B5EF4-FFF2-40B4-BE49-F238E27FC236}">
                    <a16:creationId xmlns:a16="http://schemas.microsoft.com/office/drawing/2014/main" id="{E7542EDB-65C3-44F3-B782-4F534AE81A25}"/>
                  </a:ext>
                </a:extLst>
              </p:cNvPr>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65801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051-9CE2-44D8-9F20-55C0F3EFC3B7}"/>
              </a:ext>
            </a:extLst>
          </p:cNvPr>
          <p:cNvSpPr>
            <a:spLocks noGrp="1"/>
          </p:cNvSpPr>
          <p:nvPr>
            <p:ph type="title"/>
          </p:nvPr>
        </p:nvSpPr>
        <p:spPr/>
        <p:txBody>
          <a:bodyPr/>
          <a:lstStyle/>
          <a:p>
            <a:r>
              <a:rPr lang="en-IN" dirty="0"/>
              <a:t>Algebraic Representation of Linear Regression</a:t>
            </a:r>
            <a:endParaRPr lang="en-US" dirty="0"/>
          </a:p>
        </p:txBody>
      </p:sp>
      <p:sp>
        <p:nvSpPr>
          <p:cNvPr id="3" name="Content Placeholder 2">
            <a:extLst>
              <a:ext uri="{FF2B5EF4-FFF2-40B4-BE49-F238E27FC236}">
                <a16:creationId xmlns:a16="http://schemas.microsoft.com/office/drawing/2014/main" id="{A74516F4-69A6-4902-874F-24F21CC6A2F0}"/>
              </a:ext>
            </a:extLst>
          </p:cNvPr>
          <p:cNvSpPr>
            <a:spLocks noGrp="1"/>
          </p:cNvSpPr>
          <p:nvPr>
            <p:ph idx="1"/>
          </p:nvPr>
        </p:nvSpPr>
        <p:spPr/>
        <p:txBody>
          <a:bodyPr>
            <a:normAutofit fontScale="85000" lnSpcReduction="20000"/>
          </a:bodyPr>
          <a:lstStyle/>
          <a:p>
            <a:r>
              <a:rPr lang="en-IN" dirty="0"/>
              <a:t>For ordinary least squares estimator,             we can write:</a:t>
            </a:r>
          </a:p>
          <a:p>
            <a:pPr marL="0" indent="0">
              <a:buNone/>
            </a:pPr>
            <a:endParaRPr lang="en-IN" dirty="0"/>
          </a:p>
          <a:p>
            <a:endParaRPr lang="en-IN" dirty="0"/>
          </a:p>
          <a:p>
            <a:endParaRPr lang="en-IN" dirty="0"/>
          </a:p>
          <a:p>
            <a:endParaRPr lang="en-IN" dirty="0"/>
          </a:p>
          <a:p>
            <a:r>
              <a:rPr lang="en-IN" dirty="0"/>
              <a:t>For PCR estimator that regresses y on first p principal components, we can write:</a:t>
            </a:r>
          </a:p>
          <a:p>
            <a:pPr marL="0" indent="0">
              <a:buNone/>
            </a:pPr>
            <a:endParaRPr lang="en-IN" dirty="0"/>
          </a:p>
          <a:p>
            <a:endParaRPr lang="en-IN" dirty="0"/>
          </a:p>
          <a:p>
            <a:r>
              <a:rPr lang="en-IN" dirty="0"/>
              <a:t>For RR estimator we can write:</a:t>
            </a:r>
          </a:p>
          <a:p>
            <a:pPr marL="0" indent="0">
              <a:buNone/>
            </a:pPr>
            <a:endParaRPr lang="en-IN" dirty="0"/>
          </a:p>
          <a:p>
            <a:pPr marL="0" indent="0">
              <a:buNone/>
            </a:pPr>
            <a:endParaRPr lang="en-IN" dirty="0"/>
          </a:p>
          <a:p>
            <a:pPr marL="0" indent="0">
              <a:buNone/>
            </a:pPr>
            <a:r>
              <a:rPr lang="en-IN" dirty="0"/>
              <a:t>	</a:t>
            </a:r>
            <a:endParaRPr lang="en-US" dirty="0"/>
          </a:p>
        </p:txBody>
      </p:sp>
      <p:pic>
        <p:nvPicPr>
          <p:cNvPr id="4" name="Picture 3">
            <a:extLst>
              <a:ext uri="{FF2B5EF4-FFF2-40B4-BE49-F238E27FC236}">
                <a16:creationId xmlns:a16="http://schemas.microsoft.com/office/drawing/2014/main" id="{842C922C-D710-4CF7-9CC8-39837955EE1C}"/>
              </a:ext>
            </a:extLst>
          </p:cNvPr>
          <p:cNvPicPr>
            <a:picLocks noChangeAspect="1"/>
          </p:cNvPicPr>
          <p:nvPr/>
        </p:nvPicPr>
        <p:blipFill>
          <a:blip r:embed="rId2"/>
          <a:stretch>
            <a:fillRect/>
          </a:stretch>
        </p:blipFill>
        <p:spPr>
          <a:xfrm>
            <a:off x="6355201" y="2048794"/>
            <a:ext cx="577712" cy="412652"/>
          </a:xfrm>
          <a:prstGeom prst="rect">
            <a:avLst/>
          </a:prstGeom>
        </p:spPr>
      </p:pic>
      <p:pic>
        <p:nvPicPr>
          <p:cNvPr id="6" name="Picture 5">
            <a:extLst>
              <a:ext uri="{FF2B5EF4-FFF2-40B4-BE49-F238E27FC236}">
                <a16:creationId xmlns:a16="http://schemas.microsoft.com/office/drawing/2014/main" id="{1D170761-BCD8-42C5-92A9-5FE94BC3B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264" y="2549747"/>
            <a:ext cx="3307359" cy="1129976"/>
          </a:xfrm>
          <a:prstGeom prst="rect">
            <a:avLst/>
          </a:prstGeom>
        </p:spPr>
      </p:pic>
      <p:pic>
        <p:nvPicPr>
          <p:cNvPr id="7" name="Picture 6">
            <a:extLst>
              <a:ext uri="{FF2B5EF4-FFF2-40B4-BE49-F238E27FC236}">
                <a16:creationId xmlns:a16="http://schemas.microsoft.com/office/drawing/2014/main" id="{DF9F6589-1FAF-42EF-9216-291CEF53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943" y="4113706"/>
            <a:ext cx="1096114" cy="585762"/>
          </a:xfrm>
          <a:prstGeom prst="rect">
            <a:avLst/>
          </a:prstGeom>
        </p:spPr>
      </p:pic>
      <p:pic>
        <p:nvPicPr>
          <p:cNvPr id="8" name="Picture 7">
            <a:extLst>
              <a:ext uri="{FF2B5EF4-FFF2-40B4-BE49-F238E27FC236}">
                <a16:creationId xmlns:a16="http://schemas.microsoft.com/office/drawing/2014/main" id="{B9076920-E483-4710-9202-6AE4CB360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2311" y="4876071"/>
            <a:ext cx="2641024" cy="684179"/>
          </a:xfrm>
          <a:prstGeom prst="rect">
            <a:avLst/>
          </a:prstGeom>
        </p:spPr>
      </p:pic>
    </p:spTree>
    <p:extLst>
      <p:ext uri="{BB962C8B-B14F-4D97-AF65-F5344CB8AC3E}">
        <p14:creationId xmlns:p14="http://schemas.microsoft.com/office/powerpoint/2010/main" val="389667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36C1-A1C0-47A3-BE2A-680E291A707A}"/>
              </a:ext>
            </a:extLst>
          </p:cNvPr>
          <p:cNvSpPr>
            <a:spLocks noGrp="1"/>
          </p:cNvSpPr>
          <p:nvPr>
            <p:ph type="title"/>
          </p:nvPr>
        </p:nvSpPr>
        <p:spPr/>
        <p:txBody>
          <a:bodyPr/>
          <a:lstStyle/>
          <a:p>
            <a:r>
              <a:rPr lang="en-IN" dirty="0"/>
              <a:t>Algebraic Representation of Linear Regression</a:t>
            </a:r>
            <a:endParaRPr lang="en-US" dirty="0"/>
          </a:p>
        </p:txBody>
      </p:sp>
      <p:sp>
        <p:nvSpPr>
          <p:cNvPr id="3" name="Content Placeholder 2">
            <a:extLst>
              <a:ext uri="{FF2B5EF4-FFF2-40B4-BE49-F238E27FC236}">
                <a16:creationId xmlns:a16="http://schemas.microsoft.com/office/drawing/2014/main" id="{EA414732-D698-4CA5-9181-4575A900E8C2}"/>
              </a:ext>
            </a:extLst>
          </p:cNvPr>
          <p:cNvSpPr>
            <a:spLocks noGrp="1"/>
          </p:cNvSpPr>
          <p:nvPr>
            <p:ph idx="1"/>
          </p:nvPr>
        </p:nvSpPr>
        <p:spPr/>
        <p:txBody>
          <a:bodyPr>
            <a:normAutofit lnSpcReduction="10000"/>
          </a:bodyPr>
          <a:lstStyle/>
          <a:p>
            <a:r>
              <a:rPr lang="en-IN" dirty="0"/>
              <a:t>PLS Algorithm is equivalent to </a:t>
            </a:r>
            <a:r>
              <a:rPr lang="en-IN" b="1" dirty="0"/>
              <a:t>conjugate gradient method </a:t>
            </a:r>
            <a:r>
              <a:rPr lang="en-IN" dirty="0"/>
              <a:t>which is a procedure that iteratively computes appropriate solutions for </a:t>
            </a:r>
            <a:r>
              <a:rPr lang="en-US" b="1" dirty="0"/>
              <a:t>Ab </a:t>
            </a:r>
            <a:r>
              <a:rPr lang="en-US" dirty="0"/>
              <a:t>= </a:t>
            </a:r>
            <a:r>
              <a:rPr lang="en-US" b="1" dirty="0"/>
              <a:t>z </a:t>
            </a:r>
            <a:r>
              <a:rPr lang="en-IN" dirty="0"/>
              <a:t>by minimizing quadratic equation: </a:t>
            </a:r>
            <a:r>
              <a:rPr lang="en-IN" b="1" dirty="0"/>
              <a:t>½ </a:t>
            </a:r>
            <a:r>
              <a:rPr lang="en-IN" b="1" dirty="0" err="1"/>
              <a:t>b</a:t>
            </a:r>
            <a:r>
              <a:rPr lang="en-IN" b="1" baseline="30000" dirty="0" err="1"/>
              <a:t>T</a:t>
            </a:r>
            <a:r>
              <a:rPr lang="en-IN" b="1" dirty="0" err="1"/>
              <a:t>Ab</a:t>
            </a:r>
            <a:r>
              <a:rPr lang="en-IN" b="1" dirty="0"/>
              <a:t> – </a:t>
            </a:r>
            <a:r>
              <a:rPr lang="en-IN" b="1" dirty="0" err="1"/>
              <a:t>z</a:t>
            </a:r>
            <a:r>
              <a:rPr lang="en-IN" b="1" baseline="30000" dirty="0" err="1"/>
              <a:t>T</a:t>
            </a:r>
            <a:r>
              <a:rPr lang="en-IN" b="1" dirty="0" err="1"/>
              <a:t>b</a:t>
            </a:r>
            <a:r>
              <a:rPr lang="en-IN" b="1" dirty="0"/>
              <a:t> </a:t>
            </a:r>
            <a:r>
              <a:rPr lang="en-IN" dirty="0"/>
              <a:t>along directions that are A-orthogonal</a:t>
            </a:r>
          </a:p>
          <a:p>
            <a:r>
              <a:rPr lang="en-IN" dirty="0"/>
              <a:t>The solution is obtained after p steps is equal to the PLS estimator obtained after p iterations. </a:t>
            </a:r>
          </a:p>
          <a:p>
            <a:r>
              <a:rPr lang="en-IN" dirty="0"/>
              <a:t>This procedure is also closely related to Lanczos Algorithm, which helps in approximating eigenvalues. Lanczos uses the concept of Krylov Space to compute an orthogonal basis to produce a matrix that comprise of eigenvector-eigenvalue pairs. This provides us with the best approximation on eigenpairs.</a:t>
            </a:r>
          </a:p>
          <a:p>
            <a:r>
              <a:rPr lang="en-IN" dirty="0"/>
              <a:t>The weigh vectors of PLS1 are identical to basis vector of </a:t>
            </a:r>
            <a:r>
              <a:rPr lang="en-IN" dirty="0" err="1"/>
              <a:t>Lanczos</a:t>
            </a:r>
            <a:r>
              <a:rPr lang="en-IN" dirty="0"/>
              <a:t> algorithm and PLS estimator is the solution of optimization problem</a:t>
            </a:r>
            <a:endParaRPr lang="en-US" dirty="0"/>
          </a:p>
        </p:txBody>
      </p:sp>
      <p:pic>
        <p:nvPicPr>
          <p:cNvPr id="5" name="Picture 4">
            <a:extLst>
              <a:ext uri="{FF2B5EF4-FFF2-40B4-BE49-F238E27FC236}">
                <a16:creationId xmlns:a16="http://schemas.microsoft.com/office/drawing/2014/main" id="{965374BA-363D-4827-B00B-35C28ED56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060" y="5911222"/>
            <a:ext cx="2018858" cy="703822"/>
          </a:xfrm>
          <a:prstGeom prst="rect">
            <a:avLst/>
          </a:prstGeom>
        </p:spPr>
      </p:pic>
    </p:spTree>
    <p:extLst>
      <p:ext uri="{BB962C8B-B14F-4D97-AF65-F5344CB8AC3E}">
        <p14:creationId xmlns:p14="http://schemas.microsoft.com/office/powerpoint/2010/main" val="29352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9BB6-925D-4890-9F88-3759CAE24591}"/>
              </a:ext>
            </a:extLst>
          </p:cNvPr>
          <p:cNvSpPr>
            <a:spLocks noGrp="1"/>
          </p:cNvSpPr>
          <p:nvPr>
            <p:ph type="title"/>
          </p:nvPr>
        </p:nvSpPr>
        <p:spPr/>
        <p:txBody>
          <a:bodyPr/>
          <a:lstStyle/>
          <a:p>
            <a:r>
              <a:rPr lang="en-IN" dirty="0"/>
              <a:t>Shrinkage Properties of PLS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A34B1-AA8C-43A2-B6A9-F3620BA02330}"/>
                  </a:ext>
                </a:extLst>
              </p:cNvPr>
              <p:cNvSpPr>
                <a:spLocks noGrp="1"/>
              </p:cNvSpPr>
              <p:nvPr>
                <p:ph idx="1"/>
              </p:nvPr>
            </p:nvSpPr>
            <p:spPr/>
            <p:txBody>
              <a:bodyPr/>
              <a:lstStyle/>
              <a:p>
                <a:r>
                  <a:rPr lang="en-IN" dirty="0"/>
                  <a:t>Mean Squared Error(MSE) is a well-known method to evaluate the quality of estimator. It is also known that OLS estimator has no bias and the variance term depends on non-zero eigenvalues of A i.e. if eigenvalues are small, then variance can be very high and as a result give higher values of MSE.</a:t>
                </a:r>
              </a:p>
              <a:p>
                <a:r>
                  <a:rPr lang="en-IN" dirty="0"/>
                  <a:t>To decrease MSE, we need to modify OLS estimator. The general formula of shrinkage estimator is, </a:t>
                </a:r>
                <a:endParaRPr lang="en-US" dirty="0"/>
              </a:p>
              <a:p>
                <a:pPr marL="0" indent="0">
                  <a:buNone/>
                </a:pPr>
                <a:r>
                  <a:rPr lang="en-IN" dirty="0"/>
                  <a:t>	</a:t>
                </a: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IN" b="0" i="1" dirty="0" smtClean="0">
                            <a:latin typeface="Cambria Math" panose="02040503050406030204" pitchFamily="18" charset="0"/>
                          </a:rPr>
                          <m:t>𝑏</m:t>
                        </m:r>
                      </m:e>
                    </m:acc>
                  </m:oMath>
                </a14:m>
                <a:r>
                  <a:rPr lang="en-US" baseline="-25000" dirty="0" err="1"/>
                  <a:t>shr</a:t>
                </a:r>
                <a:r>
                  <a:rPr lang="en-US" dirty="0"/>
                  <a:t>=</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𝑟𝑘</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sup>
                      <m:e>
                        <m:r>
                          <a:rPr lang="en-IN" b="0" i="1" smtClean="0">
                            <a:latin typeface="Cambria Math" panose="02040503050406030204" pitchFamily="18" charset="0"/>
                          </a:rPr>
                          <m:t>𝑓</m:t>
                        </m:r>
                        <m:r>
                          <a:rPr lang="en-IN" b="0" i="1" smtClean="0">
                            <a:latin typeface="Cambria Math" panose="02040503050406030204" pitchFamily="18" charset="0"/>
                          </a:rPr>
                          <m:t>(</m:t>
                        </m:r>
                        <m:r>
                          <a:rPr lang="en-US" i="1" smtClean="0">
                            <a:latin typeface="Cambria Math" panose="02040503050406030204" pitchFamily="18" charset="0"/>
                          </a:rPr>
                          <m:t>𝜆</m:t>
                        </m:r>
                        <m:r>
                          <a:rPr lang="en-IN" b="0" i="1" baseline="-25000" smtClean="0">
                            <a:latin typeface="Cambria Math" panose="02040503050406030204" pitchFamily="18" charset="0"/>
                          </a:rPr>
                          <m:t>𝑖</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𝑏</m:t>
                            </m:r>
                            <m:r>
                              <a:rPr lang="en-IN" b="0" i="1" baseline="-25000" smtClean="0">
                                <a:latin typeface="Cambria Math" panose="02040503050406030204" pitchFamily="18" charset="0"/>
                              </a:rPr>
                              <m:t>𝑖</m:t>
                            </m:r>
                          </m:e>
                        </m:acc>
                      </m:e>
                    </m:nary>
                  </m:oMath>
                </a14:m>
                <a:r>
                  <a:rPr lang="en-IN" dirty="0"/>
                  <a:t>     where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r>
                      <a:rPr lang="en-US" i="1">
                        <a:latin typeface="Cambria Math" panose="02040503050406030204" pitchFamily="18" charset="0"/>
                      </a:rPr>
                      <m:t>𝜆</m:t>
                    </m:r>
                    <m:r>
                      <a:rPr lang="en-IN" i="1" baseline="-25000">
                        <a:latin typeface="Cambria Math" panose="02040503050406030204" pitchFamily="18" charset="0"/>
                      </a:rPr>
                      <m:t>𝑖</m:t>
                    </m:r>
                    <m:r>
                      <a:rPr lang="en-IN" i="1">
                        <a:latin typeface="Cambria Math" panose="02040503050406030204" pitchFamily="18" charset="0"/>
                      </a:rPr>
                      <m:t>)</m:t>
                    </m:r>
                  </m:oMath>
                </a14:m>
                <a:r>
                  <a:rPr lang="en-IN" dirty="0"/>
                  <a:t> is shrinkage factor.</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AF2A34B1-AA8C-43A2-B6A9-F3620BA02330}"/>
                  </a:ext>
                </a:extLst>
              </p:cNvPr>
              <p:cNvSpPr>
                <a:spLocks noGrp="1" noRot="1" noChangeAspect="1" noMove="1" noResize="1" noEditPoints="1" noAdjustHandles="1" noChangeArrowheads="1" noChangeShapeType="1" noTextEdit="1"/>
              </p:cNvSpPr>
              <p:nvPr>
                <p:ph idx="1"/>
              </p:nvPr>
            </p:nvSpPr>
            <p:spPr>
              <a:blipFill>
                <a:blip r:embed="rId2"/>
                <a:stretch>
                  <a:fillRect l="-479" t="-806" r="-958"/>
                </a:stretch>
              </a:blipFill>
            </p:spPr>
            <p:txBody>
              <a:bodyPr/>
              <a:lstStyle/>
              <a:p>
                <a:r>
                  <a:rPr lang="en-US">
                    <a:noFill/>
                  </a:rPr>
                  <a:t> </a:t>
                </a:r>
              </a:p>
            </p:txBody>
          </p:sp>
        </mc:Fallback>
      </mc:AlternateContent>
    </p:spTree>
    <p:extLst>
      <p:ext uri="{BB962C8B-B14F-4D97-AF65-F5344CB8AC3E}">
        <p14:creationId xmlns:p14="http://schemas.microsoft.com/office/powerpoint/2010/main" val="329015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E115-882C-4C8A-B302-81D239019BCB}"/>
              </a:ext>
            </a:extLst>
          </p:cNvPr>
          <p:cNvSpPr>
            <a:spLocks noGrp="1"/>
          </p:cNvSpPr>
          <p:nvPr>
            <p:ph type="title"/>
          </p:nvPr>
        </p:nvSpPr>
        <p:spPr/>
        <p:txBody>
          <a:bodyPr/>
          <a:lstStyle/>
          <a:p>
            <a:r>
              <a:rPr lang="en-IN" dirty="0"/>
              <a:t>Research Paper Details</a:t>
            </a:r>
            <a:endParaRPr lang="en-US" dirty="0"/>
          </a:p>
        </p:txBody>
      </p:sp>
      <p:sp>
        <p:nvSpPr>
          <p:cNvPr id="3" name="Content Placeholder 2">
            <a:extLst>
              <a:ext uri="{FF2B5EF4-FFF2-40B4-BE49-F238E27FC236}">
                <a16:creationId xmlns:a16="http://schemas.microsoft.com/office/drawing/2014/main" id="{65120F27-6309-4AAB-B09B-19776094FBB7}"/>
              </a:ext>
            </a:extLst>
          </p:cNvPr>
          <p:cNvSpPr>
            <a:spLocks noGrp="1"/>
          </p:cNvSpPr>
          <p:nvPr>
            <p:ph idx="1"/>
          </p:nvPr>
        </p:nvSpPr>
        <p:spPr/>
        <p:txBody>
          <a:bodyPr>
            <a:normAutofit/>
          </a:bodyPr>
          <a:lstStyle/>
          <a:p>
            <a:r>
              <a:rPr lang="en-IN" sz="2400" dirty="0"/>
              <a:t>Overview and Recent Advances in Partial Least Squares</a:t>
            </a:r>
          </a:p>
          <a:p>
            <a:r>
              <a:rPr lang="en-IN" sz="2400" dirty="0"/>
              <a:t>By Roman </a:t>
            </a:r>
            <a:r>
              <a:rPr lang="en-IN" sz="2400" dirty="0" err="1"/>
              <a:t>Rosipal</a:t>
            </a:r>
            <a:r>
              <a:rPr lang="en-IN" sz="2400" dirty="0"/>
              <a:t> and Nicole Kramer</a:t>
            </a:r>
          </a:p>
        </p:txBody>
      </p:sp>
    </p:spTree>
    <p:extLst>
      <p:ext uri="{BB962C8B-B14F-4D97-AF65-F5344CB8AC3E}">
        <p14:creationId xmlns:p14="http://schemas.microsoft.com/office/powerpoint/2010/main" val="1125181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ACC1-A2E1-4AD3-8C99-2AF6538C6458}"/>
              </a:ext>
            </a:extLst>
          </p:cNvPr>
          <p:cNvSpPr>
            <a:spLocks noGrp="1"/>
          </p:cNvSpPr>
          <p:nvPr>
            <p:ph type="title"/>
          </p:nvPr>
        </p:nvSpPr>
        <p:spPr/>
        <p:txBody>
          <a:bodyPr/>
          <a:lstStyle/>
          <a:p>
            <a:r>
              <a:rPr lang="en-IN" dirty="0"/>
              <a:t>PLS Regression: Shrinkage Properties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DB4F22-516C-4BE2-B46C-FAC53BABD013}"/>
                  </a:ext>
                </a:extLst>
              </p:cNvPr>
              <p:cNvSpPr>
                <a:spLocks noGrp="1"/>
              </p:cNvSpPr>
              <p:nvPr>
                <p:ph idx="1"/>
              </p:nvPr>
            </p:nvSpPr>
            <p:spPr/>
            <p:txBody>
              <a:bodyPr/>
              <a:lstStyle/>
              <a:p>
                <a:r>
                  <a:rPr lang="en-IN" dirty="0"/>
                  <a:t>For PCR, shrinkage factor is: </a:t>
                </a:r>
              </a:p>
              <a:p>
                <a:pPr marL="0" indent="0">
                  <a:buNone/>
                </a:pPr>
                <a:r>
                  <a:rPr lang="en-IN" dirty="0"/>
                  <a:t>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r>
                      <a:rPr lang="en-US" i="1">
                        <a:latin typeface="Cambria Math" panose="02040503050406030204" pitchFamily="18" charset="0"/>
                      </a:rPr>
                      <m:t>𝜆</m:t>
                    </m:r>
                    <m:r>
                      <a:rPr lang="en-IN" i="1" baseline="-25000">
                        <a:latin typeface="Cambria Math" panose="02040503050406030204" pitchFamily="18" charset="0"/>
                      </a:rPr>
                      <m:t>𝑖</m:t>
                    </m:r>
                    <m:r>
                      <a:rPr lang="en-IN" i="1">
                        <a:latin typeface="Cambria Math" panose="02040503050406030204" pitchFamily="18" charset="0"/>
                      </a:rPr>
                      <m:t>)</m:t>
                    </m:r>
                  </m:oMath>
                </a14:m>
                <a:r>
                  <a:rPr lang="en-IN" dirty="0"/>
                  <a:t> =   </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i="1">
                                <a:latin typeface="Cambria Math" panose="02040503050406030204" pitchFamily="18" charset="0"/>
                              </a:rPr>
                              <m:t>1 , </m:t>
                            </m:r>
                            <m:r>
                              <a:rPr lang="en-IN" i="1">
                                <a:latin typeface="Cambria Math" panose="02040503050406030204" pitchFamily="18" charset="0"/>
                              </a:rPr>
                              <m:t>𝑖</m:t>
                            </m:r>
                            <m:r>
                              <a:rPr lang="en-IN" i="1">
                                <a:latin typeface="Cambria Math" panose="02040503050406030204" pitchFamily="18" charset="0"/>
                              </a:rPr>
                              <m:t> ≤</m:t>
                            </m:r>
                            <m:r>
                              <a:rPr lang="en-IN" i="1">
                                <a:latin typeface="Cambria Math" panose="02040503050406030204" pitchFamily="18" charset="0"/>
                              </a:rPr>
                              <m:t>𝑝</m:t>
                            </m:r>
                          </m:e>
                          <m:e>
                            <m:r>
                              <a:rPr lang="en-IN" i="1">
                                <a:latin typeface="Cambria Math" panose="02040503050406030204" pitchFamily="18" charset="0"/>
                              </a:rPr>
                              <m:t>0 , </m:t>
                            </m:r>
                            <m:r>
                              <a:rPr lang="en-IN" i="1">
                                <a:latin typeface="Cambria Math" panose="02040503050406030204" pitchFamily="18" charset="0"/>
                              </a:rPr>
                              <m:t>𝑖</m:t>
                            </m:r>
                            <m:r>
                              <a:rPr lang="en-IN" i="1">
                                <a:latin typeface="Cambria Math" panose="02040503050406030204" pitchFamily="18" charset="0"/>
                              </a:rPr>
                              <m:t>&gt;</m:t>
                            </m:r>
                            <m:r>
                              <a:rPr lang="en-IN" i="1">
                                <a:latin typeface="Cambria Math" panose="02040503050406030204" pitchFamily="18" charset="0"/>
                              </a:rPr>
                              <m:t>𝑝</m:t>
                            </m:r>
                          </m:e>
                        </m:eqArr>
                      </m:e>
                    </m:d>
                  </m:oMath>
                </a14:m>
                <a:r>
                  <a:rPr lang="en-IN" dirty="0"/>
                  <a:t> </a:t>
                </a:r>
              </a:p>
              <a:p>
                <a:r>
                  <a:rPr lang="en-IN" dirty="0"/>
                  <a:t>For RR, shrinkage factor is:</a:t>
                </a:r>
              </a:p>
              <a:p>
                <a:pPr marL="0" indent="0">
                  <a:buNone/>
                </a:pPr>
                <a:r>
                  <a:rPr lang="en-IN" dirty="0"/>
                  <a:t>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r>
                      <a:rPr lang="en-US" i="1">
                        <a:latin typeface="Cambria Math" panose="02040503050406030204" pitchFamily="18" charset="0"/>
                      </a:rPr>
                      <m:t>𝜆</m:t>
                    </m:r>
                    <m:r>
                      <a:rPr lang="en-IN" i="1" baseline="-25000">
                        <a:latin typeface="Cambria Math" panose="02040503050406030204" pitchFamily="18" charset="0"/>
                      </a:rPr>
                      <m:t>𝑖</m:t>
                    </m:r>
                    <m:r>
                      <a:rPr lang="en-IN" i="1">
                        <a:latin typeface="Cambria Math" panose="02040503050406030204" pitchFamily="18" charset="0"/>
                      </a:rPr>
                      <m:t>)</m:t>
                    </m:r>
                  </m:oMath>
                </a14:m>
                <a:r>
                  <a:rPr lang="en-IN" dirty="0"/>
                  <a:t> </a:t>
                </a:r>
                <a:r>
                  <a:rPr lang="en-US" dirty="0"/>
                  <a:t>=</a:t>
                </a:r>
                <a14:m>
                  <m:oMath xmlns:m="http://schemas.openxmlformats.org/officeDocument/2006/math">
                    <m:f>
                      <m:fPr>
                        <m:ctrlPr>
                          <a:rPr lang="en-US" i="1" smtClean="0">
                            <a:latin typeface="Cambria Math" panose="02040503050406030204" pitchFamily="18" charset="0"/>
                          </a:rPr>
                        </m:ctrlPr>
                      </m:fPr>
                      <m:num>
                        <m:r>
                          <m:rPr>
                            <m:sty m:val="p"/>
                          </m:rPr>
                          <a:rPr lang="en-US" i="0">
                            <a:latin typeface="Cambria Math" panose="02040503050406030204" pitchFamily="18" charset="0"/>
                          </a:rPr>
                          <m:t>λ</m:t>
                        </m:r>
                        <m:r>
                          <m:rPr>
                            <m:sty m:val="p"/>
                          </m:rPr>
                          <a:rPr lang="en-IN" i="0" baseline="-25000">
                            <a:latin typeface="Cambria Math" panose="02040503050406030204" pitchFamily="18" charset="0"/>
                          </a:rPr>
                          <m:t>i</m:t>
                        </m:r>
                      </m:num>
                      <m:den>
                        <m:r>
                          <m:rPr>
                            <m:sty m:val="p"/>
                          </m:rPr>
                          <a:rPr lang="en-US" i="0">
                            <a:latin typeface="Cambria Math" panose="02040503050406030204" pitchFamily="18" charset="0"/>
                          </a:rPr>
                          <m:t>λ</m:t>
                        </m:r>
                        <m:r>
                          <m:rPr>
                            <m:sty m:val="p"/>
                          </m:rPr>
                          <a:rPr lang="en-IN" i="0" baseline="-25000">
                            <a:latin typeface="Cambria Math" panose="02040503050406030204" pitchFamily="18" charset="0"/>
                          </a:rPr>
                          <m:t>i</m:t>
                        </m:r>
                        <m:r>
                          <a:rPr lang="en-US" i="0" smtClean="0">
                            <a:latin typeface="Cambria Math" panose="02040503050406030204" pitchFamily="18" charset="0"/>
                          </a:rPr>
                          <m:t>+</m:t>
                        </m:r>
                        <m:r>
                          <m:rPr>
                            <m:sty m:val="p"/>
                          </m:rPr>
                          <a:rPr lang="en-US" i="0" smtClean="0">
                            <a:latin typeface="Cambria Math" panose="02040503050406030204" pitchFamily="18" charset="0"/>
                          </a:rPr>
                          <m:t>γ</m:t>
                        </m:r>
                      </m:den>
                    </m:f>
                  </m:oMath>
                </a14:m>
                <a:endParaRPr lang="en-IN" dirty="0"/>
              </a:p>
              <a:p>
                <a:r>
                  <a:rPr lang="en-IN" dirty="0"/>
                  <a:t>For PLS, shrinkage factor is:</a:t>
                </a:r>
              </a:p>
              <a:p>
                <a:pPr marL="0" indent="0">
                  <a:buNone/>
                </a:pPr>
                <a:r>
                  <a:rPr lang="en-IN" dirty="0"/>
                  <a:t> </a:t>
                </a:r>
              </a:p>
              <a:p>
                <a:endParaRPr lang="en-IN"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3DB4F22-516C-4BE2-B46C-FAC53BABD013}"/>
                  </a:ext>
                </a:extLst>
              </p:cNvPr>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796B883-BF2F-42C7-8625-8B11E6C3F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705" y="4730877"/>
            <a:ext cx="2078295" cy="665328"/>
          </a:xfrm>
          <a:prstGeom prst="rect">
            <a:avLst/>
          </a:prstGeom>
        </p:spPr>
      </p:pic>
    </p:spTree>
    <p:extLst>
      <p:ext uri="{BB962C8B-B14F-4D97-AF65-F5344CB8AC3E}">
        <p14:creationId xmlns:p14="http://schemas.microsoft.com/office/powerpoint/2010/main" val="142842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A361-CCB0-4927-B02B-5CD7BDD864A8}"/>
              </a:ext>
            </a:extLst>
          </p:cNvPr>
          <p:cNvSpPr>
            <a:spLocks noGrp="1"/>
          </p:cNvSpPr>
          <p:nvPr>
            <p:ph type="title"/>
          </p:nvPr>
        </p:nvSpPr>
        <p:spPr/>
        <p:txBody>
          <a:bodyPr/>
          <a:lstStyle/>
          <a:p>
            <a:r>
              <a:rPr lang="en-IN" dirty="0"/>
              <a:t>PLS Discrimination and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466C81-715F-438F-B6DB-AC0048CE6162}"/>
                  </a:ext>
                </a:extLst>
              </p:cNvPr>
              <p:cNvSpPr>
                <a:spLocks noGrp="1"/>
              </p:cNvSpPr>
              <p:nvPr>
                <p:ph idx="1"/>
              </p:nvPr>
            </p:nvSpPr>
            <p:spPr/>
            <p:txBody>
              <a:bodyPr/>
              <a:lstStyle/>
              <a:p>
                <a:r>
                  <a:rPr lang="en-IN" dirty="0"/>
                  <a:t>PLS can also be used for classification problems where after relevant latent vectors are extracted, an appropriate classifier is applied to those latent vectors.</a:t>
                </a:r>
              </a:p>
              <a:p>
                <a:r>
                  <a:rPr lang="en-IN" dirty="0"/>
                  <a:t>This paper shows the close connection between FDA ( Fisher Discriminant Analysis) , CCA (Canonical Correlation Analysis) and PLS in discrimination and classification scenario.</a:t>
                </a:r>
              </a:p>
              <a:p>
                <a:r>
                  <a:rPr lang="en-IN" dirty="0"/>
                  <a:t>Let: </a:t>
                </a:r>
              </a:p>
              <a:p>
                <a:endParaRPr lang="en-IN" dirty="0"/>
              </a:p>
              <a:p>
                <a:pPr marL="0" indent="0">
                  <a:buNone/>
                </a:pPr>
                <a:r>
                  <a:rPr lang="en-IN" dirty="0"/>
                  <a:t>Where S</a:t>
                </a:r>
                <a:r>
                  <a:rPr lang="en-IN" baseline="-25000" dirty="0"/>
                  <a:t>X</a:t>
                </a:r>
                <a:r>
                  <a:rPr lang="en-IN" dirty="0"/>
                  <a:t> and S</a:t>
                </a:r>
                <a:r>
                  <a:rPr lang="en-IN" baseline="-25000" dirty="0"/>
                  <a:t>Y</a:t>
                </a:r>
                <a:r>
                  <a:rPr lang="en-IN" dirty="0"/>
                  <a:t> are sample estimates of co-variance matrices </a:t>
                </a:r>
                <a14:m>
                  <m:oMath xmlns:m="http://schemas.openxmlformats.org/officeDocument/2006/math">
                    <m:r>
                      <a:rPr lang="en-IN" i="1" dirty="0" smtClean="0">
                        <a:latin typeface="Cambria Math" panose="02040503050406030204" pitchFamily="18" charset="0"/>
                      </a:rPr>
                      <m:t>𝛴</m:t>
                    </m:r>
                    <m:r>
                      <a:rPr lang="en-IN" b="0" i="1" dirty="0" smtClean="0">
                        <a:latin typeface="Cambria Math" panose="02040503050406030204" pitchFamily="18" charset="0"/>
                      </a:rPr>
                      <m:t>𝑋</m:t>
                    </m:r>
                    <m:r>
                      <a:rPr lang="en-IN" b="0" i="1" dirty="0" smtClean="0">
                        <a:latin typeface="Cambria Math" panose="02040503050406030204" pitchFamily="18" charset="0"/>
                      </a:rPr>
                      <m:t> </m:t>
                    </m:r>
                    <m:r>
                      <a:rPr lang="en-IN" b="0" i="1" dirty="0" smtClean="0">
                        <a:latin typeface="Cambria Math" panose="02040503050406030204" pitchFamily="18" charset="0"/>
                      </a:rPr>
                      <m:t>𝑎𝑛𝑑</m:t>
                    </m:r>
                    <m:r>
                      <a:rPr lang="en-IN" b="0" i="1" dirty="0" smtClean="0">
                        <a:latin typeface="Cambria Math" panose="02040503050406030204" pitchFamily="18" charset="0"/>
                      </a:rPr>
                      <m:t> </m:t>
                    </m:r>
                    <m:r>
                      <a:rPr lang="en-IN" i="1" dirty="0" smtClean="0">
                        <a:latin typeface="Cambria Math" panose="02040503050406030204" pitchFamily="18" charset="0"/>
                      </a:rPr>
                      <m:t>𝛴</m:t>
                    </m:r>
                    <m:r>
                      <a:rPr lang="en-IN" b="0" i="1" dirty="0" smtClean="0">
                        <a:latin typeface="Cambria Math" panose="02040503050406030204" pitchFamily="18" charset="0"/>
                      </a:rPr>
                      <m:t>𝑌</m:t>
                    </m:r>
                    <m:r>
                      <a:rPr lang="en-IN" b="0" i="1" dirty="0" smtClean="0">
                        <a:latin typeface="Cambria Math" panose="02040503050406030204" pitchFamily="18" charset="0"/>
                      </a:rPr>
                      <m:t>.  </m:t>
                    </m:r>
                  </m:oMath>
                </a14:m>
                <a:r>
                  <a:rPr lang="en-IN" dirty="0"/>
                  <a:t>S</a:t>
                </a:r>
                <a:r>
                  <a:rPr lang="en-IN" baseline="-25000" dirty="0"/>
                  <a:t>XY </a:t>
                </a:r>
                <a:r>
                  <a:rPr lang="en-IN" dirty="0"/>
                  <a:t> is cross product co-variance matrix of </a:t>
                </a:r>
                <a14:m>
                  <m:oMath xmlns:m="http://schemas.openxmlformats.org/officeDocument/2006/math">
                    <m:r>
                      <a:rPr lang="en-IN" i="1" dirty="0">
                        <a:latin typeface="Cambria Math" panose="02040503050406030204" pitchFamily="18" charset="0"/>
                      </a:rPr>
                      <m:t>𝛴</m:t>
                    </m:r>
                    <m:r>
                      <a:rPr lang="en-IN" i="1" dirty="0">
                        <a:latin typeface="Cambria Math" panose="02040503050406030204" pitchFamily="18" charset="0"/>
                      </a:rPr>
                      <m:t>𝑋</m:t>
                    </m:r>
                  </m:oMath>
                </a14:m>
                <a:r>
                  <a:rPr lang="en-IN" dirty="0"/>
                  <a:t>Y. Also, matrices X and Y are considered to be zero-mean.</a:t>
                </a:r>
              </a:p>
            </p:txBody>
          </p:sp>
        </mc:Choice>
        <mc:Fallback xmlns="">
          <p:sp>
            <p:nvSpPr>
              <p:cNvPr id="3" name="Content Placeholder 2">
                <a:extLst>
                  <a:ext uri="{FF2B5EF4-FFF2-40B4-BE49-F238E27FC236}">
                    <a16:creationId xmlns:a16="http://schemas.microsoft.com/office/drawing/2014/main" id="{57466C81-715F-438F-B6DB-AC0048CE6162}"/>
                  </a:ext>
                </a:extLst>
              </p:cNvPr>
              <p:cNvSpPr>
                <a:spLocks noGrp="1" noRot="1" noChangeAspect="1" noMove="1" noResize="1" noEditPoints="1" noAdjustHandles="1" noChangeArrowheads="1" noChangeShapeType="1" noTextEdit="1"/>
              </p:cNvSpPr>
              <p:nvPr>
                <p:ph idx="1"/>
              </p:nvPr>
            </p:nvSpPr>
            <p:spPr>
              <a:blipFill>
                <a:blip r:embed="rId2"/>
                <a:stretch>
                  <a:fillRect l="-616" t="-806" r="-8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4739819-6534-4A11-9DA3-A1DE05853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305" y="4038569"/>
            <a:ext cx="6209732" cy="582521"/>
          </a:xfrm>
          <a:prstGeom prst="rect">
            <a:avLst/>
          </a:prstGeom>
        </p:spPr>
      </p:pic>
    </p:spTree>
    <p:extLst>
      <p:ext uri="{BB962C8B-B14F-4D97-AF65-F5344CB8AC3E}">
        <p14:creationId xmlns:p14="http://schemas.microsoft.com/office/powerpoint/2010/main" val="339926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D3FD-3FD0-4D30-86B9-32C7FACF2A1B}"/>
              </a:ext>
            </a:extLst>
          </p:cNvPr>
          <p:cNvSpPr>
            <a:spLocks noGrp="1"/>
          </p:cNvSpPr>
          <p:nvPr>
            <p:ph type="title"/>
          </p:nvPr>
        </p:nvSpPr>
        <p:spPr/>
        <p:txBody>
          <a:bodyPr/>
          <a:lstStyle/>
          <a:p>
            <a:r>
              <a:rPr lang="en-IN" dirty="0"/>
              <a:t>PLS Discrimination and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79D4AD-81C0-4F14-809C-B299845EEBAA}"/>
                  </a:ext>
                </a:extLst>
              </p:cNvPr>
              <p:cNvSpPr>
                <a:spLocks noGrp="1"/>
              </p:cNvSpPr>
              <p:nvPr>
                <p:ph idx="1"/>
              </p:nvPr>
            </p:nvSpPr>
            <p:spPr/>
            <p:txBody>
              <a:bodyPr/>
              <a:lstStyle/>
              <a:p>
                <a:r>
                  <a:rPr lang="en-IN" dirty="0"/>
                  <a:t>The among-classes and within-classes sums of squares </a:t>
                </a:r>
                <a:r>
                  <a:rPr lang="en-IN" b="1" dirty="0"/>
                  <a:t>x</a:t>
                </a:r>
                <a:r>
                  <a:rPr lang="en-IN" b="1" baseline="30000" dirty="0"/>
                  <a:t>j</a:t>
                </a:r>
                <a:r>
                  <a:rPr lang="en-IN" b="1" baseline="-25000" dirty="0"/>
                  <a:t>i</a:t>
                </a:r>
                <a:r>
                  <a:rPr lang="en-IN" dirty="0"/>
                  <a:t> as:</a:t>
                </a:r>
              </a:p>
              <a:p>
                <a:endParaRPr lang="en-IN" dirty="0"/>
              </a:p>
              <a:p>
                <a:endParaRPr lang="en-IN" dirty="0"/>
              </a:p>
              <a:p>
                <a:r>
                  <a:rPr lang="en-IN" dirty="0"/>
                  <a:t>Here, </a:t>
                </a:r>
                <a:r>
                  <a:rPr lang="en-IN" b="1" dirty="0"/>
                  <a:t>x</a:t>
                </a:r>
                <a:r>
                  <a:rPr lang="en-IN" b="1" baseline="30000" dirty="0"/>
                  <a:t>j</a:t>
                </a:r>
                <a:r>
                  <a:rPr lang="en-IN" b="1" baseline="-25000" dirty="0"/>
                  <a:t>i </a:t>
                </a:r>
                <a:r>
                  <a:rPr lang="en-IN" dirty="0"/>
                  <a:t>represents a N-dimensional vector for j</a:t>
                </a:r>
                <a:r>
                  <a:rPr lang="en-IN" baseline="30000" dirty="0"/>
                  <a:t>th</a:t>
                </a:r>
                <a:r>
                  <a:rPr lang="en-IN" dirty="0"/>
                  <a:t> sample in the i</a:t>
                </a:r>
                <a:r>
                  <a:rPr lang="en-IN" baseline="30000" dirty="0"/>
                  <a:t>th</a:t>
                </a:r>
                <a:r>
                  <a:rPr lang="en-IN" dirty="0"/>
                  <a:t> class s.t.</a:t>
                </a:r>
              </a:p>
              <a:p>
                <a:endParaRPr lang="en-IN" dirty="0"/>
              </a:p>
              <a:p>
                <a:r>
                  <a:rPr lang="en-IN" dirty="0"/>
                  <a:t>Fisher proposed a discriminant method that is based on linear representation of input data such that H is maximized relative to E. The direction onto which the input data is projected is given by eigenvectors </a:t>
                </a:r>
                <a:r>
                  <a:rPr lang="en-IN" b="1" dirty="0"/>
                  <a:t>a </a:t>
                </a:r>
                <a:r>
                  <a:rPr lang="en-IN" dirty="0"/>
                  <a:t>of the eigenvalue problem as:</a:t>
                </a:r>
              </a:p>
              <a:p>
                <a:pPr marL="0" indent="0">
                  <a:buNone/>
                </a:pPr>
                <a:r>
                  <a:rPr lang="en-IN" dirty="0"/>
                  <a:t>					</a:t>
                </a:r>
                <a:r>
                  <a:rPr lang="en-IN" b="1" dirty="0"/>
                  <a:t>E</a:t>
                </a:r>
                <a:r>
                  <a:rPr lang="en-IN" b="1" baseline="30000" dirty="0"/>
                  <a:t>-1</a:t>
                </a:r>
                <a:r>
                  <a:rPr lang="en-IN" b="1" dirty="0"/>
                  <a:t>Ha = </a:t>
                </a:r>
                <a14:m>
                  <m:oMath xmlns:m="http://schemas.openxmlformats.org/officeDocument/2006/math">
                    <m:r>
                      <a:rPr lang="en-US" b="1" i="1" dirty="0" smtClean="0">
                        <a:latin typeface="Cambria Math" panose="02040503050406030204" pitchFamily="18" charset="0"/>
                      </a:rPr>
                      <m:t>𝝀</m:t>
                    </m:r>
                    <m:r>
                      <a:rPr lang="en-IN" b="1" i="1" dirty="0" smtClean="0">
                        <a:latin typeface="Cambria Math" panose="02040503050406030204" pitchFamily="18" charset="0"/>
                      </a:rPr>
                      <m:t>𝒂</m:t>
                    </m:r>
                  </m:oMath>
                </a14:m>
                <a:endParaRPr lang="en-US" b="1" dirty="0"/>
              </a:p>
            </p:txBody>
          </p:sp>
        </mc:Choice>
        <mc:Fallback xmlns="">
          <p:sp>
            <p:nvSpPr>
              <p:cNvPr id="3" name="Content Placeholder 2">
                <a:extLst>
                  <a:ext uri="{FF2B5EF4-FFF2-40B4-BE49-F238E27FC236}">
                    <a16:creationId xmlns:a16="http://schemas.microsoft.com/office/drawing/2014/main" id="{C679D4AD-81C0-4F14-809C-B299845EEBAA}"/>
                  </a:ext>
                </a:extLst>
              </p:cNvPr>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3CC234B-0ADA-461F-AFE2-C0221DD4D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632" y="2588427"/>
            <a:ext cx="6227545" cy="640173"/>
          </a:xfrm>
          <a:prstGeom prst="rect">
            <a:avLst/>
          </a:prstGeom>
        </p:spPr>
      </p:pic>
      <p:pic>
        <p:nvPicPr>
          <p:cNvPr id="5" name="Picture 4">
            <a:extLst>
              <a:ext uri="{FF2B5EF4-FFF2-40B4-BE49-F238E27FC236}">
                <a16:creationId xmlns:a16="http://schemas.microsoft.com/office/drawing/2014/main" id="{D25FF516-E777-48CB-8050-2EEE3666D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362" y="3726113"/>
            <a:ext cx="3452883" cy="491045"/>
          </a:xfrm>
          <a:prstGeom prst="rect">
            <a:avLst/>
          </a:prstGeom>
        </p:spPr>
      </p:pic>
    </p:spTree>
    <p:extLst>
      <p:ext uri="{BB962C8B-B14F-4D97-AF65-F5344CB8AC3E}">
        <p14:creationId xmlns:p14="http://schemas.microsoft.com/office/powerpoint/2010/main" val="110775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6494-260E-41B3-8E12-8379C12A9DDD}"/>
              </a:ext>
            </a:extLst>
          </p:cNvPr>
          <p:cNvSpPr>
            <a:spLocks noGrp="1"/>
          </p:cNvSpPr>
          <p:nvPr>
            <p:ph type="title"/>
          </p:nvPr>
        </p:nvSpPr>
        <p:spPr/>
        <p:txBody>
          <a:bodyPr/>
          <a:lstStyle/>
          <a:p>
            <a:r>
              <a:rPr lang="en-IN" dirty="0"/>
              <a:t>PLS Discrimination and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AE7B6E-E05B-4856-95A4-95B3382BF8E2}"/>
                  </a:ext>
                </a:extLst>
              </p:cNvPr>
              <p:cNvSpPr>
                <a:spLocks noGrp="1"/>
              </p:cNvSpPr>
              <p:nvPr>
                <p:ph idx="1"/>
              </p:nvPr>
            </p:nvSpPr>
            <p:spPr/>
            <p:txBody>
              <a:bodyPr/>
              <a:lstStyle/>
              <a:p>
                <a:r>
                  <a:rPr lang="en-IN" dirty="0"/>
                  <a:t>The eigenvalue problem is transformed for discriminating multi-normally distributed classes having same co-variance matrices as:</a:t>
                </a:r>
              </a:p>
              <a:p>
                <a:pPr marL="0" indent="0">
                  <a:buNone/>
                </a:pPr>
                <a:endParaRPr lang="en-IN" dirty="0"/>
              </a:p>
              <a:p>
                <a:pPr marL="0" indent="0">
                  <a:buNone/>
                </a:pPr>
                <a:r>
                  <a:rPr lang="en-US" dirty="0"/>
                  <a:t>Where                                   represents a matrix of uncorrelated and normalized output variables. Using the above mentioned relation, we find that:</a:t>
                </a:r>
              </a:p>
              <a:p>
                <a:pPr marL="0" indent="0">
                  <a:buNone/>
                </a:pPr>
                <a:endParaRPr lang="en-US" dirty="0"/>
              </a:p>
              <a:p>
                <a:pPr marL="0" indent="0">
                  <a:buNone/>
                </a:pPr>
                <a:r>
                  <a:rPr lang="en-US" dirty="0"/>
                  <a:t>The eigenvalues is equivalent to eigen solutions from above equation as:</a:t>
                </a:r>
              </a:p>
              <a:p>
                <a:pPr marL="0" indent="0">
                  <a:buNone/>
                </a:pPr>
                <a:r>
                  <a:rPr lang="en-US" dirty="0"/>
                  <a:t>		</a:t>
                </a:r>
                <a:r>
                  <a:rPr lang="en-US" sz="1600" b="1" dirty="0" err="1"/>
                  <a:t>Hw</a:t>
                </a:r>
                <a:r>
                  <a:rPr lang="en-US" sz="1600" b="1" dirty="0"/>
                  <a:t> = </a:t>
                </a:r>
                <a14:m>
                  <m:oMath xmlns:m="http://schemas.openxmlformats.org/officeDocument/2006/math">
                    <m:r>
                      <a:rPr lang="en-US" sz="1600" b="1" i="1" dirty="0">
                        <a:latin typeface="Cambria Math" panose="02040503050406030204" pitchFamily="18" charset="0"/>
                      </a:rPr>
                      <m:t>𝝀</m:t>
                    </m:r>
                    <m:r>
                      <a:rPr lang="en-US" sz="1600" b="1" i="0" dirty="0" smtClean="0">
                        <a:latin typeface="Cambria Math" panose="02040503050406030204" pitchFamily="18" charset="0"/>
                      </a:rPr>
                      <m:t>𝐰</m:t>
                    </m:r>
                  </m:oMath>
                </a14:m>
                <a:endParaRPr lang="en-US" dirty="0"/>
              </a:p>
              <a:p>
                <a:r>
                  <a:rPr lang="en-US" dirty="0"/>
                  <a:t>This modified PLS method is based on eigen-solutions of among-classes sum –of squares matrix H. This method is similar to CCA or equivalently to FDA.</a:t>
                </a:r>
              </a:p>
            </p:txBody>
          </p:sp>
        </mc:Choice>
        <mc:Fallback xmlns="">
          <p:sp>
            <p:nvSpPr>
              <p:cNvPr id="3" name="Content Placeholder 2">
                <a:extLst>
                  <a:ext uri="{FF2B5EF4-FFF2-40B4-BE49-F238E27FC236}">
                    <a16:creationId xmlns:a16="http://schemas.microsoft.com/office/drawing/2014/main" id="{07AE7B6E-E05B-4856-95A4-95B3382BF8E2}"/>
                  </a:ext>
                </a:extLst>
              </p:cNvPr>
              <p:cNvSpPr>
                <a:spLocks noGrp="1" noRot="1" noChangeAspect="1" noMove="1" noResize="1" noEditPoints="1" noAdjustHandles="1" noChangeArrowheads="1" noChangeShapeType="1" noTextEdit="1"/>
              </p:cNvSpPr>
              <p:nvPr>
                <p:ph idx="1"/>
              </p:nvPr>
            </p:nvSpPr>
            <p:spPr>
              <a:blipFill>
                <a:blip r:embed="rId2"/>
                <a:stretch>
                  <a:fillRect l="-616" t="-806" r="-61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2217073-E326-4C31-9EE6-6E751DBA2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208" y="2775994"/>
            <a:ext cx="4821584" cy="448323"/>
          </a:xfrm>
          <a:prstGeom prst="rect">
            <a:avLst/>
          </a:prstGeom>
        </p:spPr>
      </p:pic>
      <p:pic>
        <p:nvPicPr>
          <p:cNvPr id="5" name="Picture 4">
            <a:extLst>
              <a:ext uri="{FF2B5EF4-FFF2-40B4-BE49-F238E27FC236}">
                <a16:creationId xmlns:a16="http://schemas.microsoft.com/office/drawing/2014/main" id="{3B893615-780A-4D7F-861C-497502729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523" y="3224317"/>
            <a:ext cx="2063260" cy="361687"/>
          </a:xfrm>
          <a:prstGeom prst="rect">
            <a:avLst/>
          </a:prstGeom>
        </p:spPr>
      </p:pic>
      <p:pic>
        <p:nvPicPr>
          <p:cNvPr id="6" name="Picture 5">
            <a:extLst>
              <a:ext uri="{FF2B5EF4-FFF2-40B4-BE49-F238E27FC236}">
                <a16:creationId xmlns:a16="http://schemas.microsoft.com/office/drawing/2014/main" id="{D8D8FC86-D65E-49A1-A64A-E175D6B64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5208" y="3894396"/>
            <a:ext cx="2648843" cy="409367"/>
          </a:xfrm>
          <a:prstGeom prst="rect">
            <a:avLst/>
          </a:prstGeom>
        </p:spPr>
      </p:pic>
    </p:spTree>
    <p:extLst>
      <p:ext uri="{BB962C8B-B14F-4D97-AF65-F5344CB8AC3E}">
        <p14:creationId xmlns:p14="http://schemas.microsoft.com/office/powerpoint/2010/main" val="354999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AC8E-F347-4872-B0F1-9F8D45A36ADB}"/>
              </a:ext>
            </a:extLst>
          </p:cNvPr>
          <p:cNvSpPr>
            <a:spLocks noGrp="1"/>
          </p:cNvSpPr>
          <p:nvPr>
            <p:ph type="title"/>
          </p:nvPr>
        </p:nvSpPr>
        <p:spPr/>
        <p:txBody>
          <a:bodyPr/>
          <a:lstStyle/>
          <a:p>
            <a:r>
              <a:rPr lang="en-US" dirty="0"/>
              <a:t>PLS Two-class Discrimination and Classification</a:t>
            </a:r>
          </a:p>
        </p:txBody>
      </p:sp>
      <p:sp>
        <p:nvSpPr>
          <p:cNvPr id="3" name="Content Placeholder 2">
            <a:extLst>
              <a:ext uri="{FF2B5EF4-FFF2-40B4-BE49-F238E27FC236}">
                <a16:creationId xmlns:a16="http://schemas.microsoft.com/office/drawing/2014/main" id="{118F31AF-C063-45E5-8EE3-16266960D721}"/>
              </a:ext>
            </a:extLst>
          </p:cNvPr>
          <p:cNvSpPr>
            <a:spLocks noGrp="1"/>
          </p:cNvSpPr>
          <p:nvPr>
            <p:ph idx="1"/>
          </p:nvPr>
        </p:nvSpPr>
        <p:spPr/>
        <p:txBody>
          <a:bodyPr/>
          <a:lstStyle/>
          <a:p>
            <a:r>
              <a:rPr lang="en-US" dirty="0"/>
              <a:t>In the case of two-class discrimination the direction of the first orthonormalized PLS score vector t</a:t>
            </a:r>
            <a:r>
              <a:rPr lang="en-US" b="1" dirty="0"/>
              <a:t> </a:t>
            </a:r>
            <a:r>
              <a:rPr lang="en-US" dirty="0"/>
              <a:t>is identical with the first score vector found by either the PLS1 or PLS-SB methods.</a:t>
            </a:r>
          </a:p>
          <a:p>
            <a:r>
              <a:rPr lang="en-US" dirty="0"/>
              <a:t>Orthonormalized PLS can extract additional score vectors up to the rank of X. It is computationally equivalent to CCA and FDA on deflated feature space matrices.</a:t>
            </a:r>
          </a:p>
          <a:p>
            <a:r>
              <a:rPr lang="en-US" dirty="0"/>
              <a:t>PLS provides more principled dimensionality reduction in comparison to PCA based on maximum data variation in X-space alone.</a:t>
            </a:r>
          </a:p>
        </p:txBody>
      </p:sp>
    </p:spTree>
    <p:extLst>
      <p:ext uri="{BB962C8B-B14F-4D97-AF65-F5344CB8AC3E}">
        <p14:creationId xmlns:p14="http://schemas.microsoft.com/office/powerpoint/2010/main" val="3581771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B962-484F-48FE-8F6C-C322B9F58207}"/>
              </a:ext>
            </a:extLst>
          </p:cNvPr>
          <p:cNvSpPr>
            <a:spLocks noGrp="1"/>
          </p:cNvSpPr>
          <p:nvPr>
            <p:ph type="title"/>
          </p:nvPr>
        </p:nvSpPr>
        <p:spPr/>
        <p:txBody>
          <a:bodyPr/>
          <a:lstStyle/>
          <a:p>
            <a:r>
              <a:rPr lang="en-US" dirty="0"/>
              <a:t>PLS multi-class Discrimination and Classification</a:t>
            </a:r>
          </a:p>
        </p:txBody>
      </p:sp>
      <p:sp>
        <p:nvSpPr>
          <p:cNvPr id="3" name="Content Placeholder 2">
            <a:extLst>
              <a:ext uri="{FF2B5EF4-FFF2-40B4-BE49-F238E27FC236}">
                <a16:creationId xmlns:a16="http://schemas.microsoft.com/office/drawing/2014/main" id="{176A5D11-511B-4BCA-B98F-060899309C33}"/>
              </a:ext>
            </a:extLst>
          </p:cNvPr>
          <p:cNvSpPr>
            <a:spLocks noGrp="1"/>
          </p:cNvSpPr>
          <p:nvPr>
            <p:ph idx="1"/>
          </p:nvPr>
        </p:nvSpPr>
        <p:spPr/>
        <p:txBody>
          <a:bodyPr>
            <a:normAutofit lnSpcReduction="10000"/>
          </a:bodyPr>
          <a:lstStyle/>
          <a:p>
            <a:r>
              <a:rPr lang="en-US" dirty="0"/>
              <a:t>For multi-class discrimination, the rank of Y matrix is equal to (g-1) groups which determine the maximum number of score vectors that can be extracted from orthonormalized PLS-SB method.</a:t>
            </a:r>
          </a:p>
          <a:p>
            <a:r>
              <a:rPr lang="en-US" dirty="0"/>
              <a:t>For eigen-problems, the below given formula represents projection matrix:</a:t>
            </a:r>
          </a:p>
          <a:p>
            <a:endParaRPr lang="en-US" dirty="0"/>
          </a:p>
          <a:p>
            <a:endParaRPr lang="en-US" dirty="0"/>
          </a:p>
          <a:p>
            <a:pPr marL="0" indent="0">
              <a:buNone/>
            </a:pPr>
            <a:r>
              <a:rPr lang="en-US" dirty="0"/>
              <a:t>where </a:t>
            </a:r>
            <a:r>
              <a:rPr lang="en-US" dirty="0" err="1"/>
              <a:t>X</a:t>
            </a:r>
            <a:r>
              <a:rPr lang="en-US" baseline="-25000" dirty="0" err="1"/>
              <a:t>d</a:t>
            </a:r>
            <a:r>
              <a:rPr lang="en-US" baseline="-25000" dirty="0"/>
              <a:t> </a:t>
            </a:r>
            <a:r>
              <a:rPr lang="en-US" dirty="0"/>
              <a:t>and Y</a:t>
            </a:r>
            <a:r>
              <a:rPr lang="en-US" baseline="-25000" dirty="0"/>
              <a:t>d </a:t>
            </a:r>
            <a:r>
              <a:rPr lang="en-US" dirty="0"/>
              <a:t> are deflated matrices of eigen-problem. It can be written as:</a:t>
            </a:r>
          </a:p>
          <a:p>
            <a:pPr marL="0" indent="0">
              <a:buNone/>
            </a:pPr>
            <a:endParaRPr lang="en-US" dirty="0"/>
          </a:p>
          <a:p>
            <a:r>
              <a:rPr lang="en-US" dirty="0"/>
              <a:t>This method is similar to two-class discrimination solution of eigen-problem and the among-classes sum of squares matrix using </a:t>
            </a:r>
            <a:r>
              <a:rPr lang="en-US" dirty="0" err="1"/>
              <a:t>X</a:t>
            </a:r>
            <a:r>
              <a:rPr lang="en-US" baseline="-25000" dirty="0" err="1"/>
              <a:t>d</a:t>
            </a:r>
            <a:endParaRPr lang="en-US" dirty="0"/>
          </a:p>
          <a:p>
            <a:pPr marL="0" indent="0">
              <a:buNone/>
            </a:pPr>
            <a:r>
              <a:rPr lang="en-US" dirty="0"/>
              <a:t>		</a:t>
            </a:r>
          </a:p>
        </p:txBody>
      </p:sp>
      <p:pic>
        <p:nvPicPr>
          <p:cNvPr id="4" name="Picture 3">
            <a:extLst>
              <a:ext uri="{FF2B5EF4-FFF2-40B4-BE49-F238E27FC236}">
                <a16:creationId xmlns:a16="http://schemas.microsoft.com/office/drawing/2014/main" id="{3A81308B-812A-4BE2-BBEC-4B120BFA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710" y="3540212"/>
            <a:ext cx="4032906" cy="594323"/>
          </a:xfrm>
          <a:prstGeom prst="rect">
            <a:avLst/>
          </a:prstGeom>
        </p:spPr>
      </p:pic>
      <p:pic>
        <p:nvPicPr>
          <p:cNvPr id="5" name="Picture 4">
            <a:extLst>
              <a:ext uri="{FF2B5EF4-FFF2-40B4-BE49-F238E27FC236}">
                <a16:creationId xmlns:a16="http://schemas.microsoft.com/office/drawing/2014/main" id="{0F86FF3C-CDFA-4499-BD5E-911D9F06D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849" y="4439267"/>
            <a:ext cx="2468298" cy="365030"/>
          </a:xfrm>
          <a:prstGeom prst="rect">
            <a:avLst/>
          </a:prstGeom>
        </p:spPr>
      </p:pic>
    </p:spTree>
    <p:extLst>
      <p:ext uri="{BB962C8B-B14F-4D97-AF65-F5344CB8AC3E}">
        <p14:creationId xmlns:p14="http://schemas.microsoft.com/office/powerpoint/2010/main" val="3884914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3E25-8B33-4A3B-8F70-601CC85065BA}"/>
              </a:ext>
            </a:extLst>
          </p:cNvPr>
          <p:cNvSpPr>
            <a:spLocks noGrp="1"/>
          </p:cNvSpPr>
          <p:nvPr>
            <p:ph type="title"/>
          </p:nvPr>
        </p:nvSpPr>
        <p:spPr/>
        <p:txBody>
          <a:bodyPr/>
          <a:lstStyle/>
          <a:p>
            <a:r>
              <a:rPr lang="en-US" dirty="0"/>
              <a:t>Non-Linear PLS: First Approach</a:t>
            </a:r>
          </a:p>
        </p:txBody>
      </p:sp>
      <p:sp>
        <p:nvSpPr>
          <p:cNvPr id="3" name="Content Placeholder 2">
            <a:extLst>
              <a:ext uri="{FF2B5EF4-FFF2-40B4-BE49-F238E27FC236}">
                <a16:creationId xmlns:a16="http://schemas.microsoft.com/office/drawing/2014/main" id="{5FE863A8-1BB4-42E1-8AFE-D4C52DCB79A0}"/>
              </a:ext>
            </a:extLst>
          </p:cNvPr>
          <p:cNvSpPr>
            <a:spLocks noGrp="1"/>
          </p:cNvSpPr>
          <p:nvPr>
            <p:ph idx="1"/>
          </p:nvPr>
        </p:nvSpPr>
        <p:spPr/>
        <p:txBody>
          <a:bodyPr/>
          <a:lstStyle/>
          <a:p>
            <a:r>
              <a:rPr lang="en-US" dirty="0"/>
              <a:t>This approach is based on reformulating the linear relation between score vectors </a:t>
            </a:r>
            <a:r>
              <a:rPr lang="en-US" b="1" dirty="0"/>
              <a:t>t</a:t>
            </a:r>
            <a:r>
              <a:rPr lang="en-US" dirty="0"/>
              <a:t> and </a:t>
            </a:r>
            <a:r>
              <a:rPr lang="en-US" b="1" dirty="0"/>
              <a:t>u</a:t>
            </a:r>
            <a:r>
              <a:rPr lang="en-US" dirty="0"/>
              <a:t> by as non-linear model as:</a:t>
            </a:r>
          </a:p>
          <a:p>
            <a:pPr marL="457200" lvl="1" indent="0">
              <a:buNone/>
            </a:pPr>
            <a:r>
              <a:rPr lang="en-US" b="1" dirty="0"/>
              <a:t>U = g(t) + h = g(X, w) +h </a:t>
            </a:r>
            <a:r>
              <a:rPr lang="en-US" dirty="0"/>
              <a:t> </a:t>
            </a:r>
          </a:p>
          <a:p>
            <a:pPr marL="457200" lvl="1" indent="0">
              <a:buNone/>
            </a:pPr>
            <a:r>
              <a:rPr lang="en-US" dirty="0"/>
              <a:t>where g(.) is a continuous function and h is a vector of residuals.</a:t>
            </a:r>
            <a:endParaRPr lang="en-US" b="1" dirty="0"/>
          </a:p>
          <a:p>
            <a:pPr indent="-285750"/>
            <a:r>
              <a:rPr lang="en-US" dirty="0"/>
              <a:t>This approach works on the assumption that score vectors </a:t>
            </a:r>
            <a:r>
              <a:rPr lang="en-US" b="1" dirty="0"/>
              <a:t>t ,u</a:t>
            </a:r>
            <a:r>
              <a:rPr lang="en-US" dirty="0"/>
              <a:t> are linear projections of the original variables. </a:t>
            </a:r>
          </a:p>
          <a:p>
            <a:pPr indent="-285750"/>
            <a:r>
              <a:rPr lang="en-US" dirty="0"/>
              <a:t>The function, g(.) is modeled using several methods namely: polynomial functions, smoothening splines, artificial neural networks and radial basis functions.</a:t>
            </a:r>
          </a:p>
          <a:p>
            <a:pPr indent="-285750"/>
            <a:r>
              <a:rPr lang="en-US" dirty="0"/>
              <a:t>This approach elaborates about the need for linearization of nonlinear mapping g(.) and successive iterative updating of weight vector, w.</a:t>
            </a:r>
          </a:p>
        </p:txBody>
      </p:sp>
    </p:spTree>
    <p:extLst>
      <p:ext uri="{BB962C8B-B14F-4D97-AF65-F5344CB8AC3E}">
        <p14:creationId xmlns:p14="http://schemas.microsoft.com/office/powerpoint/2010/main" val="241836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B54F-2562-4320-92A2-0CBC00FE5566}"/>
              </a:ext>
            </a:extLst>
          </p:cNvPr>
          <p:cNvSpPr>
            <a:spLocks noGrp="1"/>
          </p:cNvSpPr>
          <p:nvPr>
            <p:ph type="title"/>
          </p:nvPr>
        </p:nvSpPr>
        <p:spPr>
          <a:xfrm>
            <a:off x="2592925" y="624110"/>
            <a:ext cx="8911687" cy="1280890"/>
          </a:xfrm>
        </p:spPr>
        <p:txBody>
          <a:bodyPr/>
          <a:lstStyle/>
          <a:p>
            <a:r>
              <a:rPr lang="en-US" dirty="0"/>
              <a:t>Non-Linear PLS: Second Approach</a:t>
            </a:r>
          </a:p>
        </p:txBody>
      </p:sp>
      <p:sp>
        <p:nvSpPr>
          <p:cNvPr id="3" name="Content Placeholder 2">
            <a:extLst>
              <a:ext uri="{FF2B5EF4-FFF2-40B4-BE49-F238E27FC236}">
                <a16:creationId xmlns:a16="http://schemas.microsoft.com/office/drawing/2014/main" id="{1F23DDB5-38C6-440A-9A89-BAB65FECD09D}"/>
              </a:ext>
            </a:extLst>
          </p:cNvPr>
          <p:cNvSpPr>
            <a:spLocks noGrp="1"/>
          </p:cNvSpPr>
          <p:nvPr>
            <p:ph idx="1"/>
          </p:nvPr>
        </p:nvSpPr>
        <p:spPr>
          <a:xfrm>
            <a:off x="2589212" y="2133600"/>
            <a:ext cx="8915400" cy="4634948"/>
          </a:xfrm>
        </p:spPr>
        <p:txBody>
          <a:bodyPr/>
          <a:lstStyle/>
          <a:p>
            <a:r>
              <a:rPr lang="en-US" dirty="0"/>
              <a:t>This approach is based on mapping of the original data by means of a nonlinear function to a new representation i.e., data space where linear PLS is applied.</a:t>
            </a:r>
          </a:p>
          <a:p>
            <a:r>
              <a:rPr lang="en-US" dirty="0"/>
              <a:t> This approach is based on kernel-based learning of non-linear PLS by modeling relation between observed variables, regression and classification problem. </a:t>
            </a:r>
          </a:p>
          <a:p>
            <a:r>
              <a:rPr lang="en-US" dirty="0"/>
              <a:t>This approach maps original X-space data into high-dimensional feature space F. Kernel trick then applied to estimation of PLS and it reduces feature space , F into linear PLS.</a:t>
            </a:r>
          </a:p>
          <a:p>
            <a:r>
              <a:rPr lang="en-US" dirty="0"/>
              <a:t>The kernel form is formed using NIPALS algorithm as:</a:t>
            </a:r>
          </a:p>
          <a:p>
            <a:pPr marL="0" indent="0">
              <a:buNone/>
            </a:pPr>
            <a:endParaRPr lang="en-US" dirty="0"/>
          </a:p>
        </p:txBody>
      </p:sp>
      <p:pic>
        <p:nvPicPr>
          <p:cNvPr id="4" name="Picture 3">
            <a:extLst>
              <a:ext uri="{FF2B5EF4-FFF2-40B4-BE49-F238E27FC236}">
                <a16:creationId xmlns:a16="http://schemas.microsoft.com/office/drawing/2014/main" id="{ECBF59CE-5F04-462F-B6F6-9006FC9F7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022" y="5382472"/>
            <a:ext cx="4885969" cy="946762"/>
          </a:xfrm>
          <a:prstGeom prst="rect">
            <a:avLst/>
          </a:prstGeom>
        </p:spPr>
      </p:pic>
    </p:spTree>
    <p:extLst>
      <p:ext uri="{BB962C8B-B14F-4D97-AF65-F5344CB8AC3E}">
        <p14:creationId xmlns:p14="http://schemas.microsoft.com/office/powerpoint/2010/main" val="184268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094B-0C95-4862-8D82-E614D2C093C5}"/>
              </a:ext>
            </a:extLst>
          </p:cNvPr>
          <p:cNvSpPr>
            <a:spLocks noGrp="1"/>
          </p:cNvSpPr>
          <p:nvPr>
            <p:ph type="title"/>
          </p:nvPr>
        </p:nvSpPr>
        <p:spPr/>
        <p:txBody>
          <a:bodyPr/>
          <a:lstStyle/>
          <a:p>
            <a:r>
              <a:rPr lang="en-US" dirty="0"/>
              <a:t>Non-Linear PLS: Comparison</a:t>
            </a:r>
          </a:p>
        </p:txBody>
      </p:sp>
      <p:sp>
        <p:nvSpPr>
          <p:cNvPr id="3" name="Content Placeholder 2">
            <a:extLst>
              <a:ext uri="{FF2B5EF4-FFF2-40B4-BE49-F238E27FC236}">
                <a16:creationId xmlns:a16="http://schemas.microsoft.com/office/drawing/2014/main" id="{C46D1F53-0B0B-47AD-BC5F-BE8E25E2B4DA}"/>
              </a:ext>
            </a:extLst>
          </p:cNvPr>
          <p:cNvSpPr>
            <a:spLocks noGrp="1"/>
          </p:cNvSpPr>
          <p:nvPr>
            <p:ph idx="1"/>
          </p:nvPr>
        </p:nvSpPr>
        <p:spPr/>
        <p:txBody>
          <a:bodyPr/>
          <a:lstStyle/>
          <a:p>
            <a:r>
              <a:rPr lang="en-US" dirty="0"/>
              <a:t>Kernel PLS approach is easily implementable, computationally less demanding and is capable of modeling difficult non-linear relations. However, there is a loss of interpretability of results with respect to original data.</a:t>
            </a:r>
          </a:p>
          <a:p>
            <a:r>
              <a:rPr lang="en-US" dirty="0"/>
              <a:t>First Approach focusses on keeping latent variables as linear projections of the original data which is inadequate in construction of some data situations.</a:t>
            </a:r>
          </a:p>
          <a:p>
            <a:r>
              <a:rPr lang="en-US" dirty="0"/>
              <a:t>The researchers need to choose one of the two approaches based on the problem in their hand, simplicity of solution and interpretation of results.</a:t>
            </a:r>
          </a:p>
        </p:txBody>
      </p:sp>
    </p:spTree>
    <p:extLst>
      <p:ext uri="{BB962C8B-B14F-4D97-AF65-F5344CB8AC3E}">
        <p14:creationId xmlns:p14="http://schemas.microsoft.com/office/powerpoint/2010/main" val="818056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395A-217D-4DE4-A77B-234F53812C3E}"/>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7C5D73FC-FD79-43C6-A488-E4AAE69F2BCF}"/>
              </a:ext>
            </a:extLst>
          </p:cNvPr>
          <p:cNvSpPr>
            <a:spLocks noGrp="1"/>
          </p:cNvSpPr>
          <p:nvPr>
            <p:ph idx="1"/>
          </p:nvPr>
        </p:nvSpPr>
        <p:spPr/>
        <p:txBody>
          <a:bodyPr/>
          <a:lstStyle/>
          <a:p>
            <a:r>
              <a:rPr lang="en-US" dirty="0"/>
              <a:t>The PLS method projects original data onto a more compact space of latent variables.</a:t>
            </a:r>
          </a:p>
          <a:p>
            <a:r>
              <a:rPr lang="en-US" dirty="0"/>
              <a:t>The PLS method can leads us to the deletion of unimportant variables so as the result we will have a significant cost reduction.</a:t>
            </a:r>
          </a:p>
          <a:p>
            <a:r>
              <a:rPr lang="en-US" dirty="0"/>
              <a:t>PLS tools based on score and loadings plots allows to better </a:t>
            </a:r>
          </a:p>
          <a:p>
            <a:pPr lvl="1">
              <a:buFont typeface="Wingdings" panose="05000000000000000000" pitchFamily="2" charset="2"/>
              <a:buChar char="v"/>
            </a:pPr>
            <a:r>
              <a:rPr lang="en-US" dirty="0"/>
              <a:t>understand data structure</a:t>
            </a:r>
          </a:p>
          <a:p>
            <a:pPr lvl="1">
              <a:buFont typeface="Wingdings" panose="05000000000000000000" pitchFamily="2" charset="2"/>
              <a:buChar char="v"/>
            </a:pPr>
            <a:r>
              <a:rPr lang="en-US" dirty="0"/>
              <a:t>observe existing relations among data sets </a:t>
            </a:r>
          </a:p>
          <a:p>
            <a:pPr lvl="1">
              <a:buFont typeface="Wingdings" panose="05000000000000000000" pitchFamily="2" charset="2"/>
              <a:buChar char="v"/>
            </a:pPr>
            <a:r>
              <a:rPr lang="en-US" dirty="0"/>
              <a:t>detect outliers in the measured data</a:t>
            </a:r>
          </a:p>
        </p:txBody>
      </p:sp>
    </p:spTree>
    <p:extLst>
      <p:ext uri="{BB962C8B-B14F-4D97-AF65-F5344CB8AC3E}">
        <p14:creationId xmlns:p14="http://schemas.microsoft.com/office/powerpoint/2010/main" val="331557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C5FD-1F51-40C3-8577-9CCC9E237E2D}"/>
              </a:ext>
            </a:extLst>
          </p:cNvPr>
          <p:cNvSpPr>
            <a:spLocks noGrp="1"/>
          </p:cNvSpPr>
          <p:nvPr>
            <p:ph type="title"/>
          </p:nvPr>
        </p:nvSpPr>
        <p:spPr/>
        <p:txBody>
          <a:bodyPr/>
          <a:lstStyle/>
          <a:p>
            <a:r>
              <a:rPr lang="en-IN" dirty="0"/>
              <a:t>Brief Talk Outline</a:t>
            </a:r>
            <a:endParaRPr lang="en-US" dirty="0"/>
          </a:p>
        </p:txBody>
      </p:sp>
      <p:sp>
        <p:nvSpPr>
          <p:cNvPr id="3" name="Content Placeholder 2">
            <a:extLst>
              <a:ext uri="{FF2B5EF4-FFF2-40B4-BE49-F238E27FC236}">
                <a16:creationId xmlns:a16="http://schemas.microsoft.com/office/drawing/2014/main" id="{B242E469-6413-4808-A641-4BBFAB6769BA}"/>
              </a:ext>
            </a:extLst>
          </p:cNvPr>
          <p:cNvSpPr>
            <a:spLocks noGrp="1"/>
          </p:cNvSpPr>
          <p:nvPr>
            <p:ph idx="1"/>
          </p:nvPr>
        </p:nvSpPr>
        <p:spPr>
          <a:xfrm>
            <a:off x="2589212" y="2133600"/>
            <a:ext cx="8915400" cy="4100290"/>
          </a:xfrm>
        </p:spPr>
        <p:txBody>
          <a:bodyPr/>
          <a:lstStyle/>
          <a:p>
            <a:r>
              <a:rPr lang="en-IN" dirty="0"/>
              <a:t>Introduction</a:t>
            </a:r>
          </a:p>
          <a:p>
            <a:r>
              <a:rPr lang="en-IN" dirty="0"/>
              <a:t>What is PLS?  PLS using NIPALS Algorithm</a:t>
            </a:r>
          </a:p>
          <a:p>
            <a:r>
              <a:rPr lang="en-IN" dirty="0"/>
              <a:t>Forms of PLS</a:t>
            </a:r>
          </a:p>
          <a:p>
            <a:r>
              <a:rPr lang="en-IN" dirty="0"/>
              <a:t>Projection Method: PCA vs. CCA vs. PLS</a:t>
            </a:r>
          </a:p>
          <a:p>
            <a:r>
              <a:rPr lang="en-IN" dirty="0"/>
              <a:t>PLS Regression</a:t>
            </a:r>
          </a:p>
          <a:p>
            <a:r>
              <a:rPr lang="en-IN" dirty="0"/>
              <a:t>PLS Discrimination and Classification</a:t>
            </a:r>
          </a:p>
          <a:p>
            <a:r>
              <a:rPr lang="en-IN" dirty="0"/>
              <a:t>Nonlinear PLS</a:t>
            </a:r>
          </a:p>
          <a:p>
            <a:r>
              <a:rPr lang="en-IN" dirty="0"/>
              <a:t>Conclusion</a:t>
            </a:r>
          </a:p>
          <a:p>
            <a:r>
              <a:rPr lang="en-IN" dirty="0"/>
              <a:t>Future Scope</a:t>
            </a:r>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902613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22EA-BB5B-4847-83F2-93B0FF34C38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DDC63A3B-04BC-484C-A39D-12C65657C041}"/>
              </a:ext>
            </a:extLst>
          </p:cNvPr>
          <p:cNvSpPr>
            <a:spLocks noGrp="1"/>
          </p:cNvSpPr>
          <p:nvPr>
            <p:ph idx="1"/>
          </p:nvPr>
        </p:nvSpPr>
        <p:spPr/>
        <p:txBody>
          <a:bodyPr/>
          <a:lstStyle/>
          <a:p>
            <a:r>
              <a:rPr lang="en-US" dirty="0"/>
              <a:t>This paper draws connections between PCA, CCA and PLS so that we can design new algorithms by incorporating good properties of individual methods and thus build much more powerful machine learning tools.</a:t>
            </a:r>
          </a:p>
          <a:p>
            <a:r>
              <a:rPr lang="en-US" dirty="0"/>
              <a:t>Although PLS Regression is still considered to be a method or algorithm. We believe that there is a lot more to explore in PLS regression that can be beneficial than other models. PLS Regression can emerge as a rigorous statistical model with more theoretical evaluation.</a:t>
            </a:r>
          </a:p>
        </p:txBody>
      </p:sp>
    </p:spTree>
    <p:extLst>
      <p:ext uri="{BB962C8B-B14F-4D97-AF65-F5344CB8AC3E}">
        <p14:creationId xmlns:p14="http://schemas.microsoft.com/office/powerpoint/2010/main" val="240914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D237-EF98-4730-A74B-6E1841634573}"/>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34D27AB0-FEF7-403E-BF49-555F614EA16C}"/>
              </a:ext>
            </a:extLst>
          </p:cNvPr>
          <p:cNvSpPr>
            <a:spLocks noGrp="1"/>
          </p:cNvSpPr>
          <p:nvPr>
            <p:ph idx="1"/>
          </p:nvPr>
        </p:nvSpPr>
        <p:spPr>
          <a:xfrm>
            <a:off x="2589212" y="2057400"/>
            <a:ext cx="8915400" cy="3853822"/>
          </a:xfrm>
        </p:spPr>
        <p:txBody>
          <a:bodyPr>
            <a:normAutofit lnSpcReduction="10000"/>
          </a:bodyPr>
          <a:lstStyle/>
          <a:p>
            <a:r>
              <a:rPr lang="en-US" dirty="0"/>
              <a:t>Partial Least Squares (PLS) is a method for modeling relations between sets of observed variables by means of latent variables.</a:t>
            </a:r>
            <a:endParaRPr lang="en-IN" dirty="0"/>
          </a:p>
          <a:p>
            <a:r>
              <a:rPr lang="en-IN" dirty="0"/>
              <a:t>PLS in its general form creates orthogonal score vectors, commonly referred to as latent vectors by maximising the co-variance between different sets of variables.</a:t>
            </a:r>
          </a:p>
          <a:p>
            <a:r>
              <a:rPr lang="en-IN" dirty="0"/>
              <a:t>Latent Variables are those </a:t>
            </a:r>
            <a:r>
              <a:rPr lang="en-US" dirty="0"/>
              <a:t>variables that are hidden and are not directly observed rather they are inferred using mathematical models on other variables.</a:t>
            </a:r>
          </a:p>
          <a:p>
            <a:r>
              <a:rPr lang="en-IN" dirty="0"/>
              <a:t>P</a:t>
            </a:r>
            <a:r>
              <a:rPr lang="en-US" dirty="0"/>
              <a:t>LS is mainly used in fields like Chemometrics, Bioinformatics, Food Research, Social Sciences etc.</a:t>
            </a:r>
          </a:p>
          <a:p>
            <a:r>
              <a:rPr lang="en-IN" dirty="0"/>
              <a:t>The scope of this paper is based on two blocks of variables</a:t>
            </a:r>
          </a:p>
          <a:p>
            <a:r>
              <a:rPr lang="en-IN" dirty="0"/>
              <a:t>This paper gives an introduction to different variants of PLS</a:t>
            </a:r>
          </a:p>
        </p:txBody>
      </p:sp>
    </p:spTree>
    <p:extLst>
      <p:ext uri="{BB962C8B-B14F-4D97-AF65-F5344CB8AC3E}">
        <p14:creationId xmlns:p14="http://schemas.microsoft.com/office/powerpoint/2010/main" val="170435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1AFE-4AAA-45DA-95CD-FF11B1B33922}"/>
              </a:ext>
            </a:extLst>
          </p:cNvPr>
          <p:cNvSpPr>
            <a:spLocks noGrp="1"/>
          </p:cNvSpPr>
          <p:nvPr>
            <p:ph type="title"/>
          </p:nvPr>
        </p:nvSpPr>
        <p:spPr/>
        <p:txBody>
          <a:bodyPr/>
          <a:lstStyle/>
          <a:p>
            <a:r>
              <a:rPr lang="en-IN" dirty="0"/>
              <a:t>What is PLS?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D41C3-D335-43F5-8367-E8648993D9CD}"/>
                  </a:ext>
                </a:extLst>
              </p:cNvPr>
              <p:cNvSpPr>
                <a:spLocks noGrp="1"/>
              </p:cNvSpPr>
              <p:nvPr>
                <p:ph idx="1"/>
              </p:nvPr>
            </p:nvSpPr>
            <p:spPr/>
            <p:txBody>
              <a:bodyPr/>
              <a:lstStyle/>
              <a:p>
                <a:r>
                  <a:rPr lang="en-IN" dirty="0"/>
                  <a:t>A general linear PLS algorithm models relation between two data sets X and Y where X</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m:t>
                    </m:r>
                    <m:r>
                      <a:rPr lang="en-IN" b="0" i="1" baseline="30000"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𝑎𝑛𝑑</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𝑅𝑀</m:t>
                    </m:r>
                  </m:oMath>
                </a14:m>
                <a:r>
                  <a:rPr lang="en-US" baseline="30000" dirty="0"/>
                  <a:t> </a:t>
                </a:r>
                <a:r>
                  <a:rPr lang="en-US" dirty="0"/>
                  <a:t>are the two blocks of variables. </a:t>
                </a:r>
              </a:p>
              <a:p>
                <a:r>
                  <a:rPr lang="en-US" dirty="0"/>
                  <a:t>The relation is modeled by calculating score vectors between these two blocks.</a:t>
                </a:r>
              </a:p>
              <a:p>
                <a:r>
                  <a:rPr lang="en-IN" dirty="0"/>
                  <a:t>P</a:t>
                </a:r>
                <a:r>
                  <a:rPr lang="en-US" dirty="0"/>
                  <a:t>Ls decomposes n-samples from each data set and composes them in the form:</a:t>
                </a:r>
              </a:p>
              <a:p>
                <a:pPr marL="0" indent="0">
                  <a:buNone/>
                </a:pPr>
                <a:r>
                  <a:rPr lang="en-IN" dirty="0"/>
                  <a:t>		</a:t>
                </a:r>
                <a:r>
                  <a:rPr lang="en-US" b="1" dirty="0"/>
                  <a:t>X = TP</a:t>
                </a:r>
                <a:r>
                  <a:rPr lang="en-US" b="1" baseline="30000" dirty="0"/>
                  <a:t>T</a:t>
                </a:r>
                <a:r>
                  <a:rPr lang="en-US" b="1" dirty="0"/>
                  <a:t> + E </a:t>
                </a:r>
                <a:r>
                  <a:rPr lang="en-US" dirty="0"/>
                  <a:t>	and  </a:t>
                </a:r>
                <a:r>
                  <a:rPr lang="en-US" b="1" dirty="0"/>
                  <a:t>Y = UQ</a:t>
                </a:r>
                <a:r>
                  <a:rPr lang="en-US" b="1" baseline="30000" dirty="0"/>
                  <a:t>T</a:t>
                </a:r>
                <a:r>
                  <a:rPr lang="en-US" b="1" dirty="0"/>
                  <a:t> + F </a:t>
                </a:r>
                <a:r>
                  <a:rPr lang="en-US" dirty="0"/>
                  <a:t>where</a:t>
                </a:r>
              </a:p>
              <a:p>
                <a:pPr lvl="1">
                  <a:buFont typeface="Wingdings" panose="05000000000000000000" pitchFamily="2" charset="2"/>
                  <a:buChar char="v"/>
                </a:pPr>
                <a:r>
                  <a:rPr lang="en-IN" dirty="0"/>
                  <a:t>	</a:t>
                </a:r>
                <a:r>
                  <a:rPr lang="en-US" dirty="0"/>
                  <a:t>T, U  are extracted score vectors</a:t>
                </a:r>
              </a:p>
              <a:p>
                <a:pPr lvl="1">
                  <a:buFont typeface="Wingdings" panose="05000000000000000000" pitchFamily="2" charset="2"/>
                  <a:buChar char="v"/>
                </a:pPr>
                <a:r>
                  <a:rPr lang="en-IN" dirty="0"/>
                  <a:t>	</a:t>
                </a:r>
                <a:r>
                  <a:rPr lang="en-US" dirty="0"/>
                  <a:t>P, Q are matrices of Loading</a:t>
                </a:r>
              </a:p>
              <a:p>
                <a:pPr lvl="1">
                  <a:buFont typeface="Wingdings" panose="05000000000000000000" pitchFamily="2" charset="2"/>
                  <a:buChar char="v"/>
                </a:pPr>
                <a:r>
                  <a:rPr lang="en-IN" dirty="0"/>
                  <a:t>	</a:t>
                </a:r>
                <a:r>
                  <a:rPr lang="en-US" dirty="0"/>
                  <a:t>E, F are matrices of Residuals</a:t>
                </a:r>
              </a:p>
            </p:txBody>
          </p:sp>
        </mc:Choice>
        <mc:Fallback xmlns="">
          <p:sp>
            <p:nvSpPr>
              <p:cNvPr id="3" name="Content Placeholder 2">
                <a:extLst>
                  <a:ext uri="{FF2B5EF4-FFF2-40B4-BE49-F238E27FC236}">
                    <a16:creationId xmlns:a16="http://schemas.microsoft.com/office/drawing/2014/main" id="{F5ED41C3-D335-43F5-8367-E8648993D9CD}"/>
                  </a:ext>
                </a:extLst>
              </p:cNvPr>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334119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BB3A-C8EF-4319-A344-259A8687A3AD}"/>
              </a:ext>
            </a:extLst>
          </p:cNvPr>
          <p:cNvSpPr>
            <a:spLocks noGrp="1"/>
          </p:cNvSpPr>
          <p:nvPr>
            <p:ph type="title"/>
          </p:nvPr>
        </p:nvSpPr>
        <p:spPr/>
        <p:txBody>
          <a:bodyPr/>
          <a:lstStyle/>
          <a:p>
            <a:r>
              <a:rPr lang="en-IN" dirty="0"/>
              <a:t>PLS using NIPALS Algorithm</a:t>
            </a:r>
            <a:endParaRPr lang="en-US" dirty="0"/>
          </a:p>
        </p:txBody>
      </p:sp>
      <p:sp>
        <p:nvSpPr>
          <p:cNvPr id="3" name="Content Placeholder 2">
            <a:extLst>
              <a:ext uri="{FF2B5EF4-FFF2-40B4-BE49-F238E27FC236}">
                <a16:creationId xmlns:a16="http://schemas.microsoft.com/office/drawing/2014/main" id="{0BFE1720-87F3-4E36-988B-924A086B33B5}"/>
              </a:ext>
            </a:extLst>
          </p:cNvPr>
          <p:cNvSpPr>
            <a:spLocks noGrp="1"/>
          </p:cNvSpPr>
          <p:nvPr>
            <p:ph idx="1"/>
          </p:nvPr>
        </p:nvSpPr>
        <p:spPr/>
        <p:txBody>
          <a:bodyPr>
            <a:normAutofit lnSpcReduction="10000"/>
          </a:bodyPr>
          <a:lstStyle/>
          <a:p>
            <a:r>
              <a:rPr lang="en-IN" dirty="0"/>
              <a:t>X and Y datasets are decomposed in two ways using NIPALS algorithm as:</a:t>
            </a:r>
          </a:p>
          <a:p>
            <a:r>
              <a:rPr lang="en-IN" b="1" dirty="0"/>
              <a:t>First Way: Convergence Approach</a:t>
            </a:r>
          </a:p>
          <a:p>
            <a:pPr marL="0" indent="0">
              <a:buNone/>
            </a:pPr>
            <a:r>
              <a:rPr lang="en-IN" dirty="0"/>
              <a:t>Y-space score vector, u is randomly initialised and then follows the    following steps of converges:</a:t>
            </a:r>
          </a:p>
          <a:p>
            <a:pPr lvl="1" indent="-342900">
              <a:buFont typeface="+mj-lt"/>
              <a:buAutoNum type="arabicPeriod"/>
            </a:pPr>
            <a:r>
              <a:rPr lang="en-IN" sz="1800" b="1" dirty="0"/>
              <a:t>W = X</a:t>
            </a:r>
            <a:r>
              <a:rPr lang="en-IN" sz="1800" b="1" baseline="30000" dirty="0"/>
              <a:t>T</a:t>
            </a:r>
            <a:r>
              <a:rPr lang="en-IN" sz="1800" b="1" dirty="0"/>
              <a:t>u/(u</a:t>
            </a:r>
            <a:r>
              <a:rPr lang="en-IN" sz="1800" b="1" baseline="30000" dirty="0"/>
              <a:t>T</a:t>
            </a:r>
            <a:r>
              <a:rPr lang="en-IN" sz="1800" b="1" dirty="0"/>
              <a:t>u)</a:t>
            </a:r>
          </a:p>
          <a:p>
            <a:pPr lvl="1" indent="-342900">
              <a:buFont typeface="+mj-lt"/>
              <a:buAutoNum type="arabicPeriod"/>
            </a:pPr>
            <a:r>
              <a:rPr lang="en-IN" sz="1800" b="1" dirty="0"/>
              <a:t>||w|| → 1</a:t>
            </a:r>
          </a:p>
          <a:p>
            <a:pPr lvl="1" indent="-342900">
              <a:buFont typeface="+mj-lt"/>
              <a:buAutoNum type="arabicPeriod"/>
            </a:pPr>
            <a:r>
              <a:rPr lang="en-IN" sz="1800" b="1" dirty="0"/>
              <a:t>t = Xw</a:t>
            </a:r>
          </a:p>
          <a:p>
            <a:pPr lvl="1" indent="-342900">
              <a:buFont typeface="+mj-lt"/>
              <a:buAutoNum type="arabicPeriod"/>
            </a:pPr>
            <a:r>
              <a:rPr lang="en-IN" sz="1800" b="1" dirty="0"/>
              <a:t>c = Y</a:t>
            </a:r>
            <a:r>
              <a:rPr lang="en-IN" sz="1800" b="1" baseline="30000" dirty="0"/>
              <a:t>T</a:t>
            </a:r>
            <a:r>
              <a:rPr lang="en-IN" sz="1800" b="1" dirty="0"/>
              <a:t>t/(t</a:t>
            </a:r>
            <a:r>
              <a:rPr lang="en-IN" sz="1800" b="1" baseline="30000" dirty="0"/>
              <a:t>T</a:t>
            </a:r>
            <a:r>
              <a:rPr lang="en-IN" sz="1800" b="1" dirty="0"/>
              <a:t>t)</a:t>
            </a:r>
          </a:p>
          <a:p>
            <a:pPr lvl="1" indent="-342900">
              <a:buFont typeface="+mj-lt"/>
              <a:buAutoNum type="arabicPeriod"/>
            </a:pPr>
            <a:r>
              <a:rPr lang="en-IN" sz="1800" b="1" dirty="0"/>
              <a:t>||c|| → 1</a:t>
            </a:r>
          </a:p>
          <a:p>
            <a:pPr lvl="1" indent="-342900">
              <a:buFont typeface="+mj-lt"/>
              <a:buAutoNum type="arabicPeriod"/>
            </a:pPr>
            <a:r>
              <a:rPr lang="en-IN" sz="1800" b="1" dirty="0"/>
              <a:t>u = Yc </a:t>
            </a:r>
          </a:p>
          <a:p>
            <a:pPr marL="0" indent="0">
              <a:buNone/>
            </a:pPr>
            <a:endParaRPr lang="en-US" b="1" dirty="0"/>
          </a:p>
        </p:txBody>
      </p:sp>
    </p:spTree>
    <p:extLst>
      <p:ext uri="{BB962C8B-B14F-4D97-AF65-F5344CB8AC3E}">
        <p14:creationId xmlns:p14="http://schemas.microsoft.com/office/powerpoint/2010/main" val="40568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19E0-8E93-43D5-8621-C9F301F16328}"/>
              </a:ext>
            </a:extLst>
          </p:cNvPr>
          <p:cNvSpPr>
            <a:spLocks noGrp="1"/>
          </p:cNvSpPr>
          <p:nvPr>
            <p:ph type="title"/>
          </p:nvPr>
        </p:nvSpPr>
        <p:spPr/>
        <p:txBody>
          <a:bodyPr/>
          <a:lstStyle/>
          <a:p>
            <a:r>
              <a:rPr lang="en-IN" dirty="0"/>
              <a:t>PLS using NIPALS Algorithm</a:t>
            </a:r>
            <a:endParaRPr lang="en-US" dirty="0"/>
          </a:p>
        </p:txBody>
      </p:sp>
      <p:sp>
        <p:nvSpPr>
          <p:cNvPr id="3" name="Content Placeholder 2">
            <a:extLst>
              <a:ext uri="{FF2B5EF4-FFF2-40B4-BE49-F238E27FC236}">
                <a16:creationId xmlns:a16="http://schemas.microsoft.com/office/drawing/2014/main" id="{F7C80F10-156F-4407-9A82-03A62B798B47}"/>
              </a:ext>
            </a:extLst>
          </p:cNvPr>
          <p:cNvSpPr>
            <a:spLocks noGrp="1"/>
          </p:cNvSpPr>
          <p:nvPr>
            <p:ph idx="1"/>
          </p:nvPr>
        </p:nvSpPr>
        <p:spPr/>
        <p:txBody>
          <a:bodyPr/>
          <a:lstStyle/>
          <a:p>
            <a:r>
              <a:rPr lang="en-IN" b="1" dirty="0"/>
              <a:t>Second Way: Eigen Value Problems</a:t>
            </a:r>
          </a:p>
          <a:p>
            <a:pPr marL="0" indent="0">
              <a:buNone/>
            </a:pPr>
            <a:r>
              <a:rPr lang="en-IN" dirty="0"/>
              <a:t>Weight vector, w corresponds to first eigenvector problem using equation:</a:t>
            </a:r>
          </a:p>
          <a:p>
            <a:pPr marL="0" indent="0">
              <a:buNone/>
            </a:pPr>
            <a:endParaRPr lang="en-IN" dirty="0"/>
          </a:p>
          <a:p>
            <a:pPr marL="0" indent="0">
              <a:buNone/>
            </a:pPr>
            <a:r>
              <a:rPr lang="en-IN" dirty="0"/>
              <a:t>X</a:t>
            </a:r>
            <a:r>
              <a:rPr lang="en-US" dirty="0"/>
              <a:t> and Y space score vectors t and u are given by:</a:t>
            </a:r>
          </a:p>
          <a:p>
            <a:pPr marL="0" indent="0">
              <a:buNone/>
            </a:pPr>
            <a:r>
              <a:rPr lang="en-IN" dirty="0"/>
              <a:t>	</a:t>
            </a:r>
            <a:r>
              <a:rPr lang="en-US" dirty="0"/>
              <a:t>		</a:t>
            </a:r>
            <a:r>
              <a:rPr lang="en-US" b="1" dirty="0"/>
              <a:t>t = Xw </a:t>
            </a:r>
            <a:r>
              <a:rPr lang="en-US" dirty="0"/>
              <a:t>	and 	</a:t>
            </a:r>
            <a:r>
              <a:rPr lang="en-US" b="1" dirty="0"/>
              <a:t>u = Yc</a:t>
            </a:r>
          </a:p>
          <a:p>
            <a:pPr marL="0" indent="0">
              <a:buNone/>
            </a:pPr>
            <a:r>
              <a:rPr lang="en-IN" dirty="0"/>
              <a:t>Where the computation of t, u and c is given in steps 4 and 5 of NIPALS.</a:t>
            </a:r>
          </a:p>
          <a:p>
            <a:pPr marL="0" indent="0">
              <a:buNone/>
            </a:pPr>
            <a:r>
              <a:rPr lang="en-IN" dirty="0"/>
              <a:t>The users can compute the values of these eigenvector problems and can readily compute relation between weight and score vectors.</a:t>
            </a:r>
            <a:endParaRPr lang="en-US" dirty="0"/>
          </a:p>
          <a:p>
            <a:pPr marL="0" indent="0">
              <a:buNone/>
            </a:pPr>
            <a:endParaRPr lang="en-US" dirty="0"/>
          </a:p>
        </p:txBody>
      </p:sp>
      <p:pic>
        <p:nvPicPr>
          <p:cNvPr id="4" name="Picture 3">
            <a:extLst>
              <a:ext uri="{FF2B5EF4-FFF2-40B4-BE49-F238E27FC236}">
                <a16:creationId xmlns:a16="http://schemas.microsoft.com/office/drawing/2014/main" id="{5D776F6F-1618-489D-9501-5F659146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908" y="2900086"/>
            <a:ext cx="1766267" cy="346188"/>
          </a:xfrm>
          <a:prstGeom prst="rect">
            <a:avLst/>
          </a:prstGeom>
        </p:spPr>
      </p:pic>
    </p:spTree>
    <p:extLst>
      <p:ext uri="{BB962C8B-B14F-4D97-AF65-F5344CB8AC3E}">
        <p14:creationId xmlns:p14="http://schemas.microsoft.com/office/powerpoint/2010/main" val="232812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FA18-8C07-4B97-85CF-6F092B1147B4}"/>
              </a:ext>
            </a:extLst>
          </p:cNvPr>
          <p:cNvSpPr>
            <a:spLocks noGrp="1"/>
          </p:cNvSpPr>
          <p:nvPr>
            <p:ph type="title"/>
          </p:nvPr>
        </p:nvSpPr>
        <p:spPr/>
        <p:txBody>
          <a:bodyPr/>
          <a:lstStyle/>
          <a:p>
            <a:r>
              <a:rPr lang="en-IN" dirty="0"/>
              <a:t>Forms of PLS</a:t>
            </a:r>
            <a:endParaRPr lang="en-US" dirty="0"/>
          </a:p>
        </p:txBody>
      </p:sp>
      <p:sp>
        <p:nvSpPr>
          <p:cNvPr id="3" name="Content Placeholder 2">
            <a:extLst>
              <a:ext uri="{FF2B5EF4-FFF2-40B4-BE49-F238E27FC236}">
                <a16:creationId xmlns:a16="http://schemas.microsoft.com/office/drawing/2014/main" id="{C7EEB96A-AB4D-4CDF-B5BD-50AC50C11ABB}"/>
              </a:ext>
            </a:extLst>
          </p:cNvPr>
          <p:cNvSpPr>
            <a:spLocks noGrp="1"/>
          </p:cNvSpPr>
          <p:nvPr>
            <p:ph idx="1"/>
          </p:nvPr>
        </p:nvSpPr>
        <p:spPr/>
        <p:txBody>
          <a:bodyPr>
            <a:normAutofit lnSpcReduction="10000"/>
          </a:bodyPr>
          <a:lstStyle/>
          <a:p>
            <a:r>
              <a:rPr lang="en-IN" dirty="0"/>
              <a:t>Since PLS is an iterative process, the matrices X and Y are deflated by subtracting their rank-one approximations based on t, u after successful extraction of score vectors t, u. </a:t>
            </a:r>
          </a:p>
          <a:p>
            <a:r>
              <a:rPr lang="en-IN" dirty="0"/>
              <a:t>Vectors of loading </a:t>
            </a:r>
            <a:r>
              <a:rPr lang="en-IN" b="1" dirty="0"/>
              <a:t>p</a:t>
            </a:r>
            <a:r>
              <a:rPr lang="en-IN" dirty="0"/>
              <a:t> and </a:t>
            </a:r>
            <a:r>
              <a:rPr lang="en-IN" b="1" dirty="0"/>
              <a:t>q</a:t>
            </a:r>
            <a:r>
              <a:rPr lang="en-IN" dirty="0"/>
              <a:t> are computed as coefficients of regressing X on t and Y on u as:</a:t>
            </a:r>
          </a:p>
          <a:p>
            <a:pPr marL="0" indent="0">
              <a:buNone/>
            </a:pPr>
            <a:r>
              <a:rPr lang="en-IN" dirty="0"/>
              <a:t>		</a:t>
            </a:r>
            <a:r>
              <a:rPr lang="en-IN" b="1" dirty="0"/>
              <a:t>p = </a:t>
            </a:r>
            <a:r>
              <a:rPr lang="en-IN" b="1" dirty="0" err="1"/>
              <a:t>X</a:t>
            </a:r>
            <a:r>
              <a:rPr lang="en-IN" b="1" baseline="30000" dirty="0" err="1"/>
              <a:t>T</a:t>
            </a:r>
            <a:r>
              <a:rPr lang="en-IN" b="1" dirty="0" err="1"/>
              <a:t>t</a:t>
            </a:r>
            <a:r>
              <a:rPr lang="en-IN" b="1" dirty="0"/>
              <a:t>/(</a:t>
            </a:r>
            <a:r>
              <a:rPr lang="en-IN" b="1" dirty="0" err="1"/>
              <a:t>t</a:t>
            </a:r>
            <a:r>
              <a:rPr lang="en-IN" b="1" baseline="30000" dirty="0" err="1"/>
              <a:t>T</a:t>
            </a:r>
            <a:r>
              <a:rPr lang="en-IN" b="1" dirty="0" err="1"/>
              <a:t>t</a:t>
            </a:r>
            <a:r>
              <a:rPr lang="en-IN" b="1" dirty="0"/>
              <a:t>) </a:t>
            </a:r>
            <a:r>
              <a:rPr lang="en-IN" dirty="0"/>
              <a:t>		and 		</a:t>
            </a:r>
            <a:r>
              <a:rPr lang="en-IN" b="1" dirty="0"/>
              <a:t>q = </a:t>
            </a:r>
            <a:r>
              <a:rPr lang="en-IN" b="1" dirty="0" err="1"/>
              <a:t>Y</a:t>
            </a:r>
            <a:r>
              <a:rPr lang="en-IN" b="1" baseline="30000" dirty="0" err="1"/>
              <a:t>T</a:t>
            </a:r>
            <a:r>
              <a:rPr lang="en-IN" b="1" dirty="0" err="1"/>
              <a:t>u</a:t>
            </a:r>
            <a:r>
              <a:rPr lang="en-IN" b="1" dirty="0"/>
              <a:t>/(</a:t>
            </a:r>
            <a:r>
              <a:rPr lang="en-IN" b="1" dirty="0" err="1"/>
              <a:t>u</a:t>
            </a:r>
            <a:r>
              <a:rPr lang="en-IN" b="1" baseline="30000" dirty="0" err="1"/>
              <a:t>T</a:t>
            </a:r>
            <a:r>
              <a:rPr lang="en-IN" b="1" dirty="0" err="1"/>
              <a:t>u</a:t>
            </a:r>
            <a:r>
              <a:rPr lang="en-IN" b="1" dirty="0"/>
              <a:t>)</a:t>
            </a:r>
          </a:p>
          <a:p>
            <a:r>
              <a:rPr lang="en-IN" dirty="0"/>
              <a:t>Different forms of deflations define PLS variants as:</a:t>
            </a:r>
          </a:p>
          <a:p>
            <a:pPr marL="685800" lvl="1">
              <a:buFont typeface="Wingdings" panose="05000000000000000000" pitchFamily="2" charset="2"/>
              <a:buChar char="v"/>
            </a:pPr>
            <a:r>
              <a:rPr lang="en-IN" b="1" dirty="0"/>
              <a:t>PLS Mode A</a:t>
            </a:r>
          </a:p>
          <a:p>
            <a:pPr marL="685800" lvl="1">
              <a:buFont typeface="Wingdings" panose="05000000000000000000" pitchFamily="2" charset="2"/>
              <a:buChar char="v"/>
            </a:pPr>
            <a:r>
              <a:rPr lang="en-IN" b="1" dirty="0"/>
              <a:t>PLS1, PLS2</a:t>
            </a:r>
          </a:p>
          <a:p>
            <a:pPr marL="685800" lvl="1">
              <a:buFont typeface="Wingdings" panose="05000000000000000000" pitchFamily="2" charset="2"/>
              <a:buChar char="v"/>
            </a:pPr>
            <a:r>
              <a:rPr lang="en-IN" b="1" dirty="0"/>
              <a:t>PLS-SB</a:t>
            </a:r>
          </a:p>
          <a:p>
            <a:pPr marL="685800" lvl="1">
              <a:buFont typeface="Wingdings" panose="05000000000000000000" pitchFamily="2" charset="2"/>
              <a:buChar char="v"/>
            </a:pPr>
            <a:r>
              <a:rPr lang="en-IN" b="1" dirty="0"/>
              <a:t>SIMPLS</a:t>
            </a:r>
          </a:p>
          <a:p>
            <a:pPr marL="0" indent="0">
              <a:buNone/>
            </a:pPr>
            <a:endParaRPr lang="en-IN" b="1" dirty="0"/>
          </a:p>
        </p:txBody>
      </p:sp>
    </p:spTree>
    <p:extLst>
      <p:ext uri="{BB962C8B-B14F-4D97-AF65-F5344CB8AC3E}">
        <p14:creationId xmlns:p14="http://schemas.microsoft.com/office/powerpoint/2010/main" val="184588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EF6-DA46-4231-846D-1C2A845F18BF}"/>
              </a:ext>
            </a:extLst>
          </p:cNvPr>
          <p:cNvSpPr>
            <a:spLocks noGrp="1"/>
          </p:cNvSpPr>
          <p:nvPr>
            <p:ph type="title"/>
          </p:nvPr>
        </p:nvSpPr>
        <p:spPr/>
        <p:txBody>
          <a:bodyPr/>
          <a:lstStyle/>
          <a:p>
            <a:r>
              <a:rPr lang="en-IN" dirty="0"/>
              <a:t>Forms of PLS: PLS Mode-A</a:t>
            </a:r>
            <a:endParaRPr lang="en-US" dirty="0"/>
          </a:p>
        </p:txBody>
      </p:sp>
      <p:sp>
        <p:nvSpPr>
          <p:cNvPr id="3" name="Content Placeholder 2">
            <a:extLst>
              <a:ext uri="{FF2B5EF4-FFF2-40B4-BE49-F238E27FC236}">
                <a16:creationId xmlns:a16="http://schemas.microsoft.com/office/drawing/2014/main" id="{7E0BDA77-A8ED-45AB-8E3C-D996AB143D92}"/>
              </a:ext>
            </a:extLst>
          </p:cNvPr>
          <p:cNvSpPr>
            <a:spLocks noGrp="1"/>
          </p:cNvSpPr>
          <p:nvPr>
            <p:ph idx="1"/>
          </p:nvPr>
        </p:nvSpPr>
        <p:spPr/>
        <p:txBody>
          <a:bodyPr/>
          <a:lstStyle/>
          <a:p>
            <a:r>
              <a:rPr lang="en-IN" dirty="0"/>
              <a:t>This approach is based on rank-one deflation of individual block matrices using corresponding score and loading vectors.</a:t>
            </a:r>
          </a:p>
          <a:p>
            <a:r>
              <a:rPr lang="en-IN" dirty="0"/>
              <a:t>X and Y are deflated as follows:</a:t>
            </a:r>
          </a:p>
          <a:p>
            <a:pPr marL="857250" lvl="2" indent="0">
              <a:buNone/>
            </a:pPr>
            <a:r>
              <a:rPr lang="en-IN" b="1" dirty="0"/>
              <a:t>X = X – tp</a:t>
            </a:r>
            <a:r>
              <a:rPr lang="en-IN" b="1" baseline="30000" dirty="0"/>
              <a:t>T</a:t>
            </a:r>
            <a:r>
              <a:rPr lang="en-IN" b="1" dirty="0"/>
              <a:t>	</a:t>
            </a:r>
            <a:r>
              <a:rPr lang="en-IN" dirty="0"/>
              <a:t>and</a:t>
            </a:r>
            <a:r>
              <a:rPr lang="en-IN" b="1" dirty="0"/>
              <a:t> 	Y = Y – uq</a:t>
            </a:r>
            <a:r>
              <a:rPr lang="en-IN" b="1" baseline="30000" dirty="0"/>
              <a:t>T</a:t>
            </a:r>
          </a:p>
          <a:p>
            <a:r>
              <a:rPr lang="en-IN" dirty="0"/>
              <a:t>Here, the relation between the two blocks is symmetric.</a:t>
            </a:r>
          </a:p>
          <a:p>
            <a:r>
              <a:rPr lang="en-IN" dirty="0"/>
              <a:t>This approach is appropriate to model existing relation between blocks in contrast to prediction problems.</a:t>
            </a:r>
          </a:p>
          <a:p>
            <a:r>
              <a:rPr lang="en-IN" dirty="0"/>
              <a:t>PLS Mode-A is similar to CCA.</a:t>
            </a:r>
          </a:p>
        </p:txBody>
      </p:sp>
    </p:spTree>
    <p:extLst>
      <p:ext uri="{BB962C8B-B14F-4D97-AF65-F5344CB8AC3E}">
        <p14:creationId xmlns:p14="http://schemas.microsoft.com/office/powerpoint/2010/main" val="40251290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4847</TotalTime>
  <Words>2035</Words>
  <Application>Microsoft Office PowerPoint</Application>
  <PresentationFormat>Widescreen</PresentationFormat>
  <Paragraphs>209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Century Gothic</vt:lpstr>
      <vt:lpstr>Wingdings</vt:lpstr>
      <vt:lpstr>Wingdings 3</vt:lpstr>
      <vt:lpstr>Wisp</vt:lpstr>
      <vt:lpstr>Overview and Recent Advances in Partial Least Squares</vt:lpstr>
      <vt:lpstr>Research Paper Details</vt:lpstr>
      <vt:lpstr>Brief Talk Outline</vt:lpstr>
      <vt:lpstr>Introduction</vt:lpstr>
      <vt:lpstr>What is PLS?</vt:lpstr>
      <vt:lpstr>PLS using NIPALS Algorithm</vt:lpstr>
      <vt:lpstr>PLS using NIPALS Algorithm</vt:lpstr>
      <vt:lpstr>Forms of PLS</vt:lpstr>
      <vt:lpstr>Forms of PLS: PLS Mode-A</vt:lpstr>
      <vt:lpstr>Forms of PLS: PLS1, PLS2</vt:lpstr>
      <vt:lpstr>Forms of PLS: PLS-SB</vt:lpstr>
      <vt:lpstr>Forms of PLS: SIMPLS</vt:lpstr>
      <vt:lpstr>Projection Method: PCA vs. CCA vs. PLS</vt:lpstr>
      <vt:lpstr>PLS Regression</vt:lpstr>
      <vt:lpstr>PLS Regression</vt:lpstr>
      <vt:lpstr>Algebraic Interpretation of Linear Regression</vt:lpstr>
      <vt:lpstr>Algebraic Representation of Linear Regression</vt:lpstr>
      <vt:lpstr>Algebraic Representation of Linear Regression</vt:lpstr>
      <vt:lpstr>Shrinkage Properties of PLS Regression</vt:lpstr>
      <vt:lpstr>PLS Regression: Shrinkage Properties</vt:lpstr>
      <vt:lpstr>PLS Discrimination and Classification</vt:lpstr>
      <vt:lpstr>PLS Discrimination and Classification</vt:lpstr>
      <vt:lpstr>PLS Discrimination and Classification</vt:lpstr>
      <vt:lpstr>PLS Two-class Discrimination and Classification</vt:lpstr>
      <vt:lpstr>PLS multi-class Discrimination and Classification</vt:lpstr>
      <vt:lpstr>Non-Linear PLS: First Approach</vt:lpstr>
      <vt:lpstr>Non-Linear PLS: Second Approach</vt:lpstr>
      <vt:lpstr>Non-Linear PLS: Comparison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and Recent Advances in Partial Least Squares</dc:title>
  <dc:creator>shagun</dc:creator>
  <cp:lastModifiedBy>shagun.paul0402@outlook.com</cp:lastModifiedBy>
  <cp:revision>97</cp:revision>
  <dcterms:created xsi:type="dcterms:W3CDTF">2018-11-22T21:34:50Z</dcterms:created>
  <dcterms:modified xsi:type="dcterms:W3CDTF">2018-11-28T19:03:48Z</dcterms:modified>
</cp:coreProperties>
</file>