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3" r:id="rId15"/>
    <p:sldId id="272" r:id="rId16"/>
    <p:sldId id="275" r:id="rId17"/>
    <p:sldId id="273" r:id="rId18"/>
    <p:sldId id="274" r:id="rId19"/>
    <p:sldId id="26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072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32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14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61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1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7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6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4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9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3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0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3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5787-2709-480A-BE44-BE592B55E93A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F185E5-ED90-4F9B-A647-2946F8644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189C-940D-4D81-BD85-5897E0F60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482" y="579329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Multinomial Naive Bayes for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Text Categorization Revisited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5C2AF-377F-46D1-8978-B9204B119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483" y="3599230"/>
            <a:ext cx="6526832" cy="239650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b="1" u="sng" dirty="0"/>
              <a:t>Authors</a:t>
            </a:r>
            <a:r>
              <a:rPr lang="en-US" b="1" dirty="0"/>
              <a:t>: Ashraf M. Kibriya, Eibe Frank, Bernhard Pfahringer, and Geoffrey Holmes</a:t>
            </a:r>
            <a:endParaRPr lang="en-US" sz="2000" b="1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endParaRPr lang="en-US" b="1" u="sng" dirty="0"/>
          </a:p>
          <a:p>
            <a:pPr algn="l">
              <a:lnSpc>
                <a:spcPct val="90000"/>
              </a:lnSpc>
            </a:pPr>
            <a:r>
              <a:rPr lang="en-US" b="1" u="sng" dirty="0"/>
              <a:t>Presenters:</a:t>
            </a:r>
            <a:r>
              <a:rPr lang="en-US" dirty="0"/>
              <a:t> 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- Shehzad ul Islam – 1001555356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- Harshal Parmar   - 1001502041</a:t>
            </a:r>
            <a:endParaRPr lang="en-US" sz="13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3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B5F-062A-44C0-B57F-8A410605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TWCNB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0E2D-C278-4568-B0BC-DF492F97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28457"/>
          </a:xfrm>
        </p:spPr>
        <p:txBody>
          <a:bodyPr>
            <a:normAutofit/>
          </a:bodyPr>
          <a:lstStyle/>
          <a:p>
            <a:r>
              <a:rPr lang="en-US" sz="2800" dirty="0"/>
              <a:t>class(</a:t>
            </a:r>
            <a:r>
              <a:rPr lang="en-US" sz="2800" i="1" dirty="0"/>
              <a:t>t</a:t>
            </a:r>
            <a:r>
              <a:rPr lang="en-US" sz="2200" i="1" dirty="0"/>
              <a:t>i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it-IT" sz="2800" dirty="0"/>
              <a:t>For multi-label datasets, we require a score representation of how likely a document belongs to class.</a:t>
            </a:r>
          </a:p>
          <a:p>
            <a:r>
              <a:rPr lang="it-IT" sz="2800" dirty="0"/>
              <a:t>Score is calculated using all vs rest approach:</a:t>
            </a:r>
            <a:endParaRPr lang="en-US" sz="2800" dirty="0"/>
          </a:p>
          <a:p>
            <a:endParaRPr lang="en-US" sz="2800" dirty="0">
              <a:latin typeface="CMR1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BDE2D-5791-4835-BB99-5A4D53A0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89" y="1647371"/>
            <a:ext cx="8223720" cy="132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DD322-DEEF-4320-B1E5-D2E926E21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84" y="5094513"/>
            <a:ext cx="6458630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B5F-062A-44C0-B57F-8A410605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/>
                </a:solidFill>
              </a:rPr>
              <a:t>Evaluating Standard Multinomial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0E2D-C278-4568-B0BC-DF492F97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1028"/>
            <a:ext cx="9032723" cy="4528457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/>
              <a:t>Comparing MNB with TWCNB, TCNB and linear SVMs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In case of SVM, Sequential minimal optimization (SMO) algorithm is used.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Results with full and reduced vocabulary are presented.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Reuters dataset results reported as precision-recall break-even points.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121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BC4670-4BCC-4F90-91A7-6FC09B7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3" y="519339"/>
            <a:ext cx="9169026" cy="50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8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B5F-062A-44C0-B57F-8A410605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Improving Multinomial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0E2D-C278-4568-B0BC-DF492F97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9032723" cy="452845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Evaluating ways to increase the accuracy of MNB.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Comparing the results when using MNB alone, with TFIDF (not normalized), normalized with respect to average vector length (TFIDFN</a:t>
            </a:r>
            <a:r>
              <a:rPr lang="en-US" sz="2800" i="1" dirty="0"/>
              <a:t>a)</a:t>
            </a:r>
            <a:r>
              <a:rPr lang="en-US" sz="2800" dirty="0"/>
              <a:t> and normalized to unit vector (TFIDFN).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	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48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BC8E59-E92B-426C-AC7B-CA60186D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39" y="901473"/>
            <a:ext cx="90487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3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24F83-36F6-467E-B0C5-0FA4AF6D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7" y="636134"/>
            <a:ext cx="8947603" cy="50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2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F754-F7A6-4CA8-A46B-4DBB70D0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Locally Weighted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F894-78D6-4AA0-B1A4-82FC8B934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9" y="1594532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 only a subset of the training documents.</a:t>
            </a:r>
          </a:p>
          <a:p>
            <a:r>
              <a:rPr lang="en-US" sz="2800" dirty="0"/>
              <a:t>Documents are selected based on their Euclidean distance to the test document.</a:t>
            </a:r>
          </a:p>
          <a:p>
            <a:r>
              <a:rPr lang="en-US" sz="2800" dirty="0"/>
              <a:t>Select k (neighborhood size) nearest documents.</a:t>
            </a:r>
          </a:p>
          <a:p>
            <a:r>
              <a:rPr lang="en-US" sz="2800" dirty="0"/>
              <a:t>Divide the distance by the kth nearest neighbor.</a:t>
            </a:r>
          </a:p>
          <a:p>
            <a:endParaRPr lang="en-US" sz="2800" dirty="0"/>
          </a:p>
          <a:p>
            <a:r>
              <a:rPr lang="en-US" sz="2800" i="1" dirty="0">
                <a:latin typeface="CMMI10"/>
              </a:rPr>
              <a:t>f</a:t>
            </a:r>
            <a:r>
              <a:rPr lang="en-US" sz="2800" dirty="0">
                <a:latin typeface="CMR10"/>
              </a:rPr>
              <a:t>(</a:t>
            </a:r>
            <a:r>
              <a:rPr lang="en-US" sz="2800" i="1" dirty="0">
                <a:latin typeface="CMMI10"/>
              </a:rPr>
              <a:t>d</a:t>
            </a:r>
            <a:r>
              <a:rPr lang="en-US" sz="2400" i="1" dirty="0">
                <a:latin typeface="CMMI7"/>
              </a:rPr>
              <a:t>i</a:t>
            </a:r>
            <a:r>
              <a:rPr lang="en-US" sz="2800" dirty="0">
                <a:latin typeface="CMR10"/>
              </a:rPr>
              <a:t>) </a:t>
            </a:r>
            <a:endParaRPr lang="en-US" sz="32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256DA-D5E0-46DA-832E-DAE1291F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19" y="4644571"/>
            <a:ext cx="3233964" cy="9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7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0D7EED-51F2-4B6E-8455-AEBF1F3C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1" y="652688"/>
            <a:ext cx="9032875" cy="503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7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413A47-105C-4826-9D76-8DC7502B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4" y="604156"/>
            <a:ext cx="8849860" cy="51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1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36AD-12AC-4F4B-9CA5-304DE830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2403-E070-499E-83E5-EFCC2CB4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6571"/>
            <a:ext cx="8596668" cy="48477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Standard MNB can be improved substantially by applying TFIDF transformation and normalizing the feature vector to the average vector length.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MNB with TFIDF outperforms TWCNB with TFIDF.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Effect of weight normalization on complement Naïve Bayes is negligible.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MNB with locally weighted learning is slightly better but not competitive with linear SVM.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78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1D4C-3246-48FB-B464-E5036861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cs typeface="Arial" panose="020B0604020202020204" pitchFamily="34" charset="0"/>
              </a:rPr>
              <a:t>Outline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66D3-099E-42A4-AEF3-A8B50FA4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5258"/>
            <a:ext cx="8596668" cy="3880773"/>
          </a:xfrm>
        </p:spPr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Experimental Setup</a:t>
            </a:r>
          </a:p>
          <a:p>
            <a:r>
              <a:rPr lang="en-US" sz="2800" dirty="0"/>
              <a:t>Multinomial Naïve Bayes</a:t>
            </a:r>
          </a:p>
          <a:p>
            <a:r>
              <a:rPr lang="en-US" sz="2800" dirty="0"/>
              <a:t>Evaluating Standard Multinomial Naïve Bayes</a:t>
            </a:r>
          </a:p>
          <a:p>
            <a:r>
              <a:rPr lang="en-US" sz="2800" dirty="0"/>
              <a:t>Improving Multinomial Naïve Bayes</a:t>
            </a:r>
          </a:p>
          <a:p>
            <a:r>
              <a:rPr lang="en-US" sz="2800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8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A767181-8111-44CA-98C8-568349410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09" y="85668"/>
            <a:ext cx="6409305" cy="67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3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7F7D-2434-4908-8E0F-05F3235C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2E01-28E6-40D3-8581-3990BA49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5258"/>
            <a:ext cx="8596668" cy="472056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Presenting empirical results for several versions of the multinomial Naïve Bayes classifier.</a:t>
            </a:r>
          </a:p>
          <a:p>
            <a:pPr algn="just"/>
            <a:r>
              <a:rPr lang="en-US" sz="2800" dirty="0"/>
              <a:t>Comparing Standard Multinomial Naïve Bayes with Transformed Weight-Normalized Complement Naïve Bayes classifier (TWCNB).</a:t>
            </a:r>
          </a:p>
          <a:p>
            <a:pPr algn="just"/>
            <a:r>
              <a:rPr lang="en-US" sz="2800" dirty="0"/>
              <a:t>Need for TWCNB.</a:t>
            </a:r>
          </a:p>
          <a:p>
            <a:pPr algn="just"/>
            <a:r>
              <a:rPr lang="en-US" sz="2800" dirty="0"/>
              <a:t>TWCNB is easy to implement, has good running time and claims to be as accurate as SVMs.</a:t>
            </a:r>
          </a:p>
        </p:txBody>
      </p:sp>
    </p:spTree>
    <p:extLst>
      <p:ext uri="{BB962C8B-B14F-4D97-AF65-F5344CB8AC3E}">
        <p14:creationId xmlns:p14="http://schemas.microsoft.com/office/powerpoint/2010/main" val="18582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D17A-809C-4253-8126-0BE4C26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Experimental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F980-EC2E-4FF4-A69B-BCD5F2C1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0914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Datasets</a:t>
            </a:r>
          </a:p>
          <a:p>
            <a:endParaRPr lang="en-US" sz="3000" dirty="0"/>
          </a:p>
          <a:p>
            <a:r>
              <a:rPr lang="en-US" sz="3000" dirty="0"/>
              <a:t>Feature Generation</a:t>
            </a:r>
          </a:p>
          <a:p>
            <a:endParaRPr lang="en-US" sz="3000" dirty="0"/>
          </a:p>
          <a:p>
            <a:r>
              <a:rPr lang="en-US" sz="3000" dirty="0"/>
              <a:t>Multinomial Naïve Bayes</a:t>
            </a:r>
          </a:p>
          <a:p>
            <a:endParaRPr lang="en-US" sz="3000" dirty="0"/>
          </a:p>
          <a:p>
            <a:r>
              <a:rPr lang="en-US" sz="3000" dirty="0"/>
              <a:t>Transformed Weight-Normalized Complement Naïve Bayes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8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58EE-98A5-48FE-9AD3-9704FC46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Datasets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0A39-B3B0-448A-BBC7-9D84BC4F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6761"/>
            <a:ext cx="8596668" cy="4312782"/>
          </a:xfrm>
        </p:spPr>
        <p:txBody>
          <a:bodyPr>
            <a:noAutofit/>
          </a:bodyPr>
          <a:lstStyle/>
          <a:p>
            <a:r>
              <a:rPr lang="en-US" sz="2800" dirty="0"/>
              <a:t>20 Newsgroups</a:t>
            </a:r>
          </a:p>
          <a:p>
            <a:endParaRPr lang="en-US" sz="2800" dirty="0"/>
          </a:p>
          <a:p>
            <a:r>
              <a:rPr lang="en-US" sz="2800" dirty="0"/>
              <a:t>Industry Sector Dataset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WebKB Dataset</a:t>
            </a:r>
          </a:p>
          <a:p>
            <a:endParaRPr lang="en-US" sz="2800" dirty="0"/>
          </a:p>
          <a:p>
            <a:r>
              <a:rPr lang="en-US" sz="2800" dirty="0"/>
              <a:t>Reuters-21578 Dataset (Multiple class per document)</a:t>
            </a:r>
          </a:p>
        </p:txBody>
      </p:sp>
    </p:spTree>
    <p:extLst>
      <p:ext uri="{BB962C8B-B14F-4D97-AF65-F5344CB8AC3E}">
        <p14:creationId xmlns:p14="http://schemas.microsoft.com/office/powerpoint/2010/main" val="249074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B5F-062A-44C0-B57F-8A410605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Feature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0E2D-C278-4568-B0BC-DF492F97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Bag of words approach</a:t>
            </a:r>
          </a:p>
          <a:p>
            <a:endParaRPr lang="en-US" sz="2800" dirty="0"/>
          </a:p>
          <a:p>
            <a:r>
              <a:rPr lang="en-US" sz="2800" dirty="0"/>
              <a:t>Documents represented as a set of words</a:t>
            </a:r>
          </a:p>
          <a:p>
            <a:endParaRPr lang="en-US" sz="2800" dirty="0"/>
          </a:p>
          <a:p>
            <a:r>
              <a:rPr lang="en-US" sz="2800" dirty="0"/>
              <a:t>Reuters dataset treated different than others.</a:t>
            </a:r>
          </a:p>
          <a:p>
            <a:endParaRPr lang="en-US" sz="2800" dirty="0"/>
          </a:p>
          <a:p>
            <a:r>
              <a:rPr lang="en-US" sz="2800" dirty="0"/>
              <a:t>TFIDF(word) =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49934-28C6-4091-A32C-86FD1B3C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792" y="4947783"/>
            <a:ext cx="3924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1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B5F-062A-44C0-B57F-8A410605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Multinomial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0E2D-C278-4568-B0BC-DF492F97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It is used to compute class probabilities by using Bayes Rule: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Prior: </a:t>
            </a:r>
            <a:r>
              <a:rPr lang="en-US" sz="2800" dirty="0">
                <a:latin typeface="CMR10"/>
              </a:rPr>
              <a:t>Pr(</a:t>
            </a:r>
            <a:r>
              <a:rPr lang="en-US" sz="2800" i="1" dirty="0">
                <a:latin typeface="CMMI10"/>
              </a:rPr>
              <a:t>c</a:t>
            </a:r>
            <a:r>
              <a:rPr lang="en-US" sz="2800" dirty="0">
                <a:latin typeface="CMR10"/>
              </a:rPr>
              <a:t>)  = # of document of class C / Total # of documents</a:t>
            </a:r>
          </a:p>
          <a:p>
            <a:r>
              <a:rPr lang="en-US" sz="2800" dirty="0">
                <a:latin typeface="CMR10"/>
              </a:rPr>
              <a:t>Pr(</a:t>
            </a:r>
            <a:r>
              <a:rPr lang="en-US" sz="2800" i="1" dirty="0">
                <a:latin typeface="CMMI10"/>
              </a:rPr>
              <a:t>t</a:t>
            </a:r>
            <a:r>
              <a:rPr lang="en-US" i="1" dirty="0">
                <a:latin typeface="CMMI7"/>
              </a:rPr>
              <a:t>i</a:t>
            </a:r>
            <a:r>
              <a:rPr lang="en-US" sz="2800" i="1" dirty="0">
                <a:latin typeface="CMSY10"/>
              </a:rPr>
              <a:t>|</a:t>
            </a:r>
            <a:r>
              <a:rPr lang="en-US" sz="2800" i="1" dirty="0">
                <a:latin typeface="CMMI10"/>
              </a:rPr>
              <a:t>c</a:t>
            </a:r>
            <a:r>
              <a:rPr lang="en-US" sz="2800" dirty="0">
                <a:latin typeface="CMR10"/>
              </a:rPr>
              <a:t>) =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6DE95-FDCA-46D9-8F7D-B575C62A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3" y="2862315"/>
            <a:ext cx="7315202" cy="969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7E522E-FBD9-4B6B-B1E1-A94471B69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66" y="4858672"/>
            <a:ext cx="4525963" cy="11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B5F-062A-44C0-B57F-8A410605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Multinomial Naïve Bayes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0E2D-C278-4568-B0BC-DF492F97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Pr(</a:t>
            </a:r>
            <a:r>
              <a:rPr lang="en-US" sz="2800" i="1" dirty="0"/>
              <a:t>w</a:t>
            </a:r>
            <a:r>
              <a:rPr lang="en-US" i="1" dirty="0"/>
              <a:t>n</a:t>
            </a:r>
            <a:r>
              <a:rPr lang="en-US" sz="2800" i="1" dirty="0"/>
              <a:t>|c</a:t>
            </a:r>
            <a:r>
              <a:rPr lang="en-US" sz="2800" dirty="0"/>
              <a:t>)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Pr(</a:t>
            </a:r>
            <a:r>
              <a:rPr lang="en-US" sz="2800" i="1" dirty="0"/>
              <a:t>t</a:t>
            </a:r>
            <a:r>
              <a:rPr lang="en-US" sz="2000" i="1" dirty="0"/>
              <a:t>i</a:t>
            </a:r>
            <a:r>
              <a:rPr lang="en-US" sz="2800" dirty="0"/>
              <a:t>)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Pr(</a:t>
            </a:r>
            <a:r>
              <a:rPr lang="en-US" sz="2800" i="1" dirty="0"/>
              <a:t>t</a:t>
            </a:r>
            <a:r>
              <a:rPr lang="en-US" sz="2000" i="1" dirty="0"/>
              <a:t>i</a:t>
            </a:r>
            <a:r>
              <a:rPr lang="en-US" sz="2800" i="1" dirty="0"/>
              <a:t>|c</a:t>
            </a:r>
            <a:r>
              <a:rPr lang="en-US" sz="2800" dirty="0"/>
              <a:t>)  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E3BEB-3ADF-4187-803F-CE83E0E4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66" y="1816100"/>
            <a:ext cx="3292248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691D5-132D-4C81-B219-7173D96F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439" y="3288415"/>
            <a:ext cx="3085193" cy="1171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5EA48-F57F-4BBC-B969-54A1ACB53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439" y="5159851"/>
            <a:ext cx="3292248" cy="9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2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B5F-062A-44C0-B57F-8A410605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Transformed Weight-Normalized Complement 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0E2D-C278-4568-B0BC-DF492F97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2845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MR10"/>
              </a:rPr>
              <a:t>TWCNB estimates the parameters of class c by using data from all classes apart from c and uses word weight rather than probability.</a:t>
            </a:r>
          </a:p>
          <a:p>
            <a:endParaRPr lang="en-US" sz="2800" dirty="0">
              <a:latin typeface="CMR10"/>
            </a:endParaRPr>
          </a:p>
          <a:p>
            <a:pPr marL="0" indent="0">
              <a:buNone/>
            </a:pPr>
            <a:endParaRPr lang="en-US" sz="2800" dirty="0">
              <a:latin typeface="CMR10"/>
            </a:endParaRPr>
          </a:p>
          <a:p>
            <a:endParaRPr lang="en-US" sz="2800" dirty="0">
              <a:latin typeface="CMR10"/>
            </a:endParaRPr>
          </a:p>
          <a:p>
            <a:r>
              <a:rPr lang="en-US" sz="2800" dirty="0">
                <a:latin typeface="CMR10"/>
              </a:rPr>
              <a:t>class(</a:t>
            </a:r>
            <a:r>
              <a:rPr lang="en-US" sz="2800" i="1" dirty="0">
                <a:latin typeface="CMMI10"/>
              </a:rPr>
              <a:t>t</a:t>
            </a:r>
            <a:r>
              <a:rPr lang="en-US" sz="2200" i="1" dirty="0">
                <a:latin typeface="CMMI7"/>
              </a:rPr>
              <a:t>i</a:t>
            </a:r>
            <a:r>
              <a:rPr lang="en-US" sz="2800" dirty="0">
                <a:latin typeface="CMR10"/>
              </a:rPr>
              <a:t>) </a:t>
            </a:r>
          </a:p>
          <a:p>
            <a:endParaRPr lang="en-US" sz="2800" dirty="0">
              <a:latin typeface="CMR10"/>
            </a:endParaRPr>
          </a:p>
          <a:p>
            <a:r>
              <a:rPr lang="en-US" sz="2800" dirty="0">
                <a:latin typeface="CMR10"/>
              </a:rPr>
              <a:t>class(</a:t>
            </a:r>
            <a:r>
              <a:rPr lang="en-US" sz="2800" i="1" dirty="0">
                <a:latin typeface="CMMI10"/>
              </a:rPr>
              <a:t>t</a:t>
            </a:r>
            <a:r>
              <a:rPr lang="en-US" sz="2200" i="1" dirty="0">
                <a:latin typeface="CMMI7"/>
              </a:rPr>
              <a:t>i</a:t>
            </a:r>
            <a:r>
              <a:rPr lang="en-US" sz="2800" dirty="0">
                <a:latin typeface="CMR10"/>
              </a:rPr>
              <a:t>)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F4262-7DFA-4F8D-85B6-1F1E523A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39" y="3251200"/>
            <a:ext cx="7360104" cy="1171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686818-6A47-4988-A969-5E6B4503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67" y="4632327"/>
            <a:ext cx="5476876" cy="808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8EFD9C-51FE-493E-B08B-DEDD4B2AF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867" y="5548992"/>
            <a:ext cx="3604533" cy="8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469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</TotalTime>
  <Words>482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CMMI10</vt:lpstr>
      <vt:lpstr>CMMI7</vt:lpstr>
      <vt:lpstr>CMR10</vt:lpstr>
      <vt:lpstr>CMSY10</vt:lpstr>
      <vt:lpstr>Trebuchet MS</vt:lpstr>
      <vt:lpstr>Wingdings 3</vt:lpstr>
      <vt:lpstr>Facet</vt:lpstr>
      <vt:lpstr>Multinomial Naive Bayes for Text Categorization Revisited</vt:lpstr>
      <vt:lpstr>Outline</vt:lpstr>
      <vt:lpstr>Introduction</vt:lpstr>
      <vt:lpstr>Experimental Setup </vt:lpstr>
      <vt:lpstr>Datasets </vt:lpstr>
      <vt:lpstr>Feature Generation</vt:lpstr>
      <vt:lpstr>Multinomial Naïve Bayes</vt:lpstr>
      <vt:lpstr>Multinomial Naïve Bayes (cont.)</vt:lpstr>
      <vt:lpstr>Transformed Weight-Normalized Complement Naive Bayes</vt:lpstr>
      <vt:lpstr>TWCNB (cont.)</vt:lpstr>
      <vt:lpstr>Evaluating Standard Multinomial Naïve Bayes</vt:lpstr>
      <vt:lpstr>PowerPoint Presentation</vt:lpstr>
      <vt:lpstr>Improving Multinomial Naïve Bayes</vt:lpstr>
      <vt:lpstr>PowerPoint Presentation</vt:lpstr>
      <vt:lpstr>PowerPoint Presentation</vt:lpstr>
      <vt:lpstr>Locally Weighted Learning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Multinomial Naive Bayes for Text Categorization Revisited</dc:title>
  <dc:creator>Shehzad ul Islam</dc:creator>
  <cp:lastModifiedBy>Shehzad ul Islam</cp:lastModifiedBy>
  <cp:revision>56</cp:revision>
  <dcterms:created xsi:type="dcterms:W3CDTF">2018-11-13T05:39:59Z</dcterms:created>
  <dcterms:modified xsi:type="dcterms:W3CDTF">2018-11-14T01:49:54Z</dcterms:modified>
</cp:coreProperties>
</file>