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Poppins Bold" charset="1" panose="00000800000000000000"/>
      <p:regular r:id="rId16"/>
    </p:embeddedFont>
    <p:embeddedFont>
      <p:font typeface="Poppins" charset="1" panose="00000500000000000000"/>
      <p:regular r:id="rId17"/>
    </p:embeddedFont>
    <p:embeddedFont>
      <p:font typeface="Poppins Ultra-Bold" charset="1" panose="00000900000000000000"/>
      <p:regular r:id="rId18"/>
    </p:embeddedFont>
    <p:embeddedFont>
      <p:font typeface="TT Chocolates Bold" charset="1" panose="02000803020000020003"/>
      <p:regular r:id="rId19"/>
    </p:embeddedFont>
    <p:embeddedFont>
      <p:font typeface="TT Chocolates" charset="1" panose="02000503020000020003"/>
      <p:regular r:id="rId20"/>
    </p:embeddedFont>
    <p:embeddedFont>
      <p:font typeface="Montserrat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8.png" Type="http://schemas.openxmlformats.org/officeDocument/2006/relationships/image"/><Relationship Id="rId7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4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23.svg" Type="http://schemas.openxmlformats.org/officeDocument/2006/relationships/image"/><Relationship Id="rId12" Target="../media/image24.png" Type="http://schemas.openxmlformats.org/officeDocument/2006/relationships/image"/><Relationship Id="rId13" Target="../media/image25.svg" Type="http://schemas.openxmlformats.org/officeDocument/2006/relationships/image"/><Relationship Id="rId14" Target="../media/image26.png" Type="http://schemas.openxmlformats.org/officeDocument/2006/relationships/image"/><Relationship Id="rId15" Target="../media/image27.svg" Type="http://schemas.openxmlformats.org/officeDocument/2006/relationships/image"/><Relationship Id="rId16" Target="../media/image28.png" Type="http://schemas.openxmlformats.org/officeDocument/2006/relationships/image"/><Relationship Id="rId17" Target="../media/image29.svg" Type="http://schemas.openxmlformats.org/officeDocument/2006/relationships/image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4.png" Type="http://schemas.openxmlformats.org/officeDocument/2006/relationships/image"/><Relationship Id="rId7" Target="../media/image19.pn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30.png" Type="http://schemas.openxmlformats.org/officeDocument/2006/relationships/image"/><Relationship Id="rId5" Target="../media/image31.png" Type="http://schemas.openxmlformats.org/officeDocument/2006/relationships/image"/><Relationship Id="rId6" Target="../media/image32.png" Type="http://schemas.openxmlformats.org/officeDocument/2006/relationships/image"/><Relationship Id="rId7" Target="../media/image33.png" Type="http://schemas.openxmlformats.org/officeDocument/2006/relationships/image"/><Relationship Id="rId8" Target="../media/image3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3.jpeg" Type="http://schemas.openxmlformats.org/officeDocument/2006/relationships/image"/><Relationship Id="rId7" Target="../media/image4.png" Type="http://schemas.openxmlformats.org/officeDocument/2006/relationships/image"/><Relationship Id="rId8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9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263915" y="5573712"/>
            <a:ext cx="6933128" cy="193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4"/>
              </a:lnSpc>
            </a:pPr>
            <a:r>
              <a:rPr lang="en-US" sz="24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Presentado por:</a:t>
            </a:r>
          </a:p>
          <a:p>
            <a:pPr algn="l" marL="539749" indent="-269875" lvl="1">
              <a:lnSpc>
                <a:spcPts val="38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Mariano Leal Garcia</a:t>
            </a:r>
          </a:p>
          <a:p>
            <a:pPr algn="l" marL="539749" indent="-269875" lvl="1">
              <a:lnSpc>
                <a:spcPts val="38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Steffi Ryser Troncoso</a:t>
            </a:r>
          </a:p>
          <a:p>
            <a:pPr algn="l">
              <a:lnSpc>
                <a:spcPts val="3874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8100000">
            <a:off x="-5065956" y="-1570060"/>
            <a:ext cx="14817002" cy="11207042"/>
          </a:xfrm>
          <a:custGeom>
            <a:avLst/>
            <a:gdLst/>
            <a:ahLst/>
            <a:cxnLst/>
            <a:rect r="r" b="b" t="t" l="l"/>
            <a:pathLst>
              <a:path h="11207042" w="14817002">
                <a:moveTo>
                  <a:pt x="0" y="0"/>
                </a:moveTo>
                <a:lnTo>
                  <a:pt x="14817002" y="0"/>
                </a:lnTo>
                <a:lnTo>
                  <a:pt x="14817002" y="11207041"/>
                </a:lnTo>
                <a:lnTo>
                  <a:pt x="0" y="112070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2593267" y="777953"/>
            <a:ext cx="4412604" cy="8731095"/>
            <a:chOff x="0" y="0"/>
            <a:chExt cx="2620010" cy="51841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-112628" t="0" r="-112628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3841888" y="3426474"/>
            <a:ext cx="1915362" cy="1915362"/>
          </a:xfrm>
          <a:custGeom>
            <a:avLst/>
            <a:gdLst/>
            <a:ahLst/>
            <a:cxnLst/>
            <a:rect r="r" b="b" t="t" l="l"/>
            <a:pathLst>
              <a:path h="1915362" w="1915362">
                <a:moveTo>
                  <a:pt x="0" y="0"/>
                </a:moveTo>
                <a:lnTo>
                  <a:pt x="1915362" y="0"/>
                </a:lnTo>
                <a:lnTo>
                  <a:pt x="1915362" y="1915362"/>
                </a:lnTo>
                <a:lnTo>
                  <a:pt x="0" y="19153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8196002" y="2786063"/>
            <a:ext cx="9029411" cy="289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99"/>
              </a:lnSpc>
            </a:pPr>
            <a:r>
              <a:rPr lang="en-US" sz="9999" b="true">
                <a:solidFill>
                  <a:srgbClr val="0000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APLICACIÓN</a:t>
            </a:r>
          </a:p>
          <a:p>
            <a:pPr algn="l">
              <a:lnSpc>
                <a:spcPts val="10899"/>
              </a:lnSpc>
            </a:pPr>
            <a:r>
              <a:rPr lang="en-US" b="true" sz="9999">
                <a:solidFill>
                  <a:srgbClr val="0000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MÓVIL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5197042" y="777953"/>
            <a:ext cx="2028370" cy="498641"/>
          </a:xfrm>
          <a:custGeom>
            <a:avLst/>
            <a:gdLst/>
            <a:ahLst/>
            <a:cxnLst/>
            <a:rect r="r" b="b" t="t" l="l"/>
            <a:pathLst>
              <a:path h="498641" w="2028370">
                <a:moveTo>
                  <a:pt x="0" y="0"/>
                </a:moveTo>
                <a:lnTo>
                  <a:pt x="2028371" y="0"/>
                </a:lnTo>
                <a:lnTo>
                  <a:pt x="2028371" y="498641"/>
                </a:lnTo>
                <a:lnTo>
                  <a:pt x="0" y="4986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3879988" y="5143500"/>
            <a:ext cx="2779297" cy="1036246"/>
            <a:chOff x="0" y="0"/>
            <a:chExt cx="3705730" cy="1381661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114300"/>
              <a:ext cx="3123249" cy="9314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633"/>
                </a:lnSpc>
                <a:spcBef>
                  <a:spcPct val="0"/>
                </a:spcBef>
              </a:pPr>
              <a:r>
                <a:rPr lang="en-US" b="true" sz="4023">
                  <a:solidFill>
                    <a:srgbClr val="0A3D6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GLUCO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450246"/>
              <a:ext cx="3705730" cy="9314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633"/>
                </a:lnSpc>
                <a:spcBef>
                  <a:spcPct val="0"/>
                </a:spcBef>
              </a:pPr>
              <a:r>
                <a:rPr lang="en-US" b="true" sz="4023">
                  <a:solidFill>
                    <a:srgbClr val="00A6A6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GUARD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2393952" y="9331729"/>
            <a:ext cx="4811235" cy="354637"/>
            <a:chOff x="0" y="0"/>
            <a:chExt cx="1267156" cy="9340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67156" cy="93402"/>
            </a:xfrm>
            <a:custGeom>
              <a:avLst/>
              <a:gdLst/>
              <a:ahLst/>
              <a:cxnLst/>
              <a:rect r="r" b="b" t="t" l="l"/>
              <a:pathLst>
                <a:path h="93402" w="1267156">
                  <a:moveTo>
                    <a:pt x="633578" y="0"/>
                  </a:moveTo>
                  <a:cubicBezTo>
                    <a:pt x="283663" y="0"/>
                    <a:pt x="0" y="20909"/>
                    <a:pt x="0" y="46701"/>
                  </a:cubicBezTo>
                  <a:cubicBezTo>
                    <a:pt x="0" y="72493"/>
                    <a:pt x="283663" y="93402"/>
                    <a:pt x="633578" y="93402"/>
                  </a:cubicBezTo>
                  <a:cubicBezTo>
                    <a:pt x="983494" y="93402"/>
                    <a:pt x="1267156" y="72493"/>
                    <a:pt x="1267156" y="46701"/>
                  </a:cubicBezTo>
                  <a:cubicBezTo>
                    <a:pt x="1267156" y="20909"/>
                    <a:pt x="983494" y="0"/>
                    <a:pt x="633578" y="0"/>
                  </a:cubicBezTo>
                  <a:close/>
                </a:path>
              </a:pathLst>
            </a:custGeom>
            <a:solidFill>
              <a:srgbClr val="000000">
                <a:alpha val="22745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118796" y="-29344"/>
              <a:ext cx="1029565" cy="1139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0A3D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96731" y="4795777"/>
            <a:ext cx="11094538" cy="93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0"/>
              </a:lnSpc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PRESENTADO POR:  MARIANO LEAL Y STEFFI RYSER </a:t>
            </a:r>
          </a:p>
          <a:p>
            <a:pPr algn="ctr">
              <a:lnSpc>
                <a:spcPts val="372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9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036228">
            <a:off x="-2837311" y="4297328"/>
            <a:ext cx="11871666" cy="8979297"/>
          </a:xfrm>
          <a:custGeom>
            <a:avLst/>
            <a:gdLst/>
            <a:ahLst/>
            <a:cxnLst/>
            <a:rect r="r" b="b" t="t" l="l"/>
            <a:pathLst>
              <a:path h="8979297" w="11871666">
                <a:moveTo>
                  <a:pt x="0" y="0"/>
                </a:moveTo>
                <a:lnTo>
                  <a:pt x="11871666" y="0"/>
                </a:lnTo>
                <a:lnTo>
                  <a:pt x="11871666" y="8979297"/>
                </a:lnTo>
                <a:lnTo>
                  <a:pt x="0" y="89792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01940" y="2465628"/>
            <a:ext cx="6268653" cy="6268653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6C5C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8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true" rot="1946506">
            <a:off x="11269292" y="-4281589"/>
            <a:ext cx="11864693" cy="8974022"/>
          </a:xfrm>
          <a:custGeom>
            <a:avLst/>
            <a:gdLst/>
            <a:ahLst/>
            <a:cxnLst/>
            <a:rect r="r" b="b" t="t" l="l"/>
            <a:pathLst>
              <a:path h="8974022" w="11864693">
                <a:moveTo>
                  <a:pt x="0" y="8974023"/>
                </a:moveTo>
                <a:lnTo>
                  <a:pt x="11864694" y="8974023"/>
                </a:lnTo>
                <a:lnTo>
                  <a:pt x="11864694" y="0"/>
                </a:lnTo>
                <a:lnTo>
                  <a:pt x="0" y="0"/>
                </a:lnTo>
                <a:lnTo>
                  <a:pt x="0" y="897402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947013" y="1734623"/>
            <a:ext cx="4978507" cy="6999659"/>
          </a:xfrm>
          <a:custGeom>
            <a:avLst/>
            <a:gdLst/>
            <a:ahLst/>
            <a:cxnLst/>
            <a:rect r="r" b="b" t="t" l="l"/>
            <a:pathLst>
              <a:path h="6999659" w="4978507">
                <a:moveTo>
                  <a:pt x="0" y="0"/>
                </a:moveTo>
                <a:lnTo>
                  <a:pt x="4978507" y="0"/>
                </a:lnTo>
                <a:lnTo>
                  <a:pt x="4978507" y="6999659"/>
                </a:lnTo>
                <a:lnTo>
                  <a:pt x="0" y="699965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260921" y="2360514"/>
            <a:ext cx="8136415" cy="1681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09"/>
              </a:lnSpc>
            </a:pPr>
            <a:r>
              <a:rPr lang="en-US" b="true" sz="6999" spc="60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CONTEXTO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260921" y="4259889"/>
            <a:ext cx="8136415" cy="2914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 CHILE, LA </a:t>
            </a: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DIABETES ES UNA DE LAS PRINCIPALES ENFERMEDADES CRÓNICAS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Y AFECTA A GRAN PARTE DE LA POBLACIÓN. LA DIABETES TIPO 1 ES UNA ENFERMEDAD QUE IMPIDE AL CUERPO PRODUCIR INSULINA, MIENTRAS QUE LA DIABETES TIPO 2 OCURRE CUANDO EL CUERPO NO UTILIZA CORRECTAMENTE LA INSULINA, PROVOCANDO NIVELES ALTOS D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 glucosa en sangre. Ambas </a:t>
            </a:r>
            <a:r>
              <a:rPr lang="en-US" sz="24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requieren control constante de glucosa 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y hábitos saludables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823100" y="549859"/>
            <a:ext cx="957681" cy="957681"/>
          </a:xfrm>
          <a:custGeom>
            <a:avLst/>
            <a:gdLst/>
            <a:ahLst/>
            <a:cxnLst/>
            <a:rect r="r" b="b" t="t" l="l"/>
            <a:pathLst>
              <a:path h="957681" w="957681">
                <a:moveTo>
                  <a:pt x="0" y="0"/>
                </a:moveTo>
                <a:lnTo>
                  <a:pt x="957681" y="0"/>
                </a:lnTo>
                <a:lnTo>
                  <a:pt x="957681" y="957682"/>
                </a:lnTo>
                <a:lnTo>
                  <a:pt x="0" y="95768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33156" y="706977"/>
            <a:ext cx="1725773" cy="643445"/>
            <a:chOff x="0" y="0"/>
            <a:chExt cx="2301031" cy="857927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66675"/>
              <a:ext cx="1939347" cy="5740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7"/>
                </a:lnSpc>
                <a:spcBef>
                  <a:spcPct val="0"/>
                </a:spcBef>
              </a:pPr>
              <a:r>
                <a:rPr lang="en-US" b="true" sz="2498">
                  <a:solidFill>
                    <a:srgbClr val="0A3D6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GLUCO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283874"/>
              <a:ext cx="2301031" cy="5740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7"/>
                </a:lnSpc>
                <a:spcBef>
                  <a:spcPct val="0"/>
                </a:spcBef>
              </a:pPr>
              <a:r>
                <a:rPr lang="en-US" b="true" sz="2498">
                  <a:solidFill>
                    <a:srgbClr val="00A6A6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GUARD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9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9101121">
            <a:off x="-4139173" y="5669699"/>
            <a:ext cx="11864693" cy="8974022"/>
          </a:xfrm>
          <a:custGeom>
            <a:avLst/>
            <a:gdLst/>
            <a:ahLst/>
            <a:cxnLst/>
            <a:rect r="r" b="b" t="t" l="l"/>
            <a:pathLst>
              <a:path h="8974022" w="11864693">
                <a:moveTo>
                  <a:pt x="0" y="8974022"/>
                </a:moveTo>
                <a:lnTo>
                  <a:pt x="11864693" y="8974022"/>
                </a:lnTo>
                <a:lnTo>
                  <a:pt x="11864693" y="0"/>
                </a:lnTo>
                <a:lnTo>
                  <a:pt x="0" y="0"/>
                </a:lnTo>
                <a:lnTo>
                  <a:pt x="0" y="897402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1946506">
            <a:off x="11269292" y="-4281589"/>
            <a:ext cx="11864693" cy="8974022"/>
          </a:xfrm>
          <a:custGeom>
            <a:avLst/>
            <a:gdLst/>
            <a:ahLst/>
            <a:cxnLst/>
            <a:rect r="r" b="b" t="t" l="l"/>
            <a:pathLst>
              <a:path h="8974022" w="11864693">
                <a:moveTo>
                  <a:pt x="0" y="8974023"/>
                </a:moveTo>
                <a:lnTo>
                  <a:pt x="11864694" y="8974023"/>
                </a:lnTo>
                <a:lnTo>
                  <a:pt x="11864694" y="0"/>
                </a:lnTo>
                <a:lnTo>
                  <a:pt x="0" y="0"/>
                </a:lnTo>
                <a:lnTo>
                  <a:pt x="0" y="89740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23918" y="2145705"/>
            <a:ext cx="8136415" cy="1681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09"/>
              </a:lnSpc>
            </a:pPr>
            <a:r>
              <a:rPr lang="en-US" b="true" sz="6999" spc="60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23918" y="3904879"/>
            <a:ext cx="6687674" cy="327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LAS PERSONAS CON 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DIABETES 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TIEN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DIFICULTADES PARA MONITOREAR SU GLUCOSA, Y LAS APLICACIONESS ACTUALES SON COSTOSAS, EXTRANJERAS Y POCO PRÁCTICAS DEJANDO A MUCHOS PACIENTES SIN HERRAMIENTAS ACCESIBLES Y ADAPTADAS A SU REALIDAD. ADEMÁS, NO INCLUYEN ALERTAR A CONTACTOS CERCANOS, LO QU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 aumenta el riesgo 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 e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ias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586330" y="1964762"/>
            <a:ext cx="6929129" cy="6357476"/>
          </a:xfrm>
          <a:custGeom>
            <a:avLst/>
            <a:gdLst/>
            <a:ahLst/>
            <a:cxnLst/>
            <a:rect r="r" b="b" t="t" l="l"/>
            <a:pathLst>
              <a:path h="6357476" w="6929129">
                <a:moveTo>
                  <a:pt x="0" y="0"/>
                </a:moveTo>
                <a:lnTo>
                  <a:pt x="6929129" y="0"/>
                </a:lnTo>
                <a:lnTo>
                  <a:pt x="6929129" y="6357476"/>
                </a:lnTo>
                <a:lnTo>
                  <a:pt x="0" y="63574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23100" y="549859"/>
            <a:ext cx="957681" cy="957681"/>
          </a:xfrm>
          <a:custGeom>
            <a:avLst/>
            <a:gdLst/>
            <a:ahLst/>
            <a:cxnLst/>
            <a:rect r="r" b="b" t="t" l="l"/>
            <a:pathLst>
              <a:path h="957681" w="957681">
                <a:moveTo>
                  <a:pt x="0" y="0"/>
                </a:moveTo>
                <a:lnTo>
                  <a:pt x="957681" y="0"/>
                </a:lnTo>
                <a:lnTo>
                  <a:pt x="957681" y="957682"/>
                </a:lnTo>
                <a:lnTo>
                  <a:pt x="0" y="9576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733156" y="706977"/>
            <a:ext cx="1725773" cy="643445"/>
            <a:chOff x="0" y="0"/>
            <a:chExt cx="2301031" cy="85792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66675"/>
              <a:ext cx="1939347" cy="5740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7"/>
                </a:lnSpc>
                <a:spcBef>
                  <a:spcPct val="0"/>
                </a:spcBef>
              </a:pPr>
              <a:r>
                <a:rPr lang="en-US" b="true" sz="2498">
                  <a:solidFill>
                    <a:srgbClr val="0A3D6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GLUCO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83874"/>
              <a:ext cx="2301031" cy="5740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7"/>
                </a:lnSpc>
                <a:spcBef>
                  <a:spcPct val="0"/>
                </a:spcBef>
              </a:pPr>
              <a:r>
                <a:rPr lang="en-US" b="true" sz="2498">
                  <a:solidFill>
                    <a:srgbClr val="00A6A6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GUARD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9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100000">
            <a:off x="-5312459" y="-1570060"/>
            <a:ext cx="14817002" cy="11207042"/>
          </a:xfrm>
          <a:custGeom>
            <a:avLst/>
            <a:gdLst/>
            <a:ahLst/>
            <a:cxnLst/>
            <a:rect r="r" b="b" t="t" l="l"/>
            <a:pathLst>
              <a:path h="11207042" w="14817002">
                <a:moveTo>
                  <a:pt x="0" y="0"/>
                </a:moveTo>
                <a:lnTo>
                  <a:pt x="14817002" y="0"/>
                </a:lnTo>
                <a:lnTo>
                  <a:pt x="14817002" y="11207041"/>
                </a:lnTo>
                <a:lnTo>
                  <a:pt x="0" y="112070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9024561" y="2758578"/>
          <a:ext cx="6704013" cy="6134100"/>
        </p:xfrm>
        <a:graphic>
          <a:graphicData uri="http://schemas.openxmlformats.org/drawingml/2006/table">
            <a:tbl>
              <a:tblPr/>
              <a:tblGrid>
                <a:gridCol w="3871105"/>
              </a:tblGrid>
              <a:tr h="153352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Registrar niveles de glucosa tanto de </a:t>
                      </a:r>
                      <a:endParaRPr lang="en-US" sz="1100"/>
                    </a:p>
                    <a:p>
                      <a:pPr algn="l">
                        <a:lnSpc>
                          <a:spcPts val="3359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forma manual como mediante sensor.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D4D3"/>
                    </a:solidFill>
                  </a:tcPr>
                </a:tc>
              </a:tr>
              <a:tr h="153352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Generar alertas automáticas cuando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existan valores críticos.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D4D3"/>
                    </a:solidFill>
                  </a:tcPr>
                </a:tc>
              </a:tr>
              <a:tr h="153352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Notificar a un amigo de apoyo con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instrucciones básicas de acción.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D4D3"/>
                    </a:solidFill>
                  </a:tcPr>
                </a:tc>
              </a:tr>
              <a:tr h="153352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Entregar guías educativas simples que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faciliten la toma de decisiones.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D4D3"/>
                    </a:solidFill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9053596" y="1143000"/>
            <a:ext cx="6304129" cy="94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9"/>
              </a:lnSpc>
            </a:pPr>
            <a:r>
              <a:rPr lang="en-US" b="true" sz="6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SOLUCIÓN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053596" y="2225178"/>
            <a:ext cx="7062819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Aplicación móvil que permita: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3108007" y="549859"/>
            <a:ext cx="4589327" cy="9080773"/>
            <a:chOff x="0" y="0"/>
            <a:chExt cx="6119103" cy="12107697"/>
          </a:xfrm>
        </p:grpSpPr>
        <p:grpSp>
          <p:nvGrpSpPr>
            <p:cNvPr name="Group 7" id="7"/>
            <p:cNvGrpSpPr>
              <a:grpSpLocks noChangeAspect="true"/>
            </p:cNvGrpSpPr>
            <p:nvPr/>
          </p:nvGrpSpPr>
          <p:grpSpPr>
            <a:xfrm rot="0">
              <a:off x="0" y="0"/>
              <a:ext cx="6119103" cy="12107697"/>
              <a:chOff x="0" y="0"/>
              <a:chExt cx="2620010" cy="518414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53340" y="25400"/>
                <a:ext cx="2513330" cy="5132070"/>
              </a:xfrm>
              <a:custGeom>
                <a:avLst/>
                <a:gdLst/>
                <a:ahLst/>
                <a:cxnLst/>
                <a:rect r="r" b="b" t="t" l="l"/>
                <a:pathLst>
                  <a:path h="5132070" w="2513330">
                    <a:moveTo>
                      <a:pt x="2159000" y="0"/>
                    </a:moveTo>
                    <a:lnTo>
                      <a:pt x="354330" y="0"/>
                    </a:lnTo>
                    <a:cubicBezTo>
                      <a:pt x="158750" y="0"/>
                      <a:pt x="0" y="158750"/>
                      <a:pt x="0" y="354330"/>
                    </a:cubicBezTo>
                    <a:lnTo>
                      <a:pt x="0" y="4777740"/>
                    </a:lnTo>
                    <a:cubicBezTo>
                      <a:pt x="0" y="4973320"/>
                      <a:pt x="158750" y="5132070"/>
                      <a:pt x="354330" y="5132070"/>
                    </a:cubicBezTo>
                    <a:lnTo>
                      <a:pt x="2159000" y="5132070"/>
                    </a:lnTo>
                    <a:cubicBezTo>
                      <a:pt x="2354580" y="5132070"/>
                      <a:pt x="2513330" y="4973320"/>
                      <a:pt x="2513330" y="4777740"/>
                    </a:cubicBezTo>
                    <a:lnTo>
                      <a:pt x="2513330" y="354330"/>
                    </a:lnTo>
                    <a:cubicBezTo>
                      <a:pt x="2513330" y="158750"/>
                      <a:pt x="2354580" y="0"/>
                      <a:pt x="2159000" y="0"/>
                    </a:cubicBezTo>
                    <a:close/>
                    <a:moveTo>
                      <a:pt x="1558290" y="162560"/>
                    </a:moveTo>
                    <a:cubicBezTo>
                      <a:pt x="1576070" y="162560"/>
                      <a:pt x="1590040" y="176530"/>
                      <a:pt x="1590040" y="194310"/>
                    </a:cubicBezTo>
                    <a:cubicBezTo>
                      <a:pt x="1590040" y="212090"/>
                      <a:pt x="1576070" y="226060"/>
                      <a:pt x="1558290" y="226060"/>
                    </a:cubicBezTo>
                    <a:cubicBezTo>
                      <a:pt x="1540510" y="226060"/>
                      <a:pt x="1526540" y="212090"/>
                      <a:pt x="1526540" y="194310"/>
                    </a:cubicBezTo>
                    <a:cubicBezTo>
                      <a:pt x="1526540" y="176530"/>
                      <a:pt x="1541780" y="162560"/>
                      <a:pt x="1558290" y="162560"/>
                    </a:cubicBezTo>
                    <a:close/>
                    <a:moveTo>
                      <a:pt x="1089660" y="172720"/>
                    </a:moveTo>
                    <a:lnTo>
                      <a:pt x="1394460" y="172720"/>
                    </a:lnTo>
                    <a:cubicBezTo>
                      <a:pt x="1405890" y="172720"/>
                      <a:pt x="1416050" y="181610"/>
                      <a:pt x="1416050" y="194310"/>
                    </a:cubicBezTo>
                    <a:cubicBezTo>
                      <a:pt x="1416050" y="207010"/>
                      <a:pt x="1405890" y="215900"/>
                      <a:pt x="1394460" y="215900"/>
                    </a:cubicBezTo>
                    <a:lnTo>
                      <a:pt x="1089660" y="215900"/>
                    </a:lnTo>
                    <a:cubicBezTo>
                      <a:pt x="1078230" y="215900"/>
                      <a:pt x="1068070" y="207010"/>
                      <a:pt x="1068070" y="194310"/>
                    </a:cubicBezTo>
                    <a:cubicBezTo>
                      <a:pt x="1068070" y="181610"/>
                      <a:pt x="1078230" y="172720"/>
                      <a:pt x="1089660" y="172720"/>
                    </a:cubicBezTo>
                    <a:close/>
                    <a:moveTo>
                      <a:pt x="2383790" y="4798060"/>
                    </a:moveTo>
                    <a:cubicBezTo>
                      <a:pt x="2383790" y="4913630"/>
                      <a:pt x="2289810" y="5007610"/>
                      <a:pt x="2174240" y="5007610"/>
                    </a:cubicBezTo>
                    <a:lnTo>
                      <a:pt x="341630" y="5007610"/>
                    </a:lnTo>
                    <a:cubicBezTo>
                      <a:pt x="226060" y="5007610"/>
                      <a:pt x="132080" y="4913630"/>
                      <a:pt x="132080" y="4798060"/>
                    </a:cubicBezTo>
                    <a:lnTo>
                      <a:pt x="132080" y="340360"/>
                    </a:lnTo>
                    <a:cubicBezTo>
                      <a:pt x="132080" y="224790"/>
                      <a:pt x="226060" y="130810"/>
                      <a:pt x="341630" y="130810"/>
                    </a:cubicBezTo>
                    <a:lnTo>
                      <a:pt x="614680" y="130810"/>
                    </a:lnTo>
                    <a:lnTo>
                      <a:pt x="614680" y="187960"/>
                    </a:lnTo>
                    <a:cubicBezTo>
                      <a:pt x="614680" y="252730"/>
                      <a:pt x="668020" y="306070"/>
                      <a:pt x="732790" y="306070"/>
                    </a:cubicBezTo>
                    <a:lnTo>
                      <a:pt x="1783080" y="306070"/>
                    </a:lnTo>
                    <a:cubicBezTo>
                      <a:pt x="1847850" y="306070"/>
                      <a:pt x="1901190" y="252730"/>
                      <a:pt x="1901190" y="187960"/>
                    </a:cubicBezTo>
                    <a:lnTo>
                      <a:pt x="1901190" y="130810"/>
                    </a:lnTo>
                    <a:lnTo>
                      <a:pt x="2172970" y="130810"/>
                    </a:lnTo>
                    <a:cubicBezTo>
                      <a:pt x="2288540" y="130810"/>
                      <a:pt x="2382520" y="224790"/>
                      <a:pt x="2382520" y="340360"/>
                    </a:cubicBezTo>
                    <a:lnTo>
                      <a:pt x="2382520" y="479806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 rot="0">
                <a:off x="185420" y="156210"/>
                <a:ext cx="2251710" cy="4876800"/>
              </a:xfrm>
              <a:custGeom>
                <a:avLst/>
                <a:gdLst/>
                <a:ahLst/>
                <a:cxnLst/>
                <a:rect r="r" b="b" t="t" l="l"/>
                <a:pathLst>
                  <a:path h="4876800" w="2251710">
                    <a:moveTo>
                      <a:pt x="2040890" y="0"/>
                    </a:moveTo>
                    <a:lnTo>
                      <a:pt x="1769110" y="0"/>
                    </a:lnTo>
                    <a:lnTo>
                      <a:pt x="1769110" y="57150"/>
                    </a:lnTo>
                    <a:cubicBezTo>
                      <a:pt x="1769110" y="121920"/>
                      <a:pt x="1715770" y="175260"/>
                      <a:pt x="1651000" y="175260"/>
                    </a:cubicBezTo>
                    <a:lnTo>
                      <a:pt x="601980" y="175260"/>
                    </a:lnTo>
                    <a:cubicBezTo>
                      <a:pt x="537210" y="175260"/>
                      <a:pt x="483870" y="121920"/>
                      <a:pt x="483870" y="57150"/>
                    </a:cubicBezTo>
                    <a:lnTo>
                      <a:pt x="483870" y="0"/>
                    </a:lnTo>
                    <a:lnTo>
                      <a:pt x="209550" y="0"/>
                    </a:lnTo>
                    <a:cubicBezTo>
                      <a:pt x="93980" y="0"/>
                      <a:pt x="0" y="93980"/>
                      <a:pt x="0" y="209550"/>
                    </a:cubicBezTo>
                    <a:lnTo>
                      <a:pt x="0" y="4667250"/>
                    </a:lnTo>
                    <a:cubicBezTo>
                      <a:pt x="0" y="4782820"/>
                      <a:pt x="93980" y="4876800"/>
                      <a:pt x="209550" y="4876800"/>
                    </a:cubicBezTo>
                    <a:lnTo>
                      <a:pt x="2040890" y="4876800"/>
                    </a:lnTo>
                    <a:cubicBezTo>
                      <a:pt x="2156460" y="4876800"/>
                      <a:pt x="2250440" y="4782820"/>
                      <a:pt x="2250440" y="4667250"/>
                    </a:cubicBezTo>
                    <a:lnTo>
                      <a:pt x="2250440" y="209550"/>
                    </a:lnTo>
                    <a:cubicBezTo>
                      <a:pt x="2251710" y="93980"/>
                      <a:pt x="2157730" y="0"/>
                      <a:pt x="2040890" y="0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-1087" t="0" r="-1087" b="0"/>
                </a:stretch>
              </a:blip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1121410" y="198120"/>
                <a:ext cx="347980" cy="43180"/>
              </a:xfrm>
              <a:custGeom>
                <a:avLst/>
                <a:gdLst/>
                <a:ahLst/>
                <a:cxnLst/>
                <a:rect r="r" b="b" t="t" l="l"/>
                <a:pathLst>
                  <a:path h="43180" w="347980">
                    <a:moveTo>
                      <a:pt x="326390" y="0"/>
                    </a:moveTo>
                    <a:lnTo>
                      <a:pt x="21590" y="0"/>
                    </a:lnTo>
                    <a:cubicBezTo>
                      <a:pt x="10160" y="0"/>
                      <a:pt x="0" y="8890"/>
                      <a:pt x="0" y="21590"/>
                    </a:cubicBezTo>
                    <a:cubicBezTo>
                      <a:pt x="0" y="34290"/>
                      <a:pt x="10160" y="43180"/>
                      <a:pt x="21590" y="43180"/>
                    </a:cubicBezTo>
                    <a:lnTo>
                      <a:pt x="326390" y="43180"/>
                    </a:lnTo>
                    <a:cubicBezTo>
                      <a:pt x="337820" y="43180"/>
                      <a:pt x="347980" y="34290"/>
                      <a:pt x="347980" y="21590"/>
                    </a:cubicBezTo>
                    <a:cubicBezTo>
                      <a:pt x="347980" y="8890"/>
                      <a:pt x="337820" y="0"/>
                      <a:pt x="326390" y="0"/>
                    </a:cubicBezTo>
                    <a:close/>
                  </a:path>
                </a:pathLst>
              </a:custGeom>
              <a:solidFill>
                <a:srgbClr val="555555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1578312" y="187909"/>
                <a:ext cx="66636" cy="63602"/>
              </a:xfrm>
              <a:custGeom>
                <a:avLst/>
                <a:gdLst/>
                <a:ahLst/>
                <a:cxnLst/>
                <a:rect r="r" b="b" t="t" l="l"/>
                <a:pathLst>
                  <a:path h="63602" w="66636">
                    <a:moveTo>
                      <a:pt x="33318" y="51"/>
                    </a:moveTo>
                    <a:cubicBezTo>
                      <a:pt x="21941" y="0"/>
                      <a:pt x="11406" y="6040"/>
                      <a:pt x="5703" y="15885"/>
                    </a:cubicBezTo>
                    <a:cubicBezTo>
                      <a:pt x="0" y="25729"/>
                      <a:pt x="0" y="37873"/>
                      <a:pt x="5703" y="47717"/>
                    </a:cubicBezTo>
                    <a:cubicBezTo>
                      <a:pt x="11406" y="57562"/>
                      <a:pt x="21941" y="63602"/>
                      <a:pt x="33318" y="63551"/>
                    </a:cubicBezTo>
                    <a:cubicBezTo>
                      <a:pt x="44695" y="63602"/>
                      <a:pt x="55230" y="57562"/>
                      <a:pt x="60933" y="47717"/>
                    </a:cubicBezTo>
                    <a:cubicBezTo>
                      <a:pt x="66636" y="37873"/>
                      <a:pt x="66636" y="25729"/>
                      <a:pt x="60933" y="15885"/>
                    </a:cubicBezTo>
                    <a:cubicBezTo>
                      <a:pt x="55230" y="6040"/>
                      <a:pt x="44695" y="0"/>
                      <a:pt x="33318" y="51"/>
                    </a:cubicBezTo>
                    <a:close/>
                  </a:path>
                </a:pathLst>
              </a:custGeom>
              <a:solidFill>
                <a:srgbClr val="555555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685800"/>
                <a:ext cx="27940" cy="213360"/>
              </a:xfrm>
              <a:custGeom>
                <a:avLst/>
                <a:gdLst/>
                <a:ahLst/>
                <a:cxnLst/>
                <a:rect r="r" b="b" t="t" l="l"/>
                <a:pathLst>
                  <a:path h="213360" w="27940">
                    <a:moveTo>
                      <a:pt x="0" y="26670"/>
                    </a:moveTo>
                    <a:lnTo>
                      <a:pt x="0" y="185420"/>
                    </a:lnTo>
                    <a:cubicBezTo>
                      <a:pt x="0" y="200660"/>
                      <a:pt x="12700" y="213360"/>
                      <a:pt x="27940" y="213360"/>
                    </a:cubicBezTo>
                    <a:lnTo>
                      <a:pt x="27940" y="0"/>
                    </a:lnTo>
                    <a:cubicBezTo>
                      <a:pt x="12700" y="0"/>
                      <a:pt x="0" y="11430"/>
                      <a:pt x="0" y="26670"/>
                    </a:cubicBezTo>
                    <a:close/>
                  </a:path>
                </a:pathLst>
              </a:custGeom>
              <a:solidFill>
                <a:srgbClr val="2E2E2E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1057910"/>
                <a:ext cx="27940" cy="384810"/>
              </a:xfrm>
              <a:custGeom>
                <a:avLst/>
                <a:gdLst/>
                <a:ahLst/>
                <a:cxnLst/>
                <a:rect r="r" b="b" t="t" l="l"/>
                <a:pathLst>
                  <a:path h="384810" w="27940">
                    <a:moveTo>
                      <a:pt x="0" y="26670"/>
                    </a:moveTo>
                    <a:lnTo>
                      <a:pt x="0" y="356870"/>
                    </a:lnTo>
                    <a:cubicBezTo>
                      <a:pt x="0" y="372110"/>
                      <a:pt x="12700" y="384810"/>
                      <a:pt x="27940" y="384810"/>
                    </a:cubicBezTo>
                    <a:lnTo>
                      <a:pt x="27940" y="0"/>
                    </a:lnTo>
                    <a:cubicBezTo>
                      <a:pt x="12700" y="0"/>
                      <a:pt x="0" y="11430"/>
                      <a:pt x="0" y="26670"/>
                    </a:cubicBezTo>
                    <a:close/>
                  </a:path>
                </a:pathLst>
              </a:custGeom>
              <a:solidFill>
                <a:srgbClr val="2E2E2E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1526540"/>
                <a:ext cx="27940" cy="386080"/>
              </a:xfrm>
              <a:custGeom>
                <a:avLst/>
                <a:gdLst/>
                <a:ahLst/>
                <a:cxnLst/>
                <a:rect r="r" b="b" t="t" l="l"/>
                <a:pathLst>
                  <a:path h="386080" w="27940">
                    <a:moveTo>
                      <a:pt x="0" y="27940"/>
                    </a:moveTo>
                    <a:lnTo>
                      <a:pt x="0" y="358140"/>
                    </a:lnTo>
                    <a:cubicBezTo>
                      <a:pt x="0" y="373380"/>
                      <a:pt x="12700" y="386080"/>
                      <a:pt x="27940" y="386080"/>
                    </a:cubicBezTo>
                    <a:lnTo>
                      <a:pt x="27940" y="0"/>
                    </a:lnTo>
                    <a:cubicBezTo>
                      <a:pt x="12700" y="0"/>
                      <a:pt x="0" y="12700"/>
                      <a:pt x="0" y="27940"/>
                    </a:cubicBezTo>
                    <a:close/>
                  </a:path>
                </a:pathLst>
              </a:custGeom>
              <a:solidFill>
                <a:srgbClr val="2E2E2E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2592070" y="1184910"/>
                <a:ext cx="27940" cy="618490"/>
              </a:xfrm>
              <a:custGeom>
                <a:avLst/>
                <a:gdLst/>
                <a:ahLst/>
                <a:cxnLst/>
                <a:rect r="r" b="b" t="t" l="l"/>
                <a:pathLst>
                  <a:path h="618490" w="27940">
                    <a:moveTo>
                      <a:pt x="0" y="0"/>
                    </a:moveTo>
                    <a:lnTo>
                      <a:pt x="0" y="618490"/>
                    </a:lnTo>
                    <a:cubicBezTo>
                      <a:pt x="15240" y="618490"/>
                      <a:pt x="27940" y="605790"/>
                      <a:pt x="27940" y="590550"/>
                    </a:cubicBezTo>
                    <a:lnTo>
                      <a:pt x="27940" y="27940"/>
                    </a:lnTo>
                    <a:cubicBezTo>
                      <a:pt x="27940" y="12700"/>
                      <a:pt x="15240" y="0"/>
                      <a:pt x="0" y="0"/>
                    </a:cubicBezTo>
                    <a:close/>
                  </a:path>
                </a:pathLst>
              </a:custGeom>
              <a:solidFill>
                <a:srgbClr val="2E2E2E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27940" y="0"/>
                <a:ext cx="2564130" cy="5182870"/>
              </a:xfrm>
              <a:custGeom>
                <a:avLst/>
                <a:gdLst/>
                <a:ahLst/>
                <a:cxnLst/>
                <a:rect r="r" b="b" t="t" l="l"/>
                <a:pathLst>
                  <a:path h="5182870" w="2564130">
                    <a:moveTo>
                      <a:pt x="2564130" y="1184910"/>
                    </a:moveTo>
                    <a:lnTo>
                      <a:pt x="2564130" y="379730"/>
                    </a:lnTo>
                    <a:cubicBezTo>
                      <a:pt x="2564130" y="353060"/>
                      <a:pt x="2561590" y="327660"/>
                      <a:pt x="2556510" y="303530"/>
                    </a:cubicBezTo>
                    <a:cubicBezTo>
                      <a:pt x="2553970" y="290830"/>
                      <a:pt x="2551430" y="279400"/>
                      <a:pt x="2547620" y="266700"/>
                    </a:cubicBezTo>
                    <a:cubicBezTo>
                      <a:pt x="2542540" y="248920"/>
                      <a:pt x="2534920" y="231140"/>
                      <a:pt x="2527300" y="214630"/>
                    </a:cubicBezTo>
                    <a:cubicBezTo>
                      <a:pt x="2522220" y="203200"/>
                      <a:pt x="2515870" y="193040"/>
                      <a:pt x="2509520" y="182880"/>
                    </a:cubicBezTo>
                    <a:cubicBezTo>
                      <a:pt x="2503170" y="172720"/>
                      <a:pt x="2496820" y="162560"/>
                      <a:pt x="2489200" y="152400"/>
                    </a:cubicBezTo>
                    <a:cubicBezTo>
                      <a:pt x="2477770" y="137160"/>
                      <a:pt x="2466340" y="124460"/>
                      <a:pt x="2453640" y="110490"/>
                    </a:cubicBezTo>
                    <a:cubicBezTo>
                      <a:pt x="2444750" y="101600"/>
                      <a:pt x="2435860" y="93980"/>
                      <a:pt x="2426970" y="86360"/>
                    </a:cubicBezTo>
                    <a:cubicBezTo>
                      <a:pt x="2360930" y="31750"/>
                      <a:pt x="2277110" y="0"/>
                      <a:pt x="2185670" y="0"/>
                    </a:cubicBezTo>
                    <a:lnTo>
                      <a:pt x="379730" y="0"/>
                    </a:lnTo>
                    <a:cubicBezTo>
                      <a:pt x="288290" y="0"/>
                      <a:pt x="203200" y="33020"/>
                      <a:pt x="138430" y="86360"/>
                    </a:cubicBezTo>
                    <a:cubicBezTo>
                      <a:pt x="129540" y="93980"/>
                      <a:pt x="120650" y="102870"/>
                      <a:pt x="111760" y="110490"/>
                    </a:cubicBezTo>
                    <a:cubicBezTo>
                      <a:pt x="99060" y="123190"/>
                      <a:pt x="86360" y="137160"/>
                      <a:pt x="76200" y="152400"/>
                    </a:cubicBezTo>
                    <a:cubicBezTo>
                      <a:pt x="68580" y="162560"/>
                      <a:pt x="62230" y="172720"/>
                      <a:pt x="55880" y="182880"/>
                    </a:cubicBezTo>
                    <a:cubicBezTo>
                      <a:pt x="49530" y="193040"/>
                      <a:pt x="43180" y="204470"/>
                      <a:pt x="38100" y="214630"/>
                    </a:cubicBezTo>
                    <a:cubicBezTo>
                      <a:pt x="29210" y="232410"/>
                      <a:pt x="22860" y="248920"/>
                      <a:pt x="16510" y="266700"/>
                    </a:cubicBezTo>
                    <a:cubicBezTo>
                      <a:pt x="12700" y="279400"/>
                      <a:pt x="10160" y="290830"/>
                      <a:pt x="7620" y="303530"/>
                    </a:cubicBezTo>
                    <a:cubicBezTo>
                      <a:pt x="2540" y="327660"/>
                      <a:pt x="0" y="354330"/>
                      <a:pt x="0" y="379730"/>
                    </a:cubicBezTo>
                    <a:lnTo>
                      <a:pt x="0" y="4803140"/>
                    </a:lnTo>
                    <a:cubicBezTo>
                      <a:pt x="0" y="5012690"/>
                      <a:pt x="170180" y="5182870"/>
                      <a:pt x="379730" y="5182870"/>
                    </a:cubicBezTo>
                    <a:lnTo>
                      <a:pt x="2184400" y="5182870"/>
                    </a:lnTo>
                    <a:cubicBezTo>
                      <a:pt x="2393950" y="5182870"/>
                      <a:pt x="2564130" y="5012690"/>
                      <a:pt x="2564130" y="4803140"/>
                    </a:cubicBezTo>
                    <a:lnTo>
                      <a:pt x="2564130" y="1184910"/>
                    </a:lnTo>
                    <a:close/>
                    <a:moveTo>
                      <a:pt x="2538730" y="1184910"/>
                    </a:moveTo>
                    <a:lnTo>
                      <a:pt x="2538730" y="4804410"/>
                    </a:lnTo>
                    <a:cubicBezTo>
                      <a:pt x="2538730" y="4999990"/>
                      <a:pt x="2379980" y="5158740"/>
                      <a:pt x="2184400" y="5158740"/>
                    </a:cubicBezTo>
                    <a:lnTo>
                      <a:pt x="379730" y="5158740"/>
                    </a:lnTo>
                    <a:cubicBezTo>
                      <a:pt x="184150" y="5158740"/>
                      <a:pt x="25400" y="4999990"/>
                      <a:pt x="25400" y="4804410"/>
                    </a:cubicBezTo>
                    <a:lnTo>
                      <a:pt x="25400" y="381000"/>
                    </a:lnTo>
                    <a:cubicBezTo>
                      <a:pt x="25400" y="184150"/>
                      <a:pt x="184150" y="25400"/>
                      <a:pt x="379730" y="25400"/>
                    </a:cubicBezTo>
                    <a:lnTo>
                      <a:pt x="2184400" y="25400"/>
                    </a:lnTo>
                    <a:cubicBezTo>
                      <a:pt x="2379980" y="25400"/>
                      <a:pt x="2538730" y="184150"/>
                      <a:pt x="2538730" y="379730"/>
                    </a:cubicBezTo>
                    <a:lnTo>
                      <a:pt x="2538730" y="1184910"/>
                    </a:lnTo>
                    <a:close/>
                  </a:path>
                </a:pathLst>
              </a:custGeom>
              <a:solidFill>
                <a:srgbClr val="555555"/>
              </a:solidFill>
            </p:spPr>
          </p:sp>
        </p:grpSp>
        <p:sp>
          <p:nvSpPr>
            <p:cNvPr name="Freeform 17" id="17"/>
            <p:cNvSpPr/>
            <p:nvPr/>
          </p:nvSpPr>
          <p:spPr>
            <a:xfrm flipH="false" flipV="false" rot="0">
              <a:off x="1504144" y="945814"/>
              <a:ext cx="659987" cy="659987"/>
            </a:xfrm>
            <a:custGeom>
              <a:avLst/>
              <a:gdLst/>
              <a:ahLst/>
              <a:cxnLst/>
              <a:rect r="r" b="b" t="t" l="l"/>
              <a:pathLst>
                <a:path h="659987" w="659987">
                  <a:moveTo>
                    <a:pt x="0" y="0"/>
                  </a:moveTo>
                  <a:lnTo>
                    <a:pt x="659987" y="0"/>
                  </a:lnTo>
                  <a:lnTo>
                    <a:pt x="659987" y="659987"/>
                  </a:lnTo>
                  <a:lnTo>
                    <a:pt x="0" y="6599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2164131" y="1039587"/>
              <a:ext cx="2155627" cy="4152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b="true" sz="1799">
                  <a:solidFill>
                    <a:srgbClr val="00A6A6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GLUCOGUARD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823100" y="549859"/>
            <a:ext cx="957681" cy="957681"/>
          </a:xfrm>
          <a:custGeom>
            <a:avLst/>
            <a:gdLst/>
            <a:ahLst/>
            <a:cxnLst/>
            <a:rect r="r" b="b" t="t" l="l"/>
            <a:pathLst>
              <a:path h="957681" w="957681">
                <a:moveTo>
                  <a:pt x="0" y="0"/>
                </a:moveTo>
                <a:lnTo>
                  <a:pt x="957681" y="0"/>
                </a:lnTo>
                <a:lnTo>
                  <a:pt x="957681" y="957682"/>
                </a:lnTo>
                <a:lnTo>
                  <a:pt x="0" y="95768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733156" y="706977"/>
            <a:ext cx="1725773" cy="643445"/>
            <a:chOff x="0" y="0"/>
            <a:chExt cx="2301031" cy="857927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66675"/>
              <a:ext cx="1939347" cy="5740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7"/>
                </a:lnSpc>
                <a:spcBef>
                  <a:spcPct val="0"/>
                </a:spcBef>
              </a:pPr>
              <a:r>
                <a:rPr lang="en-US" b="true" sz="2498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GLUCO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283874"/>
              <a:ext cx="2301031" cy="5740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7"/>
                </a:lnSpc>
                <a:spcBef>
                  <a:spcPct val="0"/>
                </a:spcBef>
              </a:pPr>
              <a:r>
                <a:rPr lang="en-US" b="true" sz="2498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GUARD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9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9624716">
            <a:off x="8900120" y="4246170"/>
            <a:ext cx="11864693" cy="8974022"/>
          </a:xfrm>
          <a:custGeom>
            <a:avLst/>
            <a:gdLst/>
            <a:ahLst/>
            <a:cxnLst/>
            <a:rect r="r" b="b" t="t" l="l"/>
            <a:pathLst>
              <a:path h="8974022" w="11864693">
                <a:moveTo>
                  <a:pt x="11864693" y="8974022"/>
                </a:moveTo>
                <a:lnTo>
                  <a:pt x="0" y="8974022"/>
                </a:lnTo>
                <a:lnTo>
                  <a:pt x="0" y="0"/>
                </a:lnTo>
                <a:lnTo>
                  <a:pt x="11864693" y="0"/>
                </a:lnTo>
                <a:lnTo>
                  <a:pt x="11864693" y="897402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23100" y="549859"/>
            <a:ext cx="957681" cy="957681"/>
          </a:xfrm>
          <a:custGeom>
            <a:avLst/>
            <a:gdLst/>
            <a:ahLst/>
            <a:cxnLst/>
            <a:rect r="r" b="b" t="t" l="l"/>
            <a:pathLst>
              <a:path h="957681" w="957681">
                <a:moveTo>
                  <a:pt x="0" y="0"/>
                </a:moveTo>
                <a:lnTo>
                  <a:pt x="957681" y="0"/>
                </a:lnTo>
                <a:lnTo>
                  <a:pt x="957681" y="957682"/>
                </a:lnTo>
                <a:lnTo>
                  <a:pt x="0" y="9576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733156" y="706977"/>
            <a:ext cx="1725773" cy="643445"/>
            <a:chOff x="0" y="0"/>
            <a:chExt cx="2301031" cy="85792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66675"/>
              <a:ext cx="1939347" cy="5740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7"/>
                </a:lnSpc>
                <a:spcBef>
                  <a:spcPct val="0"/>
                </a:spcBef>
              </a:pPr>
              <a:r>
                <a:rPr lang="en-US" b="true" sz="2498">
                  <a:solidFill>
                    <a:srgbClr val="0A3D6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GLUCO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83874"/>
              <a:ext cx="2301031" cy="5740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7"/>
                </a:lnSpc>
                <a:spcBef>
                  <a:spcPct val="0"/>
                </a:spcBef>
              </a:pPr>
              <a:r>
                <a:rPr lang="en-US" b="true" sz="2498">
                  <a:solidFill>
                    <a:srgbClr val="00A6A6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GUARD</a:t>
              </a: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-598636">
            <a:off x="9666423" y="5183"/>
            <a:ext cx="8253196" cy="9837052"/>
          </a:xfrm>
          <a:prstGeom prst="rect">
            <a:avLst/>
          </a:prstGeom>
        </p:spPr>
      </p:pic>
      <p:sp>
        <p:nvSpPr>
          <p:cNvPr name="Freeform 8" id="8"/>
          <p:cNvSpPr/>
          <p:nvPr/>
        </p:nvSpPr>
        <p:spPr>
          <a:xfrm flipH="false" flipV="false" rot="0">
            <a:off x="9826044" y="5668000"/>
            <a:ext cx="2447002" cy="2447002"/>
          </a:xfrm>
          <a:custGeom>
            <a:avLst/>
            <a:gdLst/>
            <a:ahLst/>
            <a:cxnLst/>
            <a:rect r="r" b="b" t="t" l="l"/>
            <a:pathLst>
              <a:path h="2447002" w="2447002">
                <a:moveTo>
                  <a:pt x="0" y="0"/>
                </a:moveTo>
                <a:lnTo>
                  <a:pt x="2447002" y="0"/>
                </a:lnTo>
                <a:lnTo>
                  <a:pt x="2447002" y="2447001"/>
                </a:lnTo>
                <a:lnTo>
                  <a:pt x="0" y="24470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456326" y="2096259"/>
            <a:ext cx="8136415" cy="1681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09"/>
              </a:lnSpc>
            </a:pPr>
            <a:r>
              <a:rPr lang="en-US" b="true" sz="6999" spc="60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OBJETIVO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56326" y="3855433"/>
            <a:ext cx="7113766" cy="2552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DESARROLLAR UNA </a:t>
            </a: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APLICACIÓN MÓVIL INCLUSIVA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QUE PERMITA A PERSONAS CON 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DIABETES </a:t>
            </a: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REGISTRAR Y MONITOREAR SUS NIVELES DE GLUCOSA,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NE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RAN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DO AL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ER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AS O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ORT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UN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AS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Y VINCULANDO UN AMIGO DE APOYO QUE RECIBA NOTIFICACIONES E INDICACIONES PARA MEJORAR LA S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eguridad del pacie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nt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9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52780">
            <a:off x="3306258" y="1161358"/>
            <a:ext cx="17462686" cy="13208140"/>
          </a:xfrm>
          <a:custGeom>
            <a:avLst/>
            <a:gdLst/>
            <a:ahLst/>
            <a:cxnLst/>
            <a:rect r="r" b="b" t="t" l="l"/>
            <a:pathLst>
              <a:path h="13208140" w="17462686">
                <a:moveTo>
                  <a:pt x="0" y="0"/>
                </a:moveTo>
                <a:lnTo>
                  <a:pt x="17462686" y="0"/>
                </a:lnTo>
                <a:lnTo>
                  <a:pt x="17462686" y="13208140"/>
                </a:lnTo>
                <a:lnTo>
                  <a:pt x="0" y="132081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28795" y="2721329"/>
            <a:ext cx="7235781" cy="2169816"/>
            <a:chOff x="0" y="0"/>
            <a:chExt cx="3001051" cy="89993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01051" cy="899934"/>
            </a:xfrm>
            <a:custGeom>
              <a:avLst/>
              <a:gdLst/>
              <a:ahLst/>
              <a:cxnLst/>
              <a:rect r="r" b="b" t="t" l="l"/>
              <a:pathLst>
                <a:path h="899934" w="3001051">
                  <a:moveTo>
                    <a:pt x="0" y="0"/>
                  </a:moveTo>
                  <a:lnTo>
                    <a:pt x="3001051" y="0"/>
                  </a:lnTo>
                  <a:lnTo>
                    <a:pt x="3001051" y="899934"/>
                  </a:lnTo>
                  <a:lnTo>
                    <a:pt x="0" y="89993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023519" y="2721329"/>
            <a:ext cx="7235781" cy="2169816"/>
            <a:chOff x="0" y="0"/>
            <a:chExt cx="3001051" cy="8999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001051" cy="899934"/>
            </a:xfrm>
            <a:custGeom>
              <a:avLst/>
              <a:gdLst/>
              <a:ahLst/>
              <a:cxnLst/>
              <a:rect r="r" b="b" t="t" l="l"/>
              <a:pathLst>
                <a:path h="899934" w="3001051">
                  <a:moveTo>
                    <a:pt x="0" y="0"/>
                  </a:moveTo>
                  <a:lnTo>
                    <a:pt x="3001051" y="0"/>
                  </a:lnTo>
                  <a:lnTo>
                    <a:pt x="3001051" y="899934"/>
                  </a:lnTo>
                  <a:lnTo>
                    <a:pt x="0" y="89993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628795" y="5023869"/>
            <a:ext cx="7235781" cy="2169816"/>
            <a:chOff x="0" y="0"/>
            <a:chExt cx="3001051" cy="89993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001051" cy="899934"/>
            </a:xfrm>
            <a:custGeom>
              <a:avLst/>
              <a:gdLst/>
              <a:ahLst/>
              <a:cxnLst/>
              <a:rect r="r" b="b" t="t" l="l"/>
              <a:pathLst>
                <a:path h="899934" w="3001051">
                  <a:moveTo>
                    <a:pt x="0" y="0"/>
                  </a:moveTo>
                  <a:lnTo>
                    <a:pt x="3001051" y="0"/>
                  </a:lnTo>
                  <a:lnTo>
                    <a:pt x="3001051" y="899934"/>
                  </a:lnTo>
                  <a:lnTo>
                    <a:pt x="0" y="89993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23519" y="5023869"/>
            <a:ext cx="7235781" cy="2169816"/>
            <a:chOff x="0" y="0"/>
            <a:chExt cx="3001051" cy="89993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001051" cy="899934"/>
            </a:xfrm>
            <a:custGeom>
              <a:avLst/>
              <a:gdLst/>
              <a:ahLst/>
              <a:cxnLst/>
              <a:rect r="r" b="b" t="t" l="l"/>
              <a:pathLst>
                <a:path h="899934" w="3001051">
                  <a:moveTo>
                    <a:pt x="0" y="0"/>
                  </a:moveTo>
                  <a:lnTo>
                    <a:pt x="3001051" y="0"/>
                  </a:lnTo>
                  <a:lnTo>
                    <a:pt x="3001051" y="899934"/>
                  </a:lnTo>
                  <a:lnTo>
                    <a:pt x="0" y="89993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628795" y="7329287"/>
            <a:ext cx="7235781" cy="2169816"/>
            <a:chOff x="0" y="0"/>
            <a:chExt cx="3001051" cy="89993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001051" cy="899934"/>
            </a:xfrm>
            <a:custGeom>
              <a:avLst/>
              <a:gdLst/>
              <a:ahLst/>
              <a:cxnLst/>
              <a:rect r="r" b="b" t="t" l="l"/>
              <a:pathLst>
                <a:path h="899934" w="3001051">
                  <a:moveTo>
                    <a:pt x="0" y="0"/>
                  </a:moveTo>
                  <a:lnTo>
                    <a:pt x="3001051" y="0"/>
                  </a:lnTo>
                  <a:lnTo>
                    <a:pt x="3001051" y="899934"/>
                  </a:lnTo>
                  <a:lnTo>
                    <a:pt x="0" y="89993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0023519" y="7329287"/>
            <a:ext cx="7235781" cy="2169816"/>
            <a:chOff x="0" y="0"/>
            <a:chExt cx="3001051" cy="89993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01051" cy="899934"/>
            </a:xfrm>
            <a:custGeom>
              <a:avLst/>
              <a:gdLst/>
              <a:ahLst/>
              <a:cxnLst/>
              <a:rect r="r" b="b" t="t" l="l"/>
              <a:pathLst>
                <a:path h="899934" w="3001051">
                  <a:moveTo>
                    <a:pt x="0" y="0"/>
                  </a:moveTo>
                  <a:lnTo>
                    <a:pt x="3001051" y="0"/>
                  </a:lnTo>
                  <a:lnTo>
                    <a:pt x="3001051" y="899934"/>
                  </a:lnTo>
                  <a:lnTo>
                    <a:pt x="0" y="89993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028700" y="3207356"/>
            <a:ext cx="1200190" cy="1200190"/>
            <a:chOff x="0" y="0"/>
            <a:chExt cx="6350000" cy="6350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A6A6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9423424" y="3207356"/>
            <a:ext cx="1200190" cy="1200190"/>
            <a:chOff x="0" y="0"/>
            <a:chExt cx="6350000" cy="6350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A6A6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028700" y="5508682"/>
            <a:ext cx="1200190" cy="1200190"/>
            <a:chOff x="0" y="0"/>
            <a:chExt cx="6350000" cy="6350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A6A6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9423424" y="5508682"/>
            <a:ext cx="1200190" cy="1200190"/>
            <a:chOff x="0" y="0"/>
            <a:chExt cx="6350000" cy="63500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A6A6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028700" y="7861946"/>
            <a:ext cx="1200190" cy="1200190"/>
            <a:chOff x="0" y="0"/>
            <a:chExt cx="6350000" cy="63500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A6A6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9423424" y="7861946"/>
            <a:ext cx="1200190" cy="1200190"/>
            <a:chOff x="0" y="0"/>
            <a:chExt cx="6350000" cy="63500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A6A6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2568642" y="3138421"/>
            <a:ext cx="4997568" cy="378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8"/>
              </a:lnSpc>
            </a:pPr>
            <a:r>
              <a:rPr lang="en-US" b="true" sz="2400">
                <a:solidFill>
                  <a:srgbClr val="00000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REQUERIMIENTOS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76345" y="3509128"/>
            <a:ext cx="1104900" cy="568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2"/>
              </a:lnSpc>
            </a:pPr>
            <a:r>
              <a:rPr lang="en-US" sz="3600">
                <a:solidFill>
                  <a:srgbClr val="FFFFFF"/>
                </a:solidFill>
                <a:latin typeface="TT Chocolates"/>
                <a:ea typeface="TT Chocolates"/>
                <a:cs typeface="TT Chocolates"/>
                <a:sym typeface="TT Chocolates"/>
              </a:rPr>
              <a:t>01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471069" y="3509128"/>
            <a:ext cx="1104900" cy="568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2"/>
              </a:lnSpc>
            </a:pPr>
            <a:r>
              <a:rPr lang="en-US" sz="3600">
                <a:solidFill>
                  <a:srgbClr val="FFFFFF"/>
                </a:solidFill>
                <a:latin typeface="TT Chocolates"/>
                <a:ea typeface="TT Chocolates"/>
                <a:cs typeface="TT Chocolates"/>
                <a:sym typeface="TT Chocolates"/>
              </a:rPr>
              <a:t>04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76345" y="5810454"/>
            <a:ext cx="1104900" cy="568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2"/>
              </a:lnSpc>
            </a:pPr>
            <a:r>
              <a:rPr lang="en-US" sz="3600">
                <a:solidFill>
                  <a:srgbClr val="FFFFFF"/>
                </a:solidFill>
                <a:latin typeface="TT Chocolates"/>
                <a:ea typeface="TT Chocolates"/>
                <a:cs typeface="TT Chocolates"/>
                <a:sym typeface="TT Chocolates"/>
              </a:rPr>
              <a:t>02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471069" y="5810454"/>
            <a:ext cx="1104900" cy="568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2"/>
              </a:lnSpc>
            </a:pPr>
            <a:r>
              <a:rPr lang="en-US" sz="3600">
                <a:solidFill>
                  <a:srgbClr val="FFFFFF"/>
                </a:solidFill>
                <a:latin typeface="TT Chocolates"/>
                <a:ea typeface="TT Chocolates"/>
                <a:cs typeface="TT Chocolates"/>
                <a:sym typeface="TT Chocolates"/>
              </a:rPr>
              <a:t>05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76345" y="8163718"/>
            <a:ext cx="1104900" cy="568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2"/>
              </a:lnSpc>
            </a:pPr>
            <a:r>
              <a:rPr lang="en-US" sz="3600">
                <a:solidFill>
                  <a:srgbClr val="FFFFFF"/>
                </a:solidFill>
                <a:latin typeface="TT Chocolates"/>
                <a:ea typeface="TT Chocolates"/>
                <a:cs typeface="TT Chocolates"/>
                <a:sym typeface="TT Chocolates"/>
              </a:rPr>
              <a:t>03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471069" y="8163718"/>
            <a:ext cx="1104900" cy="568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2"/>
              </a:lnSpc>
            </a:pPr>
            <a:r>
              <a:rPr lang="en-US" sz="3600">
                <a:solidFill>
                  <a:srgbClr val="FFFFFF"/>
                </a:solidFill>
                <a:latin typeface="TT Chocolates"/>
                <a:ea typeface="TT Chocolates"/>
                <a:cs typeface="TT Chocolates"/>
                <a:sym typeface="TT Chocolates"/>
              </a:rPr>
              <a:t>06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963366" y="3138421"/>
            <a:ext cx="4997568" cy="378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8"/>
              </a:lnSpc>
            </a:pPr>
            <a:r>
              <a:rPr lang="en-US" b="true" sz="2400">
                <a:solidFill>
                  <a:srgbClr val="00000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SISTEMA DE ALERTAS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568642" y="5440960"/>
            <a:ext cx="4997568" cy="378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8"/>
              </a:lnSpc>
            </a:pPr>
            <a:r>
              <a:rPr lang="en-US" b="true" sz="2400">
                <a:solidFill>
                  <a:srgbClr val="00000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DISEÑAR INTERFAZ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0963366" y="5440960"/>
            <a:ext cx="4997568" cy="378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8"/>
              </a:lnSpc>
            </a:pPr>
            <a:r>
              <a:rPr lang="en-US" b="true" sz="2400">
                <a:solidFill>
                  <a:srgbClr val="00000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GUÍAS EDUCATIVAS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2568642" y="7746378"/>
            <a:ext cx="4997568" cy="378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8"/>
              </a:lnSpc>
            </a:pPr>
            <a:r>
              <a:rPr lang="en-US" b="true" sz="2400">
                <a:solidFill>
                  <a:srgbClr val="00000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REGISTRO GLUCOSA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0963366" y="7746378"/>
            <a:ext cx="4997568" cy="378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8"/>
              </a:lnSpc>
            </a:pPr>
            <a:r>
              <a:rPr lang="en-US" b="true" sz="2400">
                <a:solidFill>
                  <a:srgbClr val="00000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VALIDAR PROTOTIPO 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568642" y="3640822"/>
            <a:ext cx="5829962" cy="1092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Levantar y analizar los 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requerimientos de los usuarios para definir las funcionalidades principales.</a:t>
            </a:r>
          </a:p>
          <a:p>
            <a:pPr algn="l">
              <a:lnSpc>
                <a:spcPts val="2239"/>
              </a:lnSpc>
            </a:pPr>
          </a:p>
        </p:txBody>
      </p:sp>
      <p:sp>
        <p:nvSpPr>
          <p:cNvPr name="TextBox 40" id="40"/>
          <p:cNvSpPr txBox="true"/>
          <p:nvPr/>
        </p:nvSpPr>
        <p:spPr>
          <a:xfrm rot="0">
            <a:off x="10963366" y="3640822"/>
            <a:ext cx="5829962" cy="54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Desarrollar el sistema de alertas para usuario y amigo de apoyo.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2568642" y="5943361"/>
            <a:ext cx="5829962" cy="1092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Diseñar una interfaz amigable que facilite el registro y visualización de 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los niveles de glucosa.</a:t>
            </a:r>
          </a:p>
          <a:p>
            <a:pPr algn="l">
              <a:lnSpc>
                <a:spcPts val="2239"/>
              </a:lnSpc>
            </a:pPr>
          </a:p>
        </p:txBody>
      </p:sp>
      <p:sp>
        <p:nvSpPr>
          <p:cNvPr name="TextBox 42" id="42"/>
          <p:cNvSpPr txBox="true"/>
          <p:nvPr/>
        </p:nvSpPr>
        <p:spPr>
          <a:xfrm rot="0">
            <a:off x="10963366" y="5943361"/>
            <a:ext cx="5829962" cy="54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Incorporar guías educativas básicas para orientar la toma de decisiones.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2568642" y="8248779"/>
            <a:ext cx="5829962" cy="54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Implementar el registro de glucosa vía sensor y opción manual.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0963366" y="8248779"/>
            <a:ext cx="5829962" cy="54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Validar el prototipo con usuarios reales y documentar los resultados.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028700" y="628650"/>
            <a:ext cx="16230600" cy="1096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37"/>
              </a:lnSpc>
            </a:pPr>
            <a:r>
              <a:rPr lang="en-US" b="true" sz="4599" spc="39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OBJETIVOS ESPECÍFICOS</a:t>
            </a:r>
          </a:p>
        </p:txBody>
      </p:sp>
      <p:sp>
        <p:nvSpPr>
          <p:cNvPr name="Freeform 46" id="46"/>
          <p:cNvSpPr/>
          <p:nvPr/>
        </p:nvSpPr>
        <p:spPr>
          <a:xfrm flipH="false" flipV="false" rot="0">
            <a:off x="823100" y="549859"/>
            <a:ext cx="957681" cy="957681"/>
          </a:xfrm>
          <a:custGeom>
            <a:avLst/>
            <a:gdLst/>
            <a:ahLst/>
            <a:cxnLst/>
            <a:rect r="r" b="b" t="t" l="l"/>
            <a:pathLst>
              <a:path h="957681" w="957681">
                <a:moveTo>
                  <a:pt x="0" y="0"/>
                </a:moveTo>
                <a:lnTo>
                  <a:pt x="957681" y="0"/>
                </a:lnTo>
                <a:lnTo>
                  <a:pt x="957681" y="957682"/>
                </a:lnTo>
                <a:lnTo>
                  <a:pt x="0" y="9576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7" id="47"/>
          <p:cNvGrpSpPr/>
          <p:nvPr/>
        </p:nvGrpSpPr>
        <p:grpSpPr>
          <a:xfrm rot="0">
            <a:off x="1733156" y="706977"/>
            <a:ext cx="1725773" cy="643445"/>
            <a:chOff x="0" y="0"/>
            <a:chExt cx="2301031" cy="857927"/>
          </a:xfrm>
        </p:grpSpPr>
        <p:sp>
          <p:nvSpPr>
            <p:cNvPr name="TextBox 48" id="48"/>
            <p:cNvSpPr txBox="true"/>
            <p:nvPr/>
          </p:nvSpPr>
          <p:spPr>
            <a:xfrm rot="0">
              <a:off x="0" y="-66675"/>
              <a:ext cx="1939347" cy="5740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7"/>
                </a:lnSpc>
                <a:spcBef>
                  <a:spcPct val="0"/>
                </a:spcBef>
              </a:pPr>
              <a:r>
                <a:rPr lang="en-US" b="true" sz="2498">
                  <a:solidFill>
                    <a:srgbClr val="0A3D6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GLUCO</a:t>
              </a:r>
            </a:p>
          </p:txBody>
        </p:sp>
        <p:sp>
          <p:nvSpPr>
            <p:cNvPr name="TextBox 49" id="49"/>
            <p:cNvSpPr txBox="true"/>
            <p:nvPr/>
          </p:nvSpPr>
          <p:spPr>
            <a:xfrm rot="0">
              <a:off x="0" y="283874"/>
              <a:ext cx="2301031" cy="5740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7"/>
                </a:lnSpc>
                <a:spcBef>
                  <a:spcPct val="0"/>
                </a:spcBef>
              </a:pPr>
              <a:r>
                <a:rPr lang="en-US" b="true" sz="2498">
                  <a:solidFill>
                    <a:srgbClr val="00A6A6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GUARD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9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8214" y="3935973"/>
            <a:ext cx="796484" cy="796484"/>
            <a:chOff x="0" y="0"/>
            <a:chExt cx="1061979" cy="106197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061979" cy="1061979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A3D62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anchor="ctr" rtlCol="false" tIns="51944" lIns="51944" bIns="51944" rIns="51944"/>
              <a:lstStyle/>
              <a:p>
                <a:pPr algn="ctr">
                  <a:lnSpc>
                    <a:spcPts val="3048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231650" y="181796"/>
              <a:ext cx="632489" cy="632489"/>
            </a:xfrm>
            <a:custGeom>
              <a:avLst/>
              <a:gdLst/>
              <a:ahLst/>
              <a:cxnLst/>
              <a:rect r="r" b="b" t="t" l="l"/>
              <a:pathLst>
                <a:path h="632489" w="632489">
                  <a:moveTo>
                    <a:pt x="0" y="0"/>
                  </a:moveTo>
                  <a:lnTo>
                    <a:pt x="632489" y="0"/>
                  </a:lnTo>
                  <a:lnTo>
                    <a:pt x="632489" y="632489"/>
                  </a:lnTo>
                  <a:lnTo>
                    <a:pt x="0" y="6324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692352" y="471243"/>
            <a:ext cx="2607835" cy="827112"/>
          </a:xfrm>
          <a:custGeom>
            <a:avLst/>
            <a:gdLst/>
            <a:ahLst/>
            <a:cxnLst/>
            <a:rect r="r" b="b" t="t" l="l"/>
            <a:pathLst>
              <a:path h="827112" w="2607835">
                <a:moveTo>
                  <a:pt x="0" y="0"/>
                </a:moveTo>
                <a:lnTo>
                  <a:pt x="2607835" y="0"/>
                </a:lnTo>
                <a:lnTo>
                  <a:pt x="2607835" y="827111"/>
                </a:lnTo>
                <a:lnTo>
                  <a:pt x="0" y="8271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-9101121">
            <a:off x="-3016735" y="3061799"/>
            <a:ext cx="11864693" cy="8974022"/>
          </a:xfrm>
          <a:custGeom>
            <a:avLst/>
            <a:gdLst/>
            <a:ahLst/>
            <a:cxnLst/>
            <a:rect r="r" b="b" t="t" l="l"/>
            <a:pathLst>
              <a:path h="8974022" w="11864693">
                <a:moveTo>
                  <a:pt x="0" y="8974022"/>
                </a:moveTo>
                <a:lnTo>
                  <a:pt x="11864693" y="8974022"/>
                </a:lnTo>
                <a:lnTo>
                  <a:pt x="11864693" y="0"/>
                </a:lnTo>
                <a:lnTo>
                  <a:pt x="0" y="0"/>
                </a:lnTo>
                <a:lnTo>
                  <a:pt x="0" y="897402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23100" y="549859"/>
            <a:ext cx="957681" cy="957681"/>
          </a:xfrm>
          <a:custGeom>
            <a:avLst/>
            <a:gdLst/>
            <a:ahLst/>
            <a:cxnLst/>
            <a:rect r="r" b="b" t="t" l="l"/>
            <a:pathLst>
              <a:path h="957681" w="957681">
                <a:moveTo>
                  <a:pt x="0" y="0"/>
                </a:moveTo>
                <a:lnTo>
                  <a:pt x="957681" y="0"/>
                </a:lnTo>
                <a:lnTo>
                  <a:pt x="957681" y="957682"/>
                </a:lnTo>
                <a:lnTo>
                  <a:pt x="0" y="9576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996269" y="2638703"/>
            <a:ext cx="5364201" cy="5445890"/>
            <a:chOff x="0" y="0"/>
            <a:chExt cx="7152268" cy="726118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52268" cy="7261186"/>
            </a:xfrm>
            <a:custGeom>
              <a:avLst/>
              <a:gdLst/>
              <a:ahLst/>
              <a:cxnLst/>
              <a:rect r="r" b="b" t="t" l="l"/>
              <a:pathLst>
                <a:path h="7261186" w="7152268">
                  <a:moveTo>
                    <a:pt x="0" y="0"/>
                  </a:moveTo>
                  <a:lnTo>
                    <a:pt x="7152268" y="0"/>
                  </a:lnTo>
                  <a:lnTo>
                    <a:pt x="7152268" y="7261186"/>
                  </a:lnTo>
                  <a:lnTo>
                    <a:pt x="0" y="72611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4746127" y="150489"/>
              <a:ext cx="2179841" cy="1738423"/>
            </a:xfrm>
            <a:custGeom>
              <a:avLst/>
              <a:gdLst/>
              <a:ahLst/>
              <a:cxnLst/>
              <a:rect r="r" b="b" t="t" l="l"/>
              <a:pathLst>
                <a:path h="1738423" w="2179841">
                  <a:moveTo>
                    <a:pt x="0" y="0"/>
                  </a:moveTo>
                  <a:lnTo>
                    <a:pt x="2179841" y="0"/>
                  </a:lnTo>
                  <a:lnTo>
                    <a:pt x="2179841" y="1738424"/>
                  </a:lnTo>
                  <a:lnTo>
                    <a:pt x="0" y="17384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8158214" y="5813542"/>
            <a:ext cx="796484" cy="796484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A3D62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5640" lIns="25640" bIns="25640" rIns="25640"/>
            <a:lstStyle/>
            <a:p>
              <a:pPr algn="ctr">
                <a:lnSpc>
                  <a:spcPts val="3048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158214" y="7686351"/>
            <a:ext cx="796484" cy="796484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A3D62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5640" lIns="25640" bIns="25640" rIns="25640"/>
            <a:lstStyle/>
            <a:p>
              <a:pPr algn="ctr">
                <a:lnSpc>
                  <a:spcPts val="3048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158214" y="4883708"/>
            <a:ext cx="796484" cy="796484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A3D62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5640" lIns="25640" bIns="25640" rIns="25640"/>
            <a:lstStyle/>
            <a:p>
              <a:pPr algn="ctr">
                <a:lnSpc>
                  <a:spcPts val="3048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8158214" y="6752326"/>
            <a:ext cx="796484" cy="796484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A3D62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5640" lIns="25640" bIns="25640" rIns="25640"/>
            <a:lstStyle/>
            <a:p>
              <a:pPr algn="ctr">
                <a:lnSpc>
                  <a:spcPts val="3048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8304625" y="5030119"/>
            <a:ext cx="503661" cy="503661"/>
          </a:xfrm>
          <a:custGeom>
            <a:avLst/>
            <a:gdLst/>
            <a:ahLst/>
            <a:cxnLst/>
            <a:rect r="r" b="b" t="t" l="l"/>
            <a:pathLst>
              <a:path h="503661" w="503661">
                <a:moveTo>
                  <a:pt x="0" y="0"/>
                </a:moveTo>
                <a:lnTo>
                  <a:pt x="503661" y="0"/>
                </a:lnTo>
                <a:lnTo>
                  <a:pt x="503661" y="503661"/>
                </a:lnTo>
                <a:lnTo>
                  <a:pt x="0" y="50366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8304625" y="5994389"/>
            <a:ext cx="503661" cy="493588"/>
          </a:xfrm>
          <a:custGeom>
            <a:avLst/>
            <a:gdLst/>
            <a:ahLst/>
            <a:cxnLst/>
            <a:rect r="r" b="b" t="t" l="l"/>
            <a:pathLst>
              <a:path h="493588" w="503661">
                <a:moveTo>
                  <a:pt x="0" y="0"/>
                </a:moveTo>
                <a:lnTo>
                  <a:pt x="503661" y="0"/>
                </a:lnTo>
                <a:lnTo>
                  <a:pt x="503661" y="493588"/>
                </a:lnTo>
                <a:lnTo>
                  <a:pt x="0" y="49358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8296945" y="6876726"/>
            <a:ext cx="511341" cy="534038"/>
          </a:xfrm>
          <a:custGeom>
            <a:avLst/>
            <a:gdLst/>
            <a:ahLst/>
            <a:cxnLst/>
            <a:rect r="r" b="b" t="t" l="l"/>
            <a:pathLst>
              <a:path h="534038" w="511341">
                <a:moveTo>
                  <a:pt x="0" y="0"/>
                </a:moveTo>
                <a:lnTo>
                  <a:pt x="511341" y="0"/>
                </a:lnTo>
                <a:lnTo>
                  <a:pt x="511341" y="534037"/>
                </a:lnTo>
                <a:lnTo>
                  <a:pt x="0" y="53403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8304625" y="7910760"/>
            <a:ext cx="503661" cy="418039"/>
          </a:xfrm>
          <a:custGeom>
            <a:avLst/>
            <a:gdLst/>
            <a:ahLst/>
            <a:cxnLst/>
            <a:rect r="r" b="b" t="t" l="l"/>
            <a:pathLst>
              <a:path h="418039" w="503661">
                <a:moveTo>
                  <a:pt x="0" y="0"/>
                </a:moveTo>
                <a:lnTo>
                  <a:pt x="503661" y="0"/>
                </a:lnTo>
                <a:lnTo>
                  <a:pt x="503661" y="418039"/>
                </a:lnTo>
                <a:lnTo>
                  <a:pt x="0" y="41803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8055481" y="863843"/>
            <a:ext cx="10232519" cy="1681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09"/>
              </a:lnSpc>
            </a:pPr>
            <a:r>
              <a:rPr lang="en-US" b="true" sz="6999" spc="60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METODOLOGÍA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257394" y="4155336"/>
            <a:ext cx="13022926" cy="357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8"/>
              </a:lnSpc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Ciclos cortos de desarrollo con entregas funcionales.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733156" y="706977"/>
            <a:ext cx="1725773" cy="643445"/>
            <a:chOff x="0" y="0"/>
            <a:chExt cx="2301031" cy="857927"/>
          </a:xfrm>
        </p:grpSpPr>
        <p:sp>
          <p:nvSpPr>
            <p:cNvPr name="TextBox 32" id="32"/>
            <p:cNvSpPr txBox="true"/>
            <p:nvPr/>
          </p:nvSpPr>
          <p:spPr>
            <a:xfrm rot="0">
              <a:off x="0" y="-66675"/>
              <a:ext cx="1939347" cy="5740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7"/>
                </a:lnSpc>
                <a:spcBef>
                  <a:spcPct val="0"/>
                </a:spcBef>
              </a:pPr>
              <a:r>
                <a:rPr lang="en-US" b="true" sz="2498">
                  <a:solidFill>
                    <a:srgbClr val="0A3D6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GLUCO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0" y="283874"/>
              <a:ext cx="2301031" cy="5740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7"/>
                </a:lnSpc>
                <a:spcBef>
                  <a:spcPct val="0"/>
                </a:spcBef>
              </a:pPr>
              <a:r>
                <a:rPr lang="en-US" b="true" sz="2498">
                  <a:solidFill>
                    <a:srgbClr val="00A6A6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GUARD</a:t>
              </a: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8158214" y="2678673"/>
            <a:ext cx="7647162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 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ROYE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S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 DESARROLLARÁ CON </a:t>
            </a: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EXTREME PROGRAMMING (XP)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RO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DE UN MARCO DE GESTIÓN SCRUM, LO Q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ue permi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tirá: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257394" y="5094120"/>
            <a:ext cx="13022926" cy="357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8"/>
              </a:lnSpc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Retroalimentación constante.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257394" y="6032904"/>
            <a:ext cx="13022926" cy="357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8"/>
              </a:lnSpc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Integración continua entre frontend y backend.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9257394" y="7910472"/>
            <a:ext cx="13022926" cy="357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8"/>
              </a:lnSpc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Backlog dinámico con historias priorizadas.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9257394" y="6971688"/>
            <a:ext cx="13022926" cy="357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8"/>
              </a:lnSpc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Pruebas permanentes para asegurar calidad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9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017867">
            <a:off x="-718388" y="-7487106"/>
            <a:ext cx="20682096" cy="15643185"/>
          </a:xfrm>
          <a:custGeom>
            <a:avLst/>
            <a:gdLst/>
            <a:ahLst/>
            <a:cxnLst/>
            <a:rect r="r" b="b" t="t" l="l"/>
            <a:pathLst>
              <a:path h="15643185" w="20682096">
                <a:moveTo>
                  <a:pt x="0" y="0"/>
                </a:moveTo>
                <a:lnTo>
                  <a:pt x="20682096" y="0"/>
                </a:lnTo>
                <a:lnTo>
                  <a:pt x="20682096" y="15643186"/>
                </a:lnTo>
                <a:lnTo>
                  <a:pt x="0" y="156431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77275" y="3750845"/>
            <a:ext cx="4004039" cy="5396164"/>
            <a:chOff x="0" y="0"/>
            <a:chExt cx="1054562" cy="142121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54562" cy="1421212"/>
            </a:xfrm>
            <a:custGeom>
              <a:avLst/>
              <a:gdLst/>
              <a:ahLst/>
              <a:cxnLst/>
              <a:rect r="r" b="b" t="t" l="l"/>
              <a:pathLst>
                <a:path h="1421212" w="1054562">
                  <a:moveTo>
                    <a:pt x="0" y="0"/>
                  </a:moveTo>
                  <a:lnTo>
                    <a:pt x="1054562" y="0"/>
                  </a:lnTo>
                  <a:lnTo>
                    <a:pt x="1054562" y="1421212"/>
                  </a:lnTo>
                  <a:lnTo>
                    <a:pt x="0" y="142121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054562" cy="14402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8"/>
                </a:lnSpc>
              </a:pPr>
            </a:p>
            <a:p>
              <a:pPr algn="ctr">
                <a:lnSpc>
                  <a:spcPts val="3048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794329" y="3750845"/>
            <a:ext cx="4004039" cy="5396164"/>
            <a:chOff x="0" y="0"/>
            <a:chExt cx="1054562" cy="142121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54562" cy="1421212"/>
            </a:xfrm>
            <a:custGeom>
              <a:avLst/>
              <a:gdLst/>
              <a:ahLst/>
              <a:cxnLst/>
              <a:rect r="r" b="b" t="t" l="l"/>
              <a:pathLst>
                <a:path h="1421212" w="1054562">
                  <a:moveTo>
                    <a:pt x="0" y="0"/>
                  </a:moveTo>
                  <a:lnTo>
                    <a:pt x="1054562" y="0"/>
                  </a:lnTo>
                  <a:lnTo>
                    <a:pt x="1054562" y="1421212"/>
                  </a:lnTo>
                  <a:lnTo>
                    <a:pt x="0" y="142121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1054562" cy="14402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8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011384" y="3750845"/>
            <a:ext cx="4004039" cy="5507455"/>
            <a:chOff x="0" y="0"/>
            <a:chExt cx="1054562" cy="145052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54562" cy="1450523"/>
            </a:xfrm>
            <a:custGeom>
              <a:avLst/>
              <a:gdLst/>
              <a:ahLst/>
              <a:cxnLst/>
              <a:rect r="r" b="b" t="t" l="l"/>
              <a:pathLst>
                <a:path h="1450523" w="1054562">
                  <a:moveTo>
                    <a:pt x="0" y="0"/>
                  </a:moveTo>
                  <a:lnTo>
                    <a:pt x="1054562" y="0"/>
                  </a:lnTo>
                  <a:lnTo>
                    <a:pt x="1054562" y="1450523"/>
                  </a:lnTo>
                  <a:lnTo>
                    <a:pt x="0" y="145052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1054562" cy="14695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8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228438" y="3750845"/>
            <a:ext cx="4004039" cy="5507455"/>
            <a:chOff x="0" y="0"/>
            <a:chExt cx="1054562" cy="145052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54562" cy="1450523"/>
            </a:xfrm>
            <a:custGeom>
              <a:avLst/>
              <a:gdLst/>
              <a:ahLst/>
              <a:cxnLst/>
              <a:rect r="r" b="b" t="t" l="l"/>
              <a:pathLst>
                <a:path h="1450523" w="1054562">
                  <a:moveTo>
                    <a:pt x="0" y="0"/>
                  </a:moveTo>
                  <a:lnTo>
                    <a:pt x="1054562" y="0"/>
                  </a:lnTo>
                  <a:lnTo>
                    <a:pt x="1054562" y="1450523"/>
                  </a:lnTo>
                  <a:lnTo>
                    <a:pt x="0" y="145052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1054562" cy="14695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8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426914" y="7149414"/>
            <a:ext cx="2024390" cy="1330203"/>
          </a:xfrm>
          <a:custGeom>
            <a:avLst/>
            <a:gdLst/>
            <a:ahLst/>
            <a:cxnLst/>
            <a:rect r="r" b="b" t="t" l="l"/>
            <a:pathLst>
              <a:path h="1330203" w="2024390">
                <a:moveTo>
                  <a:pt x="0" y="0"/>
                </a:moveTo>
                <a:lnTo>
                  <a:pt x="2024390" y="0"/>
                </a:lnTo>
                <a:lnTo>
                  <a:pt x="2024390" y="1330203"/>
                </a:lnTo>
                <a:lnTo>
                  <a:pt x="0" y="13302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682621" y="7445732"/>
            <a:ext cx="1989330" cy="1217200"/>
          </a:xfrm>
          <a:custGeom>
            <a:avLst/>
            <a:gdLst/>
            <a:ahLst/>
            <a:cxnLst/>
            <a:rect r="r" b="b" t="t" l="l"/>
            <a:pathLst>
              <a:path h="1217200" w="1989330">
                <a:moveTo>
                  <a:pt x="0" y="0"/>
                </a:moveTo>
                <a:lnTo>
                  <a:pt x="1989331" y="0"/>
                </a:lnTo>
                <a:lnTo>
                  <a:pt x="1989331" y="1217200"/>
                </a:lnTo>
                <a:lnTo>
                  <a:pt x="0" y="12172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3517451" y="7216486"/>
            <a:ext cx="3423096" cy="1268828"/>
          </a:xfrm>
          <a:custGeom>
            <a:avLst/>
            <a:gdLst/>
            <a:ahLst/>
            <a:cxnLst/>
            <a:rect r="r" b="b" t="t" l="l"/>
            <a:pathLst>
              <a:path h="1268828" w="3423096">
                <a:moveTo>
                  <a:pt x="0" y="0"/>
                </a:moveTo>
                <a:lnTo>
                  <a:pt x="3423096" y="0"/>
                </a:lnTo>
                <a:lnTo>
                  <a:pt x="3423096" y="1268828"/>
                </a:lnTo>
                <a:lnTo>
                  <a:pt x="0" y="126882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537648" y="7445732"/>
            <a:ext cx="2951510" cy="1701277"/>
          </a:xfrm>
          <a:custGeom>
            <a:avLst/>
            <a:gdLst/>
            <a:ahLst/>
            <a:cxnLst/>
            <a:rect r="r" b="b" t="t" l="l"/>
            <a:pathLst>
              <a:path h="1701277" w="2951510">
                <a:moveTo>
                  <a:pt x="0" y="0"/>
                </a:moveTo>
                <a:lnTo>
                  <a:pt x="2951510" y="0"/>
                </a:lnTo>
                <a:lnTo>
                  <a:pt x="2951510" y="1701277"/>
                </a:lnTo>
                <a:lnTo>
                  <a:pt x="0" y="170127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6261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903269" y="6593467"/>
            <a:ext cx="2429456" cy="1257433"/>
          </a:xfrm>
          <a:custGeom>
            <a:avLst/>
            <a:gdLst/>
            <a:ahLst/>
            <a:cxnLst/>
            <a:rect r="r" b="b" t="t" l="l"/>
            <a:pathLst>
              <a:path h="1257433" w="2429456">
                <a:moveTo>
                  <a:pt x="0" y="0"/>
                </a:moveTo>
                <a:lnTo>
                  <a:pt x="2429456" y="0"/>
                </a:lnTo>
                <a:lnTo>
                  <a:pt x="2429456" y="1257433"/>
                </a:lnTo>
                <a:lnTo>
                  <a:pt x="0" y="125743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028700" y="3585373"/>
            <a:ext cx="3378255" cy="340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7"/>
              </a:lnSpc>
            </a:pPr>
            <a:r>
              <a:rPr lang="en-US" b="true" sz="2340" spc="24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FRONTEND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90167" y="4208145"/>
            <a:ext cx="3378255" cy="1784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7" indent="-259078" lvl="1">
              <a:lnSpc>
                <a:spcPts val="359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React Native (iOS y Android)</a:t>
            </a:r>
          </a:p>
          <a:p>
            <a:pPr algn="l" marL="518157" indent="-259078" lvl="1">
              <a:lnSpc>
                <a:spcPts val="359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UI: TailwindCSS </a:t>
            </a:r>
          </a:p>
          <a:p>
            <a:pPr algn="l">
              <a:lnSpc>
                <a:spcPts val="3599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4794329" y="4130285"/>
            <a:ext cx="4004039" cy="3575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7" indent="-259078" lvl="1">
              <a:lnSpc>
                <a:spcPts val="359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Node.js con Express.js o NestJS</a:t>
            </a:r>
          </a:p>
          <a:p>
            <a:pPr algn="l" marL="518157" indent="-259078" lvl="1">
              <a:lnSpc>
                <a:spcPts val="359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API REST</a:t>
            </a:r>
          </a:p>
          <a:p>
            <a:pPr algn="l" marL="518157" indent="-259078" lvl="1">
              <a:lnSpc>
                <a:spcPts val="359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Autenticación: Firebase Authentication + JWT para sesiones propias</a:t>
            </a:r>
          </a:p>
          <a:p>
            <a:pPr algn="l">
              <a:lnSpc>
                <a:spcPts val="3599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9410388" y="4130285"/>
            <a:ext cx="3378255" cy="2680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7" indent="-259078" lvl="1">
              <a:lnSpc>
                <a:spcPts val="359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Firebase Firestore (datos en tiempo real)</a:t>
            </a:r>
          </a:p>
          <a:p>
            <a:pPr algn="l" marL="518157" indent="-259078" lvl="1">
              <a:lnSpc>
                <a:spcPts val="359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MySQL (datos estructurados)</a:t>
            </a:r>
          </a:p>
          <a:p>
            <a:pPr algn="l">
              <a:lnSpc>
                <a:spcPts val="3599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13562292" y="4363648"/>
            <a:ext cx="3378255" cy="866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7" indent="-259078" lvl="1">
              <a:lnSpc>
                <a:spcPts val="3407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Git (GitHub o GitLab)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305215" y="3585373"/>
            <a:ext cx="3206914" cy="340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7"/>
              </a:lnSpc>
            </a:pPr>
            <a:r>
              <a:rPr lang="en-US" b="true" sz="2340" spc="24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BACKEND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410388" y="3585373"/>
            <a:ext cx="3253644" cy="340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7"/>
              </a:lnSpc>
            </a:pPr>
            <a:r>
              <a:rPr lang="en-US" b="true" sz="2340" spc="24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BASE DE DATOS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562292" y="3585373"/>
            <a:ext cx="3697008" cy="654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7"/>
              </a:lnSpc>
            </a:pPr>
            <a:r>
              <a:rPr lang="en-US" b="true" sz="2340" spc="24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CONTROL DE VERSIONES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28700" y="841506"/>
            <a:ext cx="16230600" cy="1681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09"/>
              </a:lnSpc>
            </a:pPr>
            <a:r>
              <a:rPr lang="en-US" b="true" sz="6999" spc="60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STACK TECNOLÓGICO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9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1732994">
            <a:off x="-3016284" y="-5885735"/>
            <a:ext cx="11864693" cy="8974022"/>
          </a:xfrm>
          <a:custGeom>
            <a:avLst/>
            <a:gdLst/>
            <a:ahLst/>
            <a:cxnLst/>
            <a:rect r="r" b="b" t="t" l="l"/>
            <a:pathLst>
              <a:path h="8974022" w="11864693">
                <a:moveTo>
                  <a:pt x="0" y="8974023"/>
                </a:moveTo>
                <a:lnTo>
                  <a:pt x="11864694" y="8974023"/>
                </a:lnTo>
                <a:lnTo>
                  <a:pt x="11864694" y="0"/>
                </a:lnTo>
                <a:lnTo>
                  <a:pt x="0" y="0"/>
                </a:lnTo>
                <a:lnTo>
                  <a:pt x="0" y="89740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26516" y="2975135"/>
            <a:ext cx="2657248" cy="340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8"/>
              </a:lnSpc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26516" y="4791750"/>
            <a:ext cx="2657248" cy="340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8"/>
              </a:lnSpc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26516" y="7493635"/>
            <a:ext cx="2657248" cy="340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8"/>
              </a:lnSpc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26516" y="3418212"/>
            <a:ext cx="2779094" cy="340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8"/>
              </a:lnSpc>
            </a:pPr>
            <a:r>
              <a:rPr lang="en-US" sz="24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Fase inicial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26516" y="5234827"/>
            <a:ext cx="2779094" cy="340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8"/>
              </a:lnSpc>
            </a:pPr>
            <a:r>
              <a:rPr lang="en-US" sz="24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Desarrollo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26516" y="7936712"/>
            <a:ext cx="2779094" cy="645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8"/>
              </a:lnSpc>
            </a:pPr>
            <a:r>
              <a:rPr lang="en-US" sz="24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Validación y entrega</a:t>
            </a:r>
          </a:p>
        </p:txBody>
      </p:sp>
      <p:sp>
        <p:nvSpPr>
          <p:cNvPr name="Freeform 9" id="9"/>
          <p:cNvSpPr/>
          <p:nvPr/>
        </p:nvSpPr>
        <p:spPr>
          <a:xfrm flipH="false" flipV="true" rot="6686390">
            <a:off x="10632895" y="3482352"/>
            <a:ext cx="11864693" cy="8974022"/>
          </a:xfrm>
          <a:custGeom>
            <a:avLst/>
            <a:gdLst/>
            <a:ahLst/>
            <a:cxnLst/>
            <a:rect r="r" b="b" t="t" l="l"/>
            <a:pathLst>
              <a:path h="8974022" w="11864693">
                <a:moveTo>
                  <a:pt x="0" y="8974023"/>
                </a:moveTo>
                <a:lnTo>
                  <a:pt x="11864693" y="8974023"/>
                </a:lnTo>
                <a:lnTo>
                  <a:pt x="11864693" y="0"/>
                </a:lnTo>
                <a:lnTo>
                  <a:pt x="0" y="0"/>
                </a:lnTo>
                <a:lnTo>
                  <a:pt x="0" y="897402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 rot="0">
            <a:off x="1526516" y="2546737"/>
            <a:ext cx="9191608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0">
            <a:off x="1526516" y="4363353"/>
            <a:ext cx="9191608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1526516" y="7336801"/>
            <a:ext cx="9191608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1526516" y="9526204"/>
            <a:ext cx="9191608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4" id="14"/>
          <p:cNvSpPr txBox="true"/>
          <p:nvPr/>
        </p:nvSpPr>
        <p:spPr>
          <a:xfrm rot="0">
            <a:off x="5417485" y="2879885"/>
            <a:ext cx="5060940" cy="1116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98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Levantamiento de requerimientos.</a:t>
            </a:r>
          </a:p>
          <a:p>
            <a:pPr algn="l" marL="431801" indent="-215900" lvl="1">
              <a:lnSpc>
                <a:spcPts val="298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Definición del backlog inicial.</a:t>
            </a:r>
          </a:p>
          <a:p>
            <a:pPr algn="l" marL="431801" indent="-215900" lvl="1">
              <a:lnSpc>
                <a:spcPts val="298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Diseño de interfaz y mockups.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417485" y="4696500"/>
            <a:ext cx="5572250" cy="2602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98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Implementación de registro manual y con sensor.</a:t>
            </a:r>
          </a:p>
          <a:p>
            <a:pPr algn="l" marL="431801" indent="-215900" lvl="1">
              <a:lnSpc>
                <a:spcPts val="298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Desarrollo de alertas y notificaciones.</a:t>
            </a:r>
          </a:p>
          <a:p>
            <a:pPr algn="l" marL="431801" indent="-215900" lvl="1">
              <a:lnSpc>
                <a:spcPts val="298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Integración del módulo de amigo de apoyo.</a:t>
            </a:r>
          </a:p>
          <a:p>
            <a:pPr algn="l" marL="431801" indent="-215900" lvl="1">
              <a:lnSpc>
                <a:spcPts val="298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Pruebas unitarias e integración.</a:t>
            </a:r>
          </a:p>
          <a:p>
            <a:pPr algn="l">
              <a:lnSpc>
                <a:spcPts val="2980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5417485" y="7463445"/>
            <a:ext cx="5060940" cy="185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98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Pruebas con usuarios reales.</a:t>
            </a:r>
          </a:p>
          <a:p>
            <a:pPr algn="l" marL="431801" indent="-215900" lvl="1">
              <a:lnSpc>
                <a:spcPts val="298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Ajustes de usabilidad.</a:t>
            </a:r>
          </a:p>
          <a:p>
            <a:pPr algn="l" marL="431801" indent="-215900" lvl="1">
              <a:lnSpc>
                <a:spcPts val="298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Documentación técnica y funcional.</a:t>
            </a:r>
          </a:p>
          <a:p>
            <a:pPr algn="l" marL="431801" indent="-215900" lvl="1">
              <a:lnSpc>
                <a:spcPts val="298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Presentación del prototipo final.</a:t>
            </a:r>
          </a:p>
          <a:p>
            <a:pPr algn="l">
              <a:lnSpc>
                <a:spcPts val="298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628650"/>
            <a:ext cx="16230600" cy="1078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35"/>
              </a:lnSpc>
            </a:pPr>
            <a:r>
              <a:rPr lang="en-US" b="true" sz="4500" spc="38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FASES DEL PROYECTO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2419896" y="2195795"/>
            <a:ext cx="3719253" cy="7359182"/>
            <a:chOff x="0" y="0"/>
            <a:chExt cx="4959004" cy="9812242"/>
          </a:xfrm>
        </p:grpSpPr>
        <p:grpSp>
          <p:nvGrpSpPr>
            <p:cNvPr name="Group 19" id="19"/>
            <p:cNvGrpSpPr>
              <a:grpSpLocks noChangeAspect="true"/>
            </p:cNvGrpSpPr>
            <p:nvPr/>
          </p:nvGrpSpPr>
          <p:grpSpPr>
            <a:xfrm rot="0">
              <a:off x="0" y="0"/>
              <a:ext cx="4959004" cy="9812242"/>
              <a:chOff x="0" y="0"/>
              <a:chExt cx="2620010" cy="518414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53340" y="25400"/>
                <a:ext cx="2513330" cy="5132070"/>
              </a:xfrm>
              <a:custGeom>
                <a:avLst/>
                <a:gdLst/>
                <a:ahLst/>
                <a:cxnLst/>
                <a:rect r="r" b="b" t="t" l="l"/>
                <a:pathLst>
                  <a:path h="5132070" w="2513330">
                    <a:moveTo>
                      <a:pt x="2159000" y="0"/>
                    </a:moveTo>
                    <a:lnTo>
                      <a:pt x="354330" y="0"/>
                    </a:lnTo>
                    <a:cubicBezTo>
                      <a:pt x="158750" y="0"/>
                      <a:pt x="0" y="158750"/>
                      <a:pt x="0" y="354330"/>
                    </a:cubicBezTo>
                    <a:lnTo>
                      <a:pt x="0" y="4777740"/>
                    </a:lnTo>
                    <a:cubicBezTo>
                      <a:pt x="0" y="4973320"/>
                      <a:pt x="158750" y="5132070"/>
                      <a:pt x="354330" y="5132070"/>
                    </a:cubicBezTo>
                    <a:lnTo>
                      <a:pt x="2159000" y="5132070"/>
                    </a:lnTo>
                    <a:cubicBezTo>
                      <a:pt x="2354580" y="5132070"/>
                      <a:pt x="2513330" y="4973320"/>
                      <a:pt x="2513330" y="4777740"/>
                    </a:cubicBezTo>
                    <a:lnTo>
                      <a:pt x="2513330" y="354330"/>
                    </a:lnTo>
                    <a:cubicBezTo>
                      <a:pt x="2513330" y="158750"/>
                      <a:pt x="2354580" y="0"/>
                      <a:pt x="2159000" y="0"/>
                    </a:cubicBezTo>
                    <a:close/>
                    <a:moveTo>
                      <a:pt x="1558290" y="162560"/>
                    </a:moveTo>
                    <a:cubicBezTo>
                      <a:pt x="1576070" y="162560"/>
                      <a:pt x="1590040" y="176530"/>
                      <a:pt x="1590040" y="194310"/>
                    </a:cubicBezTo>
                    <a:cubicBezTo>
                      <a:pt x="1590040" y="212090"/>
                      <a:pt x="1576070" y="226060"/>
                      <a:pt x="1558290" y="226060"/>
                    </a:cubicBezTo>
                    <a:cubicBezTo>
                      <a:pt x="1540510" y="226060"/>
                      <a:pt x="1526540" y="212090"/>
                      <a:pt x="1526540" y="194310"/>
                    </a:cubicBezTo>
                    <a:cubicBezTo>
                      <a:pt x="1526540" y="176530"/>
                      <a:pt x="1541780" y="162560"/>
                      <a:pt x="1558290" y="162560"/>
                    </a:cubicBezTo>
                    <a:close/>
                    <a:moveTo>
                      <a:pt x="1089660" y="172720"/>
                    </a:moveTo>
                    <a:lnTo>
                      <a:pt x="1394460" y="172720"/>
                    </a:lnTo>
                    <a:cubicBezTo>
                      <a:pt x="1405890" y="172720"/>
                      <a:pt x="1416050" y="181610"/>
                      <a:pt x="1416050" y="194310"/>
                    </a:cubicBezTo>
                    <a:cubicBezTo>
                      <a:pt x="1416050" y="207010"/>
                      <a:pt x="1405890" y="215900"/>
                      <a:pt x="1394460" y="215900"/>
                    </a:cubicBezTo>
                    <a:lnTo>
                      <a:pt x="1089660" y="215900"/>
                    </a:lnTo>
                    <a:cubicBezTo>
                      <a:pt x="1078230" y="215900"/>
                      <a:pt x="1068070" y="207010"/>
                      <a:pt x="1068070" y="194310"/>
                    </a:cubicBezTo>
                    <a:cubicBezTo>
                      <a:pt x="1068070" y="181610"/>
                      <a:pt x="1078230" y="172720"/>
                      <a:pt x="1089660" y="172720"/>
                    </a:cubicBezTo>
                    <a:close/>
                    <a:moveTo>
                      <a:pt x="2383790" y="4798060"/>
                    </a:moveTo>
                    <a:cubicBezTo>
                      <a:pt x="2383790" y="4913630"/>
                      <a:pt x="2289810" y="5007610"/>
                      <a:pt x="2174240" y="5007610"/>
                    </a:cubicBezTo>
                    <a:lnTo>
                      <a:pt x="341630" y="5007610"/>
                    </a:lnTo>
                    <a:cubicBezTo>
                      <a:pt x="226060" y="5007610"/>
                      <a:pt x="132080" y="4913630"/>
                      <a:pt x="132080" y="4798060"/>
                    </a:cubicBezTo>
                    <a:lnTo>
                      <a:pt x="132080" y="340360"/>
                    </a:lnTo>
                    <a:cubicBezTo>
                      <a:pt x="132080" y="224790"/>
                      <a:pt x="226060" y="130810"/>
                      <a:pt x="341630" y="130810"/>
                    </a:cubicBezTo>
                    <a:lnTo>
                      <a:pt x="614680" y="130810"/>
                    </a:lnTo>
                    <a:lnTo>
                      <a:pt x="614680" y="187960"/>
                    </a:lnTo>
                    <a:cubicBezTo>
                      <a:pt x="614680" y="252730"/>
                      <a:pt x="668020" y="306070"/>
                      <a:pt x="732790" y="306070"/>
                    </a:cubicBezTo>
                    <a:lnTo>
                      <a:pt x="1783080" y="306070"/>
                    </a:lnTo>
                    <a:cubicBezTo>
                      <a:pt x="1847850" y="306070"/>
                      <a:pt x="1901190" y="252730"/>
                      <a:pt x="1901190" y="187960"/>
                    </a:cubicBezTo>
                    <a:lnTo>
                      <a:pt x="1901190" y="130810"/>
                    </a:lnTo>
                    <a:lnTo>
                      <a:pt x="2172970" y="130810"/>
                    </a:lnTo>
                    <a:cubicBezTo>
                      <a:pt x="2288540" y="130810"/>
                      <a:pt x="2382520" y="224790"/>
                      <a:pt x="2382520" y="340360"/>
                    </a:cubicBezTo>
                    <a:lnTo>
                      <a:pt x="2382520" y="479806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 flipH="false" flipV="false" rot="0">
                <a:off x="185420" y="156210"/>
                <a:ext cx="2251710" cy="4876800"/>
              </a:xfrm>
              <a:custGeom>
                <a:avLst/>
                <a:gdLst/>
                <a:ahLst/>
                <a:cxnLst/>
                <a:rect r="r" b="b" t="t" l="l"/>
                <a:pathLst>
                  <a:path h="4876800" w="2251710">
                    <a:moveTo>
                      <a:pt x="2040890" y="0"/>
                    </a:moveTo>
                    <a:lnTo>
                      <a:pt x="1769110" y="0"/>
                    </a:lnTo>
                    <a:lnTo>
                      <a:pt x="1769110" y="57150"/>
                    </a:lnTo>
                    <a:cubicBezTo>
                      <a:pt x="1769110" y="121920"/>
                      <a:pt x="1715770" y="175260"/>
                      <a:pt x="1651000" y="175260"/>
                    </a:cubicBezTo>
                    <a:lnTo>
                      <a:pt x="601980" y="175260"/>
                    </a:lnTo>
                    <a:cubicBezTo>
                      <a:pt x="537210" y="175260"/>
                      <a:pt x="483870" y="121920"/>
                      <a:pt x="483870" y="57150"/>
                    </a:cubicBezTo>
                    <a:lnTo>
                      <a:pt x="483870" y="0"/>
                    </a:lnTo>
                    <a:lnTo>
                      <a:pt x="209550" y="0"/>
                    </a:lnTo>
                    <a:cubicBezTo>
                      <a:pt x="93980" y="0"/>
                      <a:pt x="0" y="93980"/>
                      <a:pt x="0" y="209550"/>
                    </a:cubicBezTo>
                    <a:lnTo>
                      <a:pt x="0" y="4667250"/>
                    </a:lnTo>
                    <a:cubicBezTo>
                      <a:pt x="0" y="4782820"/>
                      <a:pt x="93980" y="4876800"/>
                      <a:pt x="209550" y="4876800"/>
                    </a:cubicBezTo>
                    <a:lnTo>
                      <a:pt x="2040890" y="4876800"/>
                    </a:lnTo>
                    <a:cubicBezTo>
                      <a:pt x="2156460" y="4876800"/>
                      <a:pt x="2250440" y="4782820"/>
                      <a:pt x="2250440" y="4667250"/>
                    </a:cubicBezTo>
                    <a:lnTo>
                      <a:pt x="2250440" y="209550"/>
                    </a:lnTo>
                    <a:cubicBezTo>
                      <a:pt x="2251710" y="93980"/>
                      <a:pt x="2157730" y="0"/>
                      <a:pt x="2040890" y="0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 l="-112628" t="0" r="-112628" b="0"/>
                </a:stretch>
              </a:blipFill>
            </p:spPr>
          </p:sp>
          <p:sp>
            <p:nvSpPr>
              <p:cNvPr name="Freeform 22" id="22"/>
              <p:cNvSpPr/>
              <p:nvPr/>
            </p:nvSpPr>
            <p:spPr>
              <a:xfrm flipH="false" flipV="false" rot="0">
                <a:off x="1121410" y="198120"/>
                <a:ext cx="347980" cy="43180"/>
              </a:xfrm>
              <a:custGeom>
                <a:avLst/>
                <a:gdLst/>
                <a:ahLst/>
                <a:cxnLst/>
                <a:rect r="r" b="b" t="t" l="l"/>
                <a:pathLst>
                  <a:path h="43180" w="347980">
                    <a:moveTo>
                      <a:pt x="326390" y="0"/>
                    </a:moveTo>
                    <a:lnTo>
                      <a:pt x="21590" y="0"/>
                    </a:lnTo>
                    <a:cubicBezTo>
                      <a:pt x="10160" y="0"/>
                      <a:pt x="0" y="8890"/>
                      <a:pt x="0" y="21590"/>
                    </a:cubicBezTo>
                    <a:cubicBezTo>
                      <a:pt x="0" y="34290"/>
                      <a:pt x="10160" y="43180"/>
                      <a:pt x="21590" y="43180"/>
                    </a:cubicBezTo>
                    <a:lnTo>
                      <a:pt x="326390" y="43180"/>
                    </a:lnTo>
                    <a:cubicBezTo>
                      <a:pt x="337820" y="43180"/>
                      <a:pt x="347980" y="34290"/>
                      <a:pt x="347980" y="21590"/>
                    </a:cubicBezTo>
                    <a:cubicBezTo>
                      <a:pt x="347980" y="8890"/>
                      <a:pt x="337820" y="0"/>
                      <a:pt x="326390" y="0"/>
                    </a:cubicBezTo>
                    <a:close/>
                  </a:path>
                </a:pathLst>
              </a:custGeom>
              <a:solidFill>
                <a:srgbClr val="555555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 flipH="false" flipV="false" rot="0">
                <a:off x="1578312" y="187909"/>
                <a:ext cx="66636" cy="63602"/>
              </a:xfrm>
              <a:custGeom>
                <a:avLst/>
                <a:gdLst/>
                <a:ahLst/>
                <a:cxnLst/>
                <a:rect r="r" b="b" t="t" l="l"/>
                <a:pathLst>
                  <a:path h="63602" w="66636">
                    <a:moveTo>
                      <a:pt x="33318" y="51"/>
                    </a:moveTo>
                    <a:cubicBezTo>
                      <a:pt x="21941" y="0"/>
                      <a:pt x="11406" y="6040"/>
                      <a:pt x="5703" y="15885"/>
                    </a:cubicBezTo>
                    <a:cubicBezTo>
                      <a:pt x="0" y="25729"/>
                      <a:pt x="0" y="37873"/>
                      <a:pt x="5703" y="47717"/>
                    </a:cubicBezTo>
                    <a:cubicBezTo>
                      <a:pt x="11406" y="57562"/>
                      <a:pt x="21941" y="63602"/>
                      <a:pt x="33318" y="63551"/>
                    </a:cubicBezTo>
                    <a:cubicBezTo>
                      <a:pt x="44695" y="63602"/>
                      <a:pt x="55230" y="57562"/>
                      <a:pt x="60933" y="47717"/>
                    </a:cubicBezTo>
                    <a:cubicBezTo>
                      <a:pt x="66636" y="37873"/>
                      <a:pt x="66636" y="25729"/>
                      <a:pt x="60933" y="15885"/>
                    </a:cubicBezTo>
                    <a:cubicBezTo>
                      <a:pt x="55230" y="6040"/>
                      <a:pt x="44695" y="0"/>
                      <a:pt x="33318" y="51"/>
                    </a:cubicBezTo>
                    <a:close/>
                  </a:path>
                </a:pathLst>
              </a:custGeom>
              <a:solidFill>
                <a:srgbClr val="555555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685800"/>
                <a:ext cx="27940" cy="213360"/>
              </a:xfrm>
              <a:custGeom>
                <a:avLst/>
                <a:gdLst/>
                <a:ahLst/>
                <a:cxnLst/>
                <a:rect r="r" b="b" t="t" l="l"/>
                <a:pathLst>
                  <a:path h="213360" w="27940">
                    <a:moveTo>
                      <a:pt x="0" y="26670"/>
                    </a:moveTo>
                    <a:lnTo>
                      <a:pt x="0" y="185420"/>
                    </a:lnTo>
                    <a:cubicBezTo>
                      <a:pt x="0" y="200660"/>
                      <a:pt x="12700" y="213360"/>
                      <a:pt x="27940" y="213360"/>
                    </a:cubicBezTo>
                    <a:lnTo>
                      <a:pt x="27940" y="0"/>
                    </a:lnTo>
                    <a:cubicBezTo>
                      <a:pt x="12700" y="0"/>
                      <a:pt x="0" y="11430"/>
                      <a:pt x="0" y="26670"/>
                    </a:cubicBezTo>
                    <a:close/>
                  </a:path>
                </a:pathLst>
              </a:custGeom>
              <a:solidFill>
                <a:srgbClr val="2E2E2E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1057910"/>
                <a:ext cx="27940" cy="384810"/>
              </a:xfrm>
              <a:custGeom>
                <a:avLst/>
                <a:gdLst/>
                <a:ahLst/>
                <a:cxnLst/>
                <a:rect r="r" b="b" t="t" l="l"/>
                <a:pathLst>
                  <a:path h="384810" w="27940">
                    <a:moveTo>
                      <a:pt x="0" y="26670"/>
                    </a:moveTo>
                    <a:lnTo>
                      <a:pt x="0" y="356870"/>
                    </a:lnTo>
                    <a:cubicBezTo>
                      <a:pt x="0" y="372110"/>
                      <a:pt x="12700" y="384810"/>
                      <a:pt x="27940" y="384810"/>
                    </a:cubicBezTo>
                    <a:lnTo>
                      <a:pt x="27940" y="0"/>
                    </a:lnTo>
                    <a:cubicBezTo>
                      <a:pt x="12700" y="0"/>
                      <a:pt x="0" y="11430"/>
                      <a:pt x="0" y="26670"/>
                    </a:cubicBezTo>
                    <a:close/>
                  </a:path>
                </a:pathLst>
              </a:custGeom>
              <a:solidFill>
                <a:srgbClr val="2E2E2E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1526540"/>
                <a:ext cx="27940" cy="386080"/>
              </a:xfrm>
              <a:custGeom>
                <a:avLst/>
                <a:gdLst/>
                <a:ahLst/>
                <a:cxnLst/>
                <a:rect r="r" b="b" t="t" l="l"/>
                <a:pathLst>
                  <a:path h="386080" w="27940">
                    <a:moveTo>
                      <a:pt x="0" y="27940"/>
                    </a:moveTo>
                    <a:lnTo>
                      <a:pt x="0" y="358140"/>
                    </a:lnTo>
                    <a:cubicBezTo>
                      <a:pt x="0" y="373380"/>
                      <a:pt x="12700" y="386080"/>
                      <a:pt x="27940" y="386080"/>
                    </a:cubicBezTo>
                    <a:lnTo>
                      <a:pt x="27940" y="0"/>
                    </a:lnTo>
                    <a:cubicBezTo>
                      <a:pt x="12700" y="0"/>
                      <a:pt x="0" y="12700"/>
                      <a:pt x="0" y="27940"/>
                    </a:cubicBezTo>
                    <a:close/>
                  </a:path>
                </a:pathLst>
              </a:custGeom>
              <a:solidFill>
                <a:srgbClr val="2E2E2E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 rot="0">
                <a:off x="2592070" y="1184910"/>
                <a:ext cx="27940" cy="618490"/>
              </a:xfrm>
              <a:custGeom>
                <a:avLst/>
                <a:gdLst/>
                <a:ahLst/>
                <a:cxnLst/>
                <a:rect r="r" b="b" t="t" l="l"/>
                <a:pathLst>
                  <a:path h="618490" w="27940">
                    <a:moveTo>
                      <a:pt x="0" y="0"/>
                    </a:moveTo>
                    <a:lnTo>
                      <a:pt x="0" y="618490"/>
                    </a:lnTo>
                    <a:cubicBezTo>
                      <a:pt x="15240" y="618490"/>
                      <a:pt x="27940" y="605790"/>
                      <a:pt x="27940" y="590550"/>
                    </a:cubicBezTo>
                    <a:lnTo>
                      <a:pt x="27940" y="27940"/>
                    </a:lnTo>
                    <a:cubicBezTo>
                      <a:pt x="27940" y="12700"/>
                      <a:pt x="15240" y="0"/>
                      <a:pt x="0" y="0"/>
                    </a:cubicBezTo>
                    <a:close/>
                  </a:path>
                </a:pathLst>
              </a:custGeom>
              <a:solidFill>
                <a:srgbClr val="2E2E2E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 flipH="false" flipV="false" rot="0">
                <a:off x="27940" y="0"/>
                <a:ext cx="2564130" cy="5182870"/>
              </a:xfrm>
              <a:custGeom>
                <a:avLst/>
                <a:gdLst/>
                <a:ahLst/>
                <a:cxnLst/>
                <a:rect r="r" b="b" t="t" l="l"/>
                <a:pathLst>
                  <a:path h="5182870" w="2564130">
                    <a:moveTo>
                      <a:pt x="2564130" y="1184910"/>
                    </a:moveTo>
                    <a:lnTo>
                      <a:pt x="2564130" y="379730"/>
                    </a:lnTo>
                    <a:cubicBezTo>
                      <a:pt x="2564130" y="353060"/>
                      <a:pt x="2561590" y="327660"/>
                      <a:pt x="2556510" y="303530"/>
                    </a:cubicBezTo>
                    <a:cubicBezTo>
                      <a:pt x="2553970" y="290830"/>
                      <a:pt x="2551430" y="279400"/>
                      <a:pt x="2547620" y="266700"/>
                    </a:cubicBezTo>
                    <a:cubicBezTo>
                      <a:pt x="2542540" y="248920"/>
                      <a:pt x="2534920" y="231140"/>
                      <a:pt x="2527300" y="214630"/>
                    </a:cubicBezTo>
                    <a:cubicBezTo>
                      <a:pt x="2522220" y="203200"/>
                      <a:pt x="2515870" y="193040"/>
                      <a:pt x="2509520" y="182880"/>
                    </a:cubicBezTo>
                    <a:cubicBezTo>
                      <a:pt x="2503170" y="172720"/>
                      <a:pt x="2496820" y="162560"/>
                      <a:pt x="2489200" y="152400"/>
                    </a:cubicBezTo>
                    <a:cubicBezTo>
                      <a:pt x="2477770" y="137160"/>
                      <a:pt x="2466340" y="124460"/>
                      <a:pt x="2453640" y="110490"/>
                    </a:cubicBezTo>
                    <a:cubicBezTo>
                      <a:pt x="2444750" y="101600"/>
                      <a:pt x="2435860" y="93980"/>
                      <a:pt x="2426970" y="86360"/>
                    </a:cubicBezTo>
                    <a:cubicBezTo>
                      <a:pt x="2360930" y="31750"/>
                      <a:pt x="2277110" y="0"/>
                      <a:pt x="2185670" y="0"/>
                    </a:cubicBezTo>
                    <a:lnTo>
                      <a:pt x="379730" y="0"/>
                    </a:lnTo>
                    <a:cubicBezTo>
                      <a:pt x="288290" y="0"/>
                      <a:pt x="203200" y="33020"/>
                      <a:pt x="138430" y="86360"/>
                    </a:cubicBezTo>
                    <a:cubicBezTo>
                      <a:pt x="129540" y="93980"/>
                      <a:pt x="120650" y="102870"/>
                      <a:pt x="111760" y="110490"/>
                    </a:cubicBezTo>
                    <a:cubicBezTo>
                      <a:pt x="99060" y="123190"/>
                      <a:pt x="86360" y="137160"/>
                      <a:pt x="76200" y="152400"/>
                    </a:cubicBezTo>
                    <a:cubicBezTo>
                      <a:pt x="68580" y="162560"/>
                      <a:pt x="62230" y="172720"/>
                      <a:pt x="55880" y="182880"/>
                    </a:cubicBezTo>
                    <a:cubicBezTo>
                      <a:pt x="49530" y="193040"/>
                      <a:pt x="43180" y="204470"/>
                      <a:pt x="38100" y="214630"/>
                    </a:cubicBezTo>
                    <a:cubicBezTo>
                      <a:pt x="29210" y="232410"/>
                      <a:pt x="22860" y="248920"/>
                      <a:pt x="16510" y="266700"/>
                    </a:cubicBezTo>
                    <a:cubicBezTo>
                      <a:pt x="12700" y="279400"/>
                      <a:pt x="10160" y="290830"/>
                      <a:pt x="7620" y="303530"/>
                    </a:cubicBezTo>
                    <a:cubicBezTo>
                      <a:pt x="2540" y="327660"/>
                      <a:pt x="0" y="354330"/>
                      <a:pt x="0" y="379730"/>
                    </a:cubicBezTo>
                    <a:lnTo>
                      <a:pt x="0" y="4803140"/>
                    </a:lnTo>
                    <a:cubicBezTo>
                      <a:pt x="0" y="5012690"/>
                      <a:pt x="170180" y="5182870"/>
                      <a:pt x="379730" y="5182870"/>
                    </a:cubicBezTo>
                    <a:lnTo>
                      <a:pt x="2184400" y="5182870"/>
                    </a:lnTo>
                    <a:cubicBezTo>
                      <a:pt x="2393950" y="5182870"/>
                      <a:pt x="2564130" y="5012690"/>
                      <a:pt x="2564130" y="4803140"/>
                    </a:cubicBezTo>
                    <a:lnTo>
                      <a:pt x="2564130" y="1184910"/>
                    </a:lnTo>
                    <a:close/>
                    <a:moveTo>
                      <a:pt x="2538730" y="1184910"/>
                    </a:moveTo>
                    <a:lnTo>
                      <a:pt x="2538730" y="4804410"/>
                    </a:lnTo>
                    <a:cubicBezTo>
                      <a:pt x="2538730" y="4999990"/>
                      <a:pt x="2379980" y="5158740"/>
                      <a:pt x="2184400" y="5158740"/>
                    </a:cubicBezTo>
                    <a:lnTo>
                      <a:pt x="379730" y="5158740"/>
                    </a:lnTo>
                    <a:cubicBezTo>
                      <a:pt x="184150" y="5158740"/>
                      <a:pt x="25400" y="4999990"/>
                      <a:pt x="25400" y="4804410"/>
                    </a:cubicBezTo>
                    <a:lnTo>
                      <a:pt x="25400" y="381000"/>
                    </a:lnTo>
                    <a:cubicBezTo>
                      <a:pt x="25400" y="184150"/>
                      <a:pt x="184150" y="25400"/>
                      <a:pt x="379730" y="25400"/>
                    </a:cubicBezTo>
                    <a:lnTo>
                      <a:pt x="2184400" y="25400"/>
                    </a:lnTo>
                    <a:cubicBezTo>
                      <a:pt x="2379980" y="25400"/>
                      <a:pt x="2538730" y="184150"/>
                      <a:pt x="2538730" y="379730"/>
                    </a:cubicBezTo>
                    <a:lnTo>
                      <a:pt x="2538730" y="1184910"/>
                    </a:lnTo>
                    <a:close/>
                  </a:path>
                </a:pathLst>
              </a:custGeom>
              <a:solidFill>
                <a:srgbClr val="555555"/>
              </a:solidFill>
            </p:spPr>
          </p:sp>
        </p:grpSp>
        <p:sp>
          <p:nvSpPr>
            <p:cNvPr name="Freeform 29" id="29"/>
            <p:cNvSpPr/>
            <p:nvPr/>
          </p:nvSpPr>
          <p:spPr>
            <a:xfrm flipH="false" flipV="false" rot="0">
              <a:off x="1403234" y="2976480"/>
              <a:ext cx="2152536" cy="2152536"/>
            </a:xfrm>
            <a:custGeom>
              <a:avLst/>
              <a:gdLst/>
              <a:ahLst/>
              <a:cxnLst/>
              <a:rect r="r" b="b" t="t" l="l"/>
              <a:pathLst>
                <a:path h="2152536" w="2152536">
                  <a:moveTo>
                    <a:pt x="0" y="0"/>
                  </a:moveTo>
                  <a:lnTo>
                    <a:pt x="2152536" y="0"/>
                  </a:lnTo>
                  <a:lnTo>
                    <a:pt x="2152536" y="2152536"/>
                  </a:lnTo>
                  <a:lnTo>
                    <a:pt x="0" y="21525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TextBox 30" id="30"/>
            <p:cNvSpPr txBox="true"/>
            <p:nvPr/>
          </p:nvSpPr>
          <p:spPr>
            <a:xfrm rot="0">
              <a:off x="1403234" y="4801346"/>
              <a:ext cx="2632495" cy="7934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48"/>
                </a:lnSpc>
                <a:spcBef>
                  <a:spcPct val="0"/>
                </a:spcBef>
              </a:pPr>
              <a:r>
                <a:rPr lang="en-US" b="true" sz="3391">
                  <a:solidFill>
                    <a:srgbClr val="0A3D6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GLUCO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1403234" y="5277186"/>
              <a:ext cx="3123450" cy="7934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48"/>
                </a:lnSpc>
                <a:spcBef>
                  <a:spcPct val="0"/>
                </a:spcBef>
              </a:pPr>
              <a:r>
                <a:rPr lang="en-US" b="true" sz="3391">
                  <a:solidFill>
                    <a:srgbClr val="00A6A6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GUARD</a:t>
              </a: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823100" y="549859"/>
            <a:ext cx="957681" cy="957681"/>
          </a:xfrm>
          <a:custGeom>
            <a:avLst/>
            <a:gdLst/>
            <a:ahLst/>
            <a:cxnLst/>
            <a:rect r="r" b="b" t="t" l="l"/>
            <a:pathLst>
              <a:path h="957681" w="957681">
                <a:moveTo>
                  <a:pt x="0" y="0"/>
                </a:moveTo>
                <a:lnTo>
                  <a:pt x="957681" y="0"/>
                </a:lnTo>
                <a:lnTo>
                  <a:pt x="957681" y="957682"/>
                </a:lnTo>
                <a:lnTo>
                  <a:pt x="0" y="95768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33" id="33"/>
          <p:cNvGrpSpPr/>
          <p:nvPr/>
        </p:nvGrpSpPr>
        <p:grpSpPr>
          <a:xfrm rot="0">
            <a:off x="1733156" y="706977"/>
            <a:ext cx="1725773" cy="643445"/>
            <a:chOff x="0" y="0"/>
            <a:chExt cx="2301031" cy="857927"/>
          </a:xfrm>
        </p:grpSpPr>
        <p:sp>
          <p:nvSpPr>
            <p:cNvPr name="TextBox 34" id="34"/>
            <p:cNvSpPr txBox="true"/>
            <p:nvPr/>
          </p:nvSpPr>
          <p:spPr>
            <a:xfrm rot="0">
              <a:off x="0" y="-66675"/>
              <a:ext cx="1939347" cy="5740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7"/>
                </a:lnSpc>
                <a:spcBef>
                  <a:spcPct val="0"/>
                </a:spcBef>
              </a:pPr>
              <a:r>
                <a:rPr lang="en-US" b="true" sz="2498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GLUCO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0" y="283874"/>
              <a:ext cx="2301031" cy="5740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7"/>
                </a:lnSpc>
                <a:spcBef>
                  <a:spcPct val="0"/>
                </a:spcBef>
              </a:pPr>
              <a:r>
                <a:rPr lang="en-US" b="true" sz="2498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GUARD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DAGyiw5Fbrw</dc:identifier>
  <dcterms:modified xsi:type="dcterms:W3CDTF">2011-08-01T06:04:30Z</dcterms:modified>
  <cp:revision>1</cp:revision>
  <dc:title>GLUCOGUARD -  LEAL Y RYSER</dc:title>
</cp:coreProperties>
</file>