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3" r:id="rId2"/>
    <p:sldId id="264" r:id="rId3"/>
    <p:sldId id="272" r:id="rId4"/>
    <p:sldId id="266" r:id="rId5"/>
    <p:sldId id="274" r:id="rId6"/>
    <p:sldId id="269" r:id="rId7"/>
    <p:sldId id="258" r:id="rId8"/>
    <p:sldId id="259" r:id="rId9"/>
    <p:sldId id="260" r:id="rId10"/>
    <p:sldId id="273" r:id="rId11"/>
    <p:sldId id="270" r:id="rId12"/>
    <p:sldId id="275" r:id="rId13"/>
    <p:sldId id="280" r:id="rId14"/>
    <p:sldId id="279" r:id="rId15"/>
    <p:sldId id="276" r:id="rId16"/>
    <p:sldId id="277" r:id="rId17"/>
    <p:sldId id="281" r:id="rId18"/>
    <p:sldId id="271"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2FA3EE"/>
    <a:srgbClr val="44546A"/>
    <a:srgbClr val="F0EEF0"/>
    <a:srgbClr val="ED7D31"/>
    <a:srgbClr val="F2F2F2"/>
    <a:srgbClr val="FEC630"/>
    <a:srgbClr val="52CB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94660"/>
  </p:normalViewPr>
  <p:slideViewPr>
    <p:cSldViewPr snapToGrid="0">
      <p:cViewPr varScale="1">
        <p:scale>
          <a:sx n="85" d="100"/>
          <a:sy n="85" d="100"/>
        </p:scale>
        <p:origin x="734"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21647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77379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18589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4188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435947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4B745-4458-4710-BCF8-CA513F9A0C46}"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590925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4B745-4458-4710-BCF8-CA513F9A0C46}"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2802677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97175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158373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4B745-4458-4710-BCF8-CA513F9A0C46}"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211277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4B745-4458-4710-BCF8-CA513F9A0C46}"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277710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B4B745-4458-4710-BCF8-CA513F9A0C46}"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195702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B4B745-4458-4710-BCF8-CA513F9A0C46}"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4769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B4B745-4458-4710-BCF8-CA513F9A0C46}"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408978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CB4B745-4458-4710-BCF8-CA513F9A0C46}"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1545186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341705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B4B745-4458-4710-BCF8-CA513F9A0C46}"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CA4EA3-F852-4132-8DBE-3575D1D34D98}" type="slidenum">
              <a:rPr lang="en-US" smtClean="0"/>
              <a:t>‹#›</a:t>
            </a:fld>
            <a:endParaRPr lang="en-US"/>
          </a:p>
        </p:txBody>
      </p:sp>
    </p:spTree>
    <p:extLst>
      <p:ext uri="{BB962C8B-B14F-4D97-AF65-F5344CB8AC3E}">
        <p14:creationId xmlns:p14="http://schemas.microsoft.com/office/powerpoint/2010/main" val="185631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CB4B745-4458-4710-BCF8-CA513F9A0C46}" type="datetimeFigureOut">
              <a:rPr lang="en-US" smtClean="0"/>
              <a:t>5/22/2023</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1CA4EA3-F852-4132-8DBE-3575D1D34D98}" type="slidenum">
              <a:rPr lang="en-US" smtClean="0"/>
              <a:t>‹#›</a:t>
            </a:fld>
            <a:endParaRPr lang="en-US"/>
          </a:p>
        </p:txBody>
      </p:sp>
    </p:spTree>
    <p:extLst>
      <p:ext uri="{BB962C8B-B14F-4D97-AF65-F5344CB8AC3E}">
        <p14:creationId xmlns:p14="http://schemas.microsoft.com/office/powerpoint/2010/main" val="3773197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hyperlink" Target="https://nevonprojects.com/iot-mining-tracking-worker-safety-helmet/#:~:text=The%20system%20makes%20use%20of,with%20a%20panic%2Femergency%20button" TargetMode="External"/><Relationship Id="rId3" Type="http://schemas.openxmlformats.org/officeDocument/2006/relationships/hyperlink" Target="file:///C:\Users\Lenovo\Downloads\Yeanjae%20Kim%20and%20Jieun%20Baek-%20Smart%20Helmet-Based%20Personnel%20Proximity%20Warning%20System%20for%20Improving%20Underground%20Mine%20Safety" TargetMode="External"/><Relationship Id="rId7" Type="http://schemas.openxmlformats.org/officeDocument/2006/relationships/hyperlink" Target="https://grdjournals.com/uploads/article/GRDJE/V03/I05/0055/GRDJEV03I050055.pdf" TargetMode="External"/><Relationship Id="rId2" Type="http://schemas.openxmlformats.org/officeDocument/2006/relationships/hyperlink" Target="https://papers.ssrn.com/sol3/papers.cfm?abstract_id=3645335" TargetMode="External"/><Relationship Id="rId1" Type="http://schemas.openxmlformats.org/officeDocument/2006/relationships/slideLayout" Target="../slideLayouts/slideLayout7.xml"/><Relationship Id="rId6" Type="http://schemas.openxmlformats.org/officeDocument/2006/relationships/hyperlink" Target="https://iopscience.iop.org/article/10.1088/1742-6596/1916/1/012089/meta" TargetMode="External"/><Relationship Id="rId5" Type="http://schemas.openxmlformats.org/officeDocument/2006/relationships/hyperlink" Target="file:///C:\Users\Lenovo\Downloads\G%20Pradeepkumar%20and%20S%20Sanjay%20Rahul-%20Retraction:%20A%20Smart%20Helmet%20for%20the%20Mining%20Industry%20using%20LoRaWAN" TargetMode="External"/><Relationship Id="rId4" Type="http://schemas.openxmlformats.org/officeDocument/2006/relationships/hyperlink" Target="https://www.mdpi.com/2076-3417/11/10/4342" TargetMode="External"/><Relationship Id="rId9" Type="http://schemas.openxmlformats.org/officeDocument/2006/relationships/hyperlink" Target="https://www.researchgate.net/publication/340261013_Iot_Based_Smart_Helmet_for_Mining_Industry_Applic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EDABFD-30AB-40C1-97B5-2AA711E0F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22" y="169471"/>
            <a:ext cx="1387690" cy="931701"/>
          </a:xfrm>
          <a:prstGeom prst="rect">
            <a:avLst/>
          </a:prstGeom>
        </p:spPr>
      </p:pic>
      <p:sp>
        <p:nvSpPr>
          <p:cNvPr id="6" name="TextBox 5">
            <a:extLst>
              <a:ext uri="{FF2B5EF4-FFF2-40B4-BE49-F238E27FC236}">
                <a16:creationId xmlns:a16="http://schemas.microsoft.com/office/drawing/2014/main" id="{A40B74DB-B8B0-49A2-9C06-87FB1D7C15D8}"/>
              </a:ext>
            </a:extLst>
          </p:cNvPr>
          <p:cNvSpPr txBox="1"/>
          <p:nvPr/>
        </p:nvSpPr>
        <p:spPr>
          <a:xfrm>
            <a:off x="0" y="435397"/>
            <a:ext cx="12192000" cy="1631216"/>
          </a:xfrm>
          <a:prstGeom prst="rect">
            <a:avLst/>
          </a:prstGeom>
          <a:noFill/>
        </p:spPr>
        <p:txBody>
          <a:bodyPr wrap="square" rtlCol="0">
            <a:spAutoFit/>
          </a:bodyPr>
          <a:lstStyle/>
          <a:p>
            <a:r>
              <a:rPr lang="en-US" sz="2000" b="1" dirty="0"/>
              <a:t> </a:t>
            </a:r>
            <a:endParaRPr lang="en-IN" sz="2000" dirty="0"/>
          </a:p>
          <a:p>
            <a:pPr algn="ctr"/>
            <a:r>
              <a:rPr lang="en-US" sz="2000" b="1" dirty="0"/>
              <a:t>Smt. Kamala &amp; Sri. Venkappa M. Agadi College </a:t>
            </a:r>
          </a:p>
          <a:p>
            <a:pPr algn="ctr"/>
            <a:r>
              <a:rPr lang="en-US" sz="2000" b="1" dirty="0"/>
              <a:t>of Engineering &amp; Technology, Laxmeshwar-582116</a:t>
            </a:r>
          </a:p>
          <a:p>
            <a:pPr algn="ctr"/>
            <a:r>
              <a:rPr lang="en-US" sz="2000" b="1" dirty="0"/>
              <a:t>   (Approved by AICTE, New Delhi &amp; Affiliated to VTU, Belagavi Karnataka, ISO:9001-2015)</a:t>
            </a:r>
            <a:endParaRPr lang="en-IN" sz="2000" dirty="0"/>
          </a:p>
          <a:p>
            <a:endParaRPr lang="en-IN" sz="2000" dirty="0"/>
          </a:p>
        </p:txBody>
      </p:sp>
      <p:pic>
        <p:nvPicPr>
          <p:cNvPr id="8" name="Picture 7">
            <a:extLst>
              <a:ext uri="{FF2B5EF4-FFF2-40B4-BE49-F238E27FC236}">
                <a16:creationId xmlns:a16="http://schemas.microsoft.com/office/drawing/2014/main" id="{CF273FBB-787C-4400-AA8D-BFEAA0100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3131" y="254273"/>
            <a:ext cx="2742114" cy="710918"/>
          </a:xfrm>
          <a:prstGeom prst="rect">
            <a:avLst/>
          </a:prstGeom>
        </p:spPr>
      </p:pic>
      <p:sp>
        <p:nvSpPr>
          <p:cNvPr id="9" name="TextBox 8">
            <a:extLst>
              <a:ext uri="{FF2B5EF4-FFF2-40B4-BE49-F238E27FC236}">
                <a16:creationId xmlns:a16="http://schemas.microsoft.com/office/drawing/2014/main" id="{92D64F3A-30DA-466C-B5AE-7055B765E6F5}"/>
              </a:ext>
            </a:extLst>
          </p:cNvPr>
          <p:cNvSpPr txBox="1"/>
          <p:nvPr/>
        </p:nvSpPr>
        <p:spPr>
          <a:xfrm>
            <a:off x="0" y="1972812"/>
            <a:ext cx="12192000" cy="553998"/>
          </a:xfrm>
          <a:prstGeom prst="rect">
            <a:avLst/>
          </a:prstGeom>
          <a:noFill/>
        </p:spPr>
        <p:txBody>
          <a:bodyPr wrap="square">
            <a:spAutoFit/>
          </a:bodyPr>
          <a:lstStyle/>
          <a:p>
            <a:pPr algn="ctr"/>
            <a:r>
              <a:rPr lang="en-US" sz="3000" b="1" dirty="0">
                <a:solidFill>
                  <a:srgbClr val="FF0000"/>
                </a:solidFill>
                <a:effectLst>
                  <a:outerShdw blurRad="50800" dist="38100" dir="5400000" algn="t" rotWithShape="0">
                    <a:prstClr val="black">
                      <a:alpha val="40000"/>
                    </a:prstClr>
                  </a:outerShdw>
                </a:effectLst>
                <a:latin typeface="Oswald" panose="02000603000000000000" pitchFamily="2" charset="0"/>
                <a:ea typeface="SimSun" panose="02010600030101010101" pitchFamily="2" charset="-122"/>
                <a:cs typeface="Tunga" panose="020B0502040204020203" pitchFamily="34" charset="0"/>
              </a:rPr>
              <a:t>DEPARTMENT OF COMPUTER SCIENCE AND ENGINEERING </a:t>
            </a:r>
            <a:endParaRPr lang="en-IN" sz="3000" dirty="0">
              <a:solidFill>
                <a:srgbClr val="FF0000"/>
              </a:solidFill>
              <a:effectLst>
                <a:outerShdw blurRad="50800" dist="38100" dir="5400000" algn="t" rotWithShape="0">
                  <a:prstClr val="black">
                    <a:alpha val="40000"/>
                  </a:prstClr>
                </a:outerShdw>
              </a:effectLst>
              <a:latin typeface="Oswald" panose="02000603000000000000" pitchFamily="2" charset="0"/>
            </a:endParaRPr>
          </a:p>
        </p:txBody>
      </p:sp>
      <p:sp>
        <p:nvSpPr>
          <p:cNvPr id="10" name="TextBox 9">
            <a:extLst>
              <a:ext uri="{FF2B5EF4-FFF2-40B4-BE49-F238E27FC236}">
                <a16:creationId xmlns:a16="http://schemas.microsoft.com/office/drawing/2014/main" id="{984353B1-E7FB-45B2-9B4D-D4EA5AA40CBB}"/>
              </a:ext>
            </a:extLst>
          </p:cNvPr>
          <p:cNvSpPr txBox="1"/>
          <p:nvPr/>
        </p:nvSpPr>
        <p:spPr>
          <a:xfrm>
            <a:off x="1068167" y="4186549"/>
            <a:ext cx="2801678" cy="2308324"/>
          </a:xfrm>
          <a:prstGeom prst="rect">
            <a:avLst/>
          </a:prstGeom>
          <a:noFill/>
        </p:spPr>
        <p:txBody>
          <a:bodyPr wrap="square" rtlCol="0">
            <a:spAutoFit/>
          </a:bodyPr>
          <a:lstStyle/>
          <a:p>
            <a:r>
              <a:rPr lang="en-IN" sz="2400" b="1" dirty="0">
                <a:latin typeface="Bahnschrift SemiBold SemiConden" panose="020B0502040204020203" pitchFamily="34" charset="0"/>
                <a:ea typeface="Adobe Gothic Std B" panose="020B0800000000000000" pitchFamily="34" charset="-128"/>
              </a:rPr>
              <a:t>Under the Guidance </a:t>
            </a:r>
            <a:r>
              <a:rPr lang="en-IN" sz="2400" dirty="0">
                <a:latin typeface="Bahnschrift SemiBold SemiConden" panose="020B0502040204020203" pitchFamily="34" charset="0"/>
                <a:ea typeface="Adobe Gothic Std B" panose="020B0800000000000000" pitchFamily="34" charset="-128"/>
              </a:rPr>
              <a:t>:</a:t>
            </a:r>
          </a:p>
          <a:p>
            <a:endParaRPr lang="en-IN" b="1" dirty="0">
              <a:highlight>
                <a:srgbClr val="FFFF00"/>
              </a:highlight>
              <a:latin typeface="Adobe Gothic Std B" panose="020B0800000000000000" pitchFamily="34" charset="-128"/>
              <a:ea typeface="Adobe Gothic Std B" panose="020B0800000000000000" pitchFamily="34" charset="-128"/>
            </a:endParaRPr>
          </a:p>
          <a:p>
            <a:r>
              <a:rPr lang="en-US" sz="2000" dirty="0">
                <a:latin typeface="Bahnschrift Condensed" panose="020B0502040204020203" pitchFamily="34" charset="0"/>
              </a:rPr>
              <a:t>Mr. Nagaraj Telkar </a:t>
            </a:r>
            <a:endParaRPr lang="en-IN" sz="2000" b="1" dirty="0">
              <a:highlight>
                <a:srgbClr val="FFFF00"/>
              </a:highlight>
              <a:latin typeface="Adobe Gothic Std B" panose="020B0800000000000000" pitchFamily="34" charset="-128"/>
              <a:ea typeface="Adobe Gothic Std B" panose="020B0800000000000000" pitchFamily="34" charset="-128"/>
            </a:endParaRPr>
          </a:p>
          <a:p>
            <a:endParaRPr lang="en-US" dirty="0"/>
          </a:p>
          <a:p>
            <a:r>
              <a:rPr lang="en-US" sz="2400" b="1" dirty="0">
                <a:latin typeface="Bahnschrift SemiBold SemiConden" panose="020B0502040204020203" pitchFamily="34" charset="0"/>
                <a:ea typeface="Adobe Gothic Std B" panose="020B0800000000000000"/>
              </a:rPr>
              <a:t>Project Coordinator :</a:t>
            </a:r>
          </a:p>
          <a:p>
            <a:endParaRPr lang="en-US" sz="1600" b="1" dirty="0">
              <a:ea typeface="Adobe Gothic Std B" panose="020B0800000000000000"/>
            </a:endParaRPr>
          </a:p>
          <a:p>
            <a:r>
              <a:rPr lang="en-US" sz="2000" dirty="0">
                <a:latin typeface="Bahnschrift Condensed" panose="020B0502040204020203" pitchFamily="34" charset="0"/>
                <a:ea typeface="Adobe Gothic Std B" panose="020B0800000000000000"/>
              </a:rPr>
              <a:t>Mr. Arun Kumar Joshi</a:t>
            </a:r>
          </a:p>
        </p:txBody>
      </p:sp>
      <p:sp>
        <p:nvSpPr>
          <p:cNvPr id="11" name="TextBox 10">
            <a:extLst>
              <a:ext uri="{FF2B5EF4-FFF2-40B4-BE49-F238E27FC236}">
                <a16:creationId xmlns:a16="http://schemas.microsoft.com/office/drawing/2014/main" id="{13014183-F84D-4B46-921F-26425ED6AD86}"/>
              </a:ext>
            </a:extLst>
          </p:cNvPr>
          <p:cNvSpPr txBox="1"/>
          <p:nvPr/>
        </p:nvSpPr>
        <p:spPr>
          <a:xfrm>
            <a:off x="7303281" y="4233847"/>
            <a:ext cx="3974319" cy="2369880"/>
          </a:xfrm>
          <a:prstGeom prst="rect">
            <a:avLst/>
          </a:prstGeom>
          <a:noFill/>
        </p:spPr>
        <p:txBody>
          <a:bodyPr wrap="square" rtlCol="0">
            <a:spAutoFit/>
          </a:bodyPr>
          <a:lstStyle/>
          <a:p>
            <a:r>
              <a:rPr lang="en-IN" sz="2400" b="1" dirty="0">
                <a:latin typeface="Adobe Gothic Std B" panose="020B0800000000000000" pitchFamily="34" charset="-128"/>
                <a:ea typeface="Adobe Gothic Std B" panose="020B0800000000000000" pitchFamily="34" charset="-128"/>
              </a:rPr>
              <a:t>Team Associates </a:t>
            </a:r>
            <a:r>
              <a:rPr lang="en-IN" sz="2400" dirty="0">
                <a:latin typeface="Adobe Gothic Std B" panose="020B0800000000000000" pitchFamily="34" charset="-128"/>
                <a:ea typeface="Adobe Gothic Std B" panose="020B0800000000000000" pitchFamily="34" charset="-128"/>
              </a:rPr>
              <a:t>:</a:t>
            </a:r>
            <a:endParaRPr lang="en-IN" sz="2400" b="1" dirty="0">
              <a:highlight>
                <a:srgbClr val="FFFF00"/>
              </a:highlight>
              <a:latin typeface="Adobe Gothic Std B" panose="020B0800000000000000" pitchFamily="34" charset="-128"/>
              <a:ea typeface="Adobe Gothic Std B" panose="020B0800000000000000" pitchFamily="34" charset="-128"/>
            </a:endParaRPr>
          </a:p>
          <a:p>
            <a:r>
              <a:rPr lang="en-IN" sz="2200" dirty="0"/>
              <a:t>	</a:t>
            </a:r>
          </a:p>
          <a:p>
            <a:r>
              <a:rPr lang="en-IN" sz="2200" dirty="0">
                <a:latin typeface="Bahnschrift Condensed" panose="020B0502040204020203" pitchFamily="34" charset="0"/>
              </a:rPr>
              <a:t>Ms. </a:t>
            </a:r>
            <a:r>
              <a:rPr lang="en-US" sz="2000" dirty="0">
                <a:latin typeface="Bahnschrift Condensed" panose="020B0502040204020203" pitchFamily="34" charset="0"/>
              </a:rPr>
              <a:t>Bhuvaneshwari B S	2KA19CS010</a:t>
            </a:r>
            <a:endParaRPr lang="en-IN" sz="2000" dirty="0"/>
          </a:p>
          <a:p>
            <a:r>
              <a:rPr lang="en-IN" sz="2000" dirty="0">
                <a:latin typeface="Bahnschrift Condensed" panose="020B0502040204020203" pitchFamily="34" charset="0"/>
              </a:rPr>
              <a:t>Mr. </a:t>
            </a:r>
            <a:r>
              <a:rPr lang="en-US" sz="2000" dirty="0">
                <a:latin typeface="Bahnschrift Condensed" panose="020B0502040204020203" pitchFamily="34" charset="0"/>
              </a:rPr>
              <a:t>Jagadish K Arali		2KA19CS018</a:t>
            </a:r>
          </a:p>
          <a:p>
            <a:r>
              <a:rPr lang="en-US" sz="2000" dirty="0">
                <a:latin typeface="Bahnschrift Condensed" panose="020B0502040204020203" pitchFamily="34" charset="0"/>
              </a:rPr>
              <a:t>Mr. Ravindragouda B		2KA19CS043</a:t>
            </a:r>
          </a:p>
          <a:p>
            <a:r>
              <a:rPr lang="en-US" sz="2000" dirty="0">
                <a:latin typeface="Bahnschrift Condensed" panose="020B0502040204020203" pitchFamily="34" charset="0"/>
              </a:rPr>
              <a:t>Mr. Shantaveeresh V S	2KA19CS048</a:t>
            </a:r>
          </a:p>
          <a:p>
            <a:r>
              <a:rPr lang="en-US" sz="2000" dirty="0">
                <a:latin typeface="Bahnschrift Condensed" panose="020B0502040204020203" pitchFamily="34" charset="0"/>
              </a:rPr>
              <a:t>				</a:t>
            </a:r>
            <a:endParaRPr lang="en-US" sz="2200" dirty="0">
              <a:latin typeface="Bahnschrift Condensed" panose="020B0502040204020203" pitchFamily="34" charset="0"/>
            </a:endParaRPr>
          </a:p>
        </p:txBody>
      </p:sp>
      <p:sp>
        <p:nvSpPr>
          <p:cNvPr id="12" name="TextBox 11">
            <a:extLst>
              <a:ext uri="{FF2B5EF4-FFF2-40B4-BE49-F238E27FC236}">
                <a16:creationId xmlns:a16="http://schemas.microsoft.com/office/drawing/2014/main" id="{E3B7BE14-6BE0-4CA9-831F-6FCDF955748C}"/>
              </a:ext>
            </a:extLst>
          </p:cNvPr>
          <p:cNvSpPr txBox="1"/>
          <p:nvPr/>
        </p:nvSpPr>
        <p:spPr>
          <a:xfrm>
            <a:off x="0" y="2756515"/>
            <a:ext cx="12192000" cy="1200329"/>
          </a:xfrm>
          <a:prstGeom prst="rect">
            <a:avLst/>
          </a:prstGeom>
          <a:noFill/>
          <a:effectLst/>
        </p:spPr>
        <p:txBody>
          <a:bodyPr wrap="square" rtlCol="0">
            <a:spAutoFit/>
          </a:bodyPr>
          <a:lstStyle/>
          <a:p>
            <a:pPr algn="ctr"/>
            <a:r>
              <a:rPr lang="en-US" sz="3600" dirty="0">
                <a:ln w="0"/>
                <a:solidFill>
                  <a:schemeClr val="accent1"/>
                </a:solidFill>
                <a:effectLst>
                  <a:outerShdw blurRad="38100" dist="25400" dir="5400000" algn="ctr" rotWithShape="0">
                    <a:srgbClr val="6E747A">
                      <a:alpha val="43000"/>
                    </a:srgbClr>
                  </a:outerShdw>
                </a:effectLst>
              </a:rPr>
              <a:t>“</a:t>
            </a:r>
            <a:r>
              <a:rPr lang="en-US" sz="3600" dirty="0">
                <a:ln w="0"/>
                <a:solidFill>
                  <a:schemeClr val="accent1"/>
                </a:solidFill>
                <a:effectLst>
                  <a:outerShdw blurRad="38100" dist="25400" dir="5400000" algn="ctr" rotWithShape="0">
                    <a:srgbClr val="6E747A">
                      <a:alpha val="43000"/>
                    </a:srgbClr>
                  </a:outerShdw>
                </a:effectLst>
                <a:latin typeface="Copperplate Gothic Bold" panose="020E0705020206020404" pitchFamily="34" charset="0"/>
              </a:rPr>
              <a:t>Chatura Suraksha Kavacha</a:t>
            </a:r>
            <a:r>
              <a:rPr lang="en-US" sz="3600" dirty="0">
                <a:ln w="0"/>
                <a:solidFill>
                  <a:schemeClr val="accent1"/>
                </a:solidFill>
                <a:effectLst>
                  <a:outerShdw blurRad="38100" dist="25400" dir="5400000" algn="ctr" rotWithShape="0">
                    <a:srgbClr val="6E747A">
                      <a:alpha val="43000"/>
                    </a:srgbClr>
                  </a:outerShdw>
                </a:effectLst>
              </a:rPr>
              <a:t>” </a:t>
            </a:r>
          </a:p>
          <a:p>
            <a:pPr algn="ctr"/>
            <a:r>
              <a:rPr lang="en-US" sz="3600" b="1" dirty="0"/>
              <a:t>		            </a:t>
            </a:r>
            <a:r>
              <a:rPr lang="en-US" sz="2400" dirty="0">
                <a:ln w="0"/>
                <a:solidFill>
                  <a:schemeClr val="accent1"/>
                </a:solidFill>
                <a:effectLst>
                  <a:outerShdw blurRad="38100" dist="25400" dir="5400000" algn="ctr" rotWithShape="0">
                    <a:srgbClr val="6E747A">
                      <a:alpha val="43000"/>
                    </a:srgbClr>
                  </a:outerShdw>
                </a:effectLst>
              </a:rPr>
              <a:t>-The Smart Safety Helmet For Mine Workers </a:t>
            </a:r>
            <a:endParaRPr lang="en-US" sz="2400" b="1" dirty="0"/>
          </a:p>
        </p:txBody>
      </p:sp>
    </p:spTree>
    <p:extLst>
      <p:ext uri="{BB962C8B-B14F-4D97-AF65-F5344CB8AC3E}">
        <p14:creationId xmlns:p14="http://schemas.microsoft.com/office/powerpoint/2010/main" val="249403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858051-F9EB-4D7A-86E8-CFD44FA0229B}"/>
              </a:ext>
            </a:extLst>
          </p:cNvPr>
          <p:cNvSpPr txBox="1"/>
          <p:nvPr/>
        </p:nvSpPr>
        <p:spPr>
          <a:xfrm>
            <a:off x="0" y="514746"/>
            <a:ext cx="12192000" cy="923330"/>
          </a:xfrm>
          <a:prstGeom prst="rect">
            <a:avLst/>
          </a:prstGeom>
          <a:solidFill>
            <a:srgbClr val="44546A"/>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cs typeface="Times New Roman" panose="02020603050405020304" pitchFamily="18" charset="0"/>
              </a:rPr>
              <a:t>REQUIREMENTS</a:t>
            </a:r>
            <a:endParaRPr lang="en-US" sz="5400" dirty="0">
              <a:solidFill>
                <a:schemeClr val="bg1"/>
              </a:solidFill>
              <a:latin typeface="Tw Cen MT" panose="020B0602020104020603" pitchFamily="34" charset="0"/>
            </a:endParaRPr>
          </a:p>
        </p:txBody>
      </p:sp>
      <p:sp>
        <p:nvSpPr>
          <p:cNvPr id="6" name="TextBox 5">
            <a:extLst>
              <a:ext uri="{FF2B5EF4-FFF2-40B4-BE49-F238E27FC236}">
                <a16:creationId xmlns:a16="http://schemas.microsoft.com/office/drawing/2014/main" id="{138BB100-8EB0-4E12-8D07-DD38FE7216E4}"/>
              </a:ext>
            </a:extLst>
          </p:cNvPr>
          <p:cNvSpPr txBox="1"/>
          <p:nvPr/>
        </p:nvSpPr>
        <p:spPr>
          <a:xfrm>
            <a:off x="1098176" y="2016728"/>
            <a:ext cx="9995647" cy="4518160"/>
          </a:xfrm>
          <a:prstGeom prst="rect">
            <a:avLst/>
          </a:prstGeom>
          <a:noFill/>
        </p:spPr>
        <p:txBody>
          <a:bodyPr wrap="square">
            <a:spAutoFit/>
          </a:bodyPr>
          <a:lstStyle/>
          <a:p>
            <a:r>
              <a:rPr lang="en-US" sz="2800" dirty="0">
                <a:latin typeface="+mj-lt"/>
                <a:cs typeface="Times New Roman" panose="02020603050405020304" pitchFamily="18" charset="0"/>
              </a:rPr>
              <a:t>Hardware Requirements :</a:t>
            </a:r>
          </a:p>
          <a:p>
            <a:endParaRPr lang="en-US" sz="1800" dirty="0">
              <a:latin typeface="+mj-lt"/>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mj-lt"/>
                <a:cs typeface="Times New Roman" panose="02020603050405020304" pitchFamily="18" charset="0"/>
              </a:rPr>
              <a:t>Micro controller (</a:t>
            </a:r>
            <a:r>
              <a:rPr lang="en-US" sz="1800" b="0" u="none" strike="noStrike" baseline="0" dirty="0">
                <a:latin typeface="+mj-lt"/>
                <a:cs typeface="Times New Roman" panose="02020603050405020304" pitchFamily="18" charset="0"/>
              </a:rPr>
              <a:t>ESP8266 (Node-MCU)</a:t>
            </a:r>
            <a:r>
              <a:rPr lang="en-US" sz="1800" dirty="0">
                <a:latin typeface="+mj-lt"/>
                <a:cs typeface="Times New Roman" panose="02020603050405020304" pitchFamily="18" charset="0"/>
              </a:rPr>
              <a:t>)</a:t>
            </a:r>
          </a:p>
          <a:p>
            <a:pPr marL="285750" indent="-285750">
              <a:lnSpc>
                <a:spcPct val="150000"/>
              </a:lnSpc>
              <a:buFont typeface="Arial" panose="020B0604020202020204" pitchFamily="34" charset="0"/>
              <a:buChar char="•"/>
            </a:pPr>
            <a:r>
              <a:rPr lang="en-US" dirty="0">
                <a:latin typeface="+mj-lt"/>
                <a:cs typeface="Times New Roman" panose="02020603050405020304" pitchFamily="18" charset="0"/>
              </a:rPr>
              <a:t>DHT-11 Sensor</a:t>
            </a:r>
            <a:endParaRPr lang="en-US" sz="1800" dirty="0">
              <a:latin typeface="+mj-lt"/>
              <a:cs typeface="Times New Roman" panose="02020603050405020304" pitchFamily="18" charset="0"/>
            </a:endParaRPr>
          </a:p>
          <a:p>
            <a:pPr marL="285750" indent="-285750">
              <a:lnSpc>
                <a:spcPct val="150000"/>
              </a:lnSpc>
              <a:buFont typeface="Arial" panose="020B0604020202020204" pitchFamily="34" charset="0"/>
              <a:buChar char="•"/>
            </a:pPr>
            <a:r>
              <a:rPr lang="en-US" sz="1800" b="0" u="none" strike="noStrike" baseline="0" dirty="0">
                <a:latin typeface="+mj-lt"/>
                <a:cs typeface="Times New Roman" panose="02020603050405020304" pitchFamily="18" charset="0"/>
              </a:rPr>
              <a:t>MQ-6 Gas sensor</a:t>
            </a:r>
          </a:p>
          <a:p>
            <a:pPr marL="285750" indent="-285750">
              <a:lnSpc>
                <a:spcPct val="150000"/>
              </a:lnSpc>
              <a:buFont typeface="Arial" panose="020B0604020202020204" pitchFamily="34" charset="0"/>
              <a:buChar char="•"/>
            </a:pPr>
            <a:r>
              <a:rPr lang="en-US" sz="1800" b="0" u="none" strike="noStrike" baseline="0" dirty="0">
                <a:latin typeface="+mj-lt"/>
                <a:cs typeface="Times New Roman" panose="02020603050405020304" pitchFamily="18" charset="0"/>
              </a:rPr>
              <a:t>IR Sensor</a:t>
            </a:r>
            <a:endParaRPr lang="en-US" sz="1800" dirty="0">
              <a:latin typeface="+mj-lt"/>
              <a:cs typeface="Times New Roman" panose="02020603050405020304" pitchFamily="18" charset="0"/>
            </a:endParaRPr>
          </a:p>
          <a:p>
            <a:pPr marL="285750" indent="-285750">
              <a:lnSpc>
                <a:spcPct val="150000"/>
              </a:lnSpc>
              <a:buFont typeface="Arial" panose="020B0604020202020204" pitchFamily="34" charset="0"/>
              <a:buChar char="•"/>
            </a:pPr>
            <a:r>
              <a:rPr lang="en-US" sz="1800" b="0" u="none" strike="noStrike" baseline="0" dirty="0">
                <a:latin typeface="+mj-lt"/>
                <a:cs typeface="Times New Roman" panose="02020603050405020304" pitchFamily="18" charset="0"/>
              </a:rPr>
              <a:t>ESP32 Cam</a:t>
            </a:r>
          </a:p>
          <a:p>
            <a:pPr>
              <a:lnSpc>
                <a:spcPct val="150000"/>
              </a:lnSpc>
            </a:pPr>
            <a:endParaRPr lang="en-US" dirty="0">
              <a:latin typeface="+mj-lt"/>
              <a:cs typeface="Times New Roman" panose="02020603050405020304" pitchFamily="18" charset="0"/>
            </a:endParaRPr>
          </a:p>
          <a:p>
            <a:pPr>
              <a:lnSpc>
                <a:spcPct val="150000"/>
              </a:lnSpc>
            </a:pPr>
            <a:r>
              <a:rPr lang="en-US" sz="2800" dirty="0">
                <a:latin typeface="+mj-lt"/>
                <a:cs typeface="Times New Roman" panose="02020603050405020304" pitchFamily="18" charset="0"/>
              </a:rPr>
              <a:t>Software Requirements :</a:t>
            </a:r>
          </a:p>
          <a:p>
            <a:pPr>
              <a:lnSpc>
                <a:spcPct val="150000"/>
              </a:lnSpc>
            </a:pPr>
            <a:endParaRPr lang="en-US" sz="900" dirty="0">
              <a:latin typeface="+mj-lt"/>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mj-lt"/>
                <a:cs typeface="Times New Roman" panose="02020603050405020304" pitchFamily="18" charset="0"/>
              </a:rPr>
              <a:t>BLYNK IOT Cloud for mobile app</a:t>
            </a:r>
          </a:p>
        </p:txBody>
      </p:sp>
    </p:spTree>
    <p:extLst>
      <p:ext uri="{BB962C8B-B14F-4D97-AF65-F5344CB8AC3E}">
        <p14:creationId xmlns:p14="http://schemas.microsoft.com/office/powerpoint/2010/main" val="281800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DDC40A-1387-4BDC-A32C-D82BFBB74D8B}"/>
              </a:ext>
            </a:extLst>
          </p:cNvPr>
          <p:cNvSpPr txBox="1"/>
          <p:nvPr/>
        </p:nvSpPr>
        <p:spPr>
          <a:xfrm>
            <a:off x="0" y="514746"/>
            <a:ext cx="12192000" cy="923330"/>
          </a:xfrm>
          <a:prstGeom prst="rect">
            <a:avLst/>
          </a:prstGeom>
          <a:solidFill>
            <a:srgbClr val="4472C4"/>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cs typeface="Times New Roman" panose="02020603050405020304" pitchFamily="18" charset="0"/>
              </a:rPr>
              <a:t>EXPERIMENTAL RESULTS</a:t>
            </a:r>
            <a:endParaRPr lang="en-US" sz="5400" dirty="0">
              <a:solidFill>
                <a:schemeClr val="bg1"/>
              </a:solidFill>
              <a:latin typeface="Tw Cen MT" panose="020B0602020104020603" pitchFamily="34" charset="0"/>
            </a:endParaRPr>
          </a:p>
        </p:txBody>
      </p:sp>
      <p:pic>
        <p:nvPicPr>
          <p:cNvPr id="1026" name="Picture 2">
            <a:extLst>
              <a:ext uri="{FF2B5EF4-FFF2-40B4-BE49-F238E27FC236}">
                <a16:creationId xmlns:a16="http://schemas.microsoft.com/office/drawing/2014/main" id="{E5E7013F-F4A9-4090-8933-423354912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7" y="2346137"/>
            <a:ext cx="6353807" cy="364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4B4E170-B4C5-481B-9FC7-378027DBD972}"/>
              </a:ext>
            </a:extLst>
          </p:cNvPr>
          <p:cNvSpPr txBox="1"/>
          <p:nvPr/>
        </p:nvSpPr>
        <p:spPr>
          <a:xfrm>
            <a:off x="6928691" y="2274229"/>
            <a:ext cx="4805082" cy="3786101"/>
          </a:xfrm>
          <a:prstGeom prst="rect">
            <a:avLst/>
          </a:prstGeom>
          <a:noFill/>
        </p:spPr>
        <p:txBody>
          <a:bodyPr wrap="square">
            <a:spAutoFit/>
          </a:bodyPr>
          <a:lstStyle/>
          <a:p>
            <a:pPr algn="just">
              <a:lnSpc>
                <a:spcPct val="150000"/>
              </a:lnSpc>
            </a:pPr>
            <a:r>
              <a:rPr lang="en-US" sz="1800" dirty="0">
                <a:effectLst/>
                <a:latin typeface="+mj-lt"/>
                <a:ea typeface="Calibri" panose="020F0502020204030204" pitchFamily="34" charset="0"/>
              </a:rPr>
              <a:t>	In this project, the smart safety helmet for mine workers, there are four main objectives. First objective is to detect the presence of Hazardous gases like Carbon-Monoxide, Methane, LPG, and other natural gases, the second objective is about helmet removal by the miners, the third objective is the emergency button pressed in any adverse situation and the last objective is to monitor the miners continuously using esp32 cam. </a:t>
            </a:r>
            <a:endParaRPr lang="en-US" dirty="0">
              <a:latin typeface="+mj-lt"/>
            </a:endParaRPr>
          </a:p>
        </p:txBody>
      </p:sp>
    </p:spTree>
    <p:extLst>
      <p:ext uri="{BB962C8B-B14F-4D97-AF65-F5344CB8AC3E}">
        <p14:creationId xmlns:p14="http://schemas.microsoft.com/office/powerpoint/2010/main" val="2892120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22">
            <a:extLst>
              <a:ext uri="{FF2B5EF4-FFF2-40B4-BE49-F238E27FC236}">
                <a16:creationId xmlns:a16="http://schemas.microsoft.com/office/drawing/2014/main" id="{9278DECC-8CB1-4F67-AC7F-7D82F8F3F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6881" y="1652417"/>
            <a:ext cx="2375647" cy="42594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C10067DC-8BDC-4837-80E3-12AA79720561}"/>
              </a:ext>
            </a:extLst>
          </p:cNvPr>
          <p:cNvSpPr txBox="1"/>
          <p:nvPr/>
        </p:nvSpPr>
        <p:spPr>
          <a:xfrm>
            <a:off x="2768301" y="422926"/>
            <a:ext cx="7150792" cy="523220"/>
          </a:xfrm>
          <a:prstGeom prst="rect">
            <a:avLst/>
          </a:prstGeom>
          <a:noFill/>
        </p:spPr>
        <p:txBody>
          <a:bodyPr wrap="square" rtlCol="0">
            <a:spAutoFit/>
          </a:bodyPr>
          <a:lstStyle/>
          <a:p>
            <a:pPr algn="ctr"/>
            <a:r>
              <a:rPr lang="en-US" sz="2800" b="1" dirty="0">
                <a:effectLst/>
                <a:latin typeface="+mj-lt"/>
                <a:ea typeface="Calibri" panose="020F0502020204030204" pitchFamily="34" charset="0"/>
              </a:rPr>
              <a:t>Alert About Helmet Removal in Blynk App</a:t>
            </a:r>
            <a:endParaRPr lang="en-US" sz="2800" dirty="0">
              <a:latin typeface="+mj-lt"/>
            </a:endParaRPr>
          </a:p>
        </p:txBody>
      </p:sp>
      <p:pic>
        <p:nvPicPr>
          <p:cNvPr id="1026" name="Picture 21">
            <a:extLst>
              <a:ext uri="{FF2B5EF4-FFF2-40B4-BE49-F238E27FC236}">
                <a16:creationId xmlns:a16="http://schemas.microsoft.com/office/drawing/2014/main" id="{1BD10BD1-A186-4F0D-88EF-13B7F30FF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662" y="1515720"/>
            <a:ext cx="4555244" cy="45657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632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1000"/>
                                        <p:tgtEl>
                                          <p:spTgt spid="2052"/>
                                        </p:tgtEl>
                                      </p:cBhvr>
                                    </p:animEffect>
                                    <p:anim calcmode="lin" valueType="num">
                                      <p:cBhvr>
                                        <p:cTn id="8" dur="1000" fill="hold"/>
                                        <p:tgtEl>
                                          <p:spTgt spid="2052"/>
                                        </p:tgtEl>
                                        <p:attrNameLst>
                                          <p:attrName>ppt_x</p:attrName>
                                        </p:attrNameLst>
                                      </p:cBhvr>
                                      <p:tavLst>
                                        <p:tav tm="0">
                                          <p:val>
                                            <p:strVal val="#ppt_x"/>
                                          </p:val>
                                        </p:tav>
                                        <p:tav tm="100000">
                                          <p:val>
                                            <p:strVal val="#ppt_x"/>
                                          </p:val>
                                        </p:tav>
                                      </p:tavLst>
                                    </p:anim>
                                    <p:anim calcmode="lin" valueType="num">
                                      <p:cBhvr>
                                        <p:cTn id="9" dur="1000" fill="hold"/>
                                        <p:tgtEl>
                                          <p:spTgt spid="20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a:extLst>
              <a:ext uri="{FF2B5EF4-FFF2-40B4-BE49-F238E27FC236}">
                <a16:creationId xmlns:a16="http://schemas.microsoft.com/office/drawing/2014/main" id="{BA8CB9BD-4D49-44F6-AE01-371880D5A2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612" y="1630978"/>
            <a:ext cx="2375647" cy="42594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050" name="Picture 19">
            <a:extLst>
              <a:ext uri="{FF2B5EF4-FFF2-40B4-BE49-F238E27FC236}">
                <a16:creationId xmlns:a16="http://schemas.microsoft.com/office/drawing/2014/main" id="{FD5ED3B6-BD8B-4EBE-8250-D58A84136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740" y="1569618"/>
            <a:ext cx="4435941" cy="44359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DBC70720-429E-44F3-837A-DE5B84BB1C4D}"/>
              </a:ext>
            </a:extLst>
          </p:cNvPr>
          <p:cNvSpPr txBox="1"/>
          <p:nvPr/>
        </p:nvSpPr>
        <p:spPr>
          <a:xfrm>
            <a:off x="3570194" y="378526"/>
            <a:ext cx="5051612" cy="523220"/>
          </a:xfrm>
          <a:prstGeom prst="rect">
            <a:avLst/>
          </a:prstGeom>
          <a:noFill/>
        </p:spPr>
        <p:txBody>
          <a:bodyPr wrap="square" rtlCol="0">
            <a:spAutoFit/>
          </a:bodyPr>
          <a:lstStyle/>
          <a:p>
            <a:pPr algn="ctr"/>
            <a:r>
              <a:rPr lang="en-US" sz="2800" b="1" dirty="0">
                <a:effectLst/>
                <a:latin typeface="+mj-lt"/>
                <a:ea typeface="Calibri" panose="020F0502020204030204" pitchFamily="34" charset="0"/>
              </a:rPr>
              <a:t>Gas Alert in Blynk App</a:t>
            </a:r>
            <a:endParaRPr lang="en-US" sz="2800" dirty="0">
              <a:latin typeface="+mj-lt"/>
            </a:endParaRPr>
          </a:p>
        </p:txBody>
      </p:sp>
    </p:spTree>
    <p:extLst>
      <p:ext uri="{BB962C8B-B14F-4D97-AF65-F5344CB8AC3E}">
        <p14:creationId xmlns:p14="http://schemas.microsoft.com/office/powerpoint/2010/main" val="298486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9">
            <a:extLst>
              <a:ext uri="{FF2B5EF4-FFF2-40B4-BE49-F238E27FC236}">
                <a16:creationId xmlns:a16="http://schemas.microsoft.com/office/drawing/2014/main" id="{9790DA4A-BBFE-4311-8334-6E25F1E01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939" y="1640727"/>
            <a:ext cx="2375647" cy="425943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3AA09814-F3F4-43FA-AF76-5C7966E8F354}"/>
              </a:ext>
            </a:extLst>
          </p:cNvPr>
          <p:cNvSpPr txBox="1"/>
          <p:nvPr/>
        </p:nvSpPr>
        <p:spPr>
          <a:xfrm>
            <a:off x="2859740" y="295674"/>
            <a:ext cx="6120397" cy="523220"/>
          </a:xfrm>
          <a:prstGeom prst="rect">
            <a:avLst/>
          </a:prstGeom>
          <a:noFill/>
        </p:spPr>
        <p:txBody>
          <a:bodyPr wrap="square" rtlCol="0">
            <a:spAutoFit/>
          </a:bodyPr>
          <a:lstStyle/>
          <a:p>
            <a:pPr algn="ctr"/>
            <a:r>
              <a:rPr lang="en-US" sz="2800" b="1" dirty="0">
                <a:effectLst/>
                <a:latin typeface="+mj-lt"/>
                <a:ea typeface="Calibri" panose="020F0502020204030204" pitchFamily="34" charset="0"/>
              </a:rPr>
              <a:t>Emergency Signal in Blynk App</a:t>
            </a:r>
            <a:endParaRPr lang="en-US" sz="2800" dirty="0">
              <a:latin typeface="+mj-lt"/>
            </a:endParaRPr>
          </a:p>
        </p:txBody>
      </p:sp>
      <p:pic>
        <p:nvPicPr>
          <p:cNvPr id="4" name="Picture 32">
            <a:extLst>
              <a:ext uri="{FF2B5EF4-FFF2-40B4-BE49-F238E27FC236}">
                <a16:creationId xmlns:a16="http://schemas.microsoft.com/office/drawing/2014/main" id="{D3857F97-1D09-4240-BE64-B11A673C6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3453" y="1356580"/>
            <a:ext cx="2375647" cy="425943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28333C65-EA2D-4E16-BF32-9557EB926FEB}"/>
              </a:ext>
            </a:extLst>
          </p:cNvPr>
          <p:cNvSpPr txBox="1"/>
          <p:nvPr/>
        </p:nvSpPr>
        <p:spPr>
          <a:xfrm>
            <a:off x="8758519" y="5692589"/>
            <a:ext cx="3451412" cy="878702"/>
          </a:xfrm>
          <a:prstGeom prst="rect">
            <a:avLst/>
          </a:prstGeom>
          <a:noFill/>
        </p:spPr>
        <p:txBody>
          <a:bodyPr wrap="square">
            <a:spAutoFit/>
          </a:bodyPr>
          <a:lstStyle/>
          <a:p>
            <a:pPr marL="457200" marR="0" algn="ctr">
              <a:lnSpc>
                <a:spcPct val="150000"/>
              </a:lnSpc>
              <a:spcBef>
                <a:spcPts val="0"/>
              </a:spcBef>
              <a:spcAft>
                <a:spcPts val="1000"/>
              </a:spcAft>
            </a:pPr>
            <a:r>
              <a:rPr lang="en-IN" sz="1800" b="1" dirty="0">
                <a:effectLst/>
                <a:latin typeface="+mj-lt"/>
                <a:ea typeface="Calibri" panose="020F0502020204030204" pitchFamily="34" charset="0"/>
                <a:cs typeface="Times New Roman" panose="02020603050405020304" pitchFamily="18" charset="0"/>
              </a:rPr>
              <a:t>Temperature and Humidity Readings in Blynk app</a:t>
            </a:r>
            <a:endParaRPr lang="en-US" sz="1800" dirty="0">
              <a:effectLst/>
              <a:latin typeface="+mj-lt"/>
              <a:ea typeface="Calibri" panose="020F0502020204030204" pitchFamily="34" charset="0"/>
              <a:cs typeface="Times New Roman" panose="02020603050405020304" pitchFamily="18" charset="0"/>
            </a:endParaRPr>
          </a:p>
        </p:txBody>
      </p:sp>
      <p:pic>
        <p:nvPicPr>
          <p:cNvPr id="3074" name="Picture 25">
            <a:extLst>
              <a:ext uri="{FF2B5EF4-FFF2-40B4-BE49-F238E27FC236}">
                <a16:creationId xmlns:a16="http://schemas.microsoft.com/office/drawing/2014/main" id="{9B65E685-2928-479C-A483-DCAAC91EE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599" y="1533752"/>
            <a:ext cx="3859662" cy="44733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892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13">
            <a:extLst>
              <a:ext uri="{FF2B5EF4-FFF2-40B4-BE49-F238E27FC236}">
                <a16:creationId xmlns:a16="http://schemas.microsoft.com/office/drawing/2014/main" id="{8C7307FF-E13C-4FEB-B5EE-366691E3C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5763" y="1954305"/>
            <a:ext cx="6628110" cy="373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5762445-2A6D-41C6-A492-212FFCB063B5}"/>
              </a:ext>
            </a:extLst>
          </p:cNvPr>
          <p:cNvSpPr txBox="1"/>
          <p:nvPr/>
        </p:nvSpPr>
        <p:spPr>
          <a:xfrm>
            <a:off x="1431951" y="586819"/>
            <a:ext cx="6096000" cy="586827"/>
          </a:xfrm>
          <a:prstGeom prst="rect">
            <a:avLst/>
          </a:prstGeom>
          <a:noFill/>
        </p:spPr>
        <p:txBody>
          <a:bodyPr wrap="square">
            <a:spAutoFit/>
          </a:bodyPr>
          <a:lstStyle/>
          <a:p>
            <a:pPr algn="just">
              <a:lnSpc>
                <a:spcPct val="150000"/>
              </a:lnSpc>
            </a:pPr>
            <a:r>
              <a:rPr lang="en-US" sz="2400" b="1" i="0" u="none" strike="noStrike" baseline="0" dirty="0">
                <a:solidFill>
                  <a:srgbClr val="4472C4"/>
                </a:solidFill>
                <a:effectLst>
                  <a:outerShdw blurRad="50800" dist="38100" dir="5400000" algn="t" rotWithShape="0">
                    <a:prstClr val="black">
                      <a:alpha val="40000"/>
                    </a:prstClr>
                  </a:outerShdw>
                </a:effectLst>
                <a:latin typeface="+mj-lt"/>
              </a:rPr>
              <a:t>ESP-32 Cam Live Server :</a:t>
            </a:r>
          </a:p>
        </p:txBody>
      </p:sp>
      <p:sp>
        <p:nvSpPr>
          <p:cNvPr id="10" name="TextBox 9">
            <a:extLst>
              <a:ext uri="{FF2B5EF4-FFF2-40B4-BE49-F238E27FC236}">
                <a16:creationId xmlns:a16="http://schemas.microsoft.com/office/drawing/2014/main" id="{C5F8DF6E-B5AB-4369-8ECD-AA7D84D2E40C}"/>
              </a:ext>
            </a:extLst>
          </p:cNvPr>
          <p:cNvSpPr txBox="1"/>
          <p:nvPr/>
        </p:nvSpPr>
        <p:spPr>
          <a:xfrm>
            <a:off x="5451818" y="5809516"/>
            <a:ext cx="6096000" cy="461665"/>
          </a:xfrm>
          <a:prstGeom prst="rect">
            <a:avLst/>
          </a:prstGeom>
          <a:noFill/>
        </p:spPr>
        <p:txBody>
          <a:bodyPr wrap="square">
            <a:spAutoFit/>
          </a:bodyPr>
          <a:lstStyle/>
          <a:p>
            <a:pPr algn="ctr"/>
            <a:r>
              <a:rPr lang="en-US" sz="2400" b="1" dirty="0">
                <a:effectLst/>
                <a:latin typeface="+mj-lt"/>
                <a:ea typeface="Calibri" panose="020F0502020204030204" pitchFamily="34" charset="0"/>
              </a:rPr>
              <a:t>Live Video Streaming of Mine Worker</a:t>
            </a:r>
            <a:endParaRPr lang="en-US" sz="2400" dirty="0">
              <a:latin typeface="+mj-lt"/>
            </a:endParaRPr>
          </a:p>
        </p:txBody>
      </p:sp>
      <p:pic>
        <p:nvPicPr>
          <p:cNvPr id="4098" name="Picture 30">
            <a:extLst>
              <a:ext uri="{FF2B5EF4-FFF2-40B4-BE49-F238E27FC236}">
                <a16:creationId xmlns:a16="http://schemas.microsoft.com/office/drawing/2014/main" id="{0AD1A1EA-4D08-471F-B27D-DF2375E190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351" y="2061717"/>
            <a:ext cx="3759600" cy="3524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7450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33F1E-6745-413F-B6EE-F34F850198CC}"/>
              </a:ext>
            </a:extLst>
          </p:cNvPr>
          <p:cNvSpPr txBox="1"/>
          <p:nvPr/>
        </p:nvSpPr>
        <p:spPr>
          <a:xfrm>
            <a:off x="615763" y="1827620"/>
            <a:ext cx="10960474" cy="3787191"/>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1800" b="0" i="0" u="none" strike="noStrike" baseline="0" dirty="0">
                <a:latin typeface="+mj-lt"/>
              </a:rPr>
              <a:t>The mining industry all over the world is adversely affected by various hazards 	including gaseous explosions, landslides, fire hazards, etc. Many risky incidents commonly 	occur in the mining sector, many of which result in life-threatening injuries or death. </a:t>
            </a:r>
          </a:p>
          <a:p>
            <a:pPr marL="285750" indent="-285750" algn="just">
              <a:lnSpc>
                <a:spcPct val="150000"/>
              </a:lnSpc>
              <a:buFont typeface="Wingdings" panose="05000000000000000000" pitchFamily="2" charset="2"/>
              <a:buChar char="v"/>
            </a:pPr>
            <a:r>
              <a:rPr lang="en-US" sz="1800" b="0" i="0" u="none" strike="noStrike" baseline="0" dirty="0">
                <a:latin typeface="+mj-lt"/>
              </a:rPr>
              <a:t>This leads to the significance of safety for the mine workers. A miner's helmet is one of the most regularly used safety equipment for mine workers hence it must be loaded with some more advanced features</a:t>
            </a:r>
            <a:endParaRPr lang="en-IN" sz="1800" dirty="0">
              <a:effectLst/>
              <a:latin typeface="+mj-lt"/>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0"/>
              </a:spcAft>
              <a:buFont typeface="Wingdings" panose="05000000000000000000" pitchFamily="2" charset="2"/>
              <a:buChar char="v"/>
            </a:pPr>
            <a:r>
              <a:rPr lang="en-IN" sz="1800" dirty="0">
                <a:effectLst/>
                <a:latin typeface="+mj-lt"/>
                <a:ea typeface="Calibri" panose="020F0502020204030204" pitchFamily="34" charset="0"/>
                <a:cs typeface="Times New Roman" panose="02020603050405020304" pitchFamily="18" charset="0"/>
              </a:rPr>
              <a:t>A Wi-Fi based smart helmet has been designed for coal miners which is capable of detecting threatening events like the increase in the level of harmful gases inside the mine.</a:t>
            </a:r>
          </a:p>
          <a:p>
            <a:pPr marL="285750" marR="0" indent="-285750" algn="just">
              <a:lnSpc>
                <a:spcPct val="150000"/>
              </a:lnSpc>
              <a:spcBef>
                <a:spcPts val="0"/>
              </a:spcBef>
              <a:spcAft>
                <a:spcPts val="0"/>
              </a:spcAft>
              <a:buFont typeface="Wingdings" panose="05000000000000000000" pitchFamily="2" charset="2"/>
              <a:buChar char="v"/>
            </a:pPr>
            <a:r>
              <a:rPr lang="en-IN" sz="1800" dirty="0">
                <a:effectLst/>
                <a:latin typeface="+mj-lt"/>
                <a:ea typeface="Calibri" panose="020F0502020204030204" pitchFamily="34" charset="0"/>
                <a:cs typeface="Times New Roman" panose="02020603050405020304" pitchFamily="18" charset="0"/>
              </a:rPr>
              <a:t>This smart helmet is also capable of sending real time temperature and humidity levels to the servers thereby keeping the concerned authorities always updated about the mine conditions.</a:t>
            </a:r>
          </a:p>
        </p:txBody>
      </p:sp>
      <p:sp>
        <p:nvSpPr>
          <p:cNvPr id="5" name="TextBox 4">
            <a:extLst>
              <a:ext uri="{FF2B5EF4-FFF2-40B4-BE49-F238E27FC236}">
                <a16:creationId xmlns:a16="http://schemas.microsoft.com/office/drawing/2014/main" id="{6CA8C096-599D-4FEA-9AB9-624D8E104365}"/>
              </a:ext>
            </a:extLst>
          </p:cNvPr>
          <p:cNvSpPr txBox="1"/>
          <p:nvPr/>
        </p:nvSpPr>
        <p:spPr>
          <a:xfrm>
            <a:off x="0" y="471203"/>
            <a:ext cx="12192000" cy="923330"/>
          </a:xfrm>
          <a:prstGeom prst="rect">
            <a:avLst/>
          </a:prstGeom>
          <a:solidFill>
            <a:srgbClr val="ED7D31"/>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cs typeface="Times New Roman" panose="02020603050405020304" pitchFamily="18" charset="0"/>
              </a:rPr>
              <a:t>CONCLUSION</a:t>
            </a:r>
            <a:endParaRPr lang="en-US" sz="54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34462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33F1E-6745-413F-B6EE-F34F850198CC}"/>
              </a:ext>
            </a:extLst>
          </p:cNvPr>
          <p:cNvSpPr txBox="1"/>
          <p:nvPr/>
        </p:nvSpPr>
        <p:spPr>
          <a:xfrm>
            <a:off x="615763" y="1827620"/>
            <a:ext cx="10787343" cy="2956194"/>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IN" dirty="0">
                <a:effectLst/>
                <a:latin typeface="+mj-lt"/>
                <a:ea typeface="Calibri" panose="020F0502020204030204" pitchFamily="34" charset="0"/>
                <a:cs typeface="Times New Roman" panose="02020603050405020304" pitchFamily="18" charset="0"/>
              </a:rPr>
              <a:t>The presence of an emergency button in the smart helmet helps the miners to send signals easily just with a press of a single button that indicates the rescue team that the worker needs to be rescued.</a:t>
            </a:r>
          </a:p>
          <a:p>
            <a:pPr marL="285750" marR="0" indent="-285750" algn="just">
              <a:lnSpc>
                <a:spcPct val="150000"/>
              </a:lnSpc>
              <a:spcBef>
                <a:spcPts val="0"/>
              </a:spcBef>
              <a:spcAft>
                <a:spcPts val="0"/>
              </a:spcAft>
              <a:buFont typeface="Wingdings" panose="05000000000000000000" pitchFamily="2" charset="2"/>
              <a:buChar char="v"/>
            </a:pPr>
            <a:r>
              <a:rPr lang="en-IN" dirty="0">
                <a:effectLst/>
                <a:latin typeface="+mj-lt"/>
                <a:ea typeface="Calibri" panose="020F0502020204030204" pitchFamily="34" charset="0"/>
                <a:cs typeface="Times New Roman" panose="02020603050405020304" pitchFamily="18" charset="0"/>
              </a:rPr>
              <a:t>The helmet removal notified feature helps the authorities to get informed if any miner tries to remove the helmet.</a:t>
            </a:r>
          </a:p>
          <a:p>
            <a:pPr marL="285750" marR="0" indent="-285750" algn="just">
              <a:lnSpc>
                <a:spcPct val="150000"/>
              </a:lnSpc>
              <a:spcBef>
                <a:spcPts val="0"/>
              </a:spcBef>
              <a:spcAft>
                <a:spcPts val="0"/>
              </a:spcAft>
              <a:buFont typeface="Wingdings" panose="05000000000000000000" pitchFamily="2" charset="2"/>
              <a:buChar char="v"/>
            </a:pPr>
            <a:r>
              <a:rPr lang="en-US" dirty="0">
                <a:effectLst/>
                <a:latin typeface="+mj-lt"/>
                <a:ea typeface="Calibri" panose="020F0502020204030204" pitchFamily="34" charset="0"/>
                <a:cs typeface="Times New Roman" panose="02020603050405020304" pitchFamily="18" charset="0"/>
              </a:rPr>
              <a:t>We have provided an esp32 camera </a:t>
            </a:r>
            <a:r>
              <a:rPr lang="en-IN" dirty="0">
                <a:effectLst/>
                <a:latin typeface="+mj-lt"/>
                <a:ea typeface="Calibri" panose="020F0502020204030204" pitchFamily="34" charset="0"/>
                <a:cs typeface="Times New Roman" panose="02020603050405020304" pitchFamily="18" charset="0"/>
              </a:rPr>
              <a:t>t</a:t>
            </a:r>
            <a:r>
              <a:rPr lang="en-US" dirty="0">
                <a:effectLst/>
                <a:latin typeface="+mj-lt"/>
                <a:ea typeface="Calibri" panose="020F0502020204030204" pitchFamily="34" charset="0"/>
                <a:cs typeface="Times New Roman" panose="02020603050405020304" pitchFamily="18" charset="0"/>
              </a:rPr>
              <a:t>o monitor the mine worker’s location continuously. </a:t>
            </a:r>
            <a:r>
              <a:rPr lang="en-IN" dirty="0">
                <a:effectLst/>
                <a:latin typeface="+mj-lt"/>
                <a:ea typeface="Calibri" panose="020F0502020204030204" pitchFamily="34" charset="0"/>
                <a:cs typeface="Times New Roman" panose="02020603050405020304" pitchFamily="18" charset="0"/>
              </a:rPr>
              <a:t>This low-cost, reliable and efficient prototype has been designed and tested with software and hardware debugging.</a:t>
            </a:r>
          </a:p>
          <a:p>
            <a:pPr marL="285750" marR="0" indent="-285750" algn="just">
              <a:lnSpc>
                <a:spcPct val="150000"/>
              </a:lnSpc>
              <a:spcBef>
                <a:spcPts val="0"/>
              </a:spcBef>
              <a:spcAft>
                <a:spcPts val="0"/>
              </a:spcAft>
              <a:buFont typeface="Wingdings" panose="05000000000000000000" pitchFamily="2" charset="2"/>
              <a:buChar char="v"/>
            </a:pPr>
            <a:r>
              <a:rPr lang="en-IN" dirty="0">
                <a:effectLst/>
                <a:latin typeface="+mj-lt"/>
                <a:ea typeface="Calibri" panose="020F0502020204030204" pitchFamily="34" charset="0"/>
                <a:cs typeface="Times New Roman" panose="02020603050405020304" pitchFamily="18" charset="0"/>
              </a:rPr>
              <a:t>Placement of each module and sensors has also been done carefully thus resulting in the best working of the product. </a:t>
            </a:r>
            <a:endParaRPr lang="en-US" sz="1600" dirty="0">
              <a:effectLst/>
              <a:latin typeface="+mj-lt"/>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CA8C096-599D-4FEA-9AB9-624D8E104365}"/>
              </a:ext>
            </a:extLst>
          </p:cNvPr>
          <p:cNvSpPr txBox="1"/>
          <p:nvPr/>
        </p:nvSpPr>
        <p:spPr>
          <a:xfrm>
            <a:off x="0" y="471203"/>
            <a:ext cx="12192000" cy="923330"/>
          </a:xfrm>
          <a:prstGeom prst="rect">
            <a:avLst/>
          </a:prstGeom>
          <a:solidFill>
            <a:srgbClr val="ED7D31"/>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cs typeface="Times New Roman" panose="02020603050405020304" pitchFamily="18" charset="0"/>
              </a:rPr>
              <a:t>CONCLUSION (Continued)</a:t>
            </a:r>
            <a:endParaRPr lang="en-US" sz="54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58493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0936E1-53CC-40F8-9A1B-0EA7F7690EF2}"/>
              </a:ext>
            </a:extLst>
          </p:cNvPr>
          <p:cNvSpPr txBox="1"/>
          <p:nvPr/>
        </p:nvSpPr>
        <p:spPr>
          <a:xfrm>
            <a:off x="385482" y="1515033"/>
            <a:ext cx="11421036" cy="5044779"/>
          </a:xfrm>
          <a:prstGeom prst="rect">
            <a:avLst/>
          </a:prstGeom>
          <a:noFill/>
        </p:spPr>
        <p:txBody>
          <a:bodyPr wrap="square" rtlCol="0">
            <a:spAutoFit/>
          </a:bodyPr>
          <a:lstStyle/>
          <a:p>
            <a:pPr marL="457200" marR="0" indent="-457200" algn="just">
              <a:lnSpc>
                <a:spcPct val="115000"/>
              </a:lnSpc>
              <a:spcBef>
                <a:spcPts val="0"/>
              </a:spcBef>
              <a:spcAft>
                <a:spcPts val="1000"/>
              </a:spcAft>
            </a:pPr>
            <a:r>
              <a:rPr lang="en-US" sz="1800" dirty="0">
                <a:effectLst/>
                <a:latin typeface="+mj-lt"/>
                <a:ea typeface="Calibri" panose="020F0502020204030204" pitchFamily="34" charset="0"/>
                <a:cs typeface="Times New Roman" panose="02020603050405020304" pitchFamily="18" charset="0"/>
              </a:rPr>
              <a:t>[1]	Suraj C. Godse and Pradeep C. Sawant- Arduino Based Smart Helmet for Coal Mine Safety. </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2"/>
              </a:rPr>
              <a:t>https://papers.ssrn.com/sol3/papers.cfm?abstract_id=3645335</a:t>
            </a:r>
            <a:endParaRPr lang="en-US" sz="1800" dirty="0">
              <a:effectLst/>
              <a:latin typeface="+mj-l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u="none" strike="noStrike" dirty="0">
                <a:solidFill>
                  <a:srgbClr val="0000FF"/>
                </a:solidFill>
                <a:effectLst/>
                <a:latin typeface="+mj-lt"/>
                <a:ea typeface="Calibri" panose="020F0502020204030204" pitchFamily="34" charset="0"/>
              </a:rPr>
              <a:t> </a:t>
            </a:r>
            <a:endParaRPr lang="en-US" sz="1800" dirty="0">
              <a:solidFill>
                <a:srgbClr val="000000"/>
              </a:solidFill>
              <a:effectLst/>
              <a:latin typeface="+mj-lt"/>
              <a:ea typeface="Calibri" panose="020F0502020204030204" pitchFamily="34" charset="0"/>
            </a:endParaRPr>
          </a:p>
          <a:p>
            <a:pPr marL="457200" marR="0" indent="-457200" algn="just">
              <a:lnSpc>
                <a:spcPct val="115000"/>
              </a:lnSpc>
              <a:spcBef>
                <a:spcPts val="0"/>
              </a:spcBef>
              <a:spcAft>
                <a:spcPts val="1000"/>
              </a:spcAft>
            </a:pPr>
            <a:r>
              <a:rPr lang="en-IN" sz="1800" dirty="0">
                <a:effectLst/>
                <a:latin typeface="+mj-lt"/>
                <a:ea typeface="Calibri" panose="020F0502020204030204" pitchFamily="34" charset="0"/>
                <a:cs typeface="Times New Roman" panose="02020603050405020304" pitchFamily="18" charset="0"/>
              </a:rPr>
              <a:t>[2]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3"/>
              </a:rPr>
              <a:t>Yeanjae</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3"/>
              </a:rPr>
              <a:t> Kim and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3"/>
              </a:rPr>
              <a:t>Jieun</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3"/>
              </a:rPr>
              <a:t>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3"/>
              </a:rPr>
              <a:t>Baek</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3"/>
              </a:rPr>
              <a:t>- </a:t>
            </a:r>
            <a:r>
              <a:rPr lang="en-IN" sz="1800" u="sng" dirty="0">
                <a:solidFill>
                  <a:srgbClr val="0000FF"/>
                </a:solidFill>
                <a:effectLst/>
                <a:latin typeface="+mj-lt"/>
                <a:ea typeface="Calibri" panose="020F0502020204030204" pitchFamily="34" charset="0"/>
                <a:cs typeface="Times New Roman" panose="02020603050405020304" pitchFamily="18" charset="0"/>
                <a:hlinkClick r:id="rId3"/>
              </a:rPr>
              <a:t>Smart Helmet-Based Personnel Proximity Warning System for Improving Underground Mine Safety.</a:t>
            </a:r>
            <a:r>
              <a:rPr lang="en-US" u="sng" dirty="0">
                <a:solidFill>
                  <a:srgbClr val="0000FF"/>
                </a:solidFill>
                <a:latin typeface="+mj-lt"/>
                <a:ea typeface="Calibri" panose="020F0502020204030204" pitchFamily="34" charset="0"/>
                <a:cs typeface="Times New Roman" panose="02020603050405020304" pitchFamily="18" charset="0"/>
              </a:rPr>
              <a:t> </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4"/>
              </a:rPr>
              <a:t>https://www.mdpi.com/2076-3417/11/10/4342</a:t>
            </a:r>
            <a:r>
              <a:rPr lang="en-US" sz="1800" u="sng" dirty="0">
                <a:solidFill>
                  <a:srgbClr val="0000FF"/>
                </a:solidFill>
                <a:effectLst/>
                <a:latin typeface="+mj-lt"/>
                <a:ea typeface="Calibri" panose="020F0502020204030204" pitchFamily="34" charset="0"/>
                <a:cs typeface="Times New Roman" panose="02020603050405020304" pitchFamily="18" charset="0"/>
              </a:rPr>
              <a:t> </a:t>
            </a:r>
            <a:endParaRPr lang="en-US" sz="1800" dirty="0">
              <a:effectLst/>
              <a:latin typeface="+mj-l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IN" sz="1800" dirty="0">
                <a:solidFill>
                  <a:srgbClr val="000000"/>
                </a:solidFill>
                <a:effectLst/>
                <a:latin typeface="+mj-lt"/>
                <a:ea typeface="Calibri" panose="020F0502020204030204" pitchFamily="34" charset="0"/>
              </a:rPr>
              <a:t> </a:t>
            </a:r>
            <a:endParaRPr lang="en-US" sz="1800" dirty="0">
              <a:solidFill>
                <a:srgbClr val="000000"/>
              </a:solidFill>
              <a:effectLst/>
              <a:latin typeface="+mj-lt"/>
              <a:ea typeface="Calibri" panose="020F0502020204030204" pitchFamily="34" charset="0"/>
            </a:endParaRPr>
          </a:p>
          <a:p>
            <a:pPr marL="457200" marR="0" indent="-457200" algn="just">
              <a:lnSpc>
                <a:spcPct val="115000"/>
              </a:lnSpc>
              <a:spcBef>
                <a:spcPts val="0"/>
              </a:spcBef>
              <a:spcAft>
                <a:spcPts val="1000"/>
              </a:spcAft>
            </a:pPr>
            <a:r>
              <a:rPr lang="en-US" sz="1800" dirty="0">
                <a:effectLst/>
                <a:latin typeface="+mj-lt"/>
                <a:ea typeface="Calibri" panose="020F0502020204030204" pitchFamily="34" charset="0"/>
                <a:cs typeface="Times New Roman" panose="02020603050405020304" pitchFamily="18" charset="0"/>
              </a:rPr>
              <a:t>[3]	</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5"/>
              </a:rPr>
              <a:t>G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5"/>
              </a:rPr>
              <a:t>Pradeepkumar</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5"/>
              </a:rPr>
              <a:t> and S Sanjay Rahul- </a:t>
            </a:r>
            <a:r>
              <a:rPr lang="en-IN" sz="1800" u="sng" dirty="0">
                <a:solidFill>
                  <a:srgbClr val="0000FF"/>
                </a:solidFill>
                <a:effectLst/>
                <a:latin typeface="+mj-lt"/>
                <a:ea typeface="Calibri" panose="020F0502020204030204" pitchFamily="34" charset="0"/>
                <a:cs typeface="Times New Roman" panose="02020603050405020304" pitchFamily="18" charset="0"/>
                <a:hlinkClick r:id="rId5"/>
              </a:rPr>
              <a:t>Retraction: A Smart Helmet for the Mining Industry using </a:t>
            </a:r>
            <a:r>
              <a:rPr lang="en-IN" sz="1800" u="sng" dirty="0" err="1">
                <a:solidFill>
                  <a:srgbClr val="0000FF"/>
                </a:solidFill>
                <a:effectLst/>
                <a:latin typeface="+mj-lt"/>
                <a:ea typeface="Calibri" panose="020F0502020204030204" pitchFamily="34" charset="0"/>
                <a:cs typeface="Times New Roman" panose="02020603050405020304" pitchFamily="18" charset="0"/>
                <a:hlinkClick r:id="rId5"/>
              </a:rPr>
              <a:t>LoRaWAN</a:t>
            </a:r>
            <a:r>
              <a:rPr lang="en-IN" sz="1800" u="sng" dirty="0">
                <a:solidFill>
                  <a:srgbClr val="0000FF"/>
                </a:solidFill>
                <a:effectLst/>
                <a:latin typeface="+mj-lt"/>
                <a:ea typeface="Calibri" panose="020F0502020204030204" pitchFamily="34" charset="0"/>
                <a:cs typeface="Times New Roman" panose="02020603050405020304" pitchFamily="18" charset="0"/>
                <a:hlinkClick r:id="rId5"/>
              </a:rPr>
              <a:t>.</a:t>
            </a:r>
            <a:r>
              <a:rPr lang="en-US" sz="1800" u="sng" dirty="0">
                <a:solidFill>
                  <a:srgbClr val="0000FF"/>
                </a:solidFill>
                <a:effectLst/>
                <a:latin typeface="+mj-lt"/>
                <a:ea typeface="Calibri" panose="020F0502020204030204" pitchFamily="34" charset="0"/>
                <a:cs typeface="Times New Roman" panose="02020603050405020304" pitchFamily="18" charset="0"/>
              </a:rPr>
              <a:t> </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6"/>
              </a:rPr>
              <a:t>https://iopscience.iop.org/article/10.1088/1742-6596/1916/1/012089/meta</a:t>
            </a:r>
            <a:r>
              <a:rPr lang="en-US" sz="1800" u="sng" dirty="0">
                <a:solidFill>
                  <a:srgbClr val="0000FF"/>
                </a:solidFill>
                <a:effectLst/>
                <a:latin typeface="+mj-lt"/>
                <a:ea typeface="Calibri" panose="020F0502020204030204" pitchFamily="34" charset="0"/>
                <a:cs typeface="Times New Roman" panose="02020603050405020304" pitchFamily="18" charset="0"/>
              </a:rPr>
              <a:t> </a:t>
            </a:r>
            <a:endParaRPr lang="en-US" sz="1800" dirty="0">
              <a:effectLst/>
              <a:latin typeface="+mj-l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IN" sz="1800" dirty="0">
                <a:solidFill>
                  <a:srgbClr val="000000"/>
                </a:solidFill>
                <a:effectLst/>
                <a:latin typeface="+mj-lt"/>
                <a:ea typeface="Calibri" panose="020F0502020204030204" pitchFamily="34" charset="0"/>
              </a:rPr>
              <a:t> </a:t>
            </a:r>
            <a:endParaRPr lang="en-US" sz="1800" dirty="0">
              <a:solidFill>
                <a:srgbClr val="000000"/>
              </a:solidFill>
              <a:effectLst/>
              <a:latin typeface="+mj-lt"/>
              <a:ea typeface="Calibri" panose="020F0502020204030204" pitchFamily="34" charset="0"/>
            </a:endParaRPr>
          </a:p>
          <a:p>
            <a:pPr marL="457200" marR="0" indent="-457200" algn="just">
              <a:lnSpc>
                <a:spcPct val="115000"/>
              </a:lnSpc>
              <a:spcBef>
                <a:spcPts val="0"/>
              </a:spcBef>
              <a:spcAft>
                <a:spcPts val="1000"/>
              </a:spcAft>
            </a:pPr>
            <a:r>
              <a:rPr lang="en-IN" sz="1800" dirty="0">
                <a:effectLst/>
                <a:latin typeface="+mj-lt"/>
                <a:ea typeface="Calibri" panose="020F0502020204030204" pitchFamily="34" charset="0"/>
                <a:cs typeface="Times New Roman" panose="02020603050405020304" pitchFamily="18" charset="0"/>
              </a:rPr>
              <a:t>[4]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7"/>
              </a:rPr>
              <a:t>Dr.B</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7"/>
              </a:rPr>
              <a:t>.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7"/>
              </a:rPr>
              <a:t>Paulchamy</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7"/>
              </a:rPr>
              <a:t> and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7"/>
              </a:rPr>
              <a:t>Dr.C</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7"/>
              </a:rPr>
              <a:t>. Natarajan-</a:t>
            </a:r>
            <a:r>
              <a:rPr lang="en-IN" sz="1800" u="sng" dirty="0">
                <a:solidFill>
                  <a:srgbClr val="0000FF"/>
                </a:solidFill>
                <a:effectLst/>
                <a:latin typeface="+mj-lt"/>
                <a:ea typeface="Calibri" panose="020F0502020204030204" pitchFamily="34" charset="0"/>
                <a:cs typeface="Times New Roman" panose="02020603050405020304" pitchFamily="18" charset="0"/>
                <a:hlinkClick r:id="rId7"/>
              </a:rPr>
              <a:t> An Intelligent Helmet for Miners with Air Quality and Destructive Event Detection using Zigbee.</a:t>
            </a:r>
            <a:r>
              <a:rPr lang="en-US" sz="1800" u="sng" dirty="0">
                <a:solidFill>
                  <a:srgbClr val="0000FF"/>
                </a:solidFill>
                <a:effectLst/>
                <a:latin typeface="+mj-lt"/>
                <a:ea typeface="Calibri" panose="020F0502020204030204" pitchFamily="34" charset="0"/>
                <a:cs typeface="Times New Roman" panose="02020603050405020304" pitchFamily="18" charset="0"/>
              </a:rPr>
              <a:t> </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7"/>
              </a:rPr>
              <a:t>https://grdjournals.com/uploads/article/GRDJE/V03/I05/0055/GRDJEV03I050055.pdf</a:t>
            </a:r>
            <a:r>
              <a:rPr lang="en-US" sz="1800" u="sng" dirty="0">
                <a:solidFill>
                  <a:srgbClr val="0000FF"/>
                </a:solidFill>
                <a:effectLst/>
                <a:latin typeface="+mj-lt"/>
                <a:ea typeface="Calibri" panose="020F0502020204030204" pitchFamily="34" charset="0"/>
                <a:cs typeface="Times New Roman" panose="02020603050405020304" pitchFamily="18" charset="0"/>
              </a:rPr>
              <a:t>  </a:t>
            </a:r>
            <a:endParaRPr lang="en-US" sz="1800" dirty="0">
              <a:effectLst/>
              <a:latin typeface="+mj-lt"/>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dirty="0">
                <a:effectLst/>
                <a:latin typeface="+mj-lt"/>
                <a:ea typeface="Calibri" panose="020F0502020204030204" pitchFamily="34" charset="0"/>
                <a:cs typeface="Times New Roman" panose="02020603050405020304" pitchFamily="18" charset="0"/>
              </a:rPr>
              <a:t> </a:t>
            </a:r>
          </a:p>
          <a:p>
            <a:pPr marL="457200" marR="0" indent="-457200" algn="just">
              <a:lnSpc>
                <a:spcPct val="115000"/>
              </a:lnSpc>
              <a:spcBef>
                <a:spcPts val="0"/>
              </a:spcBef>
              <a:spcAft>
                <a:spcPts val="0"/>
              </a:spcAft>
            </a:pPr>
            <a:r>
              <a:rPr lang="en-US" sz="1800" dirty="0">
                <a:effectLst/>
                <a:latin typeface="+mj-lt"/>
                <a:ea typeface="Calibri" panose="020F0502020204030204" pitchFamily="34" charset="0"/>
                <a:cs typeface="Times New Roman" panose="02020603050405020304" pitchFamily="18" charset="0"/>
              </a:rPr>
              <a:t>[5]	</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8"/>
              </a:rPr>
              <a:t>Ms.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8"/>
              </a:rPr>
              <a:t>Rakshitha.N</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8"/>
              </a:rPr>
              <a:t> and Ms.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8"/>
              </a:rPr>
              <a:t>Vaishnavi.R</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8"/>
              </a:rPr>
              <a:t>- Mining Worker Safety Helmet Using </a:t>
            </a:r>
            <a:r>
              <a:rPr lang="en-US" sz="1800" u="sng" dirty="0" err="1">
                <a:solidFill>
                  <a:srgbClr val="0000FF"/>
                </a:solidFill>
                <a:effectLst/>
                <a:latin typeface="+mj-lt"/>
                <a:ea typeface="Calibri" panose="020F0502020204030204" pitchFamily="34" charset="0"/>
                <a:cs typeface="Times New Roman" panose="02020603050405020304" pitchFamily="18" charset="0"/>
                <a:hlinkClick r:id="rId8"/>
              </a:rPr>
              <a:t>Iot</a:t>
            </a:r>
            <a:r>
              <a:rPr lang="en-US" sz="1800" dirty="0">
                <a:effectLst/>
                <a:latin typeface="+mj-lt"/>
                <a:ea typeface="Calibri" panose="020F0502020204030204" pitchFamily="34" charset="0"/>
                <a:cs typeface="Times New Roman" panose="02020603050405020304" pitchFamily="18" charset="0"/>
              </a:rPr>
              <a:t>. </a:t>
            </a:r>
            <a:r>
              <a:rPr lang="en-US" sz="1800" u="sng" dirty="0">
                <a:solidFill>
                  <a:srgbClr val="0000FF"/>
                </a:solidFill>
                <a:effectLst/>
                <a:latin typeface="+mj-lt"/>
                <a:ea typeface="Calibri" panose="020F0502020204030204" pitchFamily="34" charset="0"/>
                <a:cs typeface="Times New Roman" panose="02020603050405020304" pitchFamily="18" charset="0"/>
                <a:hlinkClick r:id="rId9"/>
              </a:rPr>
              <a:t>https://www.researchgate.net/publication/340261013_Iot_Based_Smart_Helmet_for_Mining_Industry_Application</a:t>
            </a:r>
            <a:r>
              <a:rPr lang="en-US" sz="1800" dirty="0">
                <a:effectLst/>
                <a:latin typeface="+mj-lt"/>
                <a:ea typeface="Calibri" panose="020F0502020204030204" pitchFamily="34" charset="0"/>
                <a:cs typeface="Times New Roman" panose="02020603050405020304" pitchFamily="18" charset="0"/>
              </a:rPr>
              <a:t> </a:t>
            </a:r>
          </a:p>
        </p:txBody>
      </p:sp>
      <p:sp>
        <p:nvSpPr>
          <p:cNvPr id="4" name="TextBox 3">
            <a:extLst>
              <a:ext uri="{FF2B5EF4-FFF2-40B4-BE49-F238E27FC236}">
                <a16:creationId xmlns:a16="http://schemas.microsoft.com/office/drawing/2014/main" id="{0F15D180-19FB-4E26-890E-CDB1DE38A33D}"/>
              </a:ext>
            </a:extLst>
          </p:cNvPr>
          <p:cNvSpPr txBox="1"/>
          <p:nvPr/>
        </p:nvSpPr>
        <p:spPr>
          <a:xfrm>
            <a:off x="1064397" y="398560"/>
            <a:ext cx="6096000" cy="916469"/>
          </a:xfrm>
          <a:prstGeom prst="rect">
            <a:avLst/>
          </a:prstGeom>
          <a:noFill/>
        </p:spPr>
        <p:txBody>
          <a:bodyPr wrap="square">
            <a:spAutoFit/>
          </a:bodyPr>
          <a:lstStyle/>
          <a:p>
            <a:pPr algn="just">
              <a:lnSpc>
                <a:spcPct val="150000"/>
              </a:lnSpc>
            </a:pPr>
            <a:r>
              <a:rPr lang="en-US" sz="4000" b="1" i="0" u="none" strike="noStrike" baseline="0" dirty="0">
                <a:solidFill>
                  <a:srgbClr val="4472C4"/>
                </a:solidFill>
                <a:effectLst>
                  <a:outerShdw blurRad="50800" dist="38100" dir="5400000" algn="t" rotWithShape="0">
                    <a:prstClr val="black">
                      <a:alpha val="40000"/>
                    </a:prstClr>
                  </a:outerShdw>
                </a:effectLst>
                <a:latin typeface="+mj-lt"/>
              </a:rPr>
              <a:t>REFERENCES :</a:t>
            </a:r>
          </a:p>
        </p:txBody>
      </p:sp>
    </p:spTree>
    <p:extLst>
      <p:ext uri="{BB962C8B-B14F-4D97-AF65-F5344CB8AC3E}">
        <p14:creationId xmlns:p14="http://schemas.microsoft.com/office/powerpoint/2010/main" val="49589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FDC791-CD4A-4F28-8F9A-C61F5B2CCA1F}"/>
              </a:ext>
            </a:extLst>
          </p:cNvPr>
          <p:cNvSpPr/>
          <p:nvPr/>
        </p:nvSpPr>
        <p:spPr>
          <a:xfrm>
            <a:off x="3190522" y="2644170"/>
            <a:ext cx="5810956" cy="1569660"/>
          </a:xfrm>
          <a:prstGeom prst="rect">
            <a:avLst/>
          </a:prstGeom>
          <a:noFill/>
        </p:spPr>
        <p:txBody>
          <a:bodyPr wrap="square" lIns="91440" tIns="45720" rIns="91440" bIns="45720">
            <a:spAutoFit/>
          </a:bodyPr>
          <a:lstStyle/>
          <a:p>
            <a:pPr algn="ctr"/>
            <a:r>
              <a:rPr lang="en-US"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898331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39B3D-4AD1-4DE9-9169-589D427FC112}"/>
              </a:ext>
            </a:extLst>
          </p:cNvPr>
          <p:cNvSpPr txBox="1"/>
          <p:nvPr/>
        </p:nvSpPr>
        <p:spPr>
          <a:xfrm>
            <a:off x="0" y="536599"/>
            <a:ext cx="12192000" cy="923330"/>
          </a:xfrm>
          <a:prstGeom prst="rect">
            <a:avLst/>
          </a:prstGeom>
          <a:noFill/>
        </p:spPr>
        <p:txBody>
          <a:bodyPr wrap="square" rtlCol="0">
            <a:spAutoFit/>
          </a:bodyPr>
          <a:lstStyle/>
          <a:p>
            <a:r>
              <a:rPr lang="en-US" sz="5400" dirty="0">
                <a:latin typeface="Tw Cen MT" panose="020B0602020104020603" pitchFamily="34" charset="0"/>
              </a:rPr>
              <a:t>     </a:t>
            </a:r>
            <a:r>
              <a:rPr lang="en-US" sz="5400" b="1" dirty="0">
                <a:ln w="9525">
                  <a:solidFill>
                    <a:schemeClr val="bg1"/>
                  </a:solidFill>
                  <a:prstDash val="solid"/>
                </a:ln>
                <a:effectLst>
                  <a:outerShdw blurRad="12700" dist="38100" dir="2700000" algn="tl" rotWithShape="0">
                    <a:schemeClr val="bg1">
                      <a:lumMod val="50000"/>
                    </a:schemeClr>
                  </a:outerShdw>
                </a:effectLst>
                <a:latin typeface="Tw Cen MT" panose="020B0602020104020603" pitchFamily="34" charset="0"/>
              </a:rPr>
              <a:t>CONTENTS</a:t>
            </a:r>
            <a:endParaRPr lang="en-US" sz="5400" dirty="0">
              <a:latin typeface="Tw Cen MT" panose="020B0602020104020603" pitchFamily="34" charset="0"/>
            </a:endParaRPr>
          </a:p>
        </p:txBody>
      </p:sp>
      <p:sp>
        <p:nvSpPr>
          <p:cNvPr id="5" name="TextBox 4">
            <a:extLst>
              <a:ext uri="{FF2B5EF4-FFF2-40B4-BE49-F238E27FC236}">
                <a16:creationId xmlns:a16="http://schemas.microsoft.com/office/drawing/2014/main" id="{134840EB-C383-4112-87DC-4DE8F4105559}"/>
              </a:ext>
            </a:extLst>
          </p:cNvPr>
          <p:cNvSpPr txBox="1"/>
          <p:nvPr/>
        </p:nvSpPr>
        <p:spPr>
          <a:xfrm>
            <a:off x="1636206" y="2580479"/>
            <a:ext cx="2275394" cy="307777"/>
          </a:xfrm>
          <a:prstGeom prst="rect">
            <a:avLst/>
          </a:prstGeom>
          <a:noFill/>
        </p:spPr>
        <p:txBody>
          <a:bodyPr wrap="square" tIns="0" bIns="0" rtlCol="0">
            <a:spAutoFit/>
          </a:bodyPr>
          <a:lstStyle/>
          <a:p>
            <a:r>
              <a:rPr lang="en-US" sz="2000" b="1" dirty="0">
                <a:solidFill>
                  <a:schemeClr val="tx2"/>
                </a:solidFill>
              </a:rPr>
              <a:t>Abstract</a:t>
            </a:r>
          </a:p>
        </p:txBody>
      </p:sp>
      <p:sp>
        <p:nvSpPr>
          <p:cNvPr id="7" name="Rectangle 6">
            <a:extLst>
              <a:ext uri="{FF2B5EF4-FFF2-40B4-BE49-F238E27FC236}">
                <a16:creationId xmlns:a16="http://schemas.microsoft.com/office/drawing/2014/main" id="{B32AADFF-0BC0-449B-BE65-BC1D9C6D0C3F}"/>
              </a:ext>
            </a:extLst>
          </p:cNvPr>
          <p:cNvSpPr/>
          <p:nvPr/>
        </p:nvSpPr>
        <p:spPr>
          <a:xfrm>
            <a:off x="885796" y="2397363"/>
            <a:ext cx="645750" cy="63126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01</a:t>
            </a:r>
          </a:p>
        </p:txBody>
      </p:sp>
      <p:sp>
        <p:nvSpPr>
          <p:cNvPr id="9" name="TextBox 8">
            <a:extLst>
              <a:ext uri="{FF2B5EF4-FFF2-40B4-BE49-F238E27FC236}">
                <a16:creationId xmlns:a16="http://schemas.microsoft.com/office/drawing/2014/main" id="{E2E722F5-7933-49B7-B992-37A9EF9B534D}"/>
              </a:ext>
            </a:extLst>
          </p:cNvPr>
          <p:cNvSpPr txBox="1"/>
          <p:nvPr/>
        </p:nvSpPr>
        <p:spPr>
          <a:xfrm>
            <a:off x="1636206" y="3806192"/>
            <a:ext cx="1939033" cy="307777"/>
          </a:xfrm>
          <a:prstGeom prst="rect">
            <a:avLst/>
          </a:prstGeom>
          <a:noFill/>
        </p:spPr>
        <p:txBody>
          <a:bodyPr wrap="square" tIns="0" bIns="0" rtlCol="0">
            <a:spAutoFit/>
          </a:bodyPr>
          <a:lstStyle/>
          <a:p>
            <a:r>
              <a:rPr lang="en-US" sz="2000" b="1" dirty="0">
                <a:solidFill>
                  <a:schemeClr val="accent1"/>
                </a:solidFill>
              </a:rPr>
              <a:t>Introduction</a:t>
            </a:r>
          </a:p>
        </p:txBody>
      </p:sp>
      <p:sp>
        <p:nvSpPr>
          <p:cNvPr id="11" name="Rectangle 10">
            <a:extLst>
              <a:ext uri="{FF2B5EF4-FFF2-40B4-BE49-F238E27FC236}">
                <a16:creationId xmlns:a16="http://schemas.microsoft.com/office/drawing/2014/main" id="{F2CA7227-E8BD-46DD-9166-B21AC9472F5F}"/>
              </a:ext>
            </a:extLst>
          </p:cNvPr>
          <p:cNvSpPr/>
          <p:nvPr/>
        </p:nvSpPr>
        <p:spPr>
          <a:xfrm>
            <a:off x="885796" y="3623076"/>
            <a:ext cx="645750" cy="631260"/>
          </a:xfrm>
          <a:prstGeom prst="rect">
            <a:avLst/>
          </a:prstGeom>
          <a:solidFill>
            <a:srgbClr val="2F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02</a:t>
            </a:r>
          </a:p>
        </p:txBody>
      </p:sp>
      <p:sp>
        <p:nvSpPr>
          <p:cNvPr id="13" name="TextBox 12">
            <a:extLst>
              <a:ext uri="{FF2B5EF4-FFF2-40B4-BE49-F238E27FC236}">
                <a16:creationId xmlns:a16="http://schemas.microsoft.com/office/drawing/2014/main" id="{48905802-0F9A-44FE-A5ED-9E2F12688C2A}"/>
              </a:ext>
            </a:extLst>
          </p:cNvPr>
          <p:cNvSpPr txBox="1"/>
          <p:nvPr/>
        </p:nvSpPr>
        <p:spPr>
          <a:xfrm>
            <a:off x="1636206" y="5031905"/>
            <a:ext cx="2275394" cy="307777"/>
          </a:xfrm>
          <a:prstGeom prst="rect">
            <a:avLst/>
          </a:prstGeom>
          <a:noFill/>
        </p:spPr>
        <p:txBody>
          <a:bodyPr wrap="square" tIns="0" bIns="0" rtlCol="0">
            <a:spAutoFit/>
          </a:bodyPr>
          <a:lstStyle/>
          <a:p>
            <a:r>
              <a:rPr lang="en-US" sz="2000" b="1" dirty="0">
                <a:solidFill>
                  <a:srgbClr val="ED7D31"/>
                </a:solidFill>
              </a:rPr>
              <a:t>Literature</a:t>
            </a:r>
            <a:r>
              <a:rPr lang="en-US" sz="2000" b="1" dirty="0">
                <a:solidFill>
                  <a:schemeClr val="accent2"/>
                </a:solidFill>
              </a:rPr>
              <a:t> </a:t>
            </a:r>
            <a:r>
              <a:rPr lang="en-US" sz="2000" b="1" dirty="0">
                <a:solidFill>
                  <a:srgbClr val="ED7D31"/>
                </a:solidFill>
              </a:rPr>
              <a:t>Survey</a:t>
            </a:r>
          </a:p>
        </p:txBody>
      </p:sp>
      <p:sp>
        <p:nvSpPr>
          <p:cNvPr id="15" name="Rectangle 14">
            <a:extLst>
              <a:ext uri="{FF2B5EF4-FFF2-40B4-BE49-F238E27FC236}">
                <a16:creationId xmlns:a16="http://schemas.microsoft.com/office/drawing/2014/main" id="{A694FE1F-8F18-4E3D-8E2F-F8A9B08A2874}"/>
              </a:ext>
            </a:extLst>
          </p:cNvPr>
          <p:cNvSpPr/>
          <p:nvPr/>
        </p:nvSpPr>
        <p:spPr>
          <a:xfrm>
            <a:off x="885796" y="4848790"/>
            <a:ext cx="645750" cy="63126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03</a:t>
            </a:r>
          </a:p>
        </p:txBody>
      </p:sp>
      <p:sp>
        <p:nvSpPr>
          <p:cNvPr id="17" name="TextBox 16">
            <a:extLst>
              <a:ext uri="{FF2B5EF4-FFF2-40B4-BE49-F238E27FC236}">
                <a16:creationId xmlns:a16="http://schemas.microsoft.com/office/drawing/2014/main" id="{F064C90E-64A1-4D8E-9B7E-1C8341877B4F}"/>
              </a:ext>
            </a:extLst>
          </p:cNvPr>
          <p:cNvSpPr txBox="1"/>
          <p:nvPr/>
        </p:nvSpPr>
        <p:spPr>
          <a:xfrm>
            <a:off x="5247914" y="2559955"/>
            <a:ext cx="2776803" cy="307777"/>
          </a:xfrm>
          <a:prstGeom prst="rect">
            <a:avLst/>
          </a:prstGeom>
          <a:noFill/>
        </p:spPr>
        <p:txBody>
          <a:bodyPr wrap="square" tIns="0" bIns="0" rtlCol="0">
            <a:spAutoFit/>
          </a:bodyPr>
          <a:lstStyle/>
          <a:p>
            <a:r>
              <a:rPr lang="en-US" sz="2000" b="1" dirty="0">
                <a:solidFill>
                  <a:schemeClr val="tx2"/>
                </a:solidFill>
              </a:rPr>
              <a:t>Problem Statement</a:t>
            </a:r>
          </a:p>
        </p:txBody>
      </p:sp>
      <p:sp>
        <p:nvSpPr>
          <p:cNvPr id="19" name="Rectangle 18">
            <a:extLst>
              <a:ext uri="{FF2B5EF4-FFF2-40B4-BE49-F238E27FC236}">
                <a16:creationId xmlns:a16="http://schemas.microsoft.com/office/drawing/2014/main" id="{3394A62E-19FD-4BF8-99CA-89E59AAD4BA7}"/>
              </a:ext>
            </a:extLst>
          </p:cNvPr>
          <p:cNvSpPr/>
          <p:nvPr/>
        </p:nvSpPr>
        <p:spPr>
          <a:xfrm>
            <a:off x="4497504" y="2398214"/>
            <a:ext cx="645750" cy="6312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04</a:t>
            </a:r>
          </a:p>
        </p:txBody>
      </p:sp>
      <p:sp>
        <p:nvSpPr>
          <p:cNvPr id="21" name="TextBox 20">
            <a:extLst>
              <a:ext uri="{FF2B5EF4-FFF2-40B4-BE49-F238E27FC236}">
                <a16:creationId xmlns:a16="http://schemas.microsoft.com/office/drawing/2014/main" id="{7EBFA238-1753-4E0D-9A14-AEA345C95C05}"/>
              </a:ext>
            </a:extLst>
          </p:cNvPr>
          <p:cNvSpPr txBox="1"/>
          <p:nvPr/>
        </p:nvSpPr>
        <p:spPr>
          <a:xfrm>
            <a:off x="5247914" y="3785668"/>
            <a:ext cx="2776803" cy="307777"/>
          </a:xfrm>
          <a:prstGeom prst="rect">
            <a:avLst/>
          </a:prstGeom>
          <a:noFill/>
        </p:spPr>
        <p:txBody>
          <a:bodyPr wrap="square" tIns="0" bIns="0" rtlCol="0">
            <a:spAutoFit/>
          </a:bodyPr>
          <a:lstStyle/>
          <a:p>
            <a:r>
              <a:rPr lang="en-US" sz="2000" b="1" dirty="0">
                <a:solidFill>
                  <a:schemeClr val="accent1"/>
                </a:solidFill>
              </a:rPr>
              <a:t>Objectives</a:t>
            </a:r>
          </a:p>
        </p:txBody>
      </p:sp>
      <p:sp>
        <p:nvSpPr>
          <p:cNvPr id="23" name="Rectangle 22">
            <a:extLst>
              <a:ext uri="{FF2B5EF4-FFF2-40B4-BE49-F238E27FC236}">
                <a16:creationId xmlns:a16="http://schemas.microsoft.com/office/drawing/2014/main" id="{56C4D6C5-793D-4FC5-ABC3-7EF6D30B79B1}"/>
              </a:ext>
            </a:extLst>
          </p:cNvPr>
          <p:cNvSpPr/>
          <p:nvPr/>
        </p:nvSpPr>
        <p:spPr>
          <a:xfrm>
            <a:off x="4497504" y="3623927"/>
            <a:ext cx="645750" cy="631260"/>
          </a:xfrm>
          <a:prstGeom prst="rect">
            <a:avLst/>
          </a:prstGeom>
          <a:solidFill>
            <a:srgbClr val="2F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05</a:t>
            </a:r>
          </a:p>
        </p:txBody>
      </p:sp>
      <p:sp>
        <p:nvSpPr>
          <p:cNvPr id="25" name="TextBox 24">
            <a:extLst>
              <a:ext uri="{FF2B5EF4-FFF2-40B4-BE49-F238E27FC236}">
                <a16:creationId xmlns:a16="http://schemas.microsoft.com/office/drawing/2014/main" id="{09ADB9B2-BDBF-483C-BAE7-D260110BF29A}"/>
              </a:ext>
            </a:extLst>
          </p:cNvPr>
          <p:cNvSpPr txBox="1"/>
          <p:nvPr/>
        </p:nvSpPr>
        <p:spPr>
          <a:xfrm>
            <a:off x="5247914" y="5011381"/>
            <a:ext cx="2776803" cy="307777"/>
          </a:xfrm>
          <a:prstGeom prst="rect">
            <a:avLst/>
          </a:prstGeom>
          <a:noFill/>
        </p:spPr>
        <p:txBody>
          <a:bodyPr wrap="square" tIns="0" bIns="0" rtlCol="0">
            <a:spAutoFit/>
          </a:bodyPr>
          <a:lstStyle/>
          <a:p>
            <a:r>
              <a:rPr lang="en-US" sz="2000" b="1" dirty="0">
                <a:solidFill>
                  <a:srgbClr val="ED7D31"/>
                </a:solidFill>
              </a:rPr>
              <a:t>Proposed Methodology</a:t>
            </a:r>
          </a:p>
        </p:txBody>
      </p:sp>
      <p:sp>
        <p:nvSpPr>
          <p:cNvPr id="27" name="Rectangle 26">
            <a:extLst>
              <a:ext uri="{FF2B5EF4-FFF2-40B4-BE49-F238E27FC236}">
                <a16:creationId xmlns:a16="http://schemas.microsoft.com/office/drawing/2014/main" id="{448AE7CD-0020-4012-9797-7FB6E4819672}"/>
              </a:ext>
            </a:extLst>
          </p:cNvPr>
          <p:cNvSpPr/>
          <p:nvPr/>
        </p:nvSpPr>
        <p:spPr>
          <a:xfrm>
            <a:off x="4497504" y="4849641"/>
            <a:ext cx="645750" cy="63126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06</a:t>
            </a:r>
          </a:p>
        </p:txBody>
      </p:sp>
      <p:grpSp>
        <p:nvGrpSpPr>
          <p:cNvPr id="28" name="Group 27">
            <a:extLst>
              <a:ext uri="{FF2B5EF4-FFF2-40B4-BE49-F238E27FC236}">
                <a16:creationId xmlns:a16="http://schemas.microsoft.com/office/drawing/2014/main" id="{4E55A2E3-CEF3-4F5E-A284-7C77BA2B10B9}"/>
              </a:ext>
            </a:extLst>
          </p:cNvPr>
          <p:cNvGrpSpPr/>
          <p:nvPr/>
        </p:nvGrpSpPr>
        <p:grpSpPr>
          <a:xfrm>
            <a:off x="1185811" y="3304538"/>
            <a:ext cx="45720" cy="1268336"/>
            <a:chOff x="1317803" y="3030884"/>
            <a:chExt cx="0" cy="1591474"/>
          </a:xfrm>
        </p:grpSpPr>
        <p:cxnSp>
          <p:nvCxnSpPr>
            <p:cNvPr id="29" name="Straight Connector 28">
              <a:extLst>
                <a:ext uri="{FF2B5EF4-FFF2-40B4-BE49-F238E27FC236}">
                  <a16:creationId xmlns:a16="http://schemas.microsoft.com/office/drawing/2014/main" id="{C34162D0-9913-4C0B-9044-C5621C0D5C40}"/>
                </a:ext>
              </a:extLst>
            </p:cNvPr>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BDF463E-D9F4-4052-9557-0643AD508AC5}"/>
                </a:ext>
              </a:extLst>
            </p:cNvPr>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7FACD73-2EAF-4514-A67A-279CABA5878D}"/>
              </a:ext>
            </a:extLst>
          </p:cNvPr>
          <p:cNvGrpSpPr/>
          <p:nvPr/>
        </p:nvGrpSpPr>
        <p:grpSpPr>
          <a:xfrm>
            <a:off x="4797519" y="3305389"/>
            <a:ext cx="45720" cy="1268336"/>
            <a:chOff x="1317803" y="3030884"/>
            <a:chExt cx="0" cy="1591474"/>
          </a:xfrm>
        </p:grpSpPr>
        <p:cxnSp>
          <p:nvCxnSpPr>
            <p:cNvPr id="32" name="Straight Connector 31">
              <a:extLst>
                <a:ext uri="{FF2B5EF4-FFF2-40B4-BE49-F238E27FC236}">
                  <a16:creationId xmlns:a16="http://schemas.microsoft.com/office/drawing/2014/main" id="{433C6DA4-E1A7-45AE-96BC-2DC1A022C3A0}"/>
                </a:ext>
              </a:extLst>
            </p:cNvPr>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0226FE-16CF-4EC9-894C-C3FEB99824DD}"/>
                </a:ext>
              </a:extLst>
            </p:cNvPr>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8C8E4B17-FEA3-4580-9936-C06CB8C8634F}"/>
              </a:ext>
            </a:extLst>
          </p:cNvPr>
          <p:cNvSpPr txBox="1"/>
          <p:nvPr/>
        </p:nvSpPr>
        <p:spPr>
          <a:xfrm>
            <a:off x="9221332" y="2559955"/>
            <a:ext cx="2469018" cy="307777"/>
          </a:xfrm>
          <a:prstGeom prst="rect">
            <a:avLst/>
          </a:prstGeom>
          <a:noFill/>
        </p:spPr>
        <p:txBody>
          <a:bodyPr wrap="square" tIns="0" bIns="0" rtlCol="0">
            <a:spAutoFit/>
          </a:bodyPr>
          <a:lstStyle/>
          <a:p>
            <a:r>
              <a:rPr lang="en-US" sz="2000" b="1" dirty="0">
                <a:solidFill>
                  <a:schemeClr val="tx2"/>
                </a:solidFill>
              </a:rPr>
              <a:t>Requirements</a:t>
            </a:r>
          </a:p>
        </p:txBody>
      </p:sp>
      <p:sp>
        <p:nvSpPr>
          <p:cNvPr id="37" name="Rectangle 36">
            <a:extLst>
              <a:ext uri="{FF2B5EF4-FFF2-40B4-BE49-F238E27FC236}">
                <a16:creationId xmlns:a16="http://schemas.microsoft.com/office/drawing/2014/main" id="{C35340E1-A1FF-4611-A337-B7A816F7DB11}"/>
              </a:ext>
            </a:extLst>
          </p:cNvPr>
          <p:cNvSpPr/>
          <p:nvPr/>
        </p:nvSpPr>
        <p:spPr>
          <a:xfrm>
            <a:off x="8470922" y="2397363"/>
            <a:ext cx="645750" cy="63126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07</a:t>
            </a:r>
          </a:p>
        </p:txBody>
      </p:sp>
      <p:sp>
        <p:nvSpPr>
          <p:cNvPr id="39" name="TextBox 38">
            <a:extLst>
              <a:ext uri="{FF2B5EF4-FFF2-40B4-BE49-F238E27FC236}">
                <a16:creationId xmlns:a16="http://schemas.microsoft.com/office/drawing/2014/main" id="{8130AAC2-559A-4467-982B-BAABFA63E7F0}"/>
              </a:ext>
            </a:extLst>
          </p:cNvPr>
          <p:cNvSpPr txBox="1"/>
          <p:nvPr/>
        </p:nvSpPr>
        <p:spPr>
          <a:xfrm>
            <a:off x="9221332" y="3786694"/>
            <a:ext cx="2401262" cy="307777"/>
          </a:xfrm>
          <a:prstGeom prst="rect">
            <a:avLst/>
          </a:prstGeom>
          <a:noFill/>
        </p:spPr>
        <p:txBody>
          <a:bodyPr wrap="square" tIns="0" bIns="0" rtlCol="0">
            <a:spAutoFit/>
          </a:bodyPr>
          <a:lstStyle/>
          <a:p>
            <a:r>
              <a:rPr lang="en-US" sz="2000" b="1" dirty="0">
                <a:solidFill>
                  <a:schemeClr val="accent1"/>
                </a:solidFill>
              </a:rPr>
              <a:t>Experimental Results</a:t>
            </a:r>
          </a:p>
        </p:txBody>
      </p:sp>
      <p:sp>
        <p:nvSpPr>
          <p:cNvPr id="41" name="Rectangle 40">
            <a:extLst>
              <a:ext uri="{FF2B5EF4-FFF2-40B4-BE49-F238E27FC236}">
                <a16:creationId xmlns:a16="http://schemas.microsoft.com/office/drawing/2014/main" id="{B89F5679-7025-41A6-85EE-1BE48F8EBD1B}"/>
              </a:ext>
            </a:extLst>
          </p:cNvPr>
          <p:cNvSpPr/>
          <p:nvPr/>
        </p:nvSpPr>
        <p:spPr>
          <a:xfrm>
            <a:off x="8470922" y="3623076"/>
            <a:ext cx="645750" cy="631260"/>
          </a:xfrm>
          <a:prstGeom prst="rect">
            <a:avLst/>
          </a:prstGeom>
          <a:solidFill>
            <a:srgbClr val="2F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08</a:t>
            </a:r>
          </a:p>
        </p:txBody>
      </p:sp>
      <p:sp>
        <p:nvSpPr>
          <p:cNvPr id="43" name="TextBox 42">
            <a:extLst>
              <a:ext uri="{FF2B5EF4-FFF2-40B4-BE49-F238E27FC236}">
                <a16:creationId xmlns:a16="http://schemas.microsoft.com/office/drawing/2014/main" id="{9792B67A-7B95-49F7-B3D5-7ECF09F57A18}"/>
              </a:ext>
            </a:extLst>
          </p:cNvPr>
          <p:cNvSpPr txBox="1"/>
          <p:nvPr/>
        </p:nvSpPr>
        <p:spPr>
          <a:xfrm>
            <a:off x="9221332" y="5031905"/>
            <a:ext cx="2176918" cy="307777"/>
          </a:xfrm>
          <a:prstGeom prst="rect">
            <a:avLst/>
          </a:prstGeom>
          <a:noFill/>
        </p:spPr>
        <p:txBody>
          <a:bodyPr wrap="square" tIns="0" bIns="0" rtlCol="0">
            <a:spAutoFit/>
          </a:bodyPr>
          <a:lstStyle/>
          <a:p>
            <a:r>
              <a:rPr lang="en-US" sz="2000" b="1" dirty="0">
                <a:solidFill>
                  <a:srgbClr val="ED7D31"/>
                </a:solidFill>
              </a:rPr>
              <a:t>Conclusion</a:t>
            </a:r>
          </a:p>
        </p:txBody>
      </p:sp>
      <p:sp>
        <p:nvSpPr>
          <p:cNvPr id="45" name="Rectangle 44">
            <a:extLst>
              <a:ext uri="{FF2B5EF4-FFF2-40B4-BE49-F238E27FC236}">
                <a16:creationId xmlns:a16="http://schemas.microsoft.com/office/drawing/2014/main" id="{8DFF6C9E-E4EA-405F-81D7-A0F0A41FD6BF}"/>
              </a:ext>
            </a:extLst>
          </p:cNvPr>
          <p:cNvSpPr/>
          <p:nvPr/>
        </p:nvSpPr>
        <p:spPr>
          <a:xfrm>
            <a:off x="8470922" y="4848790"/>
            <a:ext cx="645750" cy="631260"/>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Calibri" panose="020F0502020204030204" pitchFamily="34" charset="0"/>
                <a:ea typeface="Roboto Black" panose="02000000000000000000" pitchFamily="2" charset="0"/>
                <a:cs typeface="Calibri" panose="020F0502020204030204" pitchFamily="34" charset="0"/>
              </a:rPr>
              <a:t>09</a:t>
            </a:r>
          </a:p>
        </p:txBody>
      </p:sp>
      <p:grpSp>
        <p:nvGrpSpPr>
          <p:cNvPr id="46" name="Group 45">
            <a:extLst>
              <a:ext uri="{FF2B5EF4-FFF2-40B4-BE49-F238E27FC236}">
                <a16:creationId xmlns:a16="http://schemas.microsoft.com/office/drawing/2014/main" id="{D3E4D630-3B05-4C05-84A9-CC4E558977E7}"/>
              </a:ext>
            </a:extLst>
          </p:cNvPr>
          <p:cNvGrpSpPr/>
          <p:nvPr/>
        </p:nvGrpSpPr>
        <p:grpSpPr>
          <a:xfrm>
            <a:off x="8793797" y="3317238"/>
            <a:ext cx="45720" cy="1268336"/>
            <a:chOff x="1317803" y="3030884"/>
            <a:chExt cx="0" cy="1591474"/>
          </a:xfrm>
        </p:grpSpPr>
        <p:cxnSp>
          <p:nvCxnSpPr>
            <p:cNvPr id="47" name="Straight Connector 46">
              <a:extLst>
                <a:ext uri="{FF2B5EF4-FFF2-40B4-BE49-F238E27FC236}">
                  <a16:creationId xmlns:a16="http://schemas.microsoft.com/office/drawing/2014/main" id="{FC0CFF73-481C-4F27-B57E-6E69298AD8C9}"/>
                </a:ext>
              </a:extLst>
            </p:cNvPr>
            <p:cNvCxnSpPr>
              <a:cxnSpLocks/>
            </p:cNvCxnSpPr>
            <p:nvPr/>
          </p:nvCxnSpPr>
          <p:spPr>
            <a:xfrm>
              <a:off x="1317803" y="3030884"/>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9744E77-B861-4103-9E9A-A59F4FCB5389}"/>
                </a:ext>
              </a:extLst>
            </p:cNvPr>
            <p:cNvCxnSpPr>
              <a:cxnSpLocks/>
            </p:cNvCxnSpPr>
            <p:nvPr/>
          </p:nvCxnSpPr>
          <p:spPr>
            <a:xfrm>
              <a:off x="1317803" y="4256598"/>
              <a:ext cx="0" cy="36576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50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500"/>
                                        <p:tgtEl>
                                          <p:spTgt spid="1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par>
                                <p:cTn id="41" presetID="22" presetClass="entr" presetSubtype="4"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down)">
                                      <p:cBhvr>
                                        <p:cTn id="43" dur="500"/>
                                        <p:tgtEl>
                                          <p:spTgt spid="28"/>
                                        </p:tgtEl>
                                      </p:cBhvr>
                                    </p:animEffect>
                                  </p:childTnLst>
                                </p:cTn>
                              </p:par>
                              <p:par>
                                <p:cTn id="44" presetID="22" presetClass="entr" presetSubtype="4"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down)">
                                      <p:cBhvr>
                                        <p:cTn id="58" dur="500"/>
                                        <p:tgtEl>
                                          <p:spTgt spid="4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down)">
                                      <p:cBhvr>
                                        <p:cTn id="61" dur="500"/>
                                        <p:tgtEl>
                                          <p:spTgt spid="43"/>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down)">
                                      <p:cBhvr>
                                        <p:cTn id="64" dur="500"/>
                                        <p:tgtEl>
                                          <p:spTgt spid="45"/>
                                        </p:tgtEl>
                                      </p:cBhvr>
                                    </p:animEffect>
                                  </p:childTnLst>
                                </p:cTn>
                              </p:par>
                              <p:par>
                                <p:cTn id="65" presetID="22" presetClass="entr" presetSubtype="4"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down)">
                                      <p:cBhvr>
                                        <p:cTn id="6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1" grpId="0" animBg="1"/>
      <p:bldP spid="13" grpId="0"/>
      <p:bldP spid="15" grpId="0" animBg="1"/>
      <p:bldP spid="17" grpId="0"/>
      <p:bldP spid="19" grpId="0" animBg="1"/>
      <p:bldP spid="21" grpId="0"/>
      <p:bldP spid="23" grpId="0" animBg="1"/>
      <p:bldP spid="25" grpId="0"/>
      <p:bldP spid="27" grpId="0" animBg="1"/>
      <p:bldP spid="35" grpId="0"/>
      <p:bldP spid="37" grpId="0" animBg="1"/>
      <p:bldP spid="39" grpId="0"/>
      <p:bldP spid="41" grpId="0" animBg="1"/>
      <p:bldP spid="43" grpId="0"/>
      <p:bldP spid="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931B749-BA25-40E6-9D82-9AC8895DEEC4}"/>
              </a:ext>
            </a:extLst>
          </p:cNvPr>
          <p:cNvSpPr txBox="1">
            <a:spLocks/>
          </p:cNvSpPr>
          <p:nvPr/>
        </p:nvSpPr>
        <p:spPr>
          <a:xfrm>
            <a:off x="685239" y="1938658"/>
            <a:ext cx="10821521" cy="5017953"/>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2900" dirty="0">
                <a:latin typeface="TimesNewRoman,Bold"/>
                <a:ea typeface="Calibri" panose="020F0502020204030204" pitchFamily="34" charset="0"/>
                <a:cs typeface="TimesNewRoman,Bold"/>
              </a:rPr>
              <a:t>	</a:t>
            </a:r>
            <a:r>
              <a:rPr lang="en-US" sz="2900" dirty="0">
                <a:latin typeface="+mj-lt"/>
              </a:rPr>
              <a:t>The underground mines all over the world are adversely affected by various hazards including gaseous explosions, landslides, fire hazards, etc. This leads to the significance of safety for the mine workers. The proposed work talks about safety helmet which is used to avoid the accidents which will cause in the work space with a low-cost sensor. The</a:t>
            </a:r>
            <a:r>
              <a:rPr lang="en-US" sz="2900" dirty="0">
                <a:latin typeface="+mj-lt"/>
                <a:ea typeface="Calibri" panose="020F0502020204030204" pitchFamily="34" charset="0"/>
                <a:cs typeface="TimesNewRoman,Bold"/>
              </a:rPr>
              <a:t> smart helmet has been produced to assist miners operating in the mining industry. Many risky incidents commonly occur in the mining sector, many of which result in life-threatening injuries or death. A miner's helmet is one of the most regularly used safety equipment for mine workers hence it must be loaded with some more advanced features. With the use of different sensors, the smart helmet will be able to identify catastrophic situations such as hazardous gases like Carbon-Monoxide, CH4, LPG, and natural gases. Whether the miner is wearing his helmet or not is detected by an infrared sensor. Each sensor has a critical value that, if exceeded, causes the buzzer to activate and the LEDs to illuminate, signaling the miners and supervisors. </a:t>
            </a:r>
            <a:r>
              <a:rPr lang="en-US" sz="2900" dirty="0">
                <a:latin typeface="+mj-lt"/>
              </a:rPr>
              <a:t>Using ESP32 Cam to monitor the mine worker continuously</a:t>
            </a:r>
            <a:r>
              <a:rPr lang="en-US" sz="2900" dirty="0">
                <a:latin typeface="+mj-lt"/>
                <a:ea typeface="Calibri" panose="020F0502020204030204" pitchFamily="34" charset="0"/>
                <a:cs typeface="TimesNewRoman,Bold"/>
              </a:rPr>
              <a:t>. Furthermore, a Emergency Button has been implemented, which, when pressed, sends an emergency signal via Blynk app to higher authorities outside the mines. A mobile application has also been created to display all of the data supplied wirelessly from the sensors. As a result, the proposed smart helmet protects miners from any upcoming accidents.</a:t>
            </a:r>
          </a:p>
          <a:p>
            <a:pPr marL="0" indent="0">
              <a:lnSpc>
                <a:spcPct val="150000"/>
              </a:lnSpc>
              <a:buFont typeface="Arial" panose="020B0604020202020204" pitchFamily="34" charset="0"/>
              <a:buNone/>
            </a:pPr>
            <a:r>
              <a:rPr lang="en-US" sz="2900" b="1" i="1" dirty="0">
                <a:latin typeface="TimesNewRoman,BoldItalic"/>
              </a:rPr>
              <a:t>Keywords— Internet of things, Blynk, ESP-8266, ESP32 CAM module, DHT11, MQ6, helmet.</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dirty="0"/>
          </a:p>
        </p:txBody>
      </p:sp>
      <p:sp>
        <p:nvSpPr>
          <p:cNvPr id="3" name="TextBox 2">
            <a:extLst>
              <a:ext uri="{FF2B5EF4-FFF2-40B4-BE49-F238E27FC236}">
                <a16:creationId xmlns:a16="http://schemas.microsoft.com/office/drawing/2014/main" id="{0DD5C0B6-99EC-4660-8462-F5DA98E8EEEB}"/>
              </a:ext>
            </a:extLst>
          </p:cNvPr>
          <p:cNvSpPr txBox="1"/>
          <p:nvPr/>
        </p:nvSpPr>
        <p:spPr>
          <a:xfrm>
            <a:off x="0" y="632162"/>
            <a:ext cx="12192000" cy="923330"/>
          </a:xfrm>
          <a:prstGeom prst="rect">
            <a:avLst/>
          </a:prstGeom>
          <a:solidFill>
            <a:srgbClr val="44546A"/>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rPr>
              <a:t>ABSTRACT</a:t>
            </a:r>
            <a:endParaRPr lang="en-US" sz="54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15145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0BD91-8D1C-4871-8D07-9A39321A092E}"/>
              </a:ext>
            </a:extLst>
          </p:cNvPr>
          <p:cNvSpPr txBox="1"/>
          <p:nvPr/>
        </p:nvSpPr>
        <p:spPr>
          <a:xfrm>
            <a:off x="0" y="625499"/>
            <a:ext cx="12192000" cy="923330"/>
          </a:xfrm>
          <a:prstGeom prst="rect">
            <a:avLst/>
          </a:prstGeom>
          <a:solidFill>
            <a:srgbClr val="4472C4"/>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rPr>
              <a:t>INTRODUCTION</a:t>
            </a:r>
            <a:endParaRPr lang="en-US" sz="5400" dirty="0">
              <a:solidFill>
                <a:schemeClr val="bg1"/>
              </a:solidFill>
              <a:latin typeface="Tw Cen MT" panose="020B0602020104020603" pitchFamily="34" charset="0"/>
            </a:endParaRPr>
          </a:p>
        </p:txBody>
      </p:sp>
      <p:sp>
        <p:nvSpPr>
          <p:cNvPr id="4" name="TextBox 3">
            <a:extLst>
              <a:ext uri="{FF2B5EF4-FFF2-40B4-BE49-F238E27FC236}">
                <a16:creationId xmlns:a16="http://schemas.microsoft.com/office/drawing/2014/main" id="{D416E2C8-336C-4203-B5FD-DB7B9753C2CA}"/>
              </a:ext>
            </a:extLst>
          </p:cNvPr>
          <p:cNvSpPr txBox="1"/>
          <p:nvPr/>
        </p:nvSpPr>
        <p:spPr>
          <a:xfrm>
            <a:off x="695325" y="1863708"/>
            <a:ext cx="10801350" cy="4524315"/>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sz="1800" b="0" i="0" u="none" strike="noStrike" baseline="0" dirty="0">
                <a:latin typeface="Tw Cen MT" panose="020B0602020104020603" pitchFamily="34" charset="0"/>
              </a:rPr>
              <a:t>  In the 21st century, the mining industry has become one of the most dominant sectors of the economy because of the increasing need for metals and other geological materials.</a:t>
            </a:r>
          </a:p>
          <a:p>
            <a:pPr marL="285750" indent="-285750" algn="just">
              <a:lnSpc>
                <a:spcPct val="150000"/>
              </a:lnSpc>
              <a:buFont typeface="Wingdings" panose="05000000000000000000" pitchFamily="2" charset="2"/>
              <a:buChar char="v"/>
            </a:pPr>
            <a:r>
              <a:rPr lang="en-US" sz="1800" b="0" i="0" u="none" strike="noStrike" baseline="0" dirty="0">
                <a:latin typeface="Tw Cen MT" panose="020B0602020104020603" pitchFamily="34" charset="0"/>
              </a:rPr>
              <a:t>  In our project,</a:t>
            </a:r>
            <a:r>
              <a:rPr lang="en-US" sz="1800" b="0" i="0" u="none" strike="noStrike" dirty="0">
                <a:latin typeface="Tw Cen MT" panose="020B0602020104020603" pitchFamily="34" charset="0"/>
              </a:rPr>
              <a:t> </a:t>
            </a:r>
            <a:r>
              <a:rPr lang="en-US" sz="1800" b="0" i="0" u="none" strike="noStrike" baseline="0" dirty="0">
                <a:latin typeface="Tw Cen MT" panose="020B0602020104020603" pitchFamily="34" charset="0"/>
              </a:rPr>
              <a:t>Multiple sensors are mounted on the smart helmet that will help to detect any change in environmental parameters and is also capable </a:t>
            </a:r>
            <a:r>
              <a:rPr lang="en-US" sz="1800" dirty="0">
                <a:latin typeface="Tw Cen MT" panose="020B0602020104020603" pitchFamily="34" charset="0"/>
              </a:rPr>
              <a:t>to monitor the mine workers location continuously using ESP32 Cam.</a:t>
            </a:r>
          </a:p>
          <a:p>
            <a:pPr marL="285750" indent="-285750" algn="just">
              <a:lnSpc>
                <a:spcPct val="150000"/>
              </a:lnSpc>
              <a:buFont typeface="Wingdings" panose="05000000000000000000" pitchFamily="2" charset="2"/>
              <a:buChar char="v"/>
            </a:pPr>
            <a:r>
              <a:rPr lang="en-US" dirty="0">
                <a:latin typeface="Tw Cen MT" panose="020B0602020104020603" pitchFamily="34" charset="0"/>
              </a:rPr>
              <a:t>The presence of helmet on the workers head is identified by the IR sensor mounted on the helmet and is notified to the supervisor through the Blynk app.</a:t>
            </a:r>
            <a:endParaRPr lang="en-US" sz="1800" dirty="0">
              <a:latin typeface="Tw Cen MT" panose="020B0602020104020603" pitchFamily="34" charset="0"/>
            </a:endParaRPr>
          </a:p>
          <a:p>
            <a:pPr marL="285750" indent="-285750" algn="just">
              <a:lnSpc>
                <a:spcPct val="150000"/>
              </a:lnSpc>
              <a:buFont typeface="Wingdings" panose="05000000000000000000" pitchFamily="2" charset="2"/>
              <a:buChar char="v"/>
            </a:pPr>
            <a:r>
              <a:rPr lang="en-US" sz="1800" b="0" i="0" u="none" strike="noStrike" baseline="0" dirty="0">
                <a:latin typeface="Tw Cen MT" panose="020B0602020104020603" pitchFamily="34" charset="0"/>
              </a:rPr>
              <a:t>In the proposed safety helmet, there are three salient features. First is detecting the presence of </a:t>
            </a:r>
            <a:r>
              <a:rPr lang="en-US" sz="1800" dirty="0">
                <a:latin typeface="Tw Cen MT" panose="020B0602020104020603" pitchFamily="34" charset="0"/>
              </a:rPr>
              <a:t>hazardous</a:t>
            </a:r>
            <a:r>
              <a:rPr lang="en-US" sz="1800" b="0" i="0" u="none" strike="noStrike" baseline="0" dirty="0">
                <a:latin typeface="Tw Cen MT" panose="020B0602020104020603" pitchFamily="34" charset="0"/>
              </a:rPr>
              <a:t> gases , the second is helmet removal by the miners, and the third one is the emergency button pressed in any adverse situation and the fourth one is to continuously monitor the worker’s location using ESP-32 cam.</a:t>
            </a:r>
          </a:p>
          <a:p>
            <a:pPr marL="285750" indent="-285750" algn="just">
              <a:buFont typeface="Wingdings" panose="05000000000000000000" pitchFamily="2" charset="2"/>
              <a:buChar char="v"/>
            </a:pPr>
            <a:r>
              <a:rPr lang="en-US" sz="1800" dirty="0">
                <a:latin typeface="Tw Cen MT" panose="020B0602020104020603" pitchFamily="34" charset="0"/>
              </a:rPr>
              <a:t>  S</a:t>
            </a:r>
            <a:r>
              <a:rPr lang="en-US" sz="1800" b="0" i="0" u="none" strike="noStrike" baseline="0" dirty="0">
                <a:latin typeface="Tw Cen MT" panose="020B0602020104020603" pitchFamily="34" charset="0"/>
              </a:rPr>
              <a:t>ince the cost of fitting and maintaining the cabling is high, We are using  wireless communication system.</a:t>
            </a:r>
            <a:endParaRPr lang="en-US" sz="1800" dirty="0">
              <a:latin typeface="Tw Cen MT" panose="020B0602020104020603" pitchFamily="34" charset="0"/>
            </a:endParaRPr>
          </a:p>
        </p:txBody>
      </p:sp>
    </p:spTree>
    <p:extLst>
      <p:ext uri="{BB962C8B-B14F-4D97-AF65-F5344CB8AC3E}">
        <p14:creationId xmlns:p14="http://schemas.microsoft.com/office/powerpoint/2010/main" val="365919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5DE53-4B73-4BB5-8687-60FF37FF8970}"/>
              </a:ext>
            </a:extLst>
          </p:cNvPr>
          <p:cNvSpPr txBox="1"/>
          <p:nvPr/>
        </p:nvSpPr>
        <p:spPr>
          <a:xfrm>
            <a:off x="-8967" y="609604"/>
            <a:ext cx="12192000" cy="923330"/>
          </a:xfrm>
          <a:prstGeom prst="rect">
            <a:avLst/>
          </a:prstGeom>
          <a:solidFill>
            <a:srgbClr val="ED7D31"/>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rPr>
              <a:t>LITERATURE SURVEY</a:t>
            </a:r>
            <a:endParaRPr lang="en-US" sz="5400" dirty="0">
              <a:solidFill>
                <a:schemeClr val="bg1"/>
              </a:solidFill>
              <a:latin typeface="Tw Cen MT" panose="020B0602020104020603" pitchFamily="34" charset="0"/>
            </a:endParaRPr>
          </a:p>
        </p:txBody>
      </p:sp>
      <p:graphicFrame>
        <p:nvGraphicFramePr>
          <p:cNvPr id="3" name="Table 3">
            <a:extLst>
              <a:ext uri="{FF2B5EF4-FFF2-40B4-BE49-F238E27FC236}">
                <a16:creationId xmlns:a16="http://schemas.microsoft.com/office/drawing/2014/main" id="{D70911DC-3027-4D17-99A6-8C870AD341B2}"/>
              </a:ext>
            </a:extLst>
          </p:cNvPr>
          <p:cNvGraphicFramePr>
            <a:graphicFrameLocks noGrp="1"/>
          </p:cNvGraphicFramePr>
          <p:nvPr>
            <p:extLst>
              <p:ext uri="{D42A27DB-BD31-4B8C-83A1-F6EECF244321}">
                <p14:modId xmlns:p14="http://schemas.microsoft.com/office/powerpoint/2010/main" val="3332191657"/>
              </p:ext>
            </p:extLst>
          </p:nvPr>
        </p:nvGraphicFramePr>
        <p:xfrm>
          <a:off x="12293" y="1589464"/>
          <a:ext cx="12199811" cy="5268535"/>
        </p:xfrm>
        <a:graphic>
          <a:graphicData uri="http://schemas.openxmlformats.org/drawingml/2006/table">
            <a:tbl>
              <a:tblPr firstRow="1" bandRow="1">
                <a:tableStyleId>{00A15C55-8517-42AA-B614-E9B94910E393}</a:tableStyleId>
              </a:tblPr>
              <a:tblGrid>
                <a:gridCol w="524052">
                  <a:extLst>
                    <a:ext uri="{9D8B030D-6E8A-4147-A177-3AD203B41FA5}">
                      <a16:colId xmlns:a16="http://schemas.microsoft.com/office/drawing/2014/main" val="3833094221"/>
                    </a:ext>
                  </a:extLst>
                </a:gridCol>
                <a:gridCol w="3559738">
                  <a:extLst>
                    <a:ext uri="{9D8B030D-6E8A-4147-A177-3AD203B41FA5}">
                      <a16:colId xmlns:a16="http://schemas.microsoft.com/office/drawing/2014/main" val="2061630652"/>
                    </a:ext>
                  </a:extLst>
                </a:gridCol>
                <a:gridCol w="1633978">
                  <a:extLst>
                    <a:ext uri="{9D8B030D-6E8A-4147-A177-3AD203B41FA5}">
                      <a16:colId xmlns:a16="http://schemas.microsoft.com/office/drawing/2014/main" val="4263359141"/>
                    </a:ext>
                  </a:extLst>
                </a:gridCol>
                <a:gridCol w="1303720">
                  <a:extLst>
                    <a:ext uri="{9D8B030D-6E8A-4147-A177-3AD203B41FA5}">
                      <a16:colId xmlns:a16="http://schemas.microsoft.com/office/drawing/2014/main" val="1081836909"/>
                    </a:ext>
                  </a:extLst>
                </a:gridCol>
                <a:gridCol w="2754291">
                  <a:extLst>
                    <a:ext uri="{9D8B030D-6E8A-4147-A177-3AD203B41FA5}">
                      <a16:colId xmlns:a16="http://schemas.microsoft.com/office/drawing/2014/main" val="3822700449"/>
                    </a:ext>
                  </a:extLst>
                </a:gridCol>
                <a:gridCol w="2424032">
                  <a:extLst>
                    <a:ext uri="{9D8B030D-6E8A-4147-A177-3AD203B41FA5}">
                      <a16:colId xmlns:a16="http://schemas.microsoft.com/office/drawing/2014/main" val="3207801032"/>
                    </a:ext>
                  </a:extLst>
                </a:gridCol>
              </a:tblGrid>
              <a:tr h="947456">
                <a:tc>
                  <a:txBody>
                    <a:bodyPr/>
                    <a:lstStyle/>
                    <a:p>
                      <a:pPr algn="ctr"/>
                      <a:r>
                        <a:rPr lang="en-US" dirty="0" err="1"/>
                        <a:t>SL.No</a:t>
                      </a:r>
                      <a:endParaRPr lang="en-US" dirty="0">
                        <a:latin typeface="Tw Cen MT" panose="020B0602020104020603" pitchFamily="34" charset="0"/>
                        <a:cs typeface="Times New Roman" panose="02020603050405020304" pitchFamily="18" charset="0"/>
                      </a:endParaRPr>
                    </a:p>
                  </a:txBody>
                  <a:tcPr anchor="ctr"/>
                </a:tc>
                <a:tc>
                  <a:txBody>
                    <a:bodyPr/>
                    <a:lstStyle/>
                    <a:p>
                      <a:pPr algn="ctr"/>
                      <a:r>
                        <a:rPr lang="en-US" dirty="0"/>
                        <a:t>Method/Tool</a:t>
                      </a:r>
                      <a:endParaRPr lang="en-US" dirty="0">
                        <a:latin typeface="Tw Cen MT" panose="020B0602020104020603" pitchFamily="34" charset="0"/>
                        <a:cs typeface="Times New Roman" panose="02020603050405020304" pitchFamily="18" charset="0"/>
                      </a:endParaRPr>
                    </a:p>
                  </a:txBody>
                  <a:tcPr anchor="ctr"/>
                </a:tc>
                <a:tc>
                  <a:txBody>
                    <a:bodyPr/>
                    <a:lstStyle/>
                    <a:p>
                      <a:pPr algn="ctr"/>
                      <a:r>
                        <a:rPr lang="en-US" dirty="0"/>
                        <a:t>Author names</a:t>
                      </a:r>
                      <a:endParaRPr lang="en-US" dirty="0">
                        <a:latin typeface="Tw Cen MT" panose="020B0602020104020603" pitchFamily="34" charset="0"/>
                        <a:cs typeface="Times New Roman" panose="02020603050405020304" pitchFamily="18" charset="0"/>
                      </a:endParaRPr>
                    </a:p>
                  </a:txBody>
                  <a:tcPr anchor="ctr"/>
                </a:tc>
                <a:tc>
                  <a:txBody>
                    <a:bodyPr/>
                    <a:lstStyle/>
                    <a:p>
                      <a:pPr algn="ctr"/>
                      <a:r>
                        <a:rPr lang="en-US" dirty="0"/>
                        <a:t>Year of Publication</a:t>
                      </a:r>
                      <a:endParaRPr lang="en-US" dirty="0">
                        <a:latin typeface="Tw Cen MT" panose="020B0602020104020603" pitchFamily="34"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Advantages</a:t>
                      </a:r>
                    </a:p>
                    <a:p>
                      <a:pPr algn="ctr"/>
                      <a:endParaRPr lang="en-US" dirty="0">
                        <a:latin typeface="Tw Cen MT" panose="020B0602020104020603" pitchFamily="34"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Disadvantages</a:t>
                      </a:r>
                    </a:p>
                    <a:p>
                      <a:pPr algn="ctr"/>
                      <a:endParaRPr lang="en-IN" dirty="0">
                        <a:latin typeface="Tw Cen MT" panose="020B0602020104020603" pitchFamily="34" charset="0"/>
                      </a:endParaRPr>
                    </a:p>
                  </a:txBody>
                  <a:tcPr/>
                </a:tc>
                <a:extLst>
                  <a:ext uri="{0D108BD9-81ED-4DB2-BD59-A6C34878D82A}">
                    <a16:rowId xmlns:a16="http://schemas.microsoft.com/office/drawing/2014/main" val="1733294821"/>
                  </a:ext>
                </a:extLst>
              </a:tr>
              <a:tr h="1150195">
                <a:tc>
                  <a:txBody>
                    <a:bodyPr/>
                    <a:lstStyle/>
                    <a:p>
                      <a:pPr algn="ctr"/>
                      <a:endParaRPr lang="en-IN" dirty="0"/>
                    </a:p>
                  </a:txBody>
                  <a:tcPr/>
                </a:tc>
                <a:tc>
                  <a:txBody>
                    <a:bodyPr/>
                    <a:lstStyle/>
                    <a:p>
                      <a:endParaRPr lang="en-IN" sz="1800" b="0" u="none" strike="noStrike" kern="1200" baseline="0" dirty="0">
                        <a:solidFill>
                          <a:schemeClr val="dk1"/>
                        </a:solidFill>
                      </a:endParaRPr>
                    </a:p>
                  </a:txBody>
                  <a:tcPr/>
                </a:tc>
                <a:tc>
                  <a:txBody>
                    <a:bodyPr/>
                    <a:lstStyle/>
                    <a:p>
                      <a:pPr algn="ctr"/>
                      <a:endParaRPr lang="en-IN" sz="1600" b="0" dirty="0">
                        <a:latin typeface="Tw Cen MT" panose="020B0602020104020603" pitchFamily="34" charset="0"/>
                        <a:cs typeface="Times New Roman" panose="02020603050405020304" pitchFamily="18" charset="0"/>
                      </a:endParaRPr>
                    </a:p>
                  </a:txBody>
                  <a:tcPr/>
                </a:tc>
                <a:tc>
                  <a:txBody>
                    <a:bodyPr/>
                    <a:lstStyle/>
                    <a:p>
                      <a:pPr algn="ctr"/>
                      <a:endParaRPr lang="en-IN" sz="1600" dirty="0"/>
                    </a:p>
                    <a:p>
                      <a:pPr algn="ctr"/>
                      <a:endParaRPr lang="en-IN" sz="1600" dirty="0"/>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extLst>
                  <a:ext uri="{0D108BD9-81ED-4DB2-BD59-A6C34878D82A}">
                    <a16:rowId xmlns:a16="http://schemas.microsoft.com/office/drawing/2014/main" val="3947623974"/>
                  </a:ext>
                </a:extLst>
              </a:tr>
              <a:tr h="1114398">
                <a:tc>
                  <a:txBody>
                    <a:bodyPr/>
                    <a:lstStyle/>
                    <a:p>
                      <a:pPr algn="ctr"/>
                      <a:endParaRPr lang="en-IN" dirty="0">
                        <a:latin typeface="Tw Cen MT" panose="020B0602020104020603" pitchFamily="34" charset="0"/>
                      </a:endParaRPr>
                    </a:p>
                  </a:txBody>
                  <a:tcPr/>
                </a:tc>
                <a:tc>
                  <a:txBody>
                    <a:bodyPr/>
                    <a:lstStyle/>
                    <a:p>
                      <a:pPr algn="ctr"/>
                      <a:endParaRPr lang="en-IN" sz="1600" dirty="0">
                        <a:latin typeface="Tw Cen MT" panose="020B0602020104020603" pitchFamily="34" charset="0"/>
                      </a:endParaRPr>
                    </a:p>
                  </a:txBody>
                  <a:tcPr/>
                </a:tc>
                <a:tc>
                  <a:txBody>
                    <a:bodyPr/>
                    <a:lstStyle/>
                    <a:p>
                      <a:pPr algn="ctr"/>
                      <a:endParaRPr lang="en-IN" sz="1600" dirty="0">
                        <a:latin typeface="Tw Cen MT" panose="020B0602020104020603" pitchFamily="34" charset="0"/>
                      </a:endParaRPr>
                    </a:p>
                  </a:txBody>
                  <a:tcPr/>
                </a:tc>
                <a:tc>
                  <a:txBody>
                    <a:bodyPr/>
                    <a:lstStyle/>
                    <a:p>
                      <a:pPr algn="ctr"/>
                      <a:endParaRPr lang="en-IN" sz="1600" dirty="0">
                        <a:latin typeface="Tw Cen MT" panose="020B06020201040206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latin typeface="Tw Cen MT" panose="020B0602020104020603" pitchFamily="34"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extLst>
                  <a:ext uri="{0D108BD9-81ED-4DB2-BD59-A6C34878D82A}">
                    <a16:rowId xmlns:a16="http://schemas.microsoft.com/office/drawing/2014/main" val="819768314"/>
                  </a:ext>
                </a:extLst>
              </a:tr>
              <a:tr h="922782">
                <a:tc>
                  <a:txBody>
                    <a:bodyPr/>
                    <a:lstStyle/>
                    <a:p>
                      <a:pPr algn="ctr"/>
                      <a:endParaRPr lang="en-IN" dirty="0">
                        <a:latin typeface="Tw Cen MT" panose="020B0602020104020603" pitchFamily="34" charset="0"/>
                      </a:endParaRPr>
                    </a:p>
                  </a:txBody>
                  <a:tcPr/>
                </a:tc>
                <a:tc>
                  <a:txBody>
                    <a:bodyPr/>
                    <a:lstStyle/>
                    <a:p>
                      <a:pPr algn="ctr"/>
                      <a:endParaRPr lang="en-US" sz="1600" b="0" i="0" u="none" strike="noStrike" kern="1200" baseline="0" dirty="0">
                        <a:solidFill>
                          <a:schemeClr val="dk1"/>
                        </a:solidFill>
                        <a:latin typeface="Tw Cen MT" panose="020B0602020104020603" pitchFamily="34" charset="0"/>
                        <a:ea typeface="+mn-ea"/>
                        <a:cs typeface="Times New Roman" panose="02020603050405020304" pitchFamily="18" charset="0"/>
                      </a:endParaRPr>
                    </a:p>
                  </a:txBody>
                  <a:tcPr/>
                </a:tc>
                <a:tc>
                  <a:txBody>
                    <a:bodyPr/>
                    <a:lstStyle/>
                    <a:p>
                      <a:pPr algn="ctr"/>
                      <a:endParaRPr lang="en-IN" sz="1600" b="0" dirty="0">
                        <a:latin typeface="Tw Cen MT" panose="020B0602020104020603" pitchFamily="34" charset="0"/>
                        <a:cs typeface="Times New Roman" panose="02020603050405020304" pitchFamily="18"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extLst>
                  <a:ext uri="{0D108BD9-81ED-4DB2-BD59-A6C34878D82A}">
                    <a16:rowId xmlns:a16="http://schemas.microsoft.com/office/drawing/2014/main" val="4254111227"/>
                  </a:ext>
                </a:extLst>
              </a:tr>
              <a:tr h="1133704">
                <a:tc>
                  <a:txBody>
                    <a:bodyPr/>
                    <a:lstStyle/>
                    <a:p>
                      <a:pPr algn="ctr"/>
                      <a:endParaRPr lang="en-IN" dirty="0">
                        <a:latin typeface="Tw Cen MT" panose="020B0602020104020603" pitchFamily="34" charset="0"/>
                      </a:endParaRPr>
                    </a:p>
                  </a:txBody>
                  <a:tcPr/>
                </a:tc>
                <a:tc>
                  <a:txBody>
                    <a:bodyPr/>
                    <a:lstStyle/>
                    <a:p>
                      <a:pPr algn="ctr"/>
                      <a:endParaRPr lang="en-IN" sz="1600" b="0" dirty="0">
                        <a:latin typeface="Tw Cen MT" panose="020B0602020104020603" pitchFamily="34" charset="0"/>
                        <a:cs typeface="Times New Roman" panose="02020603050405020304" pitchFamily="18" charset="0"/>
                      </a:endParaRPr>
                    </a:p>
                  </a:txBody>
                  <a:tcPr/>
                </a:tc>
                <a:tc>
                  <a:txBody>
                    <a:bodyPr/>
                    <a:lstStyle/>
                    <a:p>
                      <a:pPr algn="ctr"/>
                      <a:endParaRPr lang="en-IN" sz="1600" b="0" dirty="0">
                        <a:latin typeface="Tw Cen MT" panose="020B0602020104020603" pitchFamily="34" charset="0"/>
                        <a:cs typeface="Times New Roman" panose="02020603050405020304" pitchFamily="18"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tc>
                  <a:txBody>
                    <a:bodyPr/>
                    <a:lstStyle/>
                    <a:p>
                      <a:pPr algn="ctr"/>
                      <a:endParaRPr lang="en-IN" sz="1600" dirty="0">
                        <a:latin typeface="Tw Cen MT" panose="020B0602020104020603" pitchFamily="34" charset="0"/>
                        <a:cs typeface="Times New Roman" panose="02020603050405020304" pitchFamily="18" charset="0"/>
                      </a:endParaRPr>
                    </a:p>
                  </a:txBody>
                  <a:tcPr/>
                </a:tc>
                <a:extLst>
                  <a:ext uri="{0D108BD9-81ED-4DB2-BD59-A6C34878D82A}">
                    <a16:rowId xmlns:a16="http://schemas.microsoft.com/office/drawing/2014/main" val="3674602375"/>
                  </a:ext>
                </a:extLst>
              </a:tr>
            </a:tbl>
          </a:graphicData>
        </a:graphic>
      </p:graphicFrame>
      <p:sp>
        <p:nvSpPr>
          <p:cNvPr id="5" name="TextBox 4">
            <a:extLst>
              <a:ext uri="{FF2B5EF4-FFF2-40B4-BE49-F238E27FC236}">
                <a16:creationId xmlns:a16="http://schemas.microsoft.com/office/drawing/2014/main" id="{2A4CA8E7-1CEF-4274-8707-FE5F9D374C62}"/>
              </a:ext>
            </a:extLst>
          </p:cNvPr>
          <p:cNvSpPr txBox="1"/>
          <p:nvPr/>
        </p:nvSpPr>
        <p:spPr>
          <a:xfrm>
            <a:off x="485983" y="2508308"/>
            <a:ext cx="3557511" cy="923330"/>
          </a:xfrm>
          <a:prstGeom prst="rect">
            <a:avLst/>
          </a:prstGeom>
          <a:noFill/>
        </p:spPr>
        <p:txBody>
          <a:bodyPr wrap="square" rtlCol="0">
            <a:spAutoFit/>
          </a:bodyPr>
          <a:lstStyle/>
          <a:p>
            <a:pPr algn="ctr"/>
            <a:r>
              <a:rPr lang="en-US" sz="2000" b="0" u="none" strike="noStrike" kern="1200" baseline="0" dirty="0">
                <a:solidFill>
                  <a:schemeClr val="dk1"/>
                </a:solidFill>
              </a:rPr>
              <a:t> </a:t>
            </a:r>
            <a:r>
              <a:rPr lang="en-US" sz="1600" b="0" u="none" strike="noStrike" kern="1200" baseline="0" dirty="0">
                <a:solidFill>
                  <a:schemeClr val="dk1"/>
                </a:solidFill>
                <a:latin typeface="+mj-lt"/>
              </a:rPr>
              <a:t>Mining Worker Safety Helmet Using </a:t>
            </a:r>
            <a:r>
              <a:rPr lang="en-US" sz="1600" b="0" u="none" strike="noStrike" kern="1200" baseline="0" dirty="0" err="1">
                <a:solidFill>
                  <a:schemeClr val="dk1"/>
                </a:solidFill>
                <a:latin typeface="+mj-lt"/>
              </a:rPr>
              <a:t>Iot</a:t>
            </a:r>
            <a:endParaRPr lang="en-US" sz="1600" b="0" u="none" strike="noStrike" kern="1200" baseline="0" dirty="0">
              <a:solidFill>
                <a:schemeClr val="dk1"/>
              </a:solidFill>
              <a:latin typeface="+mj-lt"/>
            </a:endParaRPr>
          </a:p>
          <a:p>
            <a:pPr algn="ctr"/>
            <a:r>
              <a:rPr lang="en-US" sz="1600" b="0" u="none" strike="noStrike" kern="1200" baseline="0" dirty="0">
                <a:solidFill>
                  <a:schemeClr val="dk1"/>
                </a:solidFill>
                <a:latin typeface="+mj-lt"/>
              </a:rPr>
              <a:t>(RF Technology) [1]</a:t>
            </a:r>
            <a:endParaRPr lang="en-IN" sz="1600" b="0" dirty="0">
              <a:latin typeface="+mj-lt"/>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37F6E127-C549-4EE3-9825-748B13156084}"/>
              </a:ext>
            </a:extLst>
          </p:cNvPr>
          <p:cNvSpPr txBox="1"/>
          <p:nvPr/>
        </p:nvSpPr>
        <p:spPr>
          <a:xfrm>
            <a:off x="4060802" y="2508308"/>
            <a:ext cx="1610156" cy="830997"/>
          </a:xfrm>
          <a:prstGeom prst="rect">
            <a:avLst/>
          </a:prstGeom>
          <a:noFill/>
        </p:spPr>
        <p:txBody>
          <a:bodyPr wrap="square" rtlCol="0">
            <a:spAutoFit/>
          </a:bodyPr>
          <a:lstStyle/>
          <a:p>
            <a:pPr algn="ctr"/>
            <a:r>
              <a:rPr lang="en-IN" sz="1600" b="0" kern="1200" dirty="0">
                <a:solidFill>
                  <a:schemeClr val="dk1"/>
                </a:solidFill>
                <a:effectLst/>
              </a:rPr>
              <a:t>Ms. </a:t>
            </a:r>
            <a:r>
              <a:rPr lang="en-IN" sz="1600" b="0" kern="1200" dirty="0" err="1">
                <a:solidFill>
                  <a:schemeClr val="dk1"/>
                </a:solidFill>
                <a:effectLst/>
              </a:rPr>
              <a:t>Rakshitha.N</a:t>
            </a:r>
            <a:r>
              <a:rPr lang="en-IN" sz="1600" b="0" kern="1200" dirty="0">
                <a:solidFill>
                  <a:schemeClr val="dk1"/>
                </a:solidFill>
                <a:effectLst/>
              </a:rPr>
              <a:t> and Ms. </a:t>
            </a:r>
            <a:r>
              <a:rPr lang="en-IN" sz="1600" b="0" kern="1200" dirty="0" err="1">
                <a:solidFill>
                  <a:schemeClr val="dk1"/>
                </a:solidFill>
                <a:effectLst/>
              </a:rPr>
              <a:t>Vaishnavi.R</a:t>
            </a:r>
            <a:endParaRPr lang="en-IN" sz="1600" b="0" dirty="0">
              <a:latin typeface="Tw Cen MT" panose="020B0602020104020603"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691E8D2-74D6-48E5-B30A-1CE7CEF19FBE}"/>
              </a:ext>
            </a:extLst>
          </p:cNvPr>
          <p:cNvSpPr txBox="1"/>
          <p:nvPr/>
        </p:nvSpPr>
        <p:spPr>
          <a:xfrm>
            <a:off x="5669850" y="2526484"/>
            <a:ext cx="1318179" cy="646331"/>
          </a:xfrm>
          <a:prstGeom prst="rect">
            <a:avLst/>
          </a:prstGeom>
          <a:noFill/>
        </p:spPr>
        <p:txBody>
          <a:bodyPr wrap="square" rtlCol="0">
            <a:spAutoFit/>
          </a:bodyPr>
          <a:lstStyle/>
          <a:p>
            <a:pPr algn="ctr"/>
            <a:endParaRPr lang="en-IN" sz="1800" dirty="0"/>
          </a:p>
          <a:p>
            <a:pPr algn="ctr"/>
            <a:r>
              <a:rPr lang="en-IN" sz="1800" dirty="0"/>
              <a:t>June-2022</a:t>
            </a:r>
            <a:endParaRPr lang="en-IN" sz="1800" dirty="0">
              <a:latin typeface="Tw Cen MT" panose="020B0602020104020603"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52372FF-4403-48E8-873F-657575405526}"/>
              </a:ext>
            </a:extLst>
          </p:cNvPr>
          <p:cNvSpPr txBox="1"/>
          <p:nvPr/>
        </p:nvSpPr>
        <p:spPr>
          <a:xfrm>
            <a:off x="7036436" y="2508308"/>
            <a:ext cx="2693686" cy="1077218"/>
          </a:xfrm>
          <a:prstGeom prst="rect">
            <a:avLst/>
          </a:prstGeom>
          <a:noFill/>
        </p:spPr>
        <p:txBody>
          <a:bodyPr wrap="square" rtlCol="0">
            <a:spAutoFit/>
          </a:bodyPr>
          <a:lstStyle/>
          <a:p>
            <a:pPr algn="ctr"/>
            <a:r>
              <a:rPr lang="en-IN" sz="1600" kern="1200" dirty="0">
                <a:solidFill>
                  <a:schemeClr val="dk1"/>
                </a:solidFill>
                <a:effectLst/>
                <a:latin typeface="+mj-lt"/>
              </a:rPr>
              <a:t>One of the main advantages of this system is that it does not need any line-of-sight communication</a:t>
            </a:r>
            <a:endParaRPr lang="en-IN" sz="1600" dirty="0">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C0CD7775-8860-4F83-B07A-17A9DEAC4AE5}"/>
              </a:ext>
            </a:extLst>
          </p:cNvPr>
          <p:cNvSpPr txBox="1"/>
          <p:nvPr/>
        </p:nvSpPr>
        <p:spPr>
          <a:xfrm>
            <a:off x="9778529" y="2508308"/>
            <a:ext cx="2401178"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rPr>
              <a:t>Materials like metal &amp; liquid can impact signal which may lead to miscommunication.</a:t>
            </a:r>
            <a:endParaRPr lang="en-IN" sz="1600" dirty="0">
              <a:latin typeface="Tw Cen MT" panose="020B0602020104020603"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26A337A1-B70A-43AB-B108-65135FD91A7F}"/>
              </a:ext>
            </a:extLst>
          </p:cNvPr>
          <p:cNvSpPr txBox="1"/>
          <p:nvPr/>
        </p:nvSpPr>
        <p:spPr>
          <a:xfrm>
            <a:off x="-13835" y="2508308"/>
            <a:ext cx="496492" cy="646331"/>
          </a:xfrm>
          <a:prstGeom prst="rect">
            <a:avLst/>
          </a:prstGeom>
          <a:noFill/>
        </p:spPr>
        <p:txBody>
          <a:bodyPr wrap="square" rtlCol="0">
            <a:spAutoFit/>
          </a:bodyPr>
          <a:lstStyle/>
          <a:p>
            <a:pPr algn="ctr"/>
            <a:endParaRPr lang="en-IN"/>
          </a:p>
          <a:p>
            <a:pPr algn="ctr"/>
            <a:r>
              <a:rPr lang="en-IN"/>
              <a:t>1</a:t>
            </a:r>
            <a:endParaRPr lang="en-IN" dirty="0">
              <a:latin typeface="Tw Cen MT" panose="020B0602020104020603" pitchFamily="34" charset="0"/>
            </a:endParaRPr>
          </a:p>
        </p:txBody>
      </p:sp>
      <p:sp>
        <p:nvSpPr>
          <p:cNvPr id="12" name="TextBox 11">
            <a:extLst>
              <a:ext uri="{FF2B5EF4-FFF2-40B4-BE49-F238E27FC236}">
                <a16:creationId xmlns:a16="http://schemas.microsoft.com/office/drawing/2014/main" id="{B474F6E9-E649-4031-8064-D37F368877A0}"/>
              </a:ext>
            </a:extLst>
          </p:cNvPr>
          <p:cNvSpPr txBox="1"/>
          <p:nvPr/>
        </p:nvSpPr>
        <p:spPr>
          <a:xfrm>
            <a:off x="536895" y="3608540"/>
            <a:ext cx="3529524" cy="1077218"/>
          </a:xfrm>
          <a:prstGeom prst="rect">
            <a:avLst/>
          </a:prstGeom>
          <a:noFill/>
        </p:spPr>
        <p:txBody>
          <a:bodyPr wrap="square" rtlCol="0">
            <a:spAutoFit/>
          </a:bodyPr>
          <a:lstStyle/>
          <a:p>
            <a:pPr algn="ctr"/>
            <a:r>
              <a:rPr lang="en-IN" sz="1600" b="0" u="none" strike="noStrike" kern="1200" baseline="0" dirty="0">
                <a:solidFill>
                  <a:schemeClr val="dk1"/>
                </a:solidFill>
              </a:rPr>
              <a:t>Smart Helmet-Based Personnel Proximity Warning System for</a:t>
            </a:r>
          </a:p>
          <a:p>
            <a:pPr algn="ctr"/>
            <a:r>
              <a:rPr lang="en-IN" sz="1600" b="0" u="none" strike="noStrike" kern="1200" baseline="0" dirty="0">
                <a:solidFill>
                  <a:schemeClr val="dk1"/>
                </a:solidFill>
              </a:rPr>
              <a:t>Improving Underground Mine Safety</a:t>
            </a:r>
          </a:p>
          <a:p>
            <a:pPr algn="ctr"/>
            <a:r>
              <a:rPr lang="en-IN" sz="1600" b="0" u="none" strike="noStrike" kern="1200" baseline="0" dirty="0">
                <a:solidFill>
                  <a:schemeClr val="dk1"/>
                </a:solidFill>
              </a:rPr>
              <a:t>(Bluetooth Technology)[2]</a:t>
            </a:r>
            <a:endParaRPr lang="en-IN" sz="1600" dirty="0">
              <a:latin typeface="Tw Cen MT" panose="020B0602020104020603" pitchFamily="34" charset="0"/>
            </a:endParaRPr>
          </a:p>
        </p:txBody>
      </p:sp>
      <p:sp>
        <p:nvSpPr>
          <p:cNvPr id="13" name="TextBox 12">
            <a:extLst>
              <a:ext uri="{FF2B5EF4-FFF2-40B4-BE49-F238E27FC236}">
                <a16:creationId xmlns:a16="http://schemas.microsoft.com/office/drawing/2014/main" id="{883D6574-455C-4018-BB30-A9A2AE2F4CAF}"/>
              </a:ext>
            </a:extLst>
          </p:cNvPr>
          <p:cNvSpPr txBox="1"/>
          <p:nvPr/>
        </p:nvSpPr>
        <p:spPr>
          <a:xfrm>
            <a:off x="4080953" y="3808232"/>
            <a:ext cx="158889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0" kern="1200" dirty="0" err="1">
                <a:solidFill>
                  <a:schemeClr val="dk1"/>
                </a:solidFill>
                <a:effectLst/>
              </a:rPr>
              <a:t>Yeanjae</a:t>
            </a:r>
            <a:r>
              <a:rPr lang="en-IN" sz="1600" b="0" kern="1200" dirty="0">
                <a:solidFill>
                  <a:schemeClr val="dk1"/>
                </a:solidFill>
                <a:effectLst/>
              </a:rPr>
              <a:t> Kim and </a:t>
            </a:r>
            <a:r>
              <a:rPr lang="en-IN" sz="1600" b="0" kern="1200" dirty="0" err="1">
                <a:solidFill>
                  <a:schemeClr val="dk1"/>
                </a:solidFill>
                <a:effectLst/>
              </a:rPr>
              <a:t>Jieun</a:t>
            </a:r>
            <a:r>
              <a:rPr lang="en-IN" sz="1600" b="0" kern="1200" dirty="0">
                <a:solidFill>
                  <a:schemeClr val="dk1"/>
                </a:solidFill>
                <a:effectLst/>
              </a:rPr>
              <a:t> </a:t>
            </a:r>
            <a:r>
              <a:rPr lang="en-IN" sz="1600" b="0" kern="1200" dirty="0" err="1">
                <a:solidFill>
                  <a:schemeClr val="dk1"/>
                </a:solidFill>
                <a:effectLst/>
              </a:rPr>
              <a:t>Baek</a:t>
            </a:r>
            <a:r>
              <a:rPr lang="en-IN" sz="1600" b="0" kern="1200" dirty="0">
                <a:solidFill>
                  <a:schemeClr val="dk1"/>
                </a:solidFill>
                <a:effectLst/>
              </a:rPr>
              <a:t> </a:t>
            </a:r>
            <a:endParaRPr lang="en-IN" sz="1600" b="0" dirty="0"/>
          </a:p>
          <a:p>
            <a:pPr algn="ctr"/>
            <a:endParaRPr lang="en-IN" sz="1600" dirty="0">
              <a:latin typeface="Tw Cen MT" panose="020B0602020104020603" pitchFamily="34" charset="0"/>
            </a:endParaRPr>
          </a:p>
        </p:txBody>
      </p:sp>
      <p:sp>
        <p:nvSpPr>
          <p:cNvPr id="14" name="TextBox 13">
            <a:extLst>
              <a:ext uri="{FF2B5EF4-FFF2-40B4-BE49-F238E27FC236}">
                <a16:creationId xmlns:a16="http://schemas.microsoft.com/office/drawing/2014/main" id="{EF33FDC9-051F-4A2A-98CC-3DC664BB9F92}"/>
              </a:ext>
            </a:extLst>
          </p:cNvPr>
          <p:cNvSpPr txBox="1"/>
          <p:nvPr/>
        </p:nvSpPr>
        <p:spPr>
          <a:xfrm>
            <a:off x="5684384" y="3608540"/>
            <a:ext cx="130364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May-2021</a:t>
            </a:r>
          </a:p>
          <a:p>
            <a:pPr algn="ctr"/>
            <a:endParaRPr lang="en-IN" sz="1600" dirty="0">
              <a:latin typeface="Tw Cen MT" panose="020B0602020104020603" pitchFamily="34" charset="0"/>
            </a:endParaRPr>
          </a:p>
        </p:txBody>
      </p:sp>
      <p:sp>
        <p:nvSpPr>
          <p:cNvPr id="15" name="TextBox 14">
            <a:extLst>
              <a:ext uri="{FF2B5EF4-FFF2-40B4-BE49-F238E27FC236}">
                <a16:creationId xmlns:a16="http://schemas.microsoft.com/office/drawing/2014/main" id="{4AC699DF-1AB8-4756-ACBE-E6E98185E085}"/>
              </a:ext>
            </a:extLst>
          </p:cNvPr>
          <p:cNvSpPr txBox="1"/>
          <p:nvPr/>
        </p:nvSpPr>
        <p:spPr>
          <a:xfrm>
            <a:off x="7036436" y="3630884"/>
            <a:ext cx="2693686"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rPr>
              <a:t>Bluetooth technology is used in this method which is a common low-power, low-cost wireless technology. </a:t>
            </a:r>
            <a:endParaRPr lang="en-IN" sz="1600" dirty="0">
              <a:latin typeface="Tw Cen MT" panose="020B0602020104020603" pitchFamily="34" charset="0"/>
            </a:endParaRPr>
          </a:p>
        </p:txBody>
      </p:sp>
      <p:sp>
        <p:nvSpPr>
          <p:cNvPr id="16" name="TextBox 15">
            <a:extLst>
              <a:ext uri="{FF2B5EF4-FFF2-40B4-BE49-F238E27FC236}">
                <a16:creationId xmlns:a16="http://schemas.microsoft.com/office/drawing/2014/main" id="{32486237-29A5-4A2A-A845-46342605E864}"/>
              </a:ext>
            </a:extLst>
          </p:cNvPr>
          <p:cNvSpPr txBox="1"/>
          <p:nvPr/>
        </p:nvSpPr>
        <p:spPr>
          <a:xfrm>
            <a:off x="9779928" y="3630884"/>
            <a:ext cx="2399779" cy="1077218"/>
          </a:xfrm>
          <a:prstGeom prst="rect">
            <a:avLst/>
          </a:prstGeom>
          <a:noFill/>
        </p:spPr>
        <p:txBody>
          <a:bodyPr wrap="square" rtlCol="0">
            <a:spAutoFit/>
          </a:bodyPr>
          <a:lstStyle/>
          <a:p>
            <a:pPr algn="ctr"/>
            <a:r>
              <a:rPr lang="en-IN" sz="1600" kern="1200" dirty="0">
                <a:solidFill>
                  <a:schemeClr val="dk1"/>
                </a:solidFill>
                <a:effectLst/>
              </a:rPr>
              <a:t>The main difficulty of this system is that the Bluetooth is short distance wireless technology</a:t>
            </a:r>
            <a:endParaRPr lang="en-IN" sz="1600" dirty="0">
              <a:latin typeface="Tw Cen MT" panose="020B0602020104020603"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ED7D3BED-BC55-4350-87CA-B50C95B96976}"/>
              </a:ext>
            </a:extLst>
          </p:cNvPr>
          <p:cNvSpPr txBox="1"/>
          <p:nvPr/>
        </p:nvSpPr>
        <p:spPr>
          <a:xfrm>
            <a:off x="58142" y="3904206"/>
            <a:ext cx="340045" cy="338554"/>
          </a:xfrm>
          <a:prstGeom prst="rect">
            <a:avLst/>
          </a:prstGeom>
          <a:noFill/>
        </p:spPr>
        <p:txBody>
          <a:bodyPr wrap="square" rtlCol="0">
            <a:spAutoFit/>
          </a:bodyPr>
          <a:lstStyle/>
          <a:p>
            <a:pPr algn="ctr"/>
            <a:r>
              <a:rPr lang="en-IN" sz="1600" dirty="0"/>
              <a:t>2</a:t>
            </a:r>
            <a:endParaRPr lang="en-IN" sz="1600" dirty="0">
              <a:latin typeface="Tw Cen MT" panose="020B0602020104020603" pitchFamily="34" charset="0"/>
            </a:endParaRPr>
          </a:p>
        </p:txBody>
      </p:sp>
      <p:sp>
        <p:nvSpPr>
          <p:cNvPr id="19" name="TextBox 18">
            <a:extLst>
              <a:ext uri="{FF2B5EF4-FFF2-40B4-BE49-F238E27FC236}">
                <a16:creationId xmlns:a16="http://schemas.microsoft.com/office/drawing/2014/main" id="{2711F6DE-20CF-4FA9-89EF-F19B7BA979BC}"/>
              </a:ext>
            </a:extLst>
          </p:cNvPr>
          <p:cNvSpPr txBox="1"/>
          <p:nvPr/>
        </p:nvSpPr>
        <p:spPr>
          <a:xfrm>
            <a:off x="7068108" y="4732111"/>
            <a:ext cx="2662014" cy="830997"/>
          </a:xfrm>
          <a:prstGeom prst="rect">
            <a:avLst/>
          </a:prstGeom>
          <a:noFill/>
        </p:spPr>
        <p:txBody>
          <a:bodyPr wrap="square" rtlCol="0">
            <a:spAutoFit/>
          </a:bodyPr>
          <a:lstStyle/>
          <a:p>
            <a:pPr algn="ctr"/>
            <a:r>
              <a:rPr lang="en-IN" sz="1600" kern="1200" dirty="0">
                <a:solidFill>
                  <a:schemeClr val="dk1"/>
                </a:solidFill>
                <a:effectLst/>
              </a:rPr>
              <a:t>This system addresses a cost-effective, high accuracy, smooth control and reliability.</a:t>
            </a:r>
            <a:endParaRPr lang="en-IN" sz="1600" dirty="0">
              <a:latin typeface="Tw Cen MT" panose="020B0602020104020603"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9258454A-27B8-440F-8E99-C02419B01FE1}"/>
              </a:ext>
            </a:extLst>
          </p:cNvPr>
          <p:cNvSpPr txBox="1"/>
          <p:nvPr/>
        </p:nvSpPr>
        <p:spPr>
          <a:xfrm>
            <a:off x="5768367" y="4732111"/>
            <a:ext cx="1219662" cy="584775"/>
          </a:xfrm>
          <a:prstGeom prst="rect">
            <a:avLst/>
          </a:prstGeom>
          <a:noFill/>
        </p:spPr>
        <p:txBody>
          <a:bodyPr wrap="square" rtlCol="0">
            <a:spAutoFit/>
          </a:bodyPr>
          <a:lstStyle/>
          <a:p>
            <a:pPr algn="ctr"/>
            <a:endParaRPr lang="en-IN" sz="1600" dirty="0"/>
          </a:p>
          <a:p>
            <a:pPr algn="ctr"/>
            <a:r>
              <a:rPr lang="en-IN" sz="1600" dirty="0"/>
              <a:t>2020</a:t>
            </a:r>
            <a:endParaRPr lang="en-IN" sz="1600" dirty="0">
              <a:latin typeface="Tw Cen MT" panose="020B0602020104020603"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4DB2983C-374E-407D-B657-E84275343692}"/>
              </a:ext>
            </a:extLst>
          </p:cNvPr>
          <p:cNvSpPr txBox="1"/>
          <p:nvPr/>
        </p:nvSpPr>
        <p:spPr>
          <a:xfrm>
            <a:off x="4080953" y="4817770"/>
            <a:ext cx="1603431" cy="830997"/>
          </a:xfrm>
          <a:prstGeom prst="rect">
            <a:avLst/>
          </a:prstGeom>
          <a:noFill/>
        </p:spPr>
        <p:txBody>
          <a:bodyPr wrap="square" rtlCol="0">
            <a:spAutoFit/>
          </a:bodyPr>
          <a:lstStyle/>
          <a:p>
            <a:pPr algn="ctr"/>
            <a:r>
              <a:rPr lang="en-IN" sz="1600" b="0" kern="1200" dirty="0">
                <a:solidFill>
                  <a:schemeClr val="dk1"/>
                </a:solidFill>
                <a:effectLst/>
              </a:rPr>
              <a:t>Suraj C. Godse and Pradeep C. Sawant </a:t>
            </a:r>
            <a:endParaRPr lang="en-IN" sz="1600" b="0" dirty="0">
              <a:latin typeface="Tw Cen MT" panose="020B0602020104020603"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565CD318-5A66-4E1F-ABD2-D3651DC01FB5}"/>
              </a:ext>
            </a:extLst>
          </p:cNvPr>
          <p:cNvSpPr txBox="1"/>
          <p:nvPr/>
        </p:nvSpPr>
        <p:spPr>
          <a:xfrm>
            <a:off x="550443" y="4742288"/>
            <a:ext cx="3510359" cy="830997"/>
          </a:xfrm>
          <a:prstGeom prst="rect">
            <a:avLst/>
          </a:prstGeom>
          <a:noFill/>
        </p:spPr>
        <p:txBody>
          <a:bodyPr wrap="square" rtlCol="0">
            <a:spAutoFit/>
          </a:bodyPr>
          <a:lstStyle/>
          <a:p>
            <a:pPr algn="ctr"/>
            <a:r>
              <a:rPr lang="en-US" sz="1600" b="0" u="none" strike="noStrike" kern="1200" baseline="0" dirty="0">
                <a:solidFill>
                  <a:schemeClr val="dk1"/>
                </a:solidFill>
              </a:rPr>
              <a:t>Arduino Based Smart Helmet for Coal Mine Safety</a:t>
            </a:r>
          </a:p>
          <a:p>
            <a:pPr algn="ctr"/>
            <a:r>
              <a:rPr lang="en-US" sz="1600" b="0" u="none" strike="noStrike" kern="1200" baseline="0" dirty="0">
                <a:solidFill>
                  <a:schemeClr val="dk1"/>
                </a:solidFill>
              </a:rPr>
              <a:t>(Arduino Technology) [3]</a:t>
            </a:r>
            <a:endParaRPr lang="en-US" sz="1600" b="0" i="0" u="none" strike="noStrike" kern="1200" baseline="0" dirty="0">
              <a:solidFill>
                <a:schemeClr val="dk1"/>
              </a:solidFill>
              <a:latin typeface="Tw Cen MT" panose="020B0602020104020603" pitchFamily="34" charset="0"/>
              <a:ea typeface="+mn-ea"/>
              <a:cs typeface="Times New Roman" panose="02020603050405020304" pitchFamily="18" charset="0"/>
            </a:endParaRPr>
          </a:p>
        </p:txBody>
      </p:sp>
      <p:sp>
        <p:nvSpPr>
          <p:cNvPr id="23" name="TextBox 22">
            <a:extLst>
              <a:ext uri="{FF2B5EF4-FFF2-40B4-BE49-F238E27FC236}">
                <a16:creationId xmlns:a16="http://schemas.microsoft.com/office/drawing/2014/main" id="{46E905DD-FC0B-477B-9E69-EB62F2454A3E}"/>
              </a:ext>
            </a:extLst>
          </p:cNvPr>
          <p:cNvSpPr txBox="1"/>
          <p:nvPr/>
        </p:nvSpPr>
        <p:spPr>
          <a:xfrm>
            <a:off x="9790833" y="4765733"/>
            <a:ext cx="2376570" cy="830997"/>
          </a:xfrm>
          <a:prstGeom prst="rect">
            <a:avLst/>
          </a:prstGeom>
          <a:noFill/>
        </p:spPr>
        <p:txBody>
          <a:bodyPr wrap="square" rtlCol="0">
            <a:spAutoFit/>
          </a:bodyPr>
          <a:lstStyle/>
          <a:p>
            <a:pPr algn="ctr"/>
            <a:r>
              <a:rPr lang="en-IN" sz="1600" kern="1200" dirty="0">
                <a:solidFill>
                  <a:schemeClr val="dk1"/>
                </a:solidFill>
                <a:effectLst/>
              </a:rPr>
              <a:t>This system does not store the data which can be used in future for research.</a:t>
            </a:r>
            <a:endParaRPr lang="en-IN" sz="1600" dirty="0">
              <a:latin typeface="Tw Cen MT" panose="020B0602020104020603"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A8E56FAB-4CC3-4917-8EF4-8C4FA0A6AE63}"/>
              </a:ext>
            </a:extLst>
          </p:cNvPr>
          <p:cNvSpPr txBox="1"/>
          <p:nvPr/>
        </p:nvSpPr>
        <p:spPr>
          <a:xfrm>
            <a:off x="-13835" y="4929982"/>
            <a:ext cx="513657" cy="338554"/>
          </a:xfrm>
          <a:prstGeom prst="rect">
            <a:avLst/>
          </a:prstGeom>
          <a:noFill/>
        </p:spPr>
        <p:txBody>
          <a:bodyPr wrap="square" rtlCol="0">
            <a:spAutoFit/>
          </a:bodyPr>
          <a:lstStyle/>
          <a:p>
            <a:pPr algn="ctr"/>
            <a:r>
              <a:rPr lang="en-IN" sz="1600" dirty="0"/>
              <a:t>3</a:t>
            </a:r>
            <a:endParaRPr lang="en-IN" sz="1600" dirty="0">
              <a:latin typeface="Tw Cen MT" panose="020B0602020104020603" pitchFamily="34" charset="0"/>
            </a:endParaRPr>
          </a:p>
        </p:txBody>
      </p:sp>
      <p:sp>
        <p:nvSpPr>
          <p:cNvPr id="27" name="TextBox 26">
            <a:extLst>
              <a:ext uri="{FF2B5EF4-FFF2-40B4-BE49-F238E27FC236}">
                <a16:creationId xmlns:a16="http://schemas.microsoft.com/office/drawing/2014/main" id="{F347D57C-6090-4F9A-BA6B-62C965FF6509}"/>
              </a:ext>
            </a:extLst>
          </p:cNvPr>
          <p:cNvSpPr txBox="1"/>
          <p:nvPr/>
        </p:nvSpPr>
        <p:spPr>
          <a:xfrm>
            <a:off x="541806" y="5677033"/>
            <a:ext cx="3493051" cy="1077218"/>
          </a:xfrm>
          <a:prstGeom prst="rect">
            <a:avLst/>
          </a:prstGeom>
          <a:noFill/>
        </p:spPr>
        <p:txBody>
          <a:bodyPr wrap="square" rtlCol="0">
            <a:spAutoFit/>
          </a:bodyPr>
          <a:lstStyle/>
          <a:p>
            <a:pPr algn="ctr"/>
            <a:r>
              <a:rPr lang="en-US" sz="1600" b="0" u="none" strike="noStrike" kern="1200" baseline="0" dirty="0">
                <a:solidFill>
                  <a:schemeClr val="dk1"/>
                </a:solidFill>
              </a:rPr>
              <a:t> An Intelligent Helmet for Miners with  Air Quality and Destructive Event        Detection using Zigbee </a:t>
            </a:r>
          </a:p>
          <a:p>
            <a:pPr algn="ctr"/>
            <a:r>
              <a:rPr lang="en-US" sz="1600" b="0" u="none" strike="noStrike" kern="1200" baseline="0" dirty="0">
                <a:solidFill>
                  <a:schemeClr val="dk1"/>
                </a:solidFill>
              </a:rPr>
              <a:t>(Zigbee Technology)[4]</a:t>
            </a:r>
            <a:endParaRPr lang="en-IN" sz="1600" b="0" dirty="0">
              <a:latin typeface="Tw Cen MT" panose="020B0602020104020603"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A3FF5B89-02E2-4214-A322-73ED8E6E5996}"/>
              </a:ext>
            </a:extLst>
          </p:cNvPr>
          <p:cNvSpPr txBox="1"/>
          <p:nvPr/>
        </p:nvSpPr>
        <p:spPr>
          <a:xfrm>
            <a:off x="4152550" y="5596730"/>
            <a:ext cx="1517300" cy="1077218"/>
          </a:xfrm>
          <a:prstGeom prst="rect">
            <a:avLst/>
          </a:prstGeom>
          <a:noFill/>
        </p:spPr>
        <p:txBody>
          <a:bodyPr wrap="square" rtlCol="0">
            <a:spAutoFit/>
          </a:bodyPr>
          <a:lstStyle/>
          <a:p>
            <a:pPr algn="ctr"/>
            <a:r>
              <a:rPr lang="en-IN" sz="1600" b="0" kern="1200" dirty="0">
                <a:solidFill>
                  <a:schemeClr val="dk1"/>
                </a:solidFill>
                <a:effectLst/>
              </a:rPr>
              <a:t> </a:t>
            </a:r>
          </a:p>
          <a:p>
            <a:pPr algn="ctr"/>
            <a:r>
              <a:rPr lang="en-IN" sz="1600" b="0" kern="1200" dirty="0" err="1">
                <a:solidFill>
                  <a:schemeClr val="dk1"/>
                </a:solidFill>
                <a:effectLst/>
              </a:rPr>
              <a:t>Dr.B</a:t>
            </a:r>
            <a:r>
              <a:rPr lang="en-IN" sz="1600" b="0" kern="1200" dirty="0">
                <a:solidFill>
                  <a:schemeClr val="dk1"/>
                </a:solidFill>
                <a:effectLst/>
              </a:rPr>
              <a:t>. </a:t>
            </a:r>
            <a:r>
              <a:rPr lang="en-IN" sz="1600" b="0" kern="1200" dirty="0" err="1">
                <a:solidFill>
                  <a:schemeClr val="dk1"/>
                </a:solidFill>
                <a:effectLst/>
              </a:rPr>
              <a:t>Paulchamy</a:t>
            </a:r>
            <a:r>
              <a:rPr lang="en-IN" sz="1600" b="0" kern="1200" dirty="0">
                <a:solidFill>
                  <a:schemeClr val="dk1"/>
                </a:solidFill>
                <a:effectLst/>
              </a:rPr>
              <a:t> and </a:t>
            </a:r>
            <a:r>
              <a:rPr lang="en-IN" sz="1600" b="0" kern="1200" dirty="0" err="1">
                <a:solidFill>
                  <a:schemeClr val="dk1"/>
                </a:solidFill>
                <a:effectLst/>
              </a:rPr>
              <a:t>Dr.C</a:t>
            </a:r>
            <a:r>
              <a:rPr lang="en-IN" sz="1600" b="0" kern="1200" dirty="0">
                <a:solidFill>
                  <a:schemeClr val="dk1"/>
                </a:solidFill>
                <a:effectLst/>
              </a:rPr>
              <a:t>. Natarajan </a:t>
            </a:r>
            <a:endParaRPr lang="en-IN" sz="1600" b="0" dirty="0">
              <a:latin typeface="Tw Cen MT" panose="020B0602020104020603"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E1B6E6C9-F244-4533-9BE8-99A2954F1077}"/>
              </a:ext>
            </a:extLst>
          </p:cNvPr>
          <p:cNvSpPr txBox="1"/>
          <p:nvPr/>
        </p:nvSpPr>
        <p:spPr>
          <a:xfrm>
            <a:off x="5778905" y="5596730"/>
            <a:ext cx="1209123" cy="830997"/>
          </a:xfrm>
          <a:prstGeom prst="rect">
            <a:avLst/>
          </a:prstGeom>
          <a:noFill/>
        </p:spPr>
        <p:txBody>
          <a:bodyPr wrap="square" rtlCol="0">
            <a:spAutoFit/>
          </a:bodyPr>
          <a:lstStyle/>
          <a:p>
            <a:pPr algn="ctr"/>
            <a:endParaRPr lang="en-IN" sz="1600" dirty="0"/>
          </a:p>
          <a:p>
            <a:pPr algn="ctr"/>
            <a:endParaRPr lang="en-IN" sz="1600" dirty="0"/>
          </a:p>
          <a:p>
            <a:pPr algn="ctr"/>
            <a:r>
              <a:rPr lang="en-IN" sz="1600" dirty="0"/>
              <a:t>April-2018</a:t>
            </a:r>
            <a:endParaRPr lang="en-IN" sz="1600" dirty="0">
              <a:latin typeface="Tw Cen MT" panose="020B0602020104020603"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C91C6A89-DDD5-4862-A0DB-A1FDE397EC05}"/>
              </a:ext>
            </a:extLst>
          </p:cNvPr>
          <p:cNvSpPr txBox="1"/>
          <p:nvPr/>
        </p:nvSpPr>
        <p:spPr>
          <a:xfrm>
            <a:off x="7068108" y="5742887"/>
            <a:ext cx="2693686" cy="1107996"/>
          </a:xfrm>
          <a:prstGeom prst="rect">
            <a:avLst/>
          </a:prstGeom>
          <a:noFill/>
        </p:spPr>
        <p:txBody>
          <a:bodyPr wrap="square" rtlCol="0">
            <a:spAutoFit/>
          </a:bodyPr>
          <a:lstStyle/>
          <a:p>
            <a:pPr algn="ctr"/>
            <a:r>
              <a:rPr lang="en-IN" sz="1600" kern="1200" dirty="0">
                <a:solidFill>
                  <a:schemeClr val="dk1"/>
                </a:solidFill>
                <a:effectLst/>
              </a:rPr>
              <a:t>This system uses a Zigbee technology and addresses a</a:t>
            </a:r>
            <a:r>
              <a:rPr lang="en-IN" sz="1800" kern="1200" dirty="0">
                <a:solidFill>
                  <a:schemeClr val="dk1"/>
                </a:solidFill>
                <a:effectLst/>
              </a:rPr>
              <a:t> </a:t>
            </a:r>
            <a:r>
              <a:rPr lang="en-IN" sz="1600" kern="1200" dirty="0">
                <a:solidFill>
                  <a:schemeClr val="dk1"/>
                </a:solidFill>
                <a:effectLst/>
              </a:rPr>
              <a:t>wireless and cost-effective system</a:t>
            </a:r>
            <a:endParaRPr lang="en-IN" sz="1600" dirty="0">
              <a:latin typeface="Tw Cen MT" panose="020B0602020104020603" pitchFamily="34" charset="0"/>
              <a:cs typeface="Times New Roman" panose="02020603050405020304" pitchFamily="18" charset="0"/>
            </a:endParaRPr>
          </a:p>
        </p:txBody>
      </p:sp>
      <p:sp>
        <p:nvSpPr>
          <p:cNvPr id="31" name="TextBox 30">
            <a:extLst>
              <a:ext uri="{FF2B5EF4-FFF2-40B4-BE49-F238E27FC236}">
                <a16:creationId xmlns:a16="http://schemas.microsoft.com/office/drawing/2014/main" id="{9C1EFD35-E9A6-4693-9AAE-0B437036DE7D}"/>
              </a:ext>
            </a:extLst>
          </p:cNvPr>
          <p:cNvSpPr txBox="1"/>
          <p:nvPr/>
        </p:nvSpPr>
        <p:spPr>
          <a:xfrm>
            <a:off x="9785346" y="5742887"/>
            <a:ext cx="2394361" cy="830997"/>
          </a:xfrm>
          <a:prstGeom prst="rect">
            <a:avLst/>
          </a:prstGeom>
          <a:noFill/>
        </p:spPr>
        <p:txBody>
          <a:bodyPr wrap="square" rtlCol="0">
            <a:spAutoFit/>
          </a:bodyPr>
          <a:lstStyle/>
          <a:p>
            <a:pPr algn="ctr"/>
            <a:r>
              <a:rPr lang="en-IN" sz="1600" kern="1200" dirty="0">
                <a:solidFill>
                  <a:schemeClr val="dk1"/>
                </a:solidFill>
                <a:effectLst/>
              </a:rPr>
              <a:t>Zigbee is a short distance wireless communication network.</a:t>
            </a:r>
            <a:endParaRPr lang="en-IN" sz="1600" dirty="0">
              <a:latin typeface="Tw Cen MT" panose="020B0602020104020603" pitchFamily="34" charset="0"/>
              <a:cs typeface="Times New Roman" panose="02020603050405020304" pitchFamily="18" charset="0"/>
            </a:endParaRPr>
          </a:p>
        </p:txBody>
      </p:sp>
      <p:sp>
        <p:nvSpPr>
          <p:cNvPr id="32" name="TextBox 31">
            <a:extLst>
              <a:ext uri="{FF2B5EF4-FFF2-40B4-BE49-F238E27FC236}">
                <a16:creationId xmlns:a16="http://schemas.microsoft.com/office/drawing/2014/main" id="{8133041C-A637-47EC-85D6-D1F5C971435F}"/>
              </a:ext>
            </a:extLst>
          </p:cNvPr>
          <p:cNvSpPr txBox="1"/>
          <p:nvPr/>
        </p:nvSpPr>
        <p:spPr>
          <a:xfrm>
            <a:off x="21520" y="6046365"/>
            <a:ext cx="505752" cy="338554"/>
          </a:xfrm>
          <a:prstGeom prst="rect">
            <a:avLst/>
          </a:prstGeom>
          <a:noFill/>
        </p:spPr>
        <p:txBody>
          <a:bodyPr wrap="square" rtlCol="0">
            <a:spAutoFit/>
          </a:bodyPr>
          <a:lstStyle/>
          <a:p>
            <a:pPr algn="ctr"/>
            <a:r>
              <a:rPr lang="en-IN" sz="1600" dirty="0"/>
              <a:t>4</a:t>
            </a:r>
            <a:endParaRPr lang="en-IN" sz="1600" dirty="0">
              <a:latin typeface="Tw Cen MT" panose="020B0602020104020603" pitchFamily="34" charset="0"/>
            </a:endParaRPr>
          </a:p>
        </p:txBody>
      </p:sp>
    </p:spTree>
    <p:extLst>
      <p:ext uri="{BB962C8B-B14F-4D97-AF65-F5344CB8AC3E}">
        <p14:creationId xmlns:p14="http://schemas.microsoft.com/office/powerpoint/2010/main" val="405452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5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500"/>
                                        <p:tgtEl>
                                          <p:spTgt spid="2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fade">
                                      <p:cBhvr>
                                        <p:cTn id="79" dur="500"/>
                                        <p:tgtEl>
                                          <p:spTgt spid="3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P spid="14" grpId="0"/>
      <p:bldP spid="15" grpId="0"/>
      <p:bldP spid="16" grpId="0"/>
      <p:bldP spid="17" grpId="0"/>
      <p:bldP spid="19" grpId="0"/>
      <p:bldP spid="20" grpId="0"/>
      <p:bldP spid="21" grpId="0"/>
      <p:bldP spid="22" grpId="0"/>
      <p:bldP spid="23" grpId="0"/>
      <p:bldP spid="24" grpId="0"/>
      <p:bldP spid="27" grpId="0"/>
      <p:bldP spid="28" grpId="0"/>
      <p:bldP spid="29" grpId="0"/>
      <p:bldP spid="30" grpId="0"/>
      <p:bldP spid="31"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B0E6C237-323E-4B08-900B-9E558C48B5CB}"/>
              </a:ext>
            </a:extLst>
          </p:cNvPr>
          <p:cNvSpPr txBox="1"/>
          <p:nvPr/>
        </p:nvSpPr>
        <p:spPr>
          <a:xfrm>
            <a:off x="0" y="625499"/>
            <a:ext cx="12192000" cy="923330"/>
          </a:xfrm>
          <a:prstGeom prst="rect">
            <a:avLst/>
          </a:prstGeom>
          <a:solidFill>
            <a:srgbClr val="44546A"/>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rPr>
              <a:t>PROBLEM STATEMENT</a:t>
            </a:r>
            <a:endParaRPr lang="en-US" sz="5400" dirty="0">
              <a:solidFill>
                <a:schemeClr val="bg1"/>
              </a:solidFill>
              <a:latin typeface="Tw Cen MT" panose="020B0602020104020603" pitchFamily="34" charset="0"/>
            </a:endParaRPr>
          </a:p>
        </p:txBody>
      </p:sp>
      <p:sp>
        <p:nvSpPr>
          <p:cNvPr id="28" name="TextBox 27">
            <a:extLst>
              <a:ext uri="{FF2B5EF4-FFF2-40B4-BE49-F238E27FC236}">
                <a16:creationId xmlns:a16="http://schemas.microsoft.com/office/drawing/2014/main" id="{7AB2B039-AE07-4F50-B7B1-F989FCDF801C}"/>
              </a:ext>
            </a:extLst>
          </p:cNvPr>
          <p:cNvSpPr txBox="1"/>
          <p:nvPr/>
        </p:nvSpPr>
        <p:spPr>
          <a:xfrm>
            <a:off x="1547923" y="2584149"/>
            <a:ext cx="9096153" cy="1427763"/>
          </a:xfrm>
          <a:prstGeom prst="rect">
            <a:avLst/>
          </a:prstGeom>
          <a:noFill/>
        </p:spPr>
        <p:txBody>
          <a:bodyPr wrap="square">
            <a:spAutoFit/>
          </a:bodyPr>
          <a:lstStyle/>
          <a:p>
            <a:pPr marL="0" indent="0" algn="just">
              <a:lnSpc>
                <a:spcPct val="150000"/>
              </a:lnSpc>
              <a:buNone/>
            </a:pPr>
            <a:r>
              <a:rPr lang="en-US" sz="2000" dirty="0">
                <a:latin typeface="Tw Cen MT" panose="020B0602020104020603" pitchFamily="34" charset="0"/>
                <a:cs typeface="Times New Roman" panose="02020603050405020304" pitchFamily="18" charset="0"/>
              </a:rPr>
              <a:t>	According to The World Counts reports More people are killed or injured in the mining industry and More than 15,000 miners are killed every year. How can we help the mine workers to operate in mining industry safely ?</a:t>
            </a:r>
          </a:p>
        </p:txBody>
      </p:sp>
      <p:sp>
        <p:nvSpPr>
          <p:cNvPr id="30" name="TextBox 29">
            <a:extLst>
              <a:ext uri="{FF2B5EF4-FFF2-40B4-BE49-F238E27FC236}">
                <a16:creationId xmlns:a16="http://schemas.microsoft.com/office/drawing/2014/main" id="{F96D5E2B-C784-4FBE-A0D8-92A2CB493C32}"/>
              </a:ext>
            </a:extLst>
          </p:cNvPr>
          <p:cNvSpPr txBox="1"/>
          <p:nvPr/>
        </p:nvSpPr>
        <p:spPr>
          <a:xfrm>
            <a:off x="0" y="4939951"/>
            <a:ext cx="12192000" cy="400110"/>
          </a:xfrm>
          <a:prstGeom prst="rect">
            <a:avLst/>
          </a:prstGeom>
          <a:noFill/>
        </p:spPr>
        <p:txBody>
          <a:bodyPr wrap="square">
            <a:spAutoFit/>
          </a:bodyPr>
          <a:lstStyle/>
          <a:p>
            <a:pPr algn="ctr"/>
            <a:r>
              <a:rPr lang="en-US" sz="2000" b="1" dirty="0">
                <a:solidFill>
                  <a:srgbClr val="44546A"/>
                </a:solidFill>
                <a:latin typeface="Copperplate Gothic Bold" panose="020E0705020206020404" pitchFamily="34" charset="0"/>
                <a:cs typeface="Times New Roman" panose="02020603050405020304" pitchFamily="18" charset="0"/>
              </a:rPr>
              <a:t>“ Chatura Suraksha Kavacha ” -The Smart Safety Helmet For Mine Workers </a:t>
            </a:r>
          </a:p>
        </p:txBody>
      </p:sp>
    </p:spTree>
    <p:extLst>
      <p:ext uri="{BB962C8B-B14F-4D97-AF65-F5344CB8AC3E}">
        <p14:creationId xmlns:p14="http://schemas.microsoft.com/office/powerpoint/2010/main" val="9155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52EBEE0-4492-45DE-A964-67E1F254A828}"/>
              </a:ext>
            </a:extLst>
          </p:cNvPr>
          <p:cNvGrpSpPr/>
          <p:nvPr/>
        </p:nvGrpSpPr>
        <p:grpSpPr>
          <a:xfrm>
            <a:off x="974963" y="1999072"/>
            <a:ext cx="2171627" cy="1751430"/>
            <a:chOff x="1494518" y="2209800"/>
            <a:chExt cx="1591582" cy="1866900"/>
          </a:xfrm>
        </p:grpSpPr>
        <p:sp>
          <p:nvSpPr>
            <p:cNvPr id="11" name="Rectangle: Top Corners Rounded 10">
              <a:extLst>
                <a:ext uri="{FF2B5EF4-FFF2-40B4-BE49-F238E27FC236}">
                  <a16:creationId xmlns:a16="http://schemas.microsoft.com/office/drawing/2014/main" id="{EDC9C1CA-E5FB-4409-AB11-A6D6F244BB04}"/>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F0E31D2-92C3-412D-9001-21FF69E56B85}"/>
                </a:ext>
              </a:extLst>
            </p:cNvPr>
            <p:cNvSpPr txBox="1"/>
            <p:nvPr/>
          </p:nvSpPr>
          <p:spPr>
            <a:xfrm>
              <a:off x="1838072" y="2357659"/>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14" name="Freeform: Shape 13">
            <a:extLst>
              <a:ext uri="{FF2B5EF4-FFF2-40B4-BE49-F238E27FC236}">
                <a16:creationId xmlns:a16="http://schemas.microsoft.com/office/drawing/2014/main" id="{EFFACF65-7AA1-4442-93B4-ED26212D6CE0}"/>
              </a:ext>
            </a:extLst>
          </p:cNvPr>
          <p:cNvSpPr/>
          <p:nvPr/>
        </p:nvSpPr>
        <p:spPr>
          <a:xfrm flipV="1">
            <a:off x="976836" y="2961628"/>
            <a:ext cx="2171627" cy="359625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1D059CF-E439-4FFA-9F4D-8D4AEE67AF68}"/>
              </a:ext>
            </a:extLst>
          </p:cNvPr>
          <p:cNvSpPr txBox="1"/>
          <p:nvPr/>
        </p:nvSpPr>
        <p:spPr>
          <a:xfrm>
            <a:off x="963115" y="3427736"/>
            <a:ext cx="2171627" cy="2308324"/>
          </a:xfrm>
          <a:prstGeom prst="rect">
            <a:avLst/>
          </a:prstGeom>
          <a:noFill/>
        </p:spPr>
        <p:txBody>
          <a:bodyPr wrap="square" rtlCol="0">
            <a:spAutoFit/>
          </a:bodyPr>
          <a:lstStyle/>
          <a:p>
            <a:pPr algn="ctr"/>
            <a:r>
              <a:rPr lang="en-US" sz="2400" b="0" i="0" u="none" strike="noStrike" baseline="0" dirty="0">
                <a:latin typeface="Tw Cen MT Condensed" panose="020B0606020104020203" pitchFamily="34" charset="0"/>
                <a:cs typeface="Arial" panose="020B0604020202020204" pitchFamily="34" charset="0"/>
              </a:rPr>
              <a:t>To detect the presence of </a:t>
            </a:r>
            <a:r>
              <a:rPr lang="en-US" sz="2400" dirty="0">
                <a:latin typeface="Tw Cen MT Condensed" panose="020B0606020104020203" pitchFamily="34" charset="0"/>
                <a:cs typeface="Arial" panose="020B0604020202020204" pitchFamily="34" charset="0"/>
              </a:rPr>
              <a:t>Hazardous</a:t>
            </a:r>
            <a:r>
              <a:rPr lang="en-US" sz="2400" b="0" i="0" u="none" strike="noStrike" baseline="0" dirty="0">
                <a:latin typeface="Tw Cen MT Condensed" panose="020B0606020104020203" pitchFamily="34" charset="0"/>
                <a:cs typeface="Arial" panose="020B0604020202020204" pitchFamily="34" charset="0"/>
              </a:rPr>
              <a:t> gases like</a:t>
            </a:r>
            <a:r>
              <a:rPr lang="en-US" sz="2400" dirty="0">
                <a:effectLst/>
                <a:latin typeface="Tw Cen MT Condensed" panose="020B0606020104020203" pitchFamily="34" charset="0"/>
                <a:ea typeface="Calibri" panose="020F0502020204030204" pitchFamily="34" charset="0"/>
                <a:cs typeface="Arial" panose="020B0604020202020204" pitchFamily="34" charset="0"/>
              </a:rPr>
              <a:t> </a:t>
            </a:r>
            <a:r>
              <a:rPr lang="en-US" sz="2400" dirty="0">
                <a:latin typeface="Tw Cen MT Condensed" panose="020B0606020104020203" pitchFamily="34" charset="0"/>
                <a:ea typeface="Calibri" panose="020F0502020204030204" pitchFamily="34" charset="0"/>
                <a:cs typeface="Arial" panose="020B0604020202020204" pitchFamily="34" charset="0"/>
              </a:rPr>
              <a:t>Methane(CH4),</a:t>
            </a:r>
            <a:r>
              <a:rPr lang="en-US" sz="2400" dirty="0">
                <a:effectLst/>
                <a:latin typeface="Tw Cen MT Condensed" panose="020B0606020104020203" pitchFamily="34" charset="0"/>
                <a:ea typeface="Calibri" panose="020F0502020204030204" pitchFamily="34" charset="0"/>
                <a:cs typeface="Arial" panose="020B0604020202020204" pitchFamily="34" charset="0"/>
              </a:rPr>
              <a:t>Carbon-</a:t>
            </a:r>
            <a:r>
              <a:rPr lang="en-US" sz="2400" dirty="0" err="1">
                <a:effectLst/>
                <a:latin typeface="Tw Cen MT Condensed" panose="020B0606020104020203" pitchFamily="34" charset="0"/>
                <a:ea typeface="Calibri" panose="020F0502020204030204" pitchFamily="34" charset="0"/>
                <a:cs typeface="Arial" panose="020B0604020202020204" pitchFamily="34" charset="0"/>
              </a:rPr>
              <a:t>Monoxide,LPG</a:t>
            </a:r>
            <a:r>
              <a:rPr lang="en-US" sz="2400" dirty="0">
                <a:effectLst/>
                <a:latin typeface="Tw Cen MT Condensed" panose="020B0606020104020203" pitchFamily="34" charset="0"/>
                <a:ea typeface="Calibri" panose="020F0502020204030204" pitchFamily="34" charset="0"/>
                <a:cs typeface="Arial" panose="020B0604020202020204" pitchFamily="34" charset="0"/>
              </a:rPr>
              <a:t>, </a:t>
            </a:r>
            <a:r>
              <a:rPr lang="en-US" sz="2400">
                <a:effectLst/>
                <a:latin typeface="Tw Cen MT Condensed" panose="020B0606020104020203" pitchFamily="34" charset="0"/>
                <a:ea typeface="Calibri" panose="020F0502020204030204" pitchFamily="34" charset="0"/>
                <a:cs typeface="Arial" panose="020B0604020202020204" pitchFamily="34" charset="0"/>
              </a:rPr>
              <a:t>and other </a:t>
            </a:r>
            <a:r>
              <a:rPr lang="en-US" sz="2400" dirty="0">
                <a:effectLst/>
                <a:latin typeface="Tw Cen MT Condensed" panose="020B0606020104020203" pitchFamily="34" charset="0"/>
                <a:ea typeface="Calibri" panose="020F0502020204030204" pitchFamily="34" charset="0"/>
                <a:cs typeface="Arial" panose="020B0604020202020204" pitchFamily="34" charset="0"/>
              </a:rPr>
              <a:t>natural gases</a:t>
            </a:r>
            <a:r>
              <a:rPr lang="en-US" sz="2400" b="0" i="0" u="none" strike="noStrike" baseline="0" dirty="0">
                <a:latin typeface="Tw Cen MT Condensed" panose="020B0606020104020203" pitchFamily="34" charset="0"/>
                <a:cs typeface="Arial" panose="020B0604020202020204" pitchFamily="34" charset="0"/>
              </a:rPr>
              <a:t>.</a:t>
            </a:r>
          </a:p>
        </p:txBody>
      </p:sp>
      <p:pic>
        <p:nvPicPr>
          <p:cNvPr id="38" name="Picture 37">
            <a:extLst>
              <a:ext uri="{FF2B5EF4-FFF2-40B4-BE49-F238E27FC236}">
                <a16:creationId xmlns:a16="http://schemas.microsoft.com/office/drawing/2014/main" id="{2B1B9E66-B45C-46F8-8E9E-829FFAF64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611" y="5736060"/>
            <a:ext cx="660460" cy="660458"/>
          </a:xfrm>
          <a:prstGeom prst="rect">
            <a:avLst/>
          </a:prstGeom>
        </p:spPr>
      </p:pic>
      <p:grpSp>
        <p:nvGrpSpPr>
          <p:cNvPr id="57" name="Group 56">
            <a:extLst>
              <a:ext uri="{FF2B5EF4-FFF2-40B4-BE49-F238E27FC236}">
                <a16:creationId xmlns:a16="http://schemas.microsoft.com/office/drawing/2014/main" id="{09A93540-795F-4FCF-9905-3E115648E058}"/>
              </a:ext>
            </a:extLst>
          </p:cNvPr>
          <p:cNvGrpSpPr/>
          <p:nvPr/>
        </p:nvGrpSpPr>
        <p:grpSpPr>
          <a:xfrm>
            <a:off x="3710087" y="1997616"/>
            <a:ext cx="2171627" cy="1751430"/>
            <a:chOff x="1494518" y="2209800"/>
            <a:chExt cx="1591582" cy="1866900"/>
          </a:xfrm>
          <a:solidFill>
            <a:srgbClr val="52CBBE"/>
          </a:solidFill>
        </p:grpSpPr>
        <p:sp>
          <p:nvSpPr>
            <p:cNvPr id="58" name="Rectangle: Top Corners Rounded 57">
              <a:extLst>
                <a:ext uri="{FF2B5EF4-FFF2-40B4-BE49-F238E27FC236}">
                  <a16:creationId xmlns:a16="http://schemas.microsoft.com/office/drawing/2014/main" id="{499724CB-9F24-4FF0-BBE6-49918C2C993B}"/>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A8733F9-586B-455C-ADCB-313AA34247B2}"/>
                </a:ext>
              </a:extLst>
            </p:cNvPr>
            <p:cNvSpPr txBox="1"/>
            <p:nvPr/>
          </p:nvSpPr>
          <p:spPr>
            <a:xfrm>
              <a:off x="1838072" y="2357659"/>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60" name="Freeform: Shape 59">
            <a:extLst>
              <a:ext uri="{FF2B5EF4-FFF2-40B4-BE49-F238E27FC236}">
                <a16:creationId xmlns:a16="http://schemas.microsoft.com/office/drawing/2014/main" id="{0DC30E7F-02E3-4CD8-9057-6C0262B0115B}"/>
              </a:ext>
            </a:extLst>
          </p:cNvPr>
          <p:cNvSpPr/>
          <p:nvPr/>
        </p:nvSpPr>
        <p:spPr>
          <a:xfrm flipV="1">
            <a:off x="3711960" y="2960172"/>
            <a:ext cx="2171627" cy="359625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2EF7C699-28FF-4AB8-AB6B-B690DBA0E58C}"/>
              </a:ext>
            </a:extLst>
          </p:cNvPr>
          <p:cNvSpPr txBox="1"/>
          <p:nvPr/>
        </p:nvSpPr>
        <p:spPr>
          <a:xfrm>
            <a:off x="3702320" y="3918287"/>
            <a:ext cx="2171627" cy="1569660"/>
          </a:xfrm>
          <a:prstGeom prst="rect">
            <a:avLst/>
          </a:prstGeom>
          <a:noFill/>
        </p:spPr>
        <p:txBody>
          <a:bodyPr wrap="square" rtlCol="0">
            <a:spAutoFit/>
          </a:bodyPr>
          <a:lstStyle/>
          <a:p>
            <a:pPr algn="ctr"/>
            <a:r>
              <a:rPr lang="en-US" sz="2400" dirty="0">
                <a:latin typeface="Tw Cen MT Condensed" panose="020B0606020104020203" pitchFamily="34" charset="0"/>
              </a:rPr>
              <a:t>To detect The existence of the helmet on the worker’s head .</a:t>
            </a:r>
            <a:endParaRPr lang="en-US" sz="2400" b="0" i="0" u="none" strike="noStrike" baseline="0" dirty="0">
              <a:latin typeface="Tw Cen MT Condensed" panose="020B0606020104020203" pitchFamily="34" charset="0"/>
              <a:cs typeface="Arial" panose="020B0604020202020204" pitchFamily="34" charset="0"/>
            </a:endParaRPr>
          </a:p>
        </p:txBody>
      </p:sp>
      <p:pic>
        <p:nvPicPr>
          <p:cNvPr id="72" name="Picture 71">
            <a:extLst>
              <a:ext uri="{FF2B5EF4-FFF2-40B4-BE49-F238E27FC236}">
                <a16:creationId xmlns:a16="http://schemas.microsoft.com/office/drawing/2014/main" id="{D2AF1119-5742-4A42-9D8B-A4990FF26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9048" y="5758351"/>
            <a:ext cx="638169" cy="638167"/>
          </a:xfrm>
          <a:prstGeom prst="rect">
            <a:avLst/>
          </a:prstGeom>
        </p:spPr>
      </p:pic>
      <p:grpSp>
        <p:nvGrpSpPr>
          <p:cNvPr id="73" name="Group 72">
            <a:extLst>
              <a:ext uri="{FF2B5EF4-FFF2-40B4-BE49-F238E27FC236}">
                <a16:creationId xmlns:a16="http://schemas.microsoft.com/office/drawing/2014/main" id="{D9365D54-5B6E-44E5-87E7-85054957C98E}"/>
              </a:ext>
            </a:extLst>
          </p:cNvPr>
          <p:cNvGrpSpPr/>
          <p:nvPr/>
        </p:nvGrpSpPr>
        <p:grpSpPr>
          <a:xfrm>
            <a:off x="6403259" y="1995165"/>
            <a:ext cx="2171627" cy="1751430"/>
            <a:chOff x="1494518" y="2209800"/>
            <a:chExt cx="1591582" cy="1866900"/>
          </a:xfrm>
          <a:solidFill>
            <a:srgbClr val="52CBBE"/>
          </a:solidFill>
        </p:grpSpPr>
        <p:sp>
          <p:nvSpPr>
            <p:cNvPr id="74" name="Rectangle: Top Corners Rounded 73">
              <a:extLst>
                <a:ext uri="{FF2B5EF4-FFF2-40B4-BE49-F238E27FC236}">
                  <a16:creationId xmlns:a16="http://schemas.microsoft.com/office/drawing/2014/main" id="{A1150390-2AC5-4D5C-B0E6-4C1EF2C603A3}"/>
                </a:ext>
              </a:extLst>
            </p:cNvPr>
            <p:cNvSpPr/>
            <p:nvPr/>
          </p:nvSpPr>
          <p:spPr>
            <a:xfrm>
              <a:off x="1494518"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EA9038EB-2B33-4BDD-A3F0-3B4FB20D683E}"/>
                </a:ext>
              </a:extLst>
            </p:cNvPr>
            <p:cNvSpPr txBox="1"/>
            <p:nvPr/>
          </p:nvSpPr>
          <p:spPr>
            <a:xfrm>
              <a:off x="1838072" y="2357659"/>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3</a:t>
              </a:r>
            </a:p>
          </p:txBody>
        </p:sp>
      </p:grpSp>
      <p:sp>
        <p:nvSpPr>
          <p:cNvPr id="76" name="Freeform: Shape 75">
            <a:extLst>
              <a:ext uri="{FF2B5EF4-FFF2-40B4-BE49-F238E27FC236}">
                <a16:creationId xmlns:a16="http://schemas.microsoft.com/office/drawing/2014/main" id="{E51AEDAF-B428-4151-A60E-8C3569BB8F45}"/>
              </a:ext>
            </a:extLst>
          </p:cNvPr>
          <p:cNvSpPr/>
          <p:nvPr/>
        </p:nvSpPr>
        <p:spPr>
          <a:xfrm flipV="1">
            <a:off x="6405132" y="2957721"/>
            <a:ext cx="2171627" cy="359625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19D80D3B-E727-4695-BA91-FD7DA86C4AE6}"/>
              </a:ext>
            </a:extLst>
          </p:cNvPr>
          <p:cNvSpPr txBox="1"/>
          <p:nvPr/>
        </p:nvSpPr>
        <p:spPr>
          <a:xfrm>
            <a:off x="6395492" y="3894572"/>
            <a:ext cx="2171627" cy="1938992"/>
          </a:xfrm>
          <a:prstGeom prst="rect">
            <a:avLst/>
          </a:prstGeom>
          <a:noFill/>
        </p:spPr>
        <p:txBody>
          <a:bodyPr wrap="square" rtlCol="0">
            <a:spAutoFit/>
          </a:bodyPr>
          <a:lstStyle/>
          <a:p>
            <a:pPr algn="ctr"/>
            <a:r>
              <a:rPr lang="en-US" sz="2400" dirty="0">
                <a:latin typeface="Tw Cen MT Condensed" panose="020B0606020104020203" pitchFamily="34" charset="0"/>
              </a:rPr>
              <a:t>Emergency button is provided which need to be pressed in any adverse situation.</a:t>
            </a:r>
          </a:p>
          <a:p>
            <a:pPr algn="ctr"/>
            <a:endParaRPr lang="en-US" sz="2400" b="0" i="0" u="none" strike="noStrike" baseline="0" dirty="0">
              <a:latin typeface="Tw Cen MT Condensed" panose="020B0606020104020203" pitchFamily="34" charset="0"/>
              <a:cs typeface="Arial" panose="020B0604020202020204" pitchFamily="34" charset="0"/>
            </a:endParaRPr>
          </a:p>
        </p:txBody>
      </p:sp>
      <p:pic>
        <p:nvPicPr>
          <p:cNvPr id="79" name="Picture 78">
            <a:extLst>
              <a:ext uri="{FF2B5EF4-FFF2-40B4-BE49-F238E27FC236}">
                <a16:creationId xmlns:a16="http://schemas.microsoft.com/office/drawing/2014/main" id="{064EE705-A230-4F4A-BCAE-F12C573B5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105" y="5795483"/>
            <a:ext cx="630296" cy="630295"/>
          </a:xfrm>
          <a:prstGeom prst="rect">
            <a:avLst/>
          </a:prstGeom>
        </p:spPr>
      </p:pic>
      <p:grpSp>
        <p:nvGrpSpPr>
          <p:cNvPr id="80" name="Group 79">
            <a:extLst>
              <a:ext uri="{FF2B5EF4-FFF2-40B4-BE49-F238E27FC236}">
                <a16:creationId xmlns:a16="http://schemas.microsoft.com/office/drawing/2014/main" id="{D0DE44C8-1182-4723-935D-F966F9CA6096}"/>
              </a:ext>
            </a:extLst>
          </p:cNvPr>
          <p:cNvGrpSpPr/>
          <p:nvPr/>
        </p:nvGrpSpPr>
        <p:grpSpPr>
          <a:xfrm>
            <a:off x="9102326" y="1996160"/>
            <a:ext cx="2171627" cy="1751430"/>
            <a:chOff x="1494518" y="2209800"/>
            <a:chExt cx="1591582" cy="1866900"/>
          </a:xfrm>
          <a:solidFill>
            <a:srgbClr val="52CBBE"/>
          </a:solidFill>
        </p:grpSpPr>
        <p:sp>
          <p:nvSpPr>
            <p:cNvPr id="81" name="Rectangle: Top Corners Rounded 80">
              <a:extLst>
                <a:ext uri="{FF2B5EF4-FFF2-40B4-BE49-F238E27FC236}">
                  <a16:creationId xmlns:a16="http://schemas.microsoft.com/office/drawing/2014/main" id="{14ED6C15-236B-4D14-AC01-96EFA4FAAFD0}"/>
                </a:ext>
              </a:extLst>
            </p:cNvPr>
            <p:cNvSpPr/>
            <p:nvPr/>
          </p:nvSpPr>
          <p:spPr>
            <a:xfrm>
              <a:off x="1494518" y="2209800"/>
              <a:ext cx="1591582" cy="1866900"/>
            </a:xfrm>
            <a:prstGeom prst="round2SameRect">
              <a:avLst>
                <a:gd name="adj1" fmla="val 12063"/>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FAF26FE-AA19-41CE-BC54-A15D6CFBFCE3}"/>
                </a:ext>
              </a:extLst>
            </p:cNvPr>
            <p:cNvSpPr txBox="1"/>
            <p:nvPr/>
          </p:nvSpPr>
          <p:spPr>
            <a:xfrm>
              <a:off x="1838072" y="2357659"/>
              <a:ext cx="894432" cy="1015663"/>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4</a:t>
              </a:r>
            </a:p>
          </p:txBody>
        </p:sp>
      </p:grpSp>
      <p:sp>
        <p:nvSpPr>
          <p:cNvPr id="83" name="Freeform: Shape 82">
            <a:extLst>
              <a:ext uri="{FF2B5EF4-FFF2-40B4-BE49-F238E27FC236}">
                <a16:creationId xmlns:a16="http://schemas.microsoft.com/office/drawing/2014/main" id="{93A485E9-20BD-4EA2-ABBB-ED0D6DE8B39F}"/>
              </a:ext>
            </a:extLst>
          </p:cNvPr>
          <p:cNvSpPr/>
          <p:nvPr/>
        </p:nvSpPr>
        <p:spPr>
          <a:xfrm flipV="1">
            <a:off x="9104199" y="2958716"/>
            <a:ext cx="2171627" cy="359625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B49C5C06-33B7-493A-8FF3-ABAF0A94C31B}"/>
              </a:ext>
            </a:extLst>
          </p:cNvPr>
          <p:cNvSpPr txBox="1"/>
          <p:nvPr/>
        </p:nvSpPr>
        <p:spPr>
          <a:xfrm>
            <a:off x="9099875" y="3895567"/>
            <a:ext cx="2171627" cy="1938992"/>
          </a:xfrm>
          <a:prstGeom prst="rect">
            <a:avLst/>
          </a:prstGeom>
          <a:noFill/>
        </p:spPr>
        <p:txBody>
          <a:bodyPr wrap="square" rtlCol="0">
            <a:spAutoFit/>
          </a:bodyPr>
          <a:lstStyle/>
          <a:p>
            <a:pPr algn="ctr"/>
            <a:r>
              <a:rPr lang="en-US" sz="2400" dirty="0">
                <a:latin typeface="Tw Cen MT Condensed" panose="020B0606020104020203" pitchFamily="34" charset="0"/>
              </a:rPr>
              <a:t>To monitor the mine worker’s location continuously using ESP32 Cam.</a:t>
            </a:r>
          </a:p>
          <a:p>
            <a:pPr algn="ctr"/>
            <a:endParaRPr lang="en-US" sz="2400" b="0" i="0" u="none" strike="noStrike" baseline="0" dirty="0">
              <a:latin typeface="Tw Cen MT Condensed" panose="020B0606020104020203" pitchFamily="34" charset="0"/>
              <a:cs typeface="Arial" panose="020B0604020202020204" pitchFamily="34" charset="0"/>
            </a:endParaRPr>
          </a:p>
        </p:txBody>
      </p:sp>
      <p:pic>
        <p:nvPicPr>
          <p:cNvPr id="85" name="Picture 84">
            <a:extLst>
              <a:ext uri="{FF2B5EF4-FFF2-40B4-BE49-F238E27FC236}">
                <a16:creationId xmlns:a16="http://schemas.microsoft.com/office/drawing/2014/main" id="{B341640F-FA1A-40B8-B91D-85B28C365D26}"/>
              </a:ext>
            </a:extLst>
          </p:cNvPr>
          <p:cNvPicPr>
            <a:picLocks noChangeAspect="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9871697" y="5795483"/>
            <a:ext cx="622636" cy="622634"/>
          </a:xfrm>
          <a:prstGeom prst="rect">
            <a:avLst/>
          </a:prstGeom>
        </p:spPr>
      </p:pic>
      <p:sp>
        <p:nvSpPr>
          <p:cNvPr id="88" name="TextBox 87">
            <a:extLst>
              <a:ext uri="{FF2B5EF4-FFF2-40B4-BE49-F238E27FC236}">
                <a16:creationId xmlns:a16="http://schemas.microsoft.com/office/drawing/2014/main" id="{FB550B63-0328-4CE6-85F6-E6C7DE60B185}"/>
              </a:ext>
            </a:extLst>
          </p:cNvPr>
          <p:cNvSpPr txBox="1"/>
          <p:nvPr/>
        </p:nvSpPr>
        <p:spPr>
          <a:xfrm>
            <a:off x="0" y="634489"/>
            <a:ext cx="12192000" cy="923330"/>
          </a:xfrm>
          <a:prstGeom prst="rect">
            <a:avLst/>
          </a:prstGeom>
          <a:solidFill>
            <a:srgbClr val="4472C4"/>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rPr>
              <a:t>OBJECTIVES</a:t>
            </a:r>
            <a:endParaRPr lang="en-US" sz="54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73844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25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anim calcmode="lin" valueType="num">
                                      <p:cBhvr>
                                        <p:cTn id="14" dur="500" fill="hold"/>
                                        <p:tgtEl>
                                          <p:spTgt spid="10"/>
                                        </p:tgtEl>
                                        <p:attrNameLst>
                                          <p:attrName>ppt_x</p:attrName>
                                        </p:attrNameLst>
                                      </p:cBhvr>
                                      <p:tavLst>
                                        <p:tav tm="0">
                                          <p:val>
                                            <p:strVal val="#ppt_x"/>
                                          </p:val>
                                        </p:tav>
                                        <p:tav tm="100000">
                                          <p:val>
                                            <p:strVal val="#ppt_x"/>
                                          </p:val>
                                        </p:tav>
                                      </p:tavLst>
                                    </p:anim>
                                    <p:anim calcmode="lin" valueType="num">
                                      <p:cBhvr>
                                        <p:cTn id="15" dur="500" fill="hold"/>
                                        <p:tgtEl>
                                          <p:spTgt spid="10"/>
                                        </p:tgtEl>
                                        <p:attrNameLst>
                                          <p:attrName>ppt_y</p:attrName>
                                        </p:attrNameLst>
                                      </p:cBhvr>
                                      <p:tavLst>
                                        <p:tav tm="0">
                                          <p:val>
                                            <p:strVal val="#ppt_y+.1"/>
                                          </p:val>
                                        </p:tav>
                                        <p:tav tm="100000">
                                          <p:val>
                                            <p:strVal val="#ppt_y"/>
                                          </p:val>
                                        </p:tav>
                                      </p:tavLst>
                                    </p:anim>
                                  </p:childTnLst>
                                </p:cTn>
                              </p:par>
                              <p:par>
                                <p:cTn id="16" presetID="53" presetClass="entr" presetSubtype="16"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par>
                                <p:cTn id="21" presetID="53" presetClass="entr" presetSubtype="16"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anim calcmode="lin" valueType="num">
                                      <p:cBhvr>
                                        <p:cTn id="31" dur="500" fill="hold"/>
                                        <p:tgtEl>
                                          <p:spTgt spid="60"/>
                                        </p:tgtEl>
                                        <p:attrNameLst>
                                          <p:attrName>ppt_x</p:attrName>
                                        </p:attrNameLst>
                                      </p:cBhvr>
                                      <p:tavLst>
                                        <p:tav tm="0">
                                          <p:val>
                                            <p:strVal val="#ppt_x"/>
                                          </p:val>
                                        </p:tav>
                                        <p:tav tm="100000">
                                          <p:val>
                                            <p:strVal val="#ppt_x"/>
                                          </p:val>
                                        </p:tav>
                                      </p:tavLst>
                                    </p:anim>
                                    <p:anim calcmode="lin" valueType="num">
                                      <p:cBhvr>
                                        <p:cTn id="32" dur="500" fill="hold"/>
                                        <p:tgtEl>
                                          <p:spTgt spid="60"/>
                                        </p:tgtEl>
                                        <p:attrNameLst>
                                          <p:attrName>ppt_y</p:attrName>
                                        </p:attrNameLst>
                                      </p:cBhvr>
                                      <p:tavLst>
                                        <p:tav tm="0">
                                          <p:val>
                                            <p:strVal val="#ppt_y+.1"/>
                                          </p:val>
                                        </p:tav>
                                        <p:tav tm="100000">
                                          <p:val>
                                            <p:strVal val="#ppt_y"/>
                                          </p:val>
                                        </p:tav>
                                      </p:tavLst>
                                    </p:anim>
                                  </p:childTnLst>
                                </p:cTn>
                              </p:par>
                            </p:childTnLst>
                          </p:cTn>
                        </p:par>
                        <p:par>
                          <p:cTn id="33" fill="hold">
                            <p:stCondLst>
                              <p:cond delay="500"/>
                            </p:stCondLst>
                            <p:childTnLst>
                              <p:par>
                                <p:cTn id="34" presetID="42" presetClass="entr" presetSubtype="0" fill="hold" nodeType="afterEffect">
                                  <p:stCondLst>
                                    <p:cond delay="25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anim calcmode="lin" valueType="num">
                                      <p:cBhvr>
                                        <p:cTn id="37" dur="500" fill="hold"/>
                                        <p:tgtEl>
                                          <p:spTgt spid="57"/>
                                        </p:tgtEl>
                                        <p:attrNameLst>
                                          <p:attrName>ppt_x</p:attrName>
                                        </p:attrNameLst>
                                      </p:cBhvr>
                                      <p:tavLst>
                                        <p:tav tm="0">
                                          <p:val>
                                            <p:strVal val="#ppt_x"/>
                                          </p:val>
                                        </p:tav>
                                        <p:tav tm="100000">
                                          <p:val>
                                            <p:strVal val="#ppt_x"/>
                                          </p:val>
                                        </p:tav>
                                      </p:tavLst>
                                    </p:anim>
                                    <p:anim calcmode="lin" valueType="num">
                                      <p:cBhvr>
                                        <p:cTn id="38" dur="500" fill="hold"/>
                                        <p:tgtEl>
                                          <p:spTgt spid="57"/>
                                        </p:tgtEl>
                                        <p:attrNameLst>
                                          <p:attrName>ppt_y</p:attrName>
                                        </p:attrNameLst>
                                      </p:cBhvr>
                                      <p:tavLst>
                                        <p:tav tm="0">
                                          <p:val>
                                            <p:strVal val="#ppt_y+.1"/>
                                          </p:val>
                                        </p:tav>
                                        <p:tav tm="100000">
                                          <p:val>
                                            <p:strVal val="#ppt_y"/>
                                          </p:val>
                                        </p:tav>
                                      </p:tavLst>
                                    </p:anim>
                                  </p:childTnLst>
                                </p:cTn>
                              </p:par>
                              <p:par>
                                <p:cTn id="39" presetID="53" presetClass="entr" presetSubtype="16"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 calcmode="lin" valueType="num">
                                      <p:cBhvr>
                                        <p:cTn id="41" dur="500" fill="hold"/>
                                        <p:tgtEl>
                                          <p:spTgt spid="61"/>
                                        </p:tgtEl>
                                        <p:attrNameLst>
                                          <p:attrName>ppt_w</p:attrName>
                                        </p:attrNameLst>
                                      </p:cBhvr>
                                      <p:tavLst>
                                        <p:tav tm="0">
                                          <p:val>
                                            <p:fltVal val="0"/>
                                          </p:val>
                                        </p:tav>
                                        <p:tav tm="100000">
                                          <p:val>
                                            <p:strVal val="#ppt_w"/>
                                          </p:val>
                                        </p:tav>
                                      </p:tavLst>
                                    </p:anim>
                                    <p:anim calcmode="lin" valueType="num">
                                      <p:cBhvr>
                                        <p:cTn id="42" dur="500" fill="hold"/>
                                        <p:tgtEl>
                                          <p:spTgt spid="61"/>
                                        </p:tgtEl>
                                        <p:attrNameLst>
                                          <p:attrName>ppt_h</p:attrName>
                                        </p:attrNameLst>
                                      </p:cBhvr>
                                      <p:tavLst>
                                        <p:tav tm="0">
                                          <p:val>
                                            <p:fltVal val="0"/>
                                          </p:val>
                                        </p:tav>
                                        <p:tav tm="100000">
                                          <p:val>
                                            <p:strVal val="#ppt_h"/>
                                          </p:val>
                                        </p:tav>
                                      </p:tavLst>
                                    </p:anim>
                                    <p:animEffect transition="in" filter="fade">
                                      <p:cBhvr>
                                        <p:cTn id="43" dur="500"/>
                                        <p:tgtEl>
                                          <p:spTgt spid="61"/>
                                        </p:tgtEl>
                                      </p:cBhvr>
                                    </p:animEffect>
                                  </p:childTnLst>
                                </p:cTn>
                              </p:par>
                              <p:par>
                                <p:cTn id="44" presetID="53" presetClass="entr" presetSubtype="16" fill="hold" nodeType="withEffect">
                                  <p:stCondLst>
                                    <p:cond delay="0"/>
                                  </p:stCondLst>
                                  <p:childTnLst>
                                    <p:set>
                                      <p:cBhvr>
                                        <p:cTn id="45" dur="1" fill="hold">
                                          <p:stCondLst>
                                            <p:cond delay="0"/>
                                          </p:stCondLst>
                                        </p:cTn>
                                        <p:tgtEl>
                                          <p:spTgt spid="72"/>
                                        </p:tgtEl>
                                        <p:attrNameLst>
                                          <p:attrName>style.visibility</p:attrName>
                                        </p:attrNameLst>
                                      </p:cBhvr>
                                      <p:to>
                                        <p:strVal val="visible"/>
                                      </p:to>
                                    </p:set>
                                    <p:anim calcmode="lin" valueType="num">
                                      <p:cBhvr>
                                        <p:cTn id="46" dur="500" fill="hold"/>
                                        <p:tgtEl>
                                          <p:spTgt spid="72"/>
                                        </p:tgtEl>
                                        <p:attrNameLst>
                                          <p:attrName>ppt_w</p:attrName>
                                        </p:attrNameLst>
                                      </p:cBhvr>
                                      <p:tavLst>
                                        <p:tav tm="0">
                                          <p:val>
                                            <p:fltVal val="0"/>
                                          </p:val>
                                        </p:tav>
                                        <p:tav tm="100000">
                                          <p:val>
                                            <p:strVal val="#ppt_w"/>
                                          </p:val>
                                        </p:tav>
                                      </p:tavLst>
                                    </p:anim>
                                    <p:anim calcmode="lin" valueType="num">
                                      <p:cBhvr>
                                        <p:cTn id="47" dur="500" fill="hold"/>
                                        <p:tgtEl>
                                          <p:spTgt spid="72"/>
                                        </p:tgtEl>
                                        <p:attrNameLst>
                                          <p:attrName>ppt_h</p:attrName>
                                        </p:attrNameLst>
                                      </p:cBhvr>
                                      <p:tavLst>
                                        <p:tav tm="0">
                                          <p:val>
                                            <p:fltVal val="0"/>
                                          </p:val>
                                        </p:tav>
                                        <p:tav tm="100000">
                                          <p:val>
                                            <p:strVal val="#ppt_h"/>
                                          </p:val>
                                        </p:tav>
                                      </p:tavLst>
                                    </p:anim>
                                    <p:animEffect transition="in" filter="fade">
                                      <p:cBhvr>
                                        <p:cTn id="48" dur="500"/>
                                        <p:tgtEl>
                                          <p:spTgt spid="72"/>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76"/>
                                        </p:tgtEl>
                                        <p:attrNameLst>
                                          <p:attrName>style.visibility</p:attrName>
                                        </p:attrNameLst>
                                      </p:cBhvr>
                                      <p:to>
                                        <p:strVal val="visible"/>
                                      </p:to>
                                    </p:set>
                                    <p:animEffect transition="in" filter="fade">
                                      <p:cBhvr>
                                        <p:cTn id="53" dur="500"/>
                                        <p:tgtEl>
                                          <p:spTgt spid="76"/>
                                        </p:tgtEl>
                                      </p:cBhvr>
                                    </p:animEffect>
                                    <p:anim calcmode="lin" valueType="num">
                                      <p:cBhvr>
                                        <p:cTn id="54" dur="500" fill="hold"/>
                                        <p:tgtEl>
                                          <p:spTgt spid="76"/>
                                        </p:tgtEl>
                                        <p:attrNameLst>
                                          <p:attrName>ppt_x</p:attrName>
                                        </p:attrNameLst>
                                      </p:cBhvr>
                                      <p:tavLst>
                                        <p:tav tm="0">
                                          <p:val>
                                            <p:strVal val="#ppt_x"/>
                                          </p:val>
                                        </p:tav>
                                        <p:tav tm="100000">
                                          <p:val>
                                            <p:strVal val="#ppt_x"/>
                                          </p:val>
                                        </p:tav>
                                      </p:tavLst>
                                    </p:anim>
                                    <p:anim calcmode="lin" valueType="num">
                                      <p:cBhvr>
                                        <p:cTn id="55" dur="500" fill="hold"/>
                                        <p:tgtEl>
                                          <p:spTgt spid="76"/>
                                        </p:tgtEl>
                                        <p:attrNameLst>
                                          <p:attrName>ppt_y</p:attrName>
                                        </p:attrNameLst>
                                      </p:cBhvr>
                                      <p:tavLst>
                                        <p:tav tm="0">
                                          <p:val>
                                            <p:strVal val="#ppt_y+.1"/>
                                          </p:val>
                                        </p:tav>
                                        <p:tav tm="100000">
                                          <p:val>
                                            <p:strVal val="#ppt_y"/>
                                          </p:val>
                                        </p:tav>
                                      </p:tavLst>
                                    </p:anim>
                                  </p:childTnLst>
                                </p:cTn>
                              </p:par>
                            </p:childTnLst>
                          </p:cTn>
                        </p:par>
                        <p:par>
                          <p:cTn id="56" fill="hold">
                            <p:stCondLst>
                              <p:cond delay="500"/>
                            </p:stCondLst>
                            <p:childTnLst>
                              <p:par>
                                <p:cTn id="57" presetID="42" presetClass="entr" presetSubtype="0" fill="hold" nodeType="afterEffect">
                                  <p:stCondLst>
                                    <p:cond delay="25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anim calcmode="lin" valueType="num">
                                      <p:cBhvr>
                                        <p:cTn id="60" dur="500" fill="hold"/>
                                        <p:tgtEl>
                                          <p:spTgt spid="73"/>
                                        </p:tgtEl>
                                        <p:attrNameLst>
                                          <p:attrName>ppt_x</p:attrName>
                                        </p:attrNameLst>
                                      </p:cBhvr>
                                      <p:tavLst>
                                        <p:tav tm="0">
                                          <p:val>
                                            <p:strVal val="#ppt_x"/>
                                          </p:val>
                                        </p:tav>
                                        <p:tav tm="100000">
                                          <p:val>
                                            <p:strVal val="#ppt_x"/>
                                          </p:val>
                                        </p:tav>
                                      </p:tavLst>
                                    </p:anim>
                                    <p:anim calcmode="lin" valueType="num">
                                      <p:cBhvr>
                                        <p:cTn id="61" dur="500" fill="hold"/>
                                        <p:tgtEl>
                                          <p:spTgt spid="73"/>
                                        </p:tgtEl>
                                        <p:attrNameLst>
                                          <p:attrName>ppt_y</p:attrName>
                                        </p:attrNameLst>
                                      </p:cBhvr>
                                      <p:tavLst>
                                        <p:tav tm="0">
                                          <p:val>
                                            <p:strVal val="#ppt_y+.1"/>
                                          </p:val>
                                        </p:tav>
                                        <p:tav tm="100000">
                                          <p:val>
                                            <p:strVal val="#ppt_y"/>
                                          </p:val>
                                        </p:tav>
                                      </p:tavLst>
                                    </p:anim>
                                  </p:childTnLst>
                                </p:cTn>
                              </p:par>
                              <p:par>
                                <p:cTn id="62" presetID="53" presetClass="entr" presetSubtype="16" fill="hold" grpId="0" nodeType="withEffect">
                                  <p:stCondLst>
                                    <p:cond delay="0"/>
                                  </p:stCondLst>
                                  <p:childTnLst>
                                    <p:set>
                                      <p:cBhvr>
                                        <p:cTn id="63" dur="1" fill="hold">
                                          <p:stCondLst>
                                            <p:cond delay="0"/>
                                          </p:stCondLst>
                                        </p:cTn>
                                        <p:tgtEl>
                                          <p:spTgt spid="77"/>
                                        </p:tgtEl>
                                        <p:attrNameLst>
                                          <p:attrName>style.visibility</p:attrName>
                                        </p:attrNameLst>
                                      </p:cBhvr>
                                      <p:to>
                                        <p:strVal val="visible"/>
                                      </p:to>
                                    </p:set>
                                    <p:anim calcmode="lin" valueType="num">
                                      <p:cBhvr>
                                        <p:cTn id="64" dur="500" fill="hold"/>
                                        <p:tgtEl>
                                          <p:spTgt spid="77"/>
                                        </p:tgtEl>
                                        <p:attrNameLst>
                                          <p:attrName>ppt_w</p:attrName>
                                        </p:attrNameLst>
                                      </p:cBhvr>
                                      <p:tavLst>
                                        <p:tav tm="0">
                                          <p:val>
                                            <p:fltVal val="0"/>
                                          </p:val>
                                        </p:tav>
                                        <p:tav tm="100000">
                                          <p:val>
                                            <p:strVal val="#ppt_w"/>
                                          </p:val>
                                        </p:tav>
                                      </p:tavLst>
                                    </p:anim>
                                    <p:anim calcmode="lin" valueType="num">
                                      <p:cBhvr>
                                        <p:cTn id="65" dur="500" fill="hold"/>
                                        <p:tgtEl>
                                          <p:spTgt spid="77"/>
                                        </p:tgtEl>
                                        <p:attrNameLst>
                                          <p:attrName>ppt_h</p:attrName>
                                        </p:attrNameLst>
                                      </p:cBhvr>
                                      <p:tavLst>
                                        <p:tav tm="0">
                                          <p:val>
                                            <p:fltVal val="0"/>
                                          </p:val>
                                        </p:tav>
                                        <p:tav tm="100000">
                                          <p:val>
                                            <p:strVal val="#ppt_h"/>
                                          </p:val>
                                        </p:tav>
                                      </p:tavLst>
                                    </p:anim>
                                    <p:animEffect transition="in" filter="fade">
                                      <p:cBhvr>
                                        <p:cTn id="66" dur="500"/>
                                        <p:tgtEl>
                                          <p:spTgt spid="77"/>
                                        </p:tgtEl>
                                      </p:cBhvr>
                                    </p:animEffect>
                                  </p:childTnLst>
                                </p:cTn>
                              </p:par>
                              <p:par>
                                <p:cTn id="67" presetID="53" presetClass="entr" presetSubtype="16" fill="hold" nodeType="withEffect">
                                  <p:stCondLst>
                                    <p:cond delay="0"/>
                                  </p:stCondLst>
                                  <p:childTnLst>
                                    <p:set>
                                      <p:cBhvr>
                                        <p:cTn id="68" dur="1" fill="hold">
                                          <p:stCondLst>
                                            <p:cond delay="0"/>
                                          </p:stCondLst>
                                        </p:cTn>
                                        <p:tgtEl>
                                          <p:spTgt spid="79"/>
                                        </p:tgtEl>
                                        <p:attrNameLst>
                                          <p:attrName>style.visibility</p:attrName>
                                        </p:attrNameLst>
                                      </p:cBhvr>
                                      <p:to>
                                        <p:strVal val="visible"/>
                                      </p:to>
                                    </p:set>
                                    <p:anim calcmode="lin" valueType="num">
                                      <p:cBhvr>
                                        <p:cTn id="69" dur="500" fill="hold"/>
                                        <p:tgtEl>
                                          <p:spTgt spid="79"/>
                                        </p:tgtEl>
                                        <p:attrNameLst>
                                          <p:attrName>ppt_w</p:attrName>
                                        </p:attrNameLst>
                                      </p:cBhvr>
                                      <p:tavLst>
                                        <p:tav tm="0">
                                          <p:val>
                                            <p:fltVal val="0"/>
                                          </p:val>
                                        </p:tav>
                                        <p:tav tm="100000">
                                          <p:val>
                                            <p:strVal val="#ppt_w"/>
                                          </p:val>
                                        </p:tav>
                                      </p:tavLst>
                                    </p:anim>
                                    <p:anim calcmode="lin" valueType="num">
                                      <p:cBhvr>
                                        <p:cTn id="70" dur="500" fill="hold"/>
                                        <p:tgtEl>
                                          <p:spTgt spid="79"/>
                                        </p:tgtEl>
                                        <p:attrNameLst>
                                          <p:attrName>ppt_h</p:attrName>
                                        </p:attrNameLst>
                                      </p:cBhvr>
                                      <p:tavLst>
                                        <p:tav tm="0">
                                          <p:val>
                                            <p:fltVal val="0"/>
                                          </p:val>
                                        </p:tav>
                                        <p:tav tm="100000">
                                          <p:val>
                                            <p:strVal val="#ppt_h"/>
                                          </p:val>
                                        </p:tav>
                                      </p:tavLst>
                                    </p:anim>
                                    <p:animEffect transition="in" filter="fade">
                                      <p:cBhvr>
                                        <p:cTn id="71" dur="500"/>
                                        <p:tgtEl>
                                          <p:spTgt spid="79"/>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3"/>
                                        </p:tgtEl>
                                        <p:attrNameLst>
                                          <p:attrName>style.visibility</p:attrName>
                                        </p:attrNameLst>
                                      </p:cBhvr>
                                      <p:to>
                                        <p:strVal val="visible"/>
                                      </p:to>
                                    </p:set>
                                    <p:animEffect transition="in" filter="fade">
                                      <p:cBhvr>
                                        <p:cTn id="76" dur="500"/>
                                        <p:tgtEl>
                                          <p:spTgt spid="83"/>
                                        </p:tgtEl>
                                      </p:cBhvr>
                                    </p:animEffect>
                                    <p:anim calcmode="lin" valueType="num">
                                      <p:cBhvr>
                                        <p:cTn id="77" dur="500" fill="hold"/>
                                        <p:tgtEl>
                                          <p:spTgt spid="83"/>
                                        </p:tgtEl>
                                        <p:attrNameLst>
                                          <p:attrName>ppt_x</p:attrName>
                                        </p:attrNameLst>
                                      </p:cBhvr>
                                      <p:tavLst>
                                        <p:tav tm="0">
                                          <p:val>
                                            <p:strVal val="#ppt_x"/>
                                          </p:val>
                                        </p:tav>
                                        <p:tav tm="100000">
                                          <p:val>
                                            <p:strVal val="#ppt_x"/>
                                          </p:val>
                                        </p:tav>
                                      </p:tavLst>
                                    </p:anim>
                                    <p:anim calcmode="lin" valueType="num">
                                      <p:cBhvr>
                                        <p:cTn id="78" dur="500" fill="hold"/>
                                        <p:tgtEl>
                                          <p:spTgt spid="83"/>
                                        </p:tgtEl>
                                        <p:attrNameLst>
                                          <p:attrName>ppt_y</p:attrName>
                                        </p:attrNameLst>
                                      </p:cBhvr>
                                      <p:tavLst>
                                        <p:tav tm="0">
                                          <p:val>
                                            <p:strVal val="#ppt_y+.1"/>
                                          </p:val>
                                        </p:tav>
                                        <p:tav tm="100000">
                                          <p:val>
                                            <p:strVal val="#ppt_y"/>
                                          </p:val>
                                        </p:tav>
                                      </p:tavLst>
                                    </p:anim>
                                  </p:childTnLst>
                                </p:cTn>
                              </p:par>
                            </p:childTnLst>
                          </p:cTn>
                        </p:par>
                        <p:par>
                          <p:cTn id="79" fill="hold">
                            <p:stCondLst>
                              <p:cond delay="500"/>
                            </p:stCondLst>
                            <p:childTnLst>
                              <p:par>
                                <p:cTn id="80" presetID="42" presetClass="entr" presetSubtype="0" fill="hold" nodeType="afterEffect">
                                  <p:stCondLst>
                                    <p:cond delay="0"/>
                                  </p:stCondLst>
                                  <p:childTnLst>
                                    <p:set>
                                      <p:cBhvr>
                                        <p:cTn id="81" dur="1" fill="hold">
                                          <p:stCondLst>
                                            <p:cond delay="0"/>
                                          </p:stCondLst>
                                        </p:cTn>
                                        <p:tgtEl>
                                          <p:spTgt spid="80"/>
                                        </p:tgtEl>
                                        <p:attrNameLst>
                                          <p:attrName>style.visibility</p:attrName>
                                        </p:attrNameLst>
                                      </p:cBhvr>
                                      <p:to>
                                        <p:strVal val="visible"/>
                                      </p:to>
                                    </p:set>
                                    <p:animEffect transition="in" filter="fade">
                                      <p:cBhvr>
                                        <p:cTn id="82" dur="500"/>
                                        <p:tgtEl>
                                          <p:spTgt spid="80"/>
                                        </p:tgtEl>
                                      </p:cBhvr>
                                    </p:animEffect>
                                    <p:anim calcmode="lin" valueType="num">
                                      <p:cBhvr>
                                        <p:cTn id="83" dur="500" fill="hold"/>
                                        <p:tgtEl>
                                          <p:spTgt spid="80"/>
                                        </p:tgtEl>
                                        <p:attrNameLst>
                                          <p:attrName>ppt_x</p:attrName>
                                        </p:attrNameLst>
                                      </p:cBhvr>
                                      <p:tavLst>
                                        <p:tav tm="0">
                                          <p:val>
                                            <p:strVal val="#ppt_x"/>
                                          </p:val>
                                        </p:tav>
                                        <p:tav tm="100000">
                                          <p:val>
                                            <p:strVal val="#ppt_x"/>
                                          </p:val>
                                        </p:tav>
                                      </p:tavLst>
                                    </p:anim>
                                    <p:anim calcmode="lin" valueType="num">
                                      <p:cBhvr>
                                        <p:cTn id="84" dur="500" fill="hold"/>
                                        <p:tgtEl>
                                          <p:spTgt spid="80"/>
                                        </p:tgtEl>
                                        <p:attrNameLst>
                                          <p:attrName>ppt_y</p:attrName>
                                        </p:attrNameLst>
                                      </p:cBhvr>
                                      <p:tavLst>
                                        <p:tav tm="0">
                                          <p:val>
                                            <p:strVal val="#ppt_y+.1"/>
                                          </p:val>
                                        </p:tav>
                                        <p:tav tm="100000">
                                          <p:val>
                                            <p:strVal val="#ppt_y"/>
                                          </p:val>
                                        </p:tav>
                                      </p:tavLst>
                                    </p:anim>
                                  </p:childTnLst>
                                </p:cTn>
                              </p:par>
                              <p:par>
                                <p:cTn id="85" presetID="53" presetClass="entr" presetSubtype="16" fill="hold" grpId="0" nodeType="withEffect">
                                  <p:stCondLst>
                                    <p:cond delay="0"/>
                                  </p:stCondLst>
                                  <p:childTnLst>
                                    <p:set>
                                      <p:cBhvr>
                                        <p:cTn id="86" dur="1" fill="hold">
                                          <p:stCondLst>
                                            <p:cond delay="0"/>
                                          </p:stCondLst>
                                        </p:cTn>
                                        <p:tgtEl>
                                          <p:spTgt spid="84"/>
                                        </p:tgtEl>
                                        <p:attrNameLst>
                                          <p:attrName>style.visibility</p:attrName>
                                        </p:attrNameLst>
                                      </p:cBhvr>
                                      <p:to>
                                        <p:strVal val="visible"/>
                                      </p:to>
                                    </p:set>
                                    <p:anim calcmode="lin" valueType="num">
                                      <p:cBhvr>
                                        <p:cTn id="87" dur="500" fill="hold"/>
                                        <p:tgtEl>
                                          <p:spTgt spid="84"/>
                                        </p:tgtEl>
                                        <p:attrNameLst>
                                          <p:attrName>ppt_w</p:attrName>
                                        </p:attrNameLst>
                                      </p:cBhvr>
                                      <p:tavLst>
                                        <p:tav tm="0">
                                          <p:val>
                                            <p:fltVal val="0"/>
                                          </p:val>
                                        </p:tav>
                                        <p:tav tm="100000">
                                          <p:val>
                                            <p:strVal val="#ppt_w"/>
                                          </p:val>
                                        </p:tav>
                                      </p:tavLst>
                                    </p:anim>
                                    <p:anim calcmode="lin" valueType="num">
                                      <p:cBhvr>
                                        <p:cTn id="88" dur="500" fill="hold"/>
                                        <p:tgtEl>
                                          <p:spTgt spid="84"/>
                                        </p:tgtEl>
                                        <p:attrNameLst>
                                          <p:attrName>ppt_h</p:attrName>
                                        </p:attrNameLst>
                                      </p:cBhvr>
                                      <p:tavLst>
                                        <p:tav tm="0">
                                          <p:val>
                                            <p:fltVal val="0"/>
                                          </p:val>
                                        </p:tav>
                                        <p:tav tm="100000">
                                          <p:val>
                                            <p:strVal val="#ppt_h"/>
                                          </p:val>
                                        </p:tav>
                                      </p:tavLst>
                                    </p:anim>
                                    <p:animEffect transition="in" filter="fade">
                                      <p:cBhvr>
                                        <p:cTn id="89" dur="500"/>
                                        <p:tgtEl>
                                          <p:spTgt spid="84"/>
                                        </p:tgtEl>
                                      </p:cBhvr>
                                    </p:animEffect>
                                  </p:childTnLst>
                                </p:cTn>
                              </p:par>
                              <p:par>
                                <p:cTn id="90" presetID="53" presetClass="entr" presetSubtype="16" fill="hold" nodeType="withEffect">
                                  <p:stCondLst>
                                    <p:cond delay="0"/>
                                  </p:stCondLst>
                                  <p:childTnLst>
                                    <p:set>
                                      <p:cBhvr>
                                        <p:cTn id="91" dur="1" fill="hold">
                                          <p:stCondLst>
                                            <p:cond delay="0"/>
                                          </p:stCondLst>
                                        </p:cTn>
                                        <p:tgtEl>
                                          <p:spTgt spid="85"/>
                                        </p:tgtEl>
                                        <p:attrNameLst>
                                          <p:attrName>style.visibility</p:attrName>
                                        </p:attrNameLst>
                                      </p:cBhvr>
                                      <p:to>
                                        <p:strVal val="visible"/>
                                      </p:to>
                                    </p:set>
                                    <p:anim calcmode="lin" valueType="num">
                                      <p:cBhvr>
                                        <p:cTn id="92" dur="500" fill="hold"/>
                                        <p:tgtEl>
                                          <p:spTgt spid="85"/>
                                        </p:tgtEl>
                                        <p:attrNameLst>
                                          <p:attrName>ppt_w</p:attrName>
                                        </p:attrNameLst>
                                      </p:cBhvr>
                                      <p:tavLst>
                                        <p:tav tm="0">
                                          <p:val>
                                            <p:fltVal val="0"/>
                                          </p:val>
                                        </p:tav>
                                        <p:tav tm="100000">
                                          <p:val>
                                            <p:strVal val="#ppt_w"/>
                                          </p:val>
                                        </p:tav>
                                      </p:tavLst>
                                    </p:anim>
                                    <p:anim calcmode="lin" valueType="num">
                                      <p:cBhvr>
                                        <p:cTn id="93" dur="500" fill="hold"/>
                                        <p:tgtEl>
                                          <p:spTgt spid="85"/>
                                        </p:tgtEl>
                                        <p:attrNameLst>
                                          <p:attrName>ppt_h</p:attrName>
                                        </p:attrNameLst>
                                      </p:cBhvr>
                                      <p:tavLst>
                                        <p:tav tm="0">
                                          <p:val>
                                            <p:fltVal val="0"/>
                                          </p:val>
                                        </p:tav>
                                        <p:tav tm="100000">
                                          <p:val>
                                            <p:strVal val="#ppt_h"/>
                                          </p:val>
                                        </p:tav>
                                      </p:tavLst>
                                    </p:anim>
                                    <p:animEffect transition="in" filter="fade">
                                      <p:cBhvr>
                                        <p:cTn id="94"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p:bldP spid="60" grpId="0" animBg="1"/>
      <p:bldP spid="61" grpId="0"/>
      <p:bldP spid="76" grpId="0" animBg="1"/>
      <p:bldP spid="77" grpId="0"/>
      <p:bldP spid="83" grpId="0" animBg="1"/>
      <p:bldP spid="8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ED2B945D-2AF7-404D-9AF8-B4721623CA94}"/>
              </a:ext>
            </a:extLst>
          </p:cNvPr>
          <p:cNvSpPr txBox="1"/>
          <p:nvPr/>
        </p:nvSpPr>
        <p:spPr>
          <a:xfrm>
            <a:off x="0" y="634489"/>
            <a:ext cx="12192000" cy="923330"/>
          </a:xfrm>
          <a:prstGeom prst="rect">
            <a:avLst/>
          </a:prstGeom>
          <a:solidFill>
            <a:srgbClr val="ED7D31"/>
          </a:solidFill>
          <a:effectLst>
            <a:outerShdw blurRad="50800" dist="38100" dir="5400000" algn="t" rotWithShape="0">
              <a:prstClr val="black">
                <a:alpha val="40000"/>
              </a:prstClr>
            </a:outerShdw>
          </a:effectLst>
        </p:spPr>
        <p:txBody>
          <a:bodyPr wrap="square" rtlCol="0">
            <a:spAutoFit/>
          </a:bodyPr>
          <a:lstStyle/>
          <a:p>
            <a:r>
              <a:rPr lang="en-US" sz="5400" dirty="0">
                <a:latin typeface="Tw Cen MT" panose="020B0602020104020603" pitchFamily="34" charset="0"/>
              </a:rPr>
              <a:t>     </a:t>
            </a:r>
            <a:r>
              <a:rPr lang="en-US" sz="5400" dirty="0">
                <a:ln w="0"/>
                <a:solidFill>
                  <a:schemeClr val="bg1"/>
                </a:solidFill>
                <a:effectLst>
                  <a:outerShdw blurRad="38100" dist="19050" dir="2700000" algn="tl" rotWithShape="0">
                    <a:schemeClr val="dk1">
                      <a:alpha val="40000"/>
                    </a:schemeClr>
                  </a:outerShdw>
                </a:effectLst>
                <a:latin typeface="Tw Cen MT" panose="020B0602020104020603" pitchFamily="34" charset="0"/>
                <a:cs typeface="Times New Roman" panose="02020603050405020304" pitchFamily="18" charset="0"/>
              </a:rPr>
              <a:t>PROPOSED METHODOLOGY</a:t>
            </a:r>
            <a:endParaRPr lang="en-US" sz="5400" dirty="0">
              <a:solidFill>
                <a:schemeClr val="bg1"/>
              </a:solidFill>
              <a:latin typeface="Tw Cen MT" panose="020B0602020104020603" pitchFamily="34" charset="0"/>
            </a:endParaRPr>
          </a:p>
        </p:txBody>
      </p:sp>
      <p:pic>
        <p:nvPicPr>
          <p:cNvPr id="3" name="Picture 2">
            <a:extLst>
              <a:ext uri="{FF2B5EF4-FFF2-40B4-BE49-F238E27FC236}">
                <a16:creationId xmlns:a16="http://schemas.microsoft.com/office/drawing/2014/main" id="{227D6332-4901-459F-B6B1-DA9524B618D7}"/>
              </a:ext>
            </a:extLst>
          </p:cNvPr>
          <p:cNvPicPr>
            <a:picLocks noChangeAspect="1"/>
          </p:cNvPicPr>
          <p:nvPr/>
        </p:nvPicPr>
        <p:blipFill rotWithShape="1">
          <a:blip r:embed="rId2">
            <a:extLst>
              <a:ext uri="{28A0092B-C50C-407E-A947-70E740481C1C}">
                <a14:useLocalDpi xmlns:a14="http://schemas.microsoft.com/office/drawing/2010/main" val="0"/>
              </a:ext>
            </a:extLst>
          </a:blip>
          <a:srcRect l="12935" t="3032" r="9131" b="10687"/>
          <a:stretch/>
        </p:blipFill>
        <p:spPr>
          <a:xfrm>
            <a:off x="965200" y="1693863"/>
            <a:ext cx="8910320" cy="5164137"/>
          </a:xfrm>
          <a:prstGeom prst="rect">
            <a:avLst/>
          </a:prstGeom>
          <a:ln>
            <a:noFill/>
          </a:ln>
          <a:effectLst>
            <a:softEdge rad="112500"/>
          </a:effectLst>
        </p:spPr>
      </p:pic>
    </p:spTree>
    <p:extLst>
      <p:ext uri="{BB962C8B-B14F-4D97-AF65-F5344CB8AC3E}">
        <p14:creationId xmlns:p14="http://schemas.microsoft.com/office/powerpoint/2010/main" val="318937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EDEA0FA1-6CDA-43C6-AF9D-B0F39634E05D}"/>
              </a:ext>
            </a:extLst>
          </p:cNvPr>
          <p:cNvSpPr txBox="1"/>
          <p:nvPr/>
        </p:nvSpPr>
        <p:spPr>
          <a:xfrm>
            <a:off x="348343" y="502974"/>
            <a:ext cx="11495314" cy="5328831"/>
          </a:xfrm>
          <a:prstGeom prst="rect">
            <a:avLst/>
          </a:prstGeom>
          <a:noFill/>
        </p:spPr>
        <p:txBody>
          <a:bodyPr wrap="square">
            <a:spAutoFit/>
          </a:bodyPr>
          <a:lstStyle/>
          <a:p>
            <a:pPr algn="just">
              <a:lnSpc>
                <a:spcPct val="150000"/>
              </a:lnSpc>
            </a:pPr>
            <a:r>
              <a:rPr lang="en-US" sz="2400" b="1" i="0" u="none" strike="noStrike" baseline="0" dirty="0">
                <a:solidFill>
                  <a:srgbClr val="ED7D31"/>
                </a:solidFill>
                <a:effectLst>
                  <a:outerShdw blurRad="50800" dist="38100" dir="5400000" algn="t" rotWithShape="0">
                    <a:prstClr val="black">
                      <a:alpha val="40000"/>
                    </a:prstClr>
                  </a:outerShdw>
                </a:effectLst>
                <a:latin typeface="+mj-lt"/>
              </a:rPr>
              <a:t>In the proposed work we are going to implement :</a:t>
            </a:r>
          </a:p>
          <a:p>
            <a:pPr algn="just">
              <a:lnSpc>
                <a:spcPct val="150000"/>
              </a:lnSpc>
            </a:pPr>
            <a:endParaRPr lang="en-US" sz="2000" b="1" i="0" u="none" strike="noStrike" baseline="0" dirty="0">
              <a:latin typeface="Tw Cen MT" panose="020B0602020104020603" pitchFamily="34" charset="0"/>
            </a:endParaRPr>
          </a:p>
          <a:p>
            <a:pPr marL="285750" indent="-285750" algn="just">
              <a:lnSpc>
                <a:spcPct val="200000"/>
              </a:lnSpc>
              <a:buFont typeface="Wingdings" panose="05000000000000000000" pitchFamily="2" charset="2"/>
              <a:buChar char="v"/>
            </a:pPr>
            <a:r>
              <a:rPr lang="en-US" sz="2000" dirty="0">
                <a:latin typeface="Tw Cen MT" panose="020B0602020104020603" pitchFamily="34" charset="0"/>
              </a:rPr>
              <a:t>T</a:t>
            </a:r>
            <a:r>
              <a:rPr lang="en-US" sz="2000" b="0" i="0" u="none" strike="noStrike" baseline="0" dirty="0">
                <a:latin typeface="Tw Cen MT" panose="020B0602020104020603" pitchFamily="34" charset="0"/>
              </a:rPr>
              <a:t>he temperature sensor(DHT-11) to sense the temperature of the surroundings and </a:t>
            </a:r>
            <a:r>
              <a:rPr lang="en-US" sz="2000" dirty="0">
                <a:latin typeface="Tw Cen MT" panose="020B0602020104020603" pitchFamily="34" charset="0"/>
              </a:rPr>
              <a:t>H</a:t>
            </a:r>
            <a:r>
              <a:rPr lang="en-US" sz="2000" b="0" i="0" u="none" strike="noStrike" baseline="0" dirty="0">
                <a:latin typeface="Tw Cen MT" panose="020B0602020104020603" pitchFamily="34" charset="0"/>
              </a:rPr>
              <a:t>umidity sensor to check the humidity. </a:t>
            </a:r>
          </a:p>
          <a:p>
            <a:pPr marL="285750" indent="-285750" algn="just">
              <a:lnSpc>
                <a:spcPct val="200000"/>
              </a:lnSpc>
              <a:buFont typeface="Wingdings" panose="05000000000000000000" pitchFamily="2" charset="2"/>
              <a:buChar char="v"/>
            </a:pPr>
            <a:r>
              <a:rPr lang="en-US" sz="2000" b="0" i="0" u="none" strike="noStrike" baseline="0" dirty="0">
                <a:latin typeface="Tw Cen MT" panose="020B0602020104020603" pitchFamily="34" charset="0"/>
              </a:rPr>
              <a:t>Gas sensor(MQ-6) is used to check whether any hazardous gas came out during coal mining.</a:t>
            </a:r>
          </a:p>
          <a:p>
            <a:pPr marL="285750" indent="-285750" algn="just">
              <a:lnSpc>
                <a:spcPct val="200000"/>
              </a:lnSpc>
              <a:buFont typeface="Wingdings" panose="05000000000000000000" pitchFamily="2" charset="2"/>
              <a:buChar char="v"/>
            </a:pPr>
            <a:r>
              <a:rPr lang="en-US" sz="2000" b="0" i="0" u="none" strike="noStrike" baseline="0" dirty="0">
                <a:latin typeface="Tw Cen MT" panose="020B0602020104020603" pitchFamily="34" charset="0"/>
              </a:rPr>
              <a:t>An </a:t>
            </a:r>
            <a:r>
              <a:rPr lang="en-US" sz="2000" dirty="0">
                <a:latin typeface="Tw Cen MT" panose="020B0602020104020603" pitchFamily="34" charset="0"/>
              </a:rPr>
              <a:t>ESP</a:t>
            </a:r>
            <a:r>
              <a:rPr lang="en-US" sz="2000" b="0" i="0" u="none" strike="noStrike" baseline="0" dirty="0">
                <a:latin typeface="Tw Cen MT" panose="020B0602020104020603" pitchFamily="34" charset="0"/>
              </a:rPr>
              <a:t>32 camera module is also installed which will send a live video stream to the Blynk server.</a:t>
            </a:r>
          </a:p>
          <a:p>
            <a:pPr marL="285750" indent="-285750" algn="just">
              <a:lnSpc>
                <a:spcPct val="200000"/>
              </a:lnSpc>
              <a:buFont typeface="Wingdings" panose="05000000000000000000" pitchFamily="2" charset="2"/>
              <a:buChar char="v"/>
            </a:pPr>
            <a:r>
              <a:rPr lang="en-US" sz="2000" b="0" i="0" u="none" strike="noStrike" baseline="0" dirty="0">
                <a:latin typeface="Tw Cen MT" panose="020B0602020104020603" pitchFamily="34" charset="0"/>
              </a:rPr>
              <a:t>IR sensor t</a:t>
            </a:r>
            <a:r>
              <a:rPr lang="en-US" sz="2000" dirty="0">
                <a:latin typeface="Tw Cen MT" panose="020B0602020104020603" pitchFamily="34" charset="0"/>
              </a:rPr>
              <a:t>o detect whether the worker is wearing the helmet or not.</a:t>
            </a:r>
          </a:p>
          <a:p>
            <a:pPr marL="285750" indent="-285750" algn="just">
              <a:lnSpc>
                <a:spcPct val="200000"/>
              </a:lnSpc>
              <a:buFont typeface="Wingdings" panose="05000000000000000000" pitchFamily="2" charset="2"/>
              <a:buChar char="v"/>
            </a:pPr>
            <a:r>
              <a:rPr lang="en-US" sz="2000" b="0" i="0" u="none" strike="noStrike" baseline="0" dirty="0">
                <a:latin typeface="Tw Cen MT" panose="020B0602020104020603" pitchFamily="34" charset="0"/>
              </a:rPr>
              <a:t>An Emergency button is provided </a:t>
            </a:r>
            <a:r>
              <a:rPr lang="en-US" sz="2000" dirty="0">
                <a:latin typeface="Tw Cen MT" panose="020B0602020104020603" pitchFamily="34" charset="0"/>
              </a:rPr>
              <a:t>in case of any emergency.</a:t>
            </a:r>
            <a:endParaRPr lang="en-US" sz="2000" b="0" i="0" u="none" strike="noStrike" baseline="0" dirty="0">
              <a:latin typeface="Tw Cen MT" panose="020B0602020104020603" pitchFamily="34" charset="0"/>
            </a:endParaRPr>
          </a:p>
          <a:p>
            <a:pPr marL="285750" indent="-285750" algn="just">
              <a:lnSpc>
                <a:spcPct val="200000"/>
              </a:lnSpc>
              <a:buFont typeface="Wingdings" panose="05000000000000000000" pitchFamily="2" charset="2"/>
              <a:buChar char="v"/>
            </a:pPr>
            <a:r>
              <a:rPr lang="en-US" sz="2000" b="0" i="0" u="none" strike="noStrike" baseline="0" dirty="0">
                <a:latin typeface="Tw Cen MT" panose="020B0602020104020603" pitchFamily="34" charset="0"/>
              </a:rPr>
              <a:t>When the information is gathered they are monitored by using node MCU, IOT(BLYNK server) etc.</a:t>
            </a:r>
          </a:p>
        </p:txBody>
      </p:sp>
    </p:spTree>
    <p:extLst>
      <p:ext uri="{BB962C8B-B14F-4D97-AF65-F5344CB8AC3E}">
        <p14:creationId xmlns:p14="http://schemas.microsoft.com/office/powerpoint/2010/main" val="18839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1365</TotalTime>
  <Words>1711</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Adobe Gothic Std B</vt:lpstr>
      <vt:lpstr>Arial</vt:lpstr>
      <vt:lpstr>Bahnschrift Condensed</vt:lpstr>
      <vt:lpstr>Bahnschrift SemiBold SemiConden</vt:lpstr>
      <vt:lpstr>Calibri</vt:lpstr>
      <vt:lpstr>Copperplate Gothic Bold</vt:lpstr>
      <vt:lpstr>Oswald</vt:lpstr>
      <vt:lpstr>TimesNewRoman,Bold</vt:lpstr>
      <vt:lpstr>TimesNewRoman,BoldItalic</vt:lpstr>
      <vt:lpstr>Tw Cen MT</vt:lpstr>
      <vt:lpstr>Tw Cen MT Condensed</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Shantveeresh Sheelavantar</cp:lastModifiedBy>
  <cp:revision>129</cp:revision>
  <dcterms:created xsi:type="dcterms:W3CDTF">2018-05-09T09:19:15Z</dcterms:created>
  <dcterms:modified xsi:type="dcterms:W3CDTF">2023-05-22T06:47:34Z</dcterms:modified>
</cp:coreProperties>
</file>