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88" r:id="rId3"/>
    <p:sldId id="256" r:id="rId4"/>
    <p:sldId id="259" r:id="rId5"/>
    <p:sldId id="260" r:id="rId6"/>
    <p:sldId id="270" r:id="rId7"/>
    <p:sldId id="271" r:id="rId8"/>
    <p:sldId id="272" r:id="rId9"/>
    <p:sldId id="261" r:id="rId10"/>
    <p:sldId id="262" r:id="rId11"/>
    <p:sldId id="264" r:id="rId12"/>
    <p:sldId id="273" r:id="rId13"/>
    <p:sldId id="268" r:id="rId14"/>
    <p:sldId id="267" r:id="rId15"/>
    <p:sldId id="257" r:id="rId16"/>
    <p:sldId id="287" r:id="rId17"/>
    <p:sldId id="276" r:id="rId18"/>
    <p:sldId id="278" r:id="rId19"/>
    <p:sldId id="275" r:id="rId20"/>
    <p:sldId id="279" r:id="rId21"/>
    <p:sldId id="277" r:id="rId22"/>
    <p:sldId id="280" r:id="rId23"/>
    <p:sldId id="281" r:id="rId24"/>
    <p:sldId id="289" r:id="rId25"/>
    <p:sldId id="282" r:id="rId26"/>
    <p:sldId id="284" r:id="rId27"/>
    <p:sldId id="283" r:id="rId28"/>
    <p:sldId id="258" r:id="rId29"/>
    <p:sldId id="290" r:id="rId30"/>
    <p:sldId id="274" r:id="rId31"/>
    <p:sldId id="285" r:id="rId32"/>
    <p:sldId id="291" r:id="rId33"/>
    <p:sldId id="265" r:id="rId34"/>
    <p:sldId id="266" r:id="rId35"/>
    <p:sldId id="28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30B6-A72D-44BC-9765-1A6F6522889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99A2-5257-4477-9A98-A98425F9B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4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30B6-A72D-44BC-9765-1A6F6522889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99A2-5257-4477-9A98-A98425F9B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5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30B6-A72D-44BC-9765-1A6F6522889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99A2-5257-4477-9A98-A98425F9B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23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30B6-A72D-44BC-9765-1A6F6522889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99A2-5257-4477-9A98-A98425F9B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48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30B6-A72D-44BC-9765-1A6F6522889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99A2-5257-4477-9A98-A98425F9B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75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30B6-A72D-44BC-9765-1A6F6522889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99A2-5257-4477-9A98-A98425F9B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29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30B6-A72D-44BC-9765-1A6F6522889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99A2-5257-4477-9A98-A98425F9B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20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30B6-A72D-44BC-9765-1A6F6522889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99A2-5257-4477-9A98-A98425F9B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03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30B6-A72D-44BC-9765-1A6F6522889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99A2-5257-4477-9A98-A98425F9B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79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30B6-A72D-44BC-9765-1A6F6522889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99A2-5257-4477-9A98-A98425F9B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5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30B6-A72D-44BC-9765-1A6F6522889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99A2-5257-4477-9A98-A98425F9B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65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430B6-A72D-44BC-9765-1A6F6522889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799A2-5257-4477-9A98-A98425F9B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46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104248" y="605088"/>
            <a:ext cx="10302661" cy="5555461"/>
            <a:chOff x="1427520" y="632797"/>
            <a:chExt cx="10302661" cy="55554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520" y="632797"/>
              <a:ext cx="4404742" cy="5555461"/>
            </a:xfrm>
            <a:prstGeom prst="rect">
              <a:avLst/>
            </a:prstGeom>
          </p:spPr>
        </p:pic>
        <p:cxnSp>
          <p:nvCxnSpPr>
            <p:cNvPr id="3" name="Straight Arrow Connector 2"/>
            <p:cNvCxnSpPr/>
            <p:nvPr/>
          </p:nvCxnSpPr>
          <p:spPr>
            <a:xfrm flipV="1">
              <a:off x="2096655" y="2900218"/>
              <a:ext cx="4608945" cy="36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779490" y="2715552"/>
              <a:ext cx="495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10cst silicone oil/sugar-water mixture experiments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2096655" y="3223491"/>
              <a:ext cx="4608945" cy="18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853382" y="3084884"/>
              <a:ext cx="477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5cst silicone oil/sugar-water mixture experiments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2096655" y="4230255"/>
              <a:ext cx="4608945" cy="9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705600" y="4119481"/>
              <a:ext cx="373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Air-water experiments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2082807" y="4114806"/>
              <a:ext cx="4608945" cy="9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691752" y="3847015"/>
              <a:ext cx="373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Air- Toluene experiments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142837" y="4825960"/>
              <a:ext cx="4608945" cy="9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705600" y="4609146"/>
              <a:ext cx="373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Air-10cst silicone oil experiments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2115127" y="5043087"/>
              <a:ext cx="4608945" cy="9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691752" y="4969363"/>
              <a:ext cx="373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Air-20cst silicone oil experiments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FCAC1-88EC-4EF0-9B55-3C213DAF3460}"/>
              </a:ext>
            </a:extLst>
          </p:cNvPr>
          <p:cNvCxnSpPr/>
          <p:nvPr/>
        </p:nvCxnSpPr>
        <p:spPr>
          <a:xfrm flipV="1">
            <a:off x="2964873" y="452582"/>
            <a:ext cx="0" cy="556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72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" t="17105" r="10242" b="3569"/>
          <a:stretch/>
        </p:blipFill>
        <p:spPr>
          <a:xfrm>
            <a:off x="249382" y="1274618"/>
            <a:ext cx="6604000" cy="54402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1818" y="166255"/>
            <a:ext cx="36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20cst silicone oil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36873" y="1570182"/>
            <a:ext cx="3796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150 microns/sec</a:t>
            </a:r>
          </a:p>
          <a:p>
            <a:r>
              <a:rPr lang="en-IN" dirty="0"/>
              <a:t>Re: 1.12e-2</a:t>
            </a:r>
          </a:p>
          <a:p>
            <a:r>
              <a:rPr lang="en-IN" dirty="0"/>
              <a:t>Ca: 1.35e-4</a:t>
            </a:r>
          </a:p>
          <a:p>
            <a:r>
              <a:rPr lang="en-IN" dirty="0"/>
              <a:t>Oh: 1.09e-1</a:t>
            </a:r>
          </a:p>
          <a:p>
            <a:r>
              <a:rPr lang="en-IN" dirty="0" err="1"/>
              <a:t>Lc</a:t>
            </a:r>
            <a:r>
              <a:rPr lang="en-IN" dirty="0"/>
              <a:t>: 1.50 mm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345" y="3472289"/>
            <a:ext cx="347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angle ~ 50</a:t>
            </a:r>
          </a:p>
          <a:p>
            <a:r>
              <a:rPr lang="en-IN" dirty="0"/>
              <a:t>Rolling motion</a:t>
            </a:r>
          </a:p>
          <a:p>
            <a:r>
              <a:rPr lang="en-IN" dirty="0"/>
              <a:t>Theory: Rolling motion</a:t>
            </a:r>
          </a:p>
        </p:txBody>
      </p:sp>
    </p:spTree>
    <p:extLst>
      <p:ext uri="{BB962C8B-B14F-4D97-AF65-F5344CB8AC3E}">
        <p14:creationId xmlns:p14="http://schemas.microsoft.com/office/powerpoint/2010/main" val="14953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81746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Water experiments data</a:t>
            </a:r>
          </a:p>
        </p:txBody>
      </p:sp>
    </p:spTree>
    <p:extLst>
      <p:ext uri="{BB962C8B-B14F-4D97-AF65-F5344CB8AC3E}">
        <p14:creationId xmlns:p14="http://schemas.microsoft.com/office/powerpoint/2010/main" val="1192184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9" t="26801" r="11081" b="5858"/>
          <a:stretch/>
        </p:blipFill>
        <p:spPr>
          <a:xfrm>
            <a:off x="350982" y="2041236"/>
            <a:ext cx="6308436" cy="46181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27636" y="1330036"/>
            <a:ext cx="3796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150 microns/sec</a:t>
            </a:r>
          </a:p>
          <a:p>
            <a:r>
              <a:rPr lang="en-IN" dirty="0"/>
              <a:t>Re: 0.45</a:t>
            </a:r>
          </a:p>
          <a:p>
            <a:r>
              <a:rPr lang="en-IN" dirty="0"/>
              <a:t>Ca: 1.85e-6</a:t>
            </a:r>
          </a:p>
          <a:p>
            <a:r>
              <a:rPr lang="en-IN" dirty="0"/>
              <a:t>Oh: 2.02e-3</a:t>
            </a:r>
          </a:p>
          <a:p>
            <a:r>
              <a:rPr lang="en-IN" dirty="0" err="1"/>
              <a:t>Lc</a:t>
            </a:r>
            <a:r>
              <a:rPr lang="en-IN" dirty="0"/>
              <a:t>: 2.71 mm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6836" y="387927"/>
            <a:ext cx="328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Air-Water experiments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345" y="3481525"/>
            <a:ext cx="3472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angle ~ 60</a:t>
            </a:r>
          </a:p>
          <a:p>
            <a:r>
              <a:rPr lang="en-IN" dirty="0"/>
              <a:t>Viscosity ratio:  0.02</a:t>
            </a:r>
          </a:p>
          <a:p>
            <a:r>
              <a:rPr lang="en-IN" dirty="0"/>
              <a:t>Split streamline motion</a:t>
            </a:r>
          </a:p>
          <a:p>
            <a:r>
              <a:rPr lang="en-IN" dirty="0"/>
              <a:t>Theory: Rolling motion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02CB961-C77A-4578-A154-DE800A87D4D9}"/>
              </a:ext>
            </a:extLst>
          </p:cNvPr>
          <p:cNvSpPr/>
          <p:nvPr/>
        </p:nvSpPr>
        <p:spPr>
          <a:xfrm>
            <a:off x="2219632" y="2507226"/>
            <a:ext cx="4232787" cy="1526458"/>
          </a:xfrm>
          <a:custGeom>
            <a:avLst/>
            <a:gdLst>
              <a:gd name="connsiteX0" fmla="*/ 0 w 4232787"/>
              <a:gd name="connsiteY0" fmla="*/ 0 h 1526458"/>
              <a:gd name="connsiteX1" fmla="*/ 501445 w 4232787"/>
              <a:gd name="connsiteY1" fmla="*/ 420329 h 1526458"/>
              <a:gd name="connsiteX2" fmla="*/ 1666568 w 4232787"/>
              <a:gd name="connsiteY2" fmla="*/ 848032 h 1526458"/>
              <a:gd name="connsiteX3" fmla="*/ 3067665 w 4232787"/>
              <a:gd name="connsiteY3" fmla="*/ 1187245 h 1526458"/>
              <a:gd name="connsiteX4" fmla="*/ 4232787 w 4232787"/>
              <a:gd name="connsiteY4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2787" h="1526458">
                <a:moveTo>
                  <a:pt x="0" y="0"/>
                </a:moveTo>
                <a:cubicBezTo>
                  <a:pt x="111842" y="139495"/>
                  <a:pt x="223684" y="278990"/>
                  <a:pt x="501445" y="420329"/>
                </a:cubicBezTo>
                <a:cubicBezTo>
                  <a:pt x="779206" y="561668"/>
                  <a:pt x="1238865" y="720213"/>
                  <a:pt x="1666568" y="848032"/>
                </a:cubicBezTo>
                <a:cubicBezTo>
                  <a:pt x="2094271" y="975851"/>
                  <a:pt x="2639962" y="1074174"/>
                  <a:pt x="3067665" y="1187245"/>
                </a:cubicBezTo>
                <a:cubicBezTo>
                  <a:pt x="3495368" y="1300316"/>
                  <a:pt x="3864077" y="1413387"/>
                  <a:pt x="4232787" y="1526458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42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0" t="31650" r="10122" b="3165"/>
          <a:stretch/>
        </p:blipFill>
        <p:spPr>
          <a:xfrm>
            <a:off x="203200" y="2142835"/>
            <a:ext cx="6428509" cy="44704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27636" y="1330036"/>
            <a:ext cx="3796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 mm/sec</a:t>
            </a:r>
          </a:p>
          <a:p>
            <a:r>
              <a:rPr lang="en-IN" dirty="0"/>
              <a:t>Re: 15.16</a:t>
            </a:r>
          </a:p>
          <a:p>
            <a:r>
              <a:rPr lang="en-IN" dirty="0"/>
              <a:t>Ca: 6.18e-5 </a:t>
            </a:r>
          </a:p>
          <a:p>
            <a:r>
              <a:rPr lang="en-IN" dirty="0"/>
              <a:t>Oh: 2.02e-3</a:t>
            </a:r>
          </a:p>
          <a:p>
            <a:r>
              <a:rPr lang="en-IN" dirty="0" err="1"/>
              <a:t>Lc</a:t>
            </a:r>
            <a:r>
              <a:rPr lang="en-IN" dirty="0"/>
              <a:t>: 2.71 mm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6836" y="387927"/>
            <a:ext cx="328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Air-Water experiments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345" y="3472289"/>
            <a:ext cx="3472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angle ~ 40</a:t>
            </a:r>
          </a:p>
          <a:p>
            <a:r>
              <a:rPr lang="en-IN" dirty="0"/>
              <a:t>Viscosity ratio:  0.02</a:t>
            </a:r>
          </a:p>
          <a:p>
            <a:r>
              <a:rPr lang="en-IN" dirty="0"/>
              <a:t>Split streamline motion</a:t>
            </a:r>
          </a:p>
          <a:p>
            <a:r>
              <a:rPr lang="en-IN" dirty="0"/>
              <a:t>Theory: Rolling motion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A51D282-E077-4DA8-B000-82E8B265C858}"/>
              </a:ext>
            </a:extLst>
          </p:cNvPr>
          <p:cNvSpPr/>
          <p:nvPr/>
        </p:nvSpPr>
        <p:spPr>
          <a:xfrm>
            <a:off x="1777181" y="2433484"/>
            <a:ext cx="3038167" cy="3576484"/>
          </a:xfrm>
          <a:custGeom>
            <a:avLst/>
            <a:gdLst>
              <a:gd name="connsiteX0" fmla="*/ 0 w 3038167"/>
              <a:gd name="connsiteY0" fmla="*/ 0 h 3576484"/>
              <a:gd name="connsiteX1" fmla="*/ 199103 w 3038167"/>
              <a:gd name="connsiteY1" fmla="*/ 442451 h 3576484"/>
              <a:gd name="connsiteX2" fmla="*/ 479322 w 3038167"/>
              <a:gd name="connsiteY2" fmla="*/ 892277 h 3576484"/>
              <a:gd name="connsiteX3" fmla="*/ 848032 w 3038167"/>
              <a:gd name="connsiteY3" fmla="*/ 1393722 h 3576484"/>
              <a:gd name="connsiteX4" fmla="*/ 1253613 w 3038167"/>
              <a:gd name="connsiteY4" fmla="*/ 1887793 h 3576484"/>
              <a:gd name="connsiteX5" fmla="*/ 2013154 w 3038167"/>
              <a:gd name="connsiteY5" fmla="*/ 2632587 h 3576484"/>
              <a:gd name="connsiteX6" fmla="*/ 2544096 w 3038167"/>
              <a:gd name="connsiteY6" fmla="*/ 3119284 h 3576484"/>
              <a:gd name="connsiteX7" fmla="*/ 3038167 w 3038167"/>
              <a:gd name="connsiteY7" fmla="*/ 3576484 h 357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8167" h="3576484">
                <a:moveTo>
                  <a:pt x="0" y="0"/>
                </a:moveTo>
                <a:cubicBezTo>
                  <a:pt x="59608" y="146869"/>
                  <a:pt x="119216" y="293738"/>
                  <a:pt x="199103" y="442451"/>
                </a:cubicBezTo>
                <a:cubicBezTo>
                  <a:pt x="278990" y="591164"/>
                  <a:pt x="371167" y="733732"/>
                  <a:pt x="479322" y="892277"/>
                </a:cubicBezTo>
                <a:cubicBezTo>
                  <a:pt x="587477" y="1050822"/>
                  <a:pt x="718984" y="1227803"/>
                  <a:pt x="848032" y="1393722"/>
                </a:cubicBezTo>
                <a:cubicBezTo>
                  <a:pt x="977080" y="1559641"/>
                  <a:pt x="1059426" y="1681316"/>
                  <a:pt x="1253613" y="1887793"/>
                </a:cubicBezTo>
                <a:cubicBezTo>
                  <a:pt x="1447800" y="2094270"/>
                  <a:pt x="1798074" y="2427339"/>
                  <a:pt x="2013154" y="2632587"/>
                </a:cubicBezTo>
                <a:cubicBezTo>
                  <a:pt x="2228235" y="2837836"/>
                  <a:pt x="2544096" y="3119284"/>
                  <a:pt x="2544096" y="3119284"/>
                </a:cubicBezTo>
                <a:lnTo>
                  <a:pt x="3038167" y="3576484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651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7" t="32862" r="11081" b="3568"/>
          <a:stretch/>
        </p:blipFill>
        <p:spPr>
          <a:xfrm>
            <a:off x="360217" y="2022764"/>
            <a:ext cx="6271491" cy="43595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27636" y="1330036"/>
            <a:ext cx="3796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 cm/sec</a:t>
            </a:r>
          </a:p>
          <a:p>
            <a:r>
              <a:rPr lang="en-IN" dirty="0"/>
              <a:t>Re: 60.65</a:t>
            </a:r>
          </a:p>
          <a:p>
            <a:r>
              <a:rPr lang="en-IN" dirty="0"/>
              <a:t>Ca: 2.47e-4</a:t>
            </a:r>
          </a:p>
          <a:p>
            <a:r>
              <a:rPr lang="en-IN" dirty="0"/>
              <a:t>Oh: 2.02e-3</a:t>
            </a:r>
          </a:p>
          <a:p>
            <a:r>
              <a:rPr lang="en-IN" dirty="0" err="1"/>
              <a:t>Lc</a:t>
            </a:r>
            <a:r>
              <a:rPr lang="en-IN" dirty="0"/>
              <a:t>: 2.71 mm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6836" y="387927"/>
            <a:ext cx="328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Air-Water experiments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345" y="3472289"/>
            <a:ext cx="3472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angle ~ 60</a:t>
            </a:r>
          </a:p>
          <a:p>
            <a:r>
              <a:rPr lang="en-IN" dirty="0"/>
              <a:t>Viscosity ratio:  0.02</a:t>
            </a:r>
          </a:p>
          <a:p>
            <a:r>
              <a:rPr lang="en-IN" dirty="0"/>
              <a:t>Split streamline motion</a:t>
            </a:r>
          </a:p>
          <a:p>
            <a:r>
              <a:rPr lang="en-IN" dirty="0"/>
              <a:t>Theory: Rolling motion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3C525E8-0CE8-4076-A605-255A0325B7E3}"/>
              </a:ext>
            </a:extLst>
          </p:cNvPr>
          <p:cNvSpPr/>
          <p:nvPr/>
        </p:nvSpPr>
        <p:spPr>
          <a:xfrm>
            <a:off x="2042652" y="2271252"/>
            <a:ext cx="3432297" cy="3573367"/>
          </a:xfrm>
          <a:custGeom>
            <a:avLst/>
            <a:gdLst>
              <a:gd name="connsiteX0" fmla="*/ 0 w 3432297"/>
              <a:gd name="connsiteY0" fmla="*/ 0 h 3573367"/>
              <a:gd name="connsiteX1" fmla="*/ 376083 w 3432297"/>
              <a:gd name="connsiteY1" fmla="*/ 619432 h 3573367"/>
              <a:gd name="connsiteX2" fmla="*/ 907025 w 3432297"/>
              <a:gd name="connsiteY2" fmla="*/ 1312606 h 3573367"/>
              <a:gd name="connsiteX3" fmla="*/ 1519083 w 3432297"/>
              <a:gd name="connsiteY3" fmla="*/ 1998406 h 3573367"/>
              <a:gd name="connsiteX4" fmla="*/ 2064774 w 3432297"/>
              <a:gd name="connsiteY4" fmla="*/ 2492477 h 3573367"/>
              <a:gd name="connsiteX5" fmla="*/ 2588342 w 3432297"/>
              <a:gd name="connsiteY5" fmla="*/ 2942303 h 3573367"/>
              <a:gd name="connsiteX6" fmla="*/ 3303638 w 3432297"/>
              <a:gd name="connsiteY6" fmla="*/ 3480619 h 3573367"/>
              <a:gd name="connsiteX7" fmla="*/ 3429000 w 3432297"/>
              <a:gd name="connsiteY7" fmla="*/ 3569109 h 3573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297" h="3573367">
                <a:moveTo>
                  <a:pt x="0" y="0"/>
                </a:moveTo>
                <a:cubicBezTo>
                  <a:pt x="112456" y="200332"/>
                  <a:pt x="224912" y="400664"/>
                  <a:pt x="376083" y="619432"/>
                </a:cubicBezTo>
                <a:cubicBezTo>
                  <a:pt x="527254" y="838200"/>
                  <a:pt x="716525" y="1082777"/>
                  <a:pt x="907025" y="1312606"/>
                </a:cubicBezTo>
                <a:cubicBezTo>
                  <a:pt x="1097525" y="1542435"/>
                  <a:pt x="1326125" y="1801761"/>
                  <a:pt x="1519083" y="1998406"/>
                </a:cubicBezTo>
                <a:cubicBezTo>
                  <a:pt x="1712041" y="2195051"/>
                  <a:pt x="1886564" y="2335161"/>
                  <a:pt x="2064774" y="2492477"/>
                </a:cubicBezTo>
                <a:cubicBezTo>
                  <a:pt x="2242984" y="2649793"/>
                  <a:pt x="2381865" y="2777613"/>
                  <a:pt x="2588342" y="2942303"/>
                </a:cubicBezTo>
                <a:cubicBezTo>
                  <a:pt x="2794819" y="3106993"/>
                  <a:pt x="3163528" y="3376151"/>
                  <a:pt x="3303638" y="3480619"/>
                </a:cubicBezTo>
                <a:cubicBezTo>
                  <a:pt x="3443748" y="3585087"/>
                  <a:pt x="3436374" y="3577098"/>
                  <a:pt x="3429000" y="3569109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070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3066474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Two phase experiments data</a:t>
            </a:r>
          </a:p>
        </p:txBody>
      </p:sp>
    </p:spTree>
    <p:extLst>
      <p:ext uri="{BB962C8B-B14F-4D97-AF65-F5344CB8AC3E}">
        <p14:creationId xmlns:p14="http://schemas.microsoft.com/office/powerpoint/2010/main" val="999052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104248" y="605088"/>
            <a:ext cx="10302661" cy="5555461"/>
            <a:chOff x="1427520" y="632797"/>
            <a:chExt cx="10302661" cy="55554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520" y="632797"/>
              <a:ext cx="4404742" cy="5555461"/>
            </a:xfrm>
            <a:prstGeom prst="rect">
              <a:avLst/>
            </a:prstGeom>
          </p:spPr>
        </p:pic>
        <p:cxnSp>
          <p:nvCxnSpPr>
            <p:cNvPr id="3" name="Straight Arrow Connector 2"/>
            <p:cNvCxnSpPr/>
            <p:nvPr/>
          </p:nvCxnSpPr>
          <p:spPr>
            <a:xfrm flipV="1">
              <a:off x="2096655" y="2900218"/>
              <a:ext cx="4608945" cy="369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779490" y="2715552"/>
              <a:ext cx="495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10cst silicone oil/sugar-water mixture experiments</a:t>
              </a:r>
            </a:p>
          </p:txBody>
        </p:sp>
      </p:grp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34303734-5D89-4B15-844F-CF6399E6B7FD}"/>
              </a:ext>
            </a:extLst>
          </p:cNvPr>
          <p:cNvSpPr/>
          <p:nvPr/>
        </p:nvSpPr>
        <p:spPr>
          <a:xfrm>
            <a:off x="2743201" y="2799918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AFD3FF-6161-4588-8EC2-9DF18B9E3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831" y="2768037"/>
            <a:ext cx="188992" cy="1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37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4" t="2693" r="10841" b="4782"/>
          <a:stretch/>
        </p:blipFill>
        <p:spPr>
          <a:xfrm>
            <a:off x="166255" y="406400"/>
            <a:ext cx="6520873" cy="63453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84291" y="900543"/>
            <a:ext cx="409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500microns/sec (no coating of plate)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4291" y="230907"/>
            <a:ext cx="409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10cst silicone oil with sugar water mixture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199" y="1810327"/>
            <a:ext cx="37961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 microns/sec</a:t>
            </a:r>
          </a:p>
          <a:p>
            <a:r>
              <a:rPr lang="en-IN" dirty="0" err="1"/>
              <a:t>Re_sugar</a:t>
            </a:r>
            <a:r>
              <a:rPr lang="en-IN" dirty="0"/>
              <a:t>=  0.44</a:t>
            </a:r>
          </a:p>
          <a:p>
            <a:r>
              <a:rPr lang="en-IN" dirty="0" err="1"/>
              <a:t>Ca_sugar</a:t>
            </a:r>
            <a:r>
              <a:rPr lang="en-IN" dirty="0"/>
              <a:t>=  8e-5</a:t>
            </a:r>
          </a:p>
          <a:p>
            <a:r>
              <a:rPr lang="en-IN" dirty="0" err="1"/>
              <a:t>Oh_sugar</a:t>
            </a:r>
            <a:r>
              <a:rPr lang="en-IN" dirty="0"/>
              <a:t> = 1.34e-2</a:t>
            </a:r>
          </a:p>
          <a:p>
            <a:endParaRPr lang="en-IN" dirty="0"/>
          </a:p>
          <a:p>
            <a:r>
              <a:rPr lang="en-IN" dirty="0" err="1"/>
              <a:t>Lc</a:t>
            </a:r>
            <a:r>
              <a:rPr lang="en-IN" dirty="0"/>
              <a:t> = 3.63 mm</a:t>
            </a:r>
          </a:p>
          <a:p>
            <a:endParaRPr lang="en-IN" dirty="0"/>
          </a:p>
          <a:p>
            <a:r>
              <a:rPr lang="en-IN" dirty="0" err="1"/>
              <a:t>Re_Si</a:t>
            </a:r>
            <a:r>
              <a:rPr lang="en-IN" dirty="0"/>
              <a:t> =  0.193</a:t>
            </a:r>
          </a:p>
          <a:p>
            <a:r>
              <a:rPr lang="en-IN" dirty="0" err="1"/>
              <a:t>Ca_Si</a:t>
            </a:r>
            <a:r>
              <a:rPr lang="en-IN" dirty="0"/>
              <a:t>=   1.46e-4</a:t>
            </a:r>
          </a:p>
          <a:p>
            <a:r>
              <a:rPr lang="en-IN" dirty="0" err="1"/>
              <a:t>Oh_Si</a:t>
            </a:r>
            <a:r>
              <a:rPr lang="en-IN" dirty="0"/>
              <a:t>=  2.75e-2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315199" y="4889935"/>
            <a:ext cx="4442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angle ~ 65</a:t>
            </a:r>
          </a:p>
          <a:p>
            <a:r>
              <a:rPr lang="en-IN" dirty="0"/>
              <a:t>Viscosity ratio:  1.9</a:t>
            </a:r>
          </a:p>
          <a:p>
            <a:r>
              <a:rPr lang="en-IN" dirty="0"/>
              <a:t>Split streamline motion at the bottom and rolling motion at the top</a:t>
            </a:r>
          </a:p>
          <a:p>
            <a:r>
              <a:rPr lang="en-IN" dirty="0"/>
              <a:t>Theory: Split streamline motion in fluid at the bottom and rolling motion at the top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D15F108-F157-4282-92FF-3568ADC23E49}"/>
              </a:ext>
            </a:extLst>
          </p:cNvPr>
          <p:cNvSpPr/>
          <p:nvPr/>
        </p:nvSpPr>
        <p:spPr>
          <a:xfrm>
            <a:off x="1743075" y="3228975"/>
            <a:ext cx="4838700" cy="1638300"/>
          </a:xfrm>
          <a:custGeom>
            <a:avLst/>
            <a:gdLst>
              <a:gd name="connsiteX0" fmla="*/ 0 w 4838700"/>
              <a:gd name="connsiteY0" fmla="*/ 0 h 1638300"/>
              <a:gd name="connsiteX1" fmla="*/ 704850 w 4838700"/>
              <a:gd name="connsiteY1" fmla="*/ 428625 h 1638300"/>
              <a:gd name="connsiteX2" fmla="*/ 1676400 w 4838700"/>
              <a:gd name="connsiteY2" fmla="*/ 828675 h 1638300"/>
              <a:gd name="connsiteX3" fmla="*/ 2505075 w 4838700"/>
              <a:gd name="connsiteY3" fmla="*/ 1038225 h 1638300"/>
              <a:gd name="connsiteX4" fmla="*/ 3295650 w 4838700"/>
              <a:gd name="connsiteY4" fmla="*/ 1257300 h 1638300"/>
              <a:gd name="connsiteX5" fmla="*/ 4105275 w 4838700"/>
              <a:gd name="connsiteY5" fmla="*/ 1457325 h 1638300"/>
              <a:gd name="connsiteX6" fmla="*/ 4838700 w 4838700"/>
              <a:gd name="connsiteY6" fmla="*/ 163830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38700" h="1638300">
                <a:moveTo>
                  <a:pt x="0" y="0"/>
                </a:moveTo>
                <a:cubicBezTo>
                  <a:pt x="212725" y="145256"/>
                  <a:pt x="425450" y="290513"/>
                  <a:pt x="704850" y="428625"/>
                </a:cubicBezTo>
                <a:cubicBezTo>
                  <a:pt x="984250" y="566737"/>
                  <a:pt x="1376363" y="727075"/>
                  <a:pt x="1676400" y="828675"/>
                </a:cubicBezTo>
                <a:cubicBezTo>
                  <a:pt x="1976438" y="930275"/>
                  <a:pt x="2235200" y="966788"/>
                  <a:pt x="2505075" y="1038225"/>
                </a:cubicBezTo>
                <a:cubicBezTo>
                  <a:pt x="2774950" y="1109663"/>
                  <a:pt x="3028950" y="1187450"/>
                  <a:pt x="3295650" y="1257300"/>
                </a:cubicBezTo>
                <a:cubicBezTo>
                  <a:pt x="3562350" y="1327150"/>
                  <a:pt x="4105275" y="1457325"/>
                  <a:pt x="4105275" y="1457325"/>
                </a:cubicBezTo>
                <a:lnTo>
                  <a:pt x="4838700" y="163830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9889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84291" y="230907"/>
            <a:ext cx="409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10cst silicone oil with sugar water mixture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4290" y="900543"/>
            <a:ext cx="448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500microns/sec (hydrophilic coating of plate)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036" y="692727"/>
            <a:ext cx="5957455" cy="5781964"/>
            <a:chOff x="314036" y="692727"/>
            <a:chExt cx="5957455" cy="578196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71" t="3637" r="17188" b="12054"/>
            <a:stretch/>
          </p:blipFill>
          <p:spPr>
            <a:xfrm>
              <a:off x="314036" y="692727"/>
              <a:ext cx="5957455" cy="5781964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1459345" y="2900218"/>
              <a:ext cx="0" cy="135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315199" y="1810327"/>
            <a:ext cx="37961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 microns/sec</a:t>
            </a:r>
          </a:p>
          <a:p>
            <a:r>
              <a:rPr lang="en-IN" dirty="0" err="1"/>
              <a:t>Re_sugar</a:t>
            </a:r>
            <a:r>
              <a:rPr lang="en-IN" dirty="0"/>
              <a:t>=  0.44</a:t>
            </a:r>
          </a:p>
          <a:p>
            <a:r>
              <a:rPr lang="en-IN" dirty="0" err="1"/>
              <a:t>Ca_sugar</a:t>
            </a:r>
            <a:r>
              <a:rPr lang="en-IN" dirty="0"/>
              <a:t>=  8e-5</a:t>
            </a:r>
          </a:p>
          <a:p>
            <a:r>
              <a:rPr lang="en-IN" dirty="0" err="1"/>
              <a:t>Oh_sugar</a:t>
            </a:r>
            <a:r>
              <a:rPr lang="en-IN" dirty="0"/>
              <a:t> = 1.34e-2</a:t>
            </a:r>
          </a:p>
          <a:p>
            <a:endParaRPr lang="en-IN" dirty="0"/>
          </a:p>
          <a:p>
            <a:r>
              <a:rPr lang="en-IN" dirty="0" err="1"/>
              <a:t>Lc</a:t>
            </a:r>
            <a:r>
              <a:rPr lang="en-IN" dirty="0"/>
              <a:t> = 3.63 mm</a:t>
            </a:r>
          </a:p>
          <a:p>
            <a:endParaRPr lang="en-IN" dirty="0"/>
          </a:p>
          <a:p>
            <a:r>
              <a:rPr lang="en-IN" dirty="0" err="1"/>
              <a:t>Re_Si</a:t>
            </a:r>
            <a:r>
              <a:rPr lang="en-IN" dirty="0"/>
              <a:t> =  0.193</a:t>
            </a:r>
          </a:p>
          <a:p>
            <a:r>
              <a:rPr lang="en-IN" dirty="0" err="1"/>
              <a:t>Ca_Si</a:t>
            </a:r>
            <a:r>
              <a:rPr lang="en-IN" dirty="0"/>
              <a:t>=   1.46e-4</a:t>
            </a:r>
          </a:p>
          <a:p>
            <a:r>
              <a:rPr lang="en-IN" dirty="0" err="1"/>
              <a:t>Oh_Si</a:t>
            </a:r>
            <a:r>
              <a:rPr lang="en-IN" dirty="0"/>
              <a:t>=  2.75e-2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199" y="4889935"/>
            <a:ext cx="4442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angle ~ 70</a:t>
            </a:r>
          </a:p>
          <a:p>
            <a:r>
              <a:rPr lang="en-IN" dirty="0"/>
              <a:t>Viscosity ratio:  1.9</a:t>
            </a:r>
          </a:p>
          <a:p>
            <a:r>
              <a:rPr lang="en-IN" dirty="0"/>
              <a:t>Split streamline motion at the bottom and rolling motion at the top</a:t>
            </a:r>
          </a:p>
          <a:p>
            <a:r>
              <a:rPr lang="en-IN" dirty="0"/>
              <a:t>Theory: Split streamline motion in fluid at the bottom and rolling motion at the top</a:t>
            </a:r>
          </a:p>
        </p:txBody>
      </p:sp>
    </p:spTree>
    <p:extLst>
      <p:ext uri="{BB962C8B-B14F-4D97-AF65-F5344CB8AC3E}">
        <p14:creationId xmlns:p14="http://schemas.microsoft.com/office/powerpoint/2010/main" val="3016661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8" t="2021" r="10841" b="3029"/>
          <a:stretch/>
        </p:blipFill>
        <p:spPr>
          <a:xfrm>
            <a:off x="138546" y="230907"/>
            <a:ext cx="6299200" cy="65116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4291" y="230907"/>
            <a:ext cx="409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10cst silicone oil with sugar water mixture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4291" y="900543"/>
            <a:ext cx="409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1mm/sec (no coating of plate)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76835" y="1990435"/>
            <a:ext cx="37961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mm/sec</a:t>
            </a:r>
          </a:p>
          <a:p>
            <a:r>
              <a:rPr lang="en-IN" dirty="0" err="1"/>
              <a:t>Re_sugar</a:t>
            </a:r>
            <a:r>
              <a:rPr lang="en-IN" dirty="0"/>
              <a:t>=  0.88</a:t>
            </a:r>
          </a:p>
          <a:p>
            <a:r>
              <a:rPr lang="en-IN" dirty="0" err="1"/>
              <a:t>Ca_sugar</a:t>
            </a:r>
            <a:r>
              <a:rPr lang="en-IN" dirty="0"/>
              <a:t>=  1.6e-4</a:t>
            </a:r>
          </a:p>
          <a:p>
            <a:r>
              <a:rPr lang="en-IN" dirty="0" err="1"/>
              <a:t>Oh_sugar</a:t>
            </a:r>
            <a:r>
              <a:rPr lang="en-IN" dirty="0"/>
              <a:t> = 1.34e-2</a:t>
            </a:r>
          </a:p>
          <a:p>
            <a:endParaRPr lang="en-IN" dirty="0"/>
          </a:p>
          <a:p>
            <a:r>
              <a:rPr lang="en-IN" dirty="0" err="1"/>
              <a:t>Lc</a:t>
            </a:r>
            <a:r>
              <a:rPr lang="en-IN" dirty="0"/>
              <a:t> = 3.63 mm</a:t>
            </a:r>
          </a:p>
          <a:p>
            <a:endParaRPr lang="en-IN" dirty="0"/>
          </a:p>
          <a:p>
            <a:r>
              <a:rPr lang="en-IN" dirty="0" err="1"/>
              <a:t>Re_Si</a:t>
            </a:r>
            <a:r>
              <a:rPr lang="en-IN" dirty="0"/>
              <a:t> =  0.387</a:t>
            </a:r>
          </a:p>
          <a:p>
            <a:r>
              <a:rPr lang="en-IN" dirty="0" err="1"/>
              <a:t>Ca_Si</a:t>
            </a:r>
            <a:r>
              <a:rPr lang="en-IN" dirty="0"/>
              <a:t>=   2.93e-4</a:t>
            </a:r>
          </a:p>
          <a:p>
            <a:r>
              <a:rPr lang="en-IN" dirty="0" err="1"/>
              <a:t>Oh_Si</a:t>
            </a:r>
            <a:r>
              <a:rPr lang="en-IN" dirty="0"/>
              <a:t>=  2.75e-2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199" y="4880699"/>
            <a:ext cx="4442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angle ~ 60</a:t>
            </a:r>
          </a:p>
          <a:p>
            <a:r>
              <a:rPr lang="en-IN" dirty="0"/>
              <a:t>Viscosity ratio:  1.9</a:t>
            </a:r>
          </a:p>
          <a:p>
            <a:r>
              <a:rPr lang="en-IN" dirty="0"/>
              <a:t>Split streamline motion at the bottom and rolling motion at the top</a:t>
            </a:r>
          </a:p>
          <a:p>
            <a:r>
              <a:rPr lang="en-IN" dirty="0"/>
              <a:t>Theory: Split streamline motion in fluid at the bottom and rolling motion at the top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07DA7ED-C35C-4C18-9391-D5560F6E7E67}"/>
              </a:ext>
            </a:extLst>
          </p:cNvPr>
          <p:cNvSpPr/>
          <p:nvPr/>
        </p:nvSpPr>
        <p:spPr>
          <a:xfrm>
            <a:off x="1743075" y="2495550"/>
            <a:ext cx="4543425" cy="1323975"/>
          </a:xfrm>
          <a:custGeom>
            <a:avLst/>
            <a:gdLst>
              <a:gd name="connsiteX0" fmla="*/ 0 w 4543425"/>
              <a:gd name="connsiteY0" fmla="*/ 0 h 1323975"/>
              <a:gd name="connsiteX1" fmla="*/ 628650 w 4543425"/>
              <a:gd name="connsiteY1" fmla="*/ 390525 h 1323975"/>
              <a:gd name="connsiteX2" fmla="*/ 1276350 w 4543425"/>
              <a:gd name="connsiteY2" fmla="*/ 733425 h 1323975"/>
              <a:gd name="connsiteX3" fmla="*/ 1943100 w 4543425"/>
              <a:gd name="connsiteY3" fmla="*/ 971550 h 1323975"/>
              <a:gd name="connsiteX4" fmla="*/ 2819400 w 4543425"/>
              <a:gd name="connsiteY4" fmla="*/ 1133475 h 1323975"/>
              <a:gd name="connsiteX5" fmla="*/ 3752850 w 4543425"/>
              <a:gd name="connsiteY5" fmla="*/ 1247775 h 1323975"/>
              <a:gd name="connsiteX6" fmla="*/ 4543425 w 4543425"/>
              <a:gd name="connsiteY6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3425" h="1323975">
                <a:moveTo>
                  <a:pt x="0" y="0"/>
                </a:moveTo>
                <a:cubicBezTo>
                  <a:pt x="207962" y="134144"/>
                  <a:pt x="415925" y="268288"/>
                  <a:pt x="628650" y="390525"/>
                </a:cubicBezTo>
                <a:cubicBezTo>
                  <a:pt x="841375" y="512763"/>
                  <a:pt x="1057275" y="636588"/>
                  <a:pt x="1276350" y="733425"/>
                </a:cubicBezTo>
                <a:cubicBezTo>
                  <a:pt x="1495425" y="830262"/>
                  <a:pt x="1685925" y="904875"/>
                  <a:pt x="1943100" y="971550"/>
                </a:cubicBezTo>
                <a:cubicBezTo>
                  <a:pt x="2200275" y="1038225"/>
                  <a:pt x="2517775" y="1087438"/>
                  <a:pt x="2819400" y="1133475"/>
                </a:cubicBezTo>
                <a:cubicBezTo>
                  <a:pt x="3121025" y="1179512"/>
                  <a:pt x="3465513" y="1216025"/>
                  <a:pt x="3752850" y="1247775"/>
                </a:cubicBezTo>
                <a:cubicBezTo>
                  <a:pt x="4040187" y="1279525"/>
                  <a:pt x="4291806" y="1301750"/>
                  <a:pt x="4543425" y="1323975"/>
                </a:cubicBezTo>
              </a:path>
            </a:pathLst>
          </a:cu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69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104248" y="605088"/>
            <a:ext cx="10302661" cy="5555461"/>
            <a:chOff x="1427520" y="632797"/>
            <a:chExt cx="10302661" cy="55554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520" y="632797"/>
              <a:ext cx="4404742" cy="5555461"/>
            </a:xfrm>
            <a:prstGeom prst="rect">
              <a:avLst/>
            </a:prstGeom>
          </p:spPr>
        </p:pic>
        <p:cxnSp>
          <p:nvCxnSpPr>
            <p:cNvPr id="3" name="Straight Arrow Connector 2"/>
            <p:cNvCxnSpPr/>
            <p:nvPr/>
          </p:nvCxnSpPr>
          <p:spPr>
            <a:xfrm flipV="1">
              <a:off x="2096655" y="2900218"/>
              <a:ext cx="4608945" cy="36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779490" y="2715552"/>
              <a:ext cx="495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10cst silicone oil/sugar-water mixture experiments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2096655" y="3223491"/>
              <a:ext cx="4608945" cy="18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853382" y="3084884"/>
              <a:ext cx="477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5cst silicone oil/sugar-water mixture experiments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2096655" y="4230255"/>
              <a:ext cx="4608945" cy="9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705600" y="4119481"/>
              <a:ext cx="373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Air-water experiments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2082807" y="4114806"/>
              <a:ext cx="4608945" cy="9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691752" y="3847015"/>
              <a:ext cx="373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Air- Toluene experiments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142837" y="4825960"/>
              <a:ext cx="4608945" cy="9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705600" y="4609146"/>
              <a:ext cx="373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Air-10cst silicone oil experiments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2115127" y="5043087"/>
              <a:ext cx="4608945" cy="9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691752" y="4969363"/>
              <a:ext cx="373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Air-20cst silicone oil experiments</a:t>
              </a:r>
            </a:p>
          </p:txBody>
        </p:sp>
      </p:grp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B01AFDA8-1991-4246-936C-EA886ACE1DFC}"/>
              </a:ext>
            </a:extLst>
          </p:cNvPr>
          <p:cNvSpPr/>
          <p:nvPr/>
        </p:nvSpPr>
        <p:spPr>
          <a:xfrm>
            <a:off x="2752725" y="2872509"/>
            <a:ext cx="73952" cy="7395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3597626C-BAF0-4E2B-B20C-816840BBA645}"/>
              </a:ext>
            </a:extLst>
          </p:cNvPr>
          <p:cNvSpPr/>
          <p:nvPr/>
        </p:nvSpPr>
        <p:spPr>
          <a:xfrm>
            <a:off x="2924175" y="4019550"/>
            <a:ext cx="123825" cy="1238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244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0" t="808" r="10841" b="3165"/>
          <a:stretch/>
        </p:blipFill>
        <p:spPr>
          <a:xfrm>
            <a:off x="314036" y="184727"/>
            <a:ext cx="6373091" cy="65855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84291" y="230907"/>
            <a:ext cx="409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10cst silicone oil with sugar water mixture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4291" y="900543"/>
            <a:ext cx="453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1mm/sec (hydrophilic coating coating of plate)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76835" y="1990435"/>
            <a:ext cx="37961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mm/sec</a:t>
            </a:r>
          </a:p>
          <a:p>
            <a:r>
              <a:rPr lang="en-IN" dirty="0" err="1"/>
              <a:t>Re_sugar</a:t>
            </a:r>
            <a:r>
              <a:rPr lang="en-IN" dirty="0"/>
              <a:t>=  0.88</a:t>
            </a:r>
          </a:p>
          <a:p>
            <a:r>
              <a:rPr lang="en-IN" dirty="0" err="1"/>
              <a:t>Ca_sugar</a:t>
            </a:r>
            <a:r>
              <a:rPr lang="en-IN" dirty="0"/>
              <a:t>=  1.6e-4</a:t>
            </a:r>
          </a:p>
          <a:p>
            <a:r>
              <a:rPr lang="en-IN" dirty="0" err="1"/>
              <a:t>Oh_sugar</a:t>
            </a:r>
            <a:r>
              <a:rPr lang="en-IN" dirty="0"/>
              <a:t> = 1.34e-2</a:t>
            </a:r>
          </a:p>
          <a:p>
            <a:endParaRPr lang="en-IN" dirty="0"/>
          </a:p>
          <a:p>
            <a:r>
              <a:rPr lang="en-IN" dirty="0" err="1"/>
              <a:t>Lc</a:t>
            </a:r>
            <a:r>
              <a:rPr lang="en-IN" dirty="0"/>
              <a:t> = 3.63 mm</a:t>
            </a:r>
          </a:p>
          <a:p>
            <a:endParaRPr lang="en-IN" dirty="0"/>
          </a:p>
          <a:p>
            <a:r>
              <a:rPr lang="en-IN" dirty="0" err="1"/>
              <a:t>Re_Si</a:t>
            </a:r>
            <a:r>
              <a:rPr lang="en-IN" dirty="0"/>
              <a:t> =  0.387</a:t>
            </a:r>
          </a:p>
          <a:p>
            <a:r>
              <a:rPr lang="en-IN" dirty="0" err="1"/>
              <a:t>Ca_Si</a:t>
            </a:r>
            <a:r>
              <a:rPr lang="en-IN" dirty="0"/>
              <a:t>=   2.93e-4</a:t>
            </a:r>
          </a:p>
          <a:p>
            <a:r>
              <a:rPr lang="en-IN" dirty="0" err="1"/>
              <a:t>Oh_Si</a:t>
            </a:r>
            <a:r>
              <a:rPr lang="en-IN" dirty="0"/>
              <a:t>=  2.75e-2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199" y="4889935"/>
            <a:ext cx="4442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angle ~ 95</a:t>
            </a:r>
          </a:p>
          <a:p>
            <a:r>
              <a:rPr lang="en-IN" dirty="0"/>
              <a:t>Viscosity ratio:  1.9</a:t>
            </a:r>
          </a:p>
          <a:p>
            <a:r>
              <a:rPr lang="en-IN" dirty="0"/>
              <a:t>Split streamline motion at the bottom and rolling motion at the top</a:t>
            </a:r>
          </a:p>
          <a:p>
            <a:r>
              <a:rPr lang="en-IN" dirty="0"/>
              <a:t>Theory: Split streamline motion in fluid at the bottom and rolling motion at the top</a:t>
            </a:r>
          </a:p>
        </p:txBody>
      </p:sp>
      <p:sp>
        <p:nvSpPr>
          <p:cNvPr id="5" name="Flowchart: Summing Junction 4">
            <a:extLst>
              <a:ext uri="{FF2B5EF4-FFF2-40B4-BE49-F238E27FC236}">
                <a16:creationId xmlns:a16="http://schemas.microsoft.com/office/drawing/2014/main" id="{08D54C27-5E38-4042-80E4-F3742A1D8093}"/>
              </a:ext>
            </a:extLst>
          </p:cNvPr>
          <p:cNvSpPr/>
          <p:nvPr/>
        </p:nvSpPr>
        <p:spPr>
          <a:xfrm>
            <a:off x="10233891" y="2456873"/>
            <a:ext cx="1039090" cy="1039090"/>
          </a:xfrm>
          <a:prstGeom prst="flowChartSummingJunction">
            <a:avLst/>
          </a:prstGeom>
          <a:solidFill>
            <a:schemeClr val="bg1"/>
          </a:solidFill>
          <a:ln w="139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971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28956" r="10721" b="3300"/>
          <a:stretch/>
        </p:blipFill>
        <p:spPr>
          <a:xfrm>
            <a:off x="221671" y="1155575"/>
            <a:ext cx="6862620" cy="48686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84291" y="900543"/>
            <a:ext cx="409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5mm/sec (no coating of plate)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4291" y="230907"/>
            <a:ext cx="409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10cst silicone oil with sugar water mixture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76835" y="1990435"/>
            <a:ext cx="37961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 mm/sec</a:t>
            </a:r>
          </a:p>
          <a:p>
            <a:r>
              <a:rPr lang="en-IN" dirty="0" err="1"/>
              <a:t>Re_sugar</a:t>
            </a:r>
            <a:r>
              <a:rPr lang="en-IN" dirty="0"/>
              <a:t>=  4.42</a:t>
            </a:r>
          </a:p>
          <a:p>
            <a:r>
              <a:rPr lang="en-IN" dirty="0" err="1"/>
              <a:t>Ca_sugar</a:t>
            </a:r>
            <a:r>
              <a:rPr lang="en-IN" dirty="0"/>
              <a:t>=  8e-4</a:t>
            </a:r>
          </a:p>
          <a:p>
            <a:r>
              <a:rPr lang="en-IN" dirty="0" err="1"/>
              <a:t>Oh_sugar</a:t>
            </a:r>
            <a:r>
              <a:rPr lang="en-IN" dirty="0"/>
              <a:t> = 1.34e-2</a:t>
            </a:r>
          </a:p>
          <a:p>
            <a:endParaRPr lang="en-IN" dirty="0"/>
          </a:p>
          <a:p>
            <a:r>
              <a:rPr lang="en-IN" dirty="0" err="1"/>
              <a:t>Lc</a:t>
            </a:r>
            <a:r>
              <a:rPr lang="en-IN" dirty="0"/>
              <a:t> = 3.63 mm</a:t>
            </a:r>
          </a:p>
          <a:p>
            <a:endParaRPr lang="en-IN" dirty="0"/>
          </a:p>
          <a:p>
            <a:r>
              <a:rPr lang="en-IN" dirty="0" err="1"/>
              <a:t>Re_Si</a:t>
            </a:r>
            <a:r>
              <a:rPr lang="en-IN" dirty="0"/>
              <a:t> =  1.93</a:t>
            </a:r>
          </a:p>
          <a:p>
            <a:r>
              <a:rPr lang="en-IN" dirty="0" err="1"/>
              <a:t>Ca_Si</a:t>
            </a:r>
            <a:r>
              <a:rPr lang="en-IN" dirty="0"/>
              <a:t>=   1.46e-3</a:t>
            </a:r>
          </a:p>
          <a:p>
            <a:r>
              <a:rPr lang="en-IN" dirty="0" err="1"/>
              <a:t>Oh_Si</a:t>
            </a:r>
            <a:r>
              <a:rPr lang="en-IN" dirty="0"/>
              <a:t>=  2.75e-2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199" y="4889935"/>
            <a:ext cx="4442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angle ~ 115</a:t>
            </a:r>
          </a:p>
          <a:p>
            <a:r>
              <a:rPr lang="en-IN" dirty="0"/>
              <a:t>Viscosity ratio:  1.9</a:t>
            </a:r>
          </a:p>
          <a:p>
            <a:r>
              <a:rPr lang="en-IN" dirty="0"/>
              <a:t>Split streamline motion at the bottom and rolling motion at the top</a:t>
            </a:r>
          </a:p>
          <a:p>
            <a:r>
              <a:rPr lang="en-IN" dirty="0"/>
              <a:t>Theory: Split streamline motion in fluid at the bottom and rolling motion at the top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F941E16-764F-49E6-9999-D2C2B678927B}"/>
              </a:ext>
            </a:extLst>
          </p:cNvPr>
          <p:cNvSpPr/>
          <p:nvPr/>
        </p:nvSpPr>
        <p:spPr>
          <a:xfrm>
            <a:off x="1885950" y="3314700"/>
            <a:ext cx="5076825" cy="1724025"/>
          </a:xfrm>
          <a:custGeom>
            <a:avLst/>
            <a:gdLst>
              <a:gd name="connsiteX0" fmla="*/ 0 w 5076825"/>
              <a:gd name="connsiteY0" fmla="*/ 1724025 h 1724025"/>
              <a:gd name="connsiteX1" fmla="*/ 371475 w 5076825"/>
              <a:gd name="connsiteY1" fmla="*/ 1533525 h 1724025"/>
              <a:gd name="connsiteX2" fmla="*/ 914400 w 5076825"/>
              <a:gd name="connsiteY2" fmla="*/ 1171575 h 1724025"/>
              <a:gd name="connsiteX3" fmla="*/ 1809750 w 5076825"/>
              <a:gd name="connsiteY3" fmla="*/ 714375 h 1724025"/>
              <a:gd name="connsiteX4" fmla="*/ 3209925 w 5076825"/>
              <a:gd name="connsiteY4" fmla="*/ 342900 h 1724025"/>
              <a:gd name="connsiteX5" fmla="*/ 5076825 w 5076825"/>
              <a:gd name="connsiteY5" fmla="*/ 0 h 172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76825" h="1724025">
                <a:moveTo>
                  <a:pt x="0" y="1724025"/>
                </a:moveTo>
                <a:cubicBezTo>
                  <a:pt x="109537" y="1674812"/>
                  <a:pt x="219075" y="1625600"/>
                  <a:pt x="371475" y="1533525"/>
                </a:cubicBezTo>
                <a:cubicBezTo>
                  <a:pt x="523875" y="1441450"/>
                  <a:pt x="674688" y="1308100"/>
                  <a:pt x="914400" y="1171575"/>
                </a:cubicBezTo>
                <a:cubicBezTo>
                  <a:pt x="1154113" y="1035050"/>
                  <a:pt x="1427163" y="852487"/>
                  <a:pt x="1809750" y="714375"/>
                </a:cubicBezTo>
                <a:cubicBezTo>
                  <a:pt x="2192338" y="576262"/>
                  <a:pt x="2665413" y="461962"/>
                  <a:pt x="3209925" y="342900"/>
                </a:cubicBezTo>
                <a:cubicBezTo>
                  <a:pt x="3754437" y="223838"/>
                  <a:pt x="4415631" y="111919"/>
                  <a:pt x="5076825" y="0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85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t="14950" r="11320" b="3299"/>
          <a:stretch/>
        </p:blipFill>
        <p:spPr>
          <a:xfrm>
            <a:off x="304800" y="840509"/>
            <a:ext cx="6618760" cy="58650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84291" y="230907"/>
            <a:ext cx="409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10cst silicone oil with sugar water mixture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4291" y="900543"/>
            <a:ext cx="453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5mm/sec (hydrophilic coating coating of plate)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76835" y="1990435"/>
            <a:ext cx="37961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 mm/sec</a:t>
            </a:r>
          </a:p>
          <a:p>
            <a:r>
              <a:rPr lang="en-IN" dirty="0" err="1"/>
              <a:t>Re_sugar</a:t>
            </a:r>
            <a:r>
              <a:rPr lang="en-IN" dirty="0"/>
              <a:t>=  4.42</a:t>
            </a:r>
          </a:p>
          <a:p>
            <a:r>
              <a:rPr lang="en-IN" dirty="0" err="1"/>
              <a:t>Ca_sugar</a:t>
            </a:r>
            <a:r>
              <a:rPr lang="en-IN" dirty="0"/>
              <a:t>=  8e-4</a:t>
            </a:r>
          </a:p>
          <a:p>
            <a:r>
              <a:rPr lang="en-IN" dirty="0" err="1"/>
              <a:t>Oh_sugar</a:t>
            </a:r>
            <a:r>
              <a:rPr lang="en-IN" dirty="0"/>
              <a:t> = 1.34e-2</a:t>
            </a:r>
          </a:p>
          <a:p>
            <a:endParaRPr lang="en-IN" dirty="0"/>
          </a:p>
          <a:p>
            <a:r>
              <a:rPr lang="en-IN" dirty="0" err="1"/>
              <a:t>Lc</a:t>
            </a:r>
            <a:r>
              <a:rPr lang="en-IN" dirty="0"/>
              <a:t> = 3.63 mm</a:t>
            </a:r>
          </a:p>
          <a:p>
            <a:endParaRPr lang="en-IN" dirty="0"/>
          </a:p>
          <a:p>
            <a:r>
              <a:rPr lang="en-IN" dirty="0" err="1"/>
              <a:t>Re_Si</a:t>
            </a:r>
            <a:r>
              <a:rPr lang="en-IN" dirty="0"/>
              <a:t> =  1.93</a:t>
            </a:r>
          </a:p>
          <a:p>
            <a:r>
              <a:rPr lang="en-IN" dirty="0" err="1"/>
              <a:t>Ca_Si</a:t>
            </a:r>
            <a:r>
              <a:rPr lang="en-IN" dirty="0"/>
              <a:t>=   1.46e-3</a:t>
            </a:r>
          </a:p>
          <a:p>
            <a:r>
              <a:rPr lang="en-IN" dirty="0" err="1"/>
              <a:t>Oh_Si</a:t>
            </a:r>
            <a:r>
              <a:rPr lang="en-IN" dirty="0"/>
              <a:t>=  2.75e-2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199" y="4889935"/>
            <a:ext cx="4442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angle ~ 110</a:t>
            </a:r>
          </a:p>
          <a:p>
            <a:r>
              <a:rPr lang="en-IN" dirty="0"/>
              <a:t>Viscosity ratio:  1.9</a:t>
            </a:r>
          </a:p>
          <a:p>
            <a:r>
              <a:rPr lang="en-IN" dirty="0"/>
              <a:t>Split streamline motion at bottom and rolling motion at the top</a:t>
            </a:r>
          </a:p>
          <a:p>
            <a:r>
              <a:rPr lang="en-IN" dirty="0"/>
              <a:t>Theory: Split streamline motion in fluid at the bottom and rolling motion at the top</a:t>
            </a:r>
          </a:p>
        </p:txBody>
      </p:sp>
    </p:spTree>
    <p:extLst>
      <p:ext uri="{BB962C8B-B14F-4D97-AF65-F5344CB8AC3E}">
        <p14:creationId xmlns:p14="http://schemas.microsoft.com/office/powerpoint/2010/main" val="1504846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4" t="1886" r="10961" b="9360"/>
          <a:stretch/>
        </p:blipFill>
        <p:spPr>
          <a:xfrm>
            <a:off x="175491" y="646545"/>
            <a:ext cx="6142182" cy="60867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84291" y="230907"/>
            <a:ext cx="409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10cst silicone oil with sugar water mixture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4291" y="900543"/>
            <a:ext cx="4535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 microns/sec (hydrophobic coating coating of plate)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79855" y="1999672"/>
            <a:ext cx="37961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 microns/sec</a:t>
            </a:r>
          </a:p>
          <a:p>
            <a:r>
              <a:rPr lang="en-IN" dirty="0" err="1"/>
              <a:t>Re_sugar</a:t>
            </a:r>
            <a:r>
              <a:rPr lang="en-IN" dirty="0"/>
              <a:t>=  0.44</a:t>
            </a:r>
          </a:p>
          <a:p>
            <a:r>
              <a:rPr lang="en-IN" dirty="0" err="1"/>
              <a:t>Ca_sugar</a:t>
            </a:r>
            <a:r>
              <a:rPr lang="en-IN" dirty="0"/>
              <a:t>=  8e-5</a:t>
            </a:r>
          </a:p>
          <a:p>
            <a:r>
              <a:rPr lang="en-IN" dirty="0" err="1"/>
              <a:t>Oh_sugar</a:t>
            </a:r>
            <a:r>
              <a:rPr lang="en-IN" dirty="0"/>
              <a:t> = 1.34e-2</a:t>
            </a:r>
          </a:p>
          <a:p>
            <a:endParaRPr lang="en-IN" dirty="0"/>
          </a:p>
          <a:p>
            <a:r>
              <a:rPr lang="en-IN" dirty="0" err="1"/>
              <a:t>Lc</a:t>
            </a:r>
            <a:r>
              <a:rPr lang="en-IN" dirty="0"/>
              <a:t> = 3.63 mm</a:t>
            </a:r>
          </a:p>
          <a:p>
            <a:endParaRPr lang="en-IN" dirty="0"/>
          </a:p>
          <a:p>
            <a:r>
              <a:rPr lang="en-IN" dirty="0" err="1"/>
              <a:t>Re_Si</a:t>
            </a:r>
            <a:r>
              <a:rPr lang="en-IN" dirty="0"/>
              <a:t> =  0.193</a:t>
            </a:r>
          </a:p>
          <a:p>
            <a:r>
              <a:rPr lang="en-IN" dirty="0" err="1"/>
              <a:t>Ca_Si</a:t>
            </a:r>
            <a:r>
              <a:rPr lang="en-IN" dirty="0"/>
              <a:t>=   1.46e-4</a:t>
            </a:r>
          </a:p>
          <a:p>
            <a:r>
              <a:rPr lang="en-IN" dirty="0" err="1"/>
              <a:t>Oh_Si</a:t>
            </a:r>
            <a:r>
              <a:rPr lang="en-IN" dirty="0"/>
              <a:t>=  2.75e-2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199" y="4889935"/>
            <a:ext cx="4442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angle ~ 160</a:t>
            </a:r>
          </a:p>
          <a:p>
            <a:r>
              <a:rPr lang="en-IN" dirty="0"/>
              <a:t>Viscosity ratio:  1.9</a:t>
            </a:r>
          </a:p>
          <a:p>
            <a:r>
              <a:rPr lang="en-IN" dirty="0"/>
              <a:t>Rolling motion at bottom and split stream line at top</a:t>
            </a:r>
          </a:p>
          <a:p>
            <a:r>
              <a:rPr lang="en-IN" dirty="0"/>
              <a:t>Theory: Split streamline motion in fluid at the bottom and rolling motion at the top</a:t>
            </a:r>
          </a:p>
        </p:txBody>
      </p:sp>
    </p:spTree>
    <p:extLst>
      <p:ext uri="{BB962C8B-B14F-4D97-AF65-F5344CB8AC3E}">
        <p14:creationId xmlns:p14="http://schemas.microsoft.com/office/powerpoint/2010/main" val="2059142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104248" y="605088"/>
            <a:ext cx="10201062" cy="5555461"/>
            <a:chOff x="1427520" y="632797"/>
            <a:chExt cx="10201062" cy="55554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520" y="632797"/>
              <a:ext cx="4404742" cy="5555461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V="1">
              <a:off x="2096655" y="3223491"/>
              <a:ext cx="4608945" cy="18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853382" y="3084884"/>
              <a:ext cx="477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5cst silicone oil/sugar-water mixture experiments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6676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6" t="7542" r="10601" b="3434"/>
          <a:stretch/>
        </p:blipFill>
        <p:spPr>
          <a:xfrm>
            <a:off x="267855" y="752763"/>
            <a:ext cx="6253018" cy="61052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84291" y="230907"/>
            <a:ext cx="409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5cst silicone oil with sugar water mixture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4291" y="965198"/>
            <a:ext cx="453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 microns/sec (hydrophilic coating of plate)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199" y="1810327"/>
            <a:ext cx="37961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 microns/sec</a:t>
            </a:r>
          </a:p>
          <a:p>
            <a:r>
              <a:rPr lang="en-IN" dirty="0" err="1"/>
              <a:t>Re_sugar</a:t>
            </a:r>
            <a:r>
              <a:rPr lang="en-IN" dirty="0"/>
              <a:t>= 0.419</a:t>
            </a:r>
          </a:p>
          <a:p>
            <a:r>
              <a:rPr lang="en-IN" dirty="0" err="1"/>
              <a:t>Ca_sugar</a:t>
            </a:r>
            <a:r>
              <a:rPr lang="en-IN" dirty="0"/>
              <a:t>= 8e-5</a:t>
            </a:r>
          </a:p>
          <a:p>
            <a:r>
              <a:rPr lang="en-IN" dirty="0" err="1"/>
              <a:t>Oh_sugar</a:t>
            </a:r>
            <a:r>
              <a:rPr lang="en-IN" dirty="0"/>
              <a:t> = 1.38e-2</a:t>
            </a:r>
          </a:p>
          <a:p>
            <a:endParaRPr lang="en-IN" dirty="0"/>
          </a:p>
          <a:p>
            <a:r>
              <a:rPr lang="en-IN" dirty="0" err="1"/>
              <a:t>Lc</a:t>
            </a:r>
            <a:r>
              <a:rPr lang="en-IN" dirty="0"/>
              <a:t> = 3.44 mm</a:t>
            </a:r>
          </a:p>
          <a:p>
            <a:endParaRPr lang="en-IN" dirty="0"/>
          </a:p>
          <a:p>
            <a:r>
              <a:rPr lang="en-IN" dirty="0" err="1"/>
              <a:t>Re_Si</a:t>
            </a:r>
            <a:r>
              <a:rPr lang="en-IN" dirty="0"/>
              <a:t> = 0.34</a:t>
            </a:r>
          </a:p>
          <a:p>
            <a:r>
              <a:rPr lang="en-IN" dirty="0" err="1"/>
              <a:t>Ca_Si</a:t>
            </a:r>
            <a:r>
              <a:rPr lang="en-IN" dirty="0"/>
              <a:t>= 7.6e-5</a:t>
            </a:r>
          </a:p>
          <a:p>
            <a:r>
              <a:rPr lang="en-IN" dirty="0" err="1"/>
              <a:t>Oh_Si</a:t>
            </a:r>
            <a:r>
              <a:rPr lang="en-IN" dirty="0"/>
              <a:t>= 1.48e-2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199" y="4889935"/>
            <a:ext cx="4442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angle ~ 85</a:t>
            </a:r>
          </a:p>
          <a:p>
            <a:r>
              <a:rPr lang="en-IN" dirty="0"/>
              <a:t>Viscosity ratio:  0.95</a:t>
            </a:r>
          </a:p>
          <a:p>
            <a:r>
              <a:rPr lang="en-IN" dirty="0"/>
              <a:t>Split streamline motion at bottom and rolling motion at the top</a:t>
            </a:r>
          </a:p>
          <a:p>
            <a:r>
              <a:rPr lang="en-IN" dirty="0"/>
              <a:t>Theory: Split streamline motion in fluid at the bottom and rolling motion at the top</a:t>
            </a:r>
          </a:p>
        </p:txBody>
      </p:sp>
    </p:spTree>
    <p:extLst>
      <p:ext uri="{BB962C8B-B14F-4D97-AF65-F5344CB8AC3E}">
        <p14:creationId xmlns:p14="http://schemas.microsoft.com/office/powerpoint/2010/main" val="2830694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" t="14276" r="10720" b="3434"/>
          <a:stretch/>
        </p:blipFill>
        <p:spPr>
          <a:xfrm>
            <a:off x="526473" y="932872"/>
            <a:ext cx="6557818" cy="56434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84291" y="230907"/>
            <a:ext cx="409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5cst silicone oil with sugar water mixture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4290" y="965198"/>
            <a:ext cx="485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1mm/sec (hydrophilic coating of plate)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15380" y="2018146"/>
            <a:ext cx="37961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mm/sec</a:t>
            </a:r>
          </a:p>
          <a:p>
            <a:r>
              <a:rPr lang="en-IN" dirty="0" err="1"/>
              <a:t>Re_sugar</a:t>
            </a:r>
            <a:r>
              <a:rPr lang="en-IN" dirty="0"/>
              <a:t>= 0.839</a:t>
            </a:r>
          </a:p>
          <a:p>
            <a:r>
              <a:rPr lang="en-IN" dirty="0" err="1"/>
              <a:t>Ca_sugar</a:t>
            </a:r>
            <a:r>
              <a:rPr lang="en-IN" dirty="0"/>
              <a:t>= 1.6e-4</a:t>
            </a:r>
          </a:p>
          <a:p>
            <a:r>
              <a:rPr lang="en-IN" dirty="0" err="1"/>
              <a:t>Oh_sugar</a:t>
            </a:r>
            <a:r>
              <a:rPr lang="en-IN" dirty="0"/>
              <a:t> = 1.38e-2</a:t>
            </a:r>
          </a:p>
          <a:p>
            <a:endParaRPr lang="en-IN" dirty="0"/>
          </a:p>
          <a:p>
            <a:r>
              <a:rPr lang="en-IN" dirty="0" err="1"/>
              <a:t>Lc</a:t>
            </a:r>
            <a:r>
              <a:rPr lang="en-IN" dirty="0"/>
              <a:t> = 3.44 mm</a:t>
            </a:r>
          </a:p>
          <a:p>
            <a:endParaRPr lang="en-IN" dirty="0"/>
          </a:p>
          <a:p>
            <a:r>
              <a:rPr lang="en-IN" dirty="0" err="1"/>
              <a:t>Re_Si</a:t>
            </a:r>
            <a:r>
              <a:rPr lang="en-IN" dirty="0"/>
              <a:t> = 0.688</a:t>
            </a:r>
          </a:p>
          <a:p>
            <a:r>
              <a:rPr lang="en-IN" dirty="0" err="1"/>
              <a:t>Ca_Si</a:t>
            </a:r>
            <a:r>
              <a:rPr lang="en-IN" dirty="0"/>
              <a:t>= 1.52e-4</a:t>
            </a:r>
          </a:p>
          <a:p>
            <a:r>
              <a:rPr lang="en-IN" dirty="0" err="1"/>
              <a:t>Oh_Si</a:t>
            </a:r>
            <a:r>
              <a:rPr lang="en-IN" dirty="0"/>
              <a:t>= 1.48e-2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199" y="4889935"/>
            <a:ext cx="4442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angle ~ 110</a:t>
            </a:r>
          </a:p>
          <a:p>
            <a:r>
              <a:rPr lang="en-IN" dirty="0"/>
              <a:t>Viscosity ratio:  0.95</a:t>
            </a:r>
          </a:p>
          <a:p>
            <a:r>
              <a:rPr lang="en-IN" dirty="0"/>
              <a:t>Split streamline motion at bottom and rolling motion at the top</a:t>
            </a:r>
          </a:p>
          <a:p>
            <a:r>
              <a:rPr lang="en-IN" dirty="0"/>
              <a:t>Theory: Split streamline motion in fluid at the bottom and rolling motion at the top</a:t>
            </a:r>
          </a:p>
        </p:txBody>
      </p:sp>
    </p:spTree>
    <p:extLst>
      <p:ext uri="{BB962C8B-B14F-4D97-AF65-F5344CB8AC3E}">
        <p14:creationId xmlns:p14="http://schemas.microsoft.com/office/powerpoint/2010/main" val="4062567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84291" y="230907"/>
            <a:ext cx="409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5cst silicone oil with sugar water mixture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4290" y="965198"/>
            <a:ext cx="485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 microns/sec (hydrophobic coating of plate)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t="2559" r="10362" b="3569"/>
          <a:stretch/>
        </p:blipFill>
        <p:spPr>
          <a:xfrm>
            <a:off x="314036" y="410955"/>
            <a:ext cx="6400800" cy="64377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67599" y="1962727"/>
            <a:ext cx="37961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 microns/sec</a:t>
            </a:r>
          </a:p>
          <a:p>
            <a:r>
              <a:rPr lang="en-IN" dirty="0" err="1"/>
              <a:t>Re_sugar</a:t>
            </a:r>
            <a:r>
              <a:rPr lang="en-IN" dirty="0"/>
              <a:t>= 0.419</a:t>
            </a:r>
          </a:p>
          <a:p>
            <a:r>
              <a:rPr lang="en-IN" dirty="0" err="1"/>
              <a:t>Ca_sugar</a:t>
            </a:r>
            <a:r>
              <a:rPr lang="en-IN" dirty="0"/>
              <a:t>= 8e-5</a:t>
            </a:r>
          </a:p>
          <a:p>
            <a:r>
              <a:rPr lang="en-IN" dirty="0" err="1"/>
              <a:t>Oh_sugar</a:t>
            </a:r>
            <a:r>
              <a:rPr lang="en-IN" dirty="0"/>
              <a:t> = 1.38e-2</a:t>
            </a:r>
          </a:p>
          <a:p>
            <a:endParaRPr lang="en-IN" dirty="0"/>
          </a:p>
          <a:p>
            <a:r>
              <a:rPr lang="en-IN" dirty="0" err="1"/>
              <a:t>Lc</a:t>
            </a:r>
            <a:r>
              <a:rPr lang="en-IN" dirty="0"/>
              <a:t> = 3.44 mm</a:t>
            </a:r>
          </a:p>
          <a:p>
            <a:endParaRPr lang="en-IN" dirty="0"/>
          </a:p>
          <a:p>
            <a:r>
              <a:rPr lang="en-IN" dirty="0" err="1"/>
              <a:t>Re_Si</a:t>
            </a:r>
            <a:r>
              <a:rPr lang="en-IN" dirty="0"/>
              <a:t> = 0.34</a:t>
            </a:r>
          </a:p>
          <a:p>
            <a:r>
              <a:rPr lang="en-IN" dirty="0" err="1"/>
              <a:t>Ca_Si</a:t>
            </a:r>
            <a:r>
              <a:rPr lang="en-IN" dirty="0"/>
              <a:t>= 7.6e-5</a:t>
            </a:r>
          </a:p>
          <a:p>
            <a:r>
              <a:rPr lang="en-IN" dirty="0" err="1"/>
              <a:t>Oh_Si</a:t>
            </a:r>
            <a:r>
              <a:rPr lang="en-IN" dirty="0"/>
              <a:t>= 1.48e-2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199" y="4889935"/>
            <a:ext cx="4442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angle ~ 150</a:t>
            </a:r>
          </a:p>
          <a:p>
            <a:r>
              <a:rPr lang="en-IN" dirty="0"/>
              <a:t>Viscosity ratio:  0.95</a:t>
            </a:r>
          </a:p>
          <a:p>
            <a:r>
              <a:rPr lang="en-IN" dirty="0"/>
              <a:t>Rolling motion at bottom and split streamline motion at the top</a:t>
            </a:r>
          </a:p>
          <a:p>
            <a:r>
              <a:rPr lang="en-IN" dirty="0"/>
              <a:t>Theory: Split streamline motion in fluid at the bottom and rolling motion at the top</a:t>
            </a:r>
          </a:p>
        </p:txBody>
      </p:sp>
    </p:spTree>
    <p:extLst>
      <p:ext uri="{BB962C8B-B14F-4D97-AF65-F5344CB8AC3E}">
        <p14:creationId xmlns:p14="http://schemas.microsoft.com/office/powerpoint/2010/main" val="2240251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2632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Air-Toluene experimental data</a:t>
            </a:r>
          </a:p>
        </p:txBody>
      </p:sp>
    </p:spTree>
    <p:extLst>
      <p:ext uri="{BB962C8B-B14F-4D97-AF65-F5344CB8AC3E}">
        <p14:creationId xmlns:p14="http://schemas.microsoft.com/office/powerpoint/2010/main" val="3414291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104248" y="605088"/>
            <a:ext cx="8995722" cy="5555461"/>
            <a:chOff x="1427520" y="632797"/>
            <a:chExt cx="8995722" cy="55554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520" y="632797"/>
              <a:ext cx="4404742" cy="5555461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V="1">
              <a:off x="2082807" y="4114806"/>
              <a:ext cx="4608945" cy="9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691752" y="3847015"/>
              <a:ext cx="373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Air- Toluene experiments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414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81746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Silicone oil experiments data</a:t>
            </a:r>
          </a:p>
        </p:txBody>
      </p:sp>
    </p:spTree>
    <p:extLst>
      <p:ext uri="{BB962C8B-B14F-4D97-AF65-F5344CB8AC3E}">
        <p14:creationId xmlns:p14="http://schemas.microsoft.com/office/powerpoint/2010/main" val="333554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8" t="18451" r="8806" b="3569"/>
          <a:stretch/>
        </p:blipFill>
        <p:spPr>
          <a:xfrm>
            <a:off x="360218" y="1302327"/>
            <a:ext cx="6474691" cy="5347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36873" y="1570182"/>
            <a:ext cx="3796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 mm/sec</a:t>
            </a:r>
          </a:p>
          <a:p>
            <a:r>
              <a:rPr lang="en-IN" dirty="0"/>
              <a:t>Re: 14.34</a:t>
            </a:r>
          </a:p>
          <a:p>
            <a:r>
              <a:rPr lang="en-IN" dirty="0"/>
              <a:t>Ca:  9.64e-5</a:t>
            </a:r>
          </a:p>
          <a:p>
            <a:r>
              <a:rPr lang="en-IN" dirty="0"/>
              <a:t>Oh: 2.59e-3</a:t>
            </a:r>
          </a:p>
          <a:p>
            <a:r>
              <a:rPr lang="en-IN" dirty="0" err="1"/>
              <a:t>Lc</a:t>
            </a:r>
            <a:r>
              <a:rPr lang="en-IN" dirty="0"/>
              <a:t>: 1.83 mm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6836" y="387927"/>
            <a:ext cx="328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Air-Toluene experiments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345" y="3472289"/>
            <a:ext cx="3472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angle ~ 60</a:t>
            </a:r>
          </a:p>
          <a:p>
            <a:r>
              <a:rPr lang="en-IN" dirty="0"/>
              <a:t>Viscosity ratio:  0.03</a:t>
            </a:r>
          </a:p>
          <a:p>
            <a:r>
              <a:rPr lang="en-IN" dirty="0"/>
              <a:t>Split streamline motion</a:t>
            </a:r>
          </a:p>
          <a:p>
            <a:r>
              <a:rPr lang="en-IN" dirty="0"/>
              <a:t>Theory: Rolling motion</a:t>
            </a:r>
          </a:p>
        </p:txBody>
      </p:sp>
    </p:spTree>
    <p:extLst>
      <p:ext uri="{BB962C8B-B14F-4D97-AF65-F5344CB8AC3E}">
        <p14:creationId xmlns:p14="http://schemas.microsoft.com/office/powerpoint/2010/main" val="717156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8" t="22895" r="10362" b="3838"/>
          <a:stretch/>
        </p:blipFill>
        <p:spPr>
          <a:xfrm>
            <a:off x="397163" y="1219201"/>
            <a:ext cx="5985163" cy="5024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36873" y="1570182"/>
            <a:ext cx="3796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 cm/sec</a:t>
            </a:r>
          </a:p>
          <a:p>
            <a:r>
              <a:rPr lang="en-IN" dirty="0"/>
              <a:t>Re: 57.36</a:t>
            </a:r>
          </a:p>
          <a:p>
            <a:r>
              <a:rPr lang="en-IN" dirty="0"/>
              <a:t>Ca: 3.85e-4</a:t>
            </a:r>
          </a:p>
          <a:p>
            <a:r>
              <a:rPr lang="en-IN" dirty="0"/>
              <a:t>Oh: 2.59e-3</a:t>
            </a:r>
          </a:p>
          <a:p>
            <a:r>
              <a:rPr lang="en-IN" dirty="0" err="1"/>
              <a:t>Lc</a:t>
            </a:r>
            <a:r>
              <a:rPr lang="en-IN" dirty="0"/>
              <a:t>: 1.83 mm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6836" y="387927"/>
            <a:ext cx="328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Air-Toluene experiments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345" y="3472289"/>
            <a:ext cx="3472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angle ~ 70</a:t>
            </a:r>
          </a:p>
          <a:p>
            <a:r>
              <a:rPr lang="en-IN" dirty="0"/>
              <a:t>Viscosity ratio:  0.02</a:t>
            </a:r>
          </a:p>
          <a:p>
            <a:r>
              <a:rPr lang="en-IN" dirty="0"/>
              <a:t>Split streamline motion</a:t>
            </a:r>
          </a:p>
          <a:p>
            <a:r>
              <a:rPr lang="en-IN" dirty="0"/>
              <a:t>Theory: Rolling motion</a:t>
            </a:r>
          </a:p>
        </p:txBody>
      </p:sp>
    </p:spTree>
    <p:extLst>
      <p:ext uri="{BB962C8B-B14F-4D97-AF65-F5344CB8AC3E}">
        <p14:creationId xmlns:p14="http://schemas.microsoft.com/office/powerpoint/2010/main" val="1716067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6C6695-19FC-46F5-BFFE-35ECFD8A4D51}"/>
              </a:ext>
            </a:extLst>
          </p:cNvPr>
          <p:cNvSpPr txBox="1"/>
          <p:nvPr/>
        </p:nvSpPr>
        <p:spPr>
          <a:xfrm>
            <a:off x="966644" y="380422"/>
            <a:ext cx="1952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 cm/sec</a:t>
            </a:r>
          </a:p>
          <a:p>
            <a:r>
              <a:rPr lang="en-IN" dirty="0"/>
              <a:t>Re: 60.65</a:t>
            </a:r>
          </a:p>
          <a:p>
            <a:r>
              <a:rPr lang="en-IN" dirty="0"/>
              <a:t>Ca: 2.47e-4</a:t>
            </a:r>
          </a:p>
          <a:p>
            <a:r>
              <a:rPr lang="en-IN" dirty="0"/>
              <a:t>Oh: 0.00202</a:t>
            </a:r>
          </a:p>
          <a:p>
            <a:r>
              <a:rPr lang="en-IN" dirty="0"/>
              <a:t>Lc: 2.71 mm</a:t>
            </a:r>
          </a:p>
          <a:p>
            <a:r>
              <a:rPr lang="en-IN" dirty="0"/>
              <a:t>We: 0.015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14046-2712-4040-BA71-5F0D2E814EA2}"/>
              </a:ext>
            </a:extLst>
          </p:cNvPr>
          <p:cNvSpPr txBox="1"/>
          <p:nvPr/>
        </p:nvSpPr>
        <p:spPr>
          <a:xfrm>
            <a:off x="5826782" y="398491"/>
            <a:ext cx="1728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 cm/sec</a:t>
            </a:r>
          </a:p>
          <a:p>
            <a:r>
              <a:rPr lang="en-IN" dirty="0"/>
              <a:t>Re: 57.36</a:t>
            </a:r>
          </a:p>
          <a:p>
            <a:r>
              <a:rPr lang="en-IN" dirty="0"/>
              <a:t>Ca: 3.85e-4</a:t>
            </a:r>
          </a:p>
          <a:p>
            <a:r>
              <a:rPr lang="en-IN" dirty="0"/>
              <a:t>Oh: 0.00259</a:t>
            </a:r>
          </a:p>
          <a:p>
            <a:r>
              <a:rPr lang="en-IN" dirty="0"/>
              <a:t>Lc: 1.83 mm</a:t>
            </a:r>
          </a:p>
          <a:p>
            <a:r>
              <a:rPr lang="en-IN" dirty="0"/>
              <a:t>We: 0.0221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F0D8D-BC02-49D0-8337-36C7BCA02722}"/>
              </a:ext>
            </a:extLst>
          </p:cNvPr>
          <p:cNvSpPr txBox="1"/>
          <p:nvPr/>
        </p:nvSpPr>
        <p:spPr>
          <a:xfrm>
            <a:off x="10124869" y="452761"/>
            <a:ext cx="1833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 cm/sec</a:t>
            </a:r>
          </a:p>
          <a:p>
            <a:r>
              <a:rPr lang="en-IN" dirty="0"/>
              <a:t>Re = 3.23</a:t>
            </a:r>
          </a:p>
          <a:p>
            <a:r>
              <a:rPr lang="en-IN" dirty="0"/>
              <a:t>Ca=  8.38e-3</a:t>
            </a:r>
          </a:p>
          <a:p>
            <a:r>
              <a:rPr lang="en-IN" dirty="0"/>
              <a:t>Oh = 0.051</a:t>
            </a:r>
          </a:p>
          <a:p>
            <a:r>
              <a:rPr lang="en-IN" dirty="0"/>
              <a:t>Lc = 1.51mm</a:t>
            </a:r>
          </a:p>
          <a:p>
            <a:r>
              <a:rPr lang="en-IN" dirty="0"/>
              <a:t>We: 0.0271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A02AA3-63E3-4D82-BEDE-1A440B78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875" y="2273382"/>
            <a:ext cx="4275215" cy="29745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A20849-09E1-4D61-A4B9-186DBAE11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0" y="2200160"/>
            <a:ext cx="3725319" cy="31209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CE7C80-2222-4C52-9D8B-4A18195516E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3" t="31246" r="10961" b="3165"/>
          <a:stretch/>
        </p:blipFill>
        <p:spPr>
          <a:xfrm>
            <a:off x="8171910" y="2560113"/>
            <a:ext cx="3786568" cy="262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83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0181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456445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1127" y="581891"/>
            <a:ext cx="805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Properties of liquids: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8145" y="1376218"/>
            <a:ext cx="97720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Silicone oil 10cst:</a:t>
            </a:r>
          </a:p>
          <a:p>
            <a:pPr algn="just"/>
            <a:r>
              <a:rPr lang="en-IN" dirty="0"/>
              <a:t>Density:                  940  kg/m3</a:t>
            </a:r>
          </a:p>
          <a:p>
            <a:pPr algn="just"/>
            <a:r>
              <a:rPr lang="en-IN" dirty="0"/>
              <a:t>Viscosity:                8.8e-3 kg/m-s</a:t>
            </a:r>
          </a:p>
          <a:p>
            <a:pPr algn="just"/>
            <a:r>
              <a:rPr lang="en-IN" dirty="0"/>
              <a:t>Surface tension:    21     </a:t>
            </a:r>
            <a:r>
              <a:rPr lang="en-IN" dirty="0" err="1"/>
              <a:t>mN</a:t>
            </a:r>
            <a:r>
              <a:rPr lang="en-IN" dirty="0"/>
              <a:t>/m</a:t>
            </a:r>
          </a:p>
          <a:p>
            <a:pPr algn="just"/>
            <a:r>
              <a:rPr lang="en-IN" dirty="0"/>
              <a:t>Capillary length:    1.509  mm</a:t>
            </a:r>
          </a:p>
          <a:p>
            <a:endParaRPr lang="en-IN" dirty="0"/>
          </a:p>
          <a:p>
            <a:r>
              <a:rPr lang="en-IN" b="1" dirty="0"/>
              <a:t>Silicone oil 20cst:</a:t>
            </a:r>
          </a:p>
          <a:p>
            <a:r>
              <a:rPr lang="en-IN" dirty="0"/>
              <a:t>Density:                  950   kg/m3</a:t>
            </a:r>
          </a:p>
          <a:p>
            <a:r>
              <a:rPr lang="en-IN" dirty="0"/>
              <a:t>Viscosity:                19e-3  kg/m-s</a:t>
            </a:r>
          </a:p>
          <a:p>
            <a:r>
              <a:rPr lang="en-IN" dirty="0"/>
              <a:t>Surface tension:     21     </a:t>
            </a:r>
            <a:r>
              <a:rPr lang="en-IN" dirty="0" err="1"/>
              <a:t>mN</a:t>
            </a:r>
            <a:r>
              <a:rPr lang="en-IN" dirty="0"/>
              <a:t>/m</a:t>
            </a:r>
          </a:p>
          <a:p>
            <a:r>
              <a:rPr lang="en-IN" dirty="0"/>
              <a:t>Capillary length:     1.50  mm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79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9273" y="831273"/>
            <a:ext cx="51169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Air -Toluene :</a:t>
            </a:r>
          </a:p>
          <a:p>
            <a:pPr algn="just"/>
            <a:r>
              <a:rPr lang="en-IN" dirty="0"/>
              <a:t>Density:                  862 kg/m3</a:t>
            </a:r>
          </a:p>
          <a:p>
            <a:pPr algn="just"/>
            <a:r>
              <a:rPr lang="en-IN" dirty="0"/>
              <a:t>Viscosity:                5.6e-4 kg/m-s</a:t>
            </a:r>
          </a:p>
          <a:p>
            <a:pPr algn="just"/>
            <a:r>
              <a:rPr lang="en-IN" dirty="0"/>
              <a:t>Surface tension:    28.5    </a:t>
            </a:r>
            <a:r>
              <a:rPr lang="en-IN" dirty="0" err="1"/>
              <a:t>mN</a:t>
            </a:r>
            <a:r>
              <a:rPr lang="en-IN" dirty="0"/>
              <a:t>/m</a:t>
            </a:r>
          </a:p>
          <a:p>
            <a:pPr algn="just"/>
            <a:r>
              <a:rPr lang="en-IN" dirty="0"/>
              <a:t>Capillary length:    1.83  mm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270000" y="2585599"/>
            <a:ext cx="51169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10cst silicone oil + sugar water mix:</a:t>
            </a:r>
          </a:p>
          <a:p>
            <a:pPr algn="just"/>
            <a:r>
              <a:rPr lang="en-IN" dirty="0" err="1"/>
              <a:t>Si_Density</a:t>
            </a:r>
            <a:r>
              <a:rPr lang="en-IN" dirty="0"/>
              <a:t>:             940kg/m3</a:t>
            </a:r>
          </a:p>
          <a:p>
            <a:pPr algn="just"/>
            <a:r>
              <a:rPr lang="en-IN" dirty="0"/>
              <a:t>Viscosity:                8.8e-3 kg/m-s</a:t>
            </a:r>
          </a:p>
          <a:p>
            <a:pPr algn="just"/>
            <a:r>
              <a:rPr lang="en-IN" dirty="0"/>
              <a:t>Capillary length:    3.63  mm</a:t>
            </a:r>
          </a:p>
          <a:p>
            <a:r>
              <a:rPr lang="en-IN" dirty="0"/>
              <a:t>interfacial tension: 30 </a:t>
            </a:r>
            <a:r>
              <a:rPr lang="en-IN" dirty="0" err="1"/>
              <a:t>mN</a:t>
            </a:r>
            <a:r>
              <a:rPr lang="en-IN" dirty="0"/>
              <a:t>/m  (Assume)</a:t>
            </a:r>
          </a:p>
          <a:p>
            <a:r>
              <a:rPr lang="en-IN" dirty="0" err="1"/>
              <a:t>Sugar_Density</a:t>
            </a:r>
            <a:r>
              <a:rPr lang="en-IN" dirty="0"/>
              <a:t> :      1171 kg/m3</a:t>
            </a:r>
          </a:p>
          <a:p>
            <a:r>
              <a:rPr lang="en-IN" dirty="0"/>
              <a:t>Viscosity:                 4.8e-3 kg/m-s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0000" y="4616924"/>
            <a:ext cx="51169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5cst silicone oil + sugar water mix:</a:t>
            </a:r>
          </a:p>
          <a:p>
            <a:pPr algn="just"/>
            <a:r>
              <a:rPr lang="en-IN" dirty="0" err="1"/>
              <a:t>Si_Density</a:t>
            </a:r>
            <a:r>
              <a:rPr lang="en-IN" dirty="0"/>
              <a:t>:             913kg/m3</a:t>
            </a:r>
          </a:p>
          <a:p>
            <a:pPr algn="just"/>
            <a:r>
              <a:rPr lang="en-IN" dirty="0"/>
              <a:t>Viscosity:                4.56e-3 kg/m-s</a:t>
            </a:r>
          </a:p>
          <a:p>
            <a:pPr algn="just"/>
            <a:r>
              <a:rPr lang="en-IN" dirty="0"/>
              <a:t>Capillary length:    3.44  mm</a:t>
            </a:r>
          </a:p>
          <a:p>
            <a:r>
              <a:rPr lang="en-IN" dirty="0"/>
              <a:t>interfacial tension: 30 </a:t>
            </a:r>
            <a:r>
              <a:rPr lang="en-IN" dirty="0" err="1"/>
              <a:t>mN</a:t>
            </a:r>
            <a:r>
              <a:rPr lang="en-IN" dirty="0"/>
              <a:t>/m  (Assume)</a:t>
            </a:r>
          </a:p>
          <a:p>
            <a:r>
              <a:rPr lang="en-IN" dirty="0" err="1"/>
              <a:t>Sugar_Density</a:t>
            </a:r>
            <a:r>
              <a:rPr lang="en-IN" dirty="0"/>
              <a:t> :      1171 kg/m3</a:t>
            </a:r>
          </a:p>
          <a:p>
            <a:r>
              <a:rPr lang="en-IN" dirty="0"/>
              <a:t>Viscosity:                 4.8e-3 kg/m-s</a:t>
            </a:r>
          </a:p>
        </p:txBody>
      </p:sp>
    </p:spTree>
    <p:extLst>
      <p:ext uri="{BB962C8B-B14F-4D97-AF65-F5344CB8AC3E}">
        <p14:creationId xmlns:p14="http://schemas.microsoft.com/office/powerpoint/2010/main" val="402546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818" y="166255"/>
            <a:ext cx="36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10cst silicone oil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2" t="24512" r="11200" b="3569"/>
          <a:stretch/>
        </p:blipFill>
        <p:spPr>
          <a:xfrm>
            <a:off x="350981" y="1717963"/>
            <a:ext cx="6022109" cy="49322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5345" y="1717963"/>
            <a:ext cx="3796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 microns/sec</a:t>
            </a:r>
          </a:p>
          <a:p>
            <a:r>
              <a:rPr lang="en-IN" dirty="0"/>
              <a:t>Re= 0.016</a:t>
            </a:r>
          </a:p>
          <a:p>
            <a:r>
              <a:rPr lang="en-IN" dirty="0"/>
              <a:t>Ca= 4.19e-5</a:t>
            </a:r>
          </a:p>
          <a:p>
            <a:r>
              <a:rPr lang="en-IN" dirty="0"/>
              <a:t>Oh= 5.1e-2</a:t>
            </a:r>
          </a:p>
          <a:p>
            <a:r>
              <a:rPr lang="en-IN" dirty="0" err="1"/>
              <a:t>Lc</a:t>
            </a:r>
            <a:r>
              <a:rPr lang="en-IN" dirty="0"/>
              <a:t> = 1.51mm</a:t>
            </a:r>
          </a:p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7555345" y="3472289"/>
            <a:ext cx="347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angle ~ 50</a:t>
            </a:r>
          </a:p>
          <a:p>
            <a:r>
              <a:rPr lang="en-IN" dirty="0"/>
              <a:t>Rolling motion</a:t>
            </a:r>
          </a:p>
          <a:p>
            <a:r>
              <a:rPr lang="en-IN" dirty="0"/>
              <a:t>Theory: Rolling motion</a:t>
            </a:r>
          </a:p>
        </p:txBody>
      </p:sp>
    </p:spTree>
    <p:extLst>
      <p:ext uri="{BB962C8B-B14F-4D97-AF65-F5344CB8AC3E}">
        <p14:creationId xmlns:p14="http://schemas.microsoft.com/office/powerpoint/2010/main" val="219432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3" t="31111" r="9524" b="3838"/>
          <a:stretch/>
        </p:blipFill>
        <p:spPr>
          <a:xfrm>
            <a:off x="544946" y="2115128"/>
            <a:ext cx="6188364" cy="44611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1818" y="166255"/>
            <a:ext cx="36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10cst silicone oil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345" y="1717963"/>
            <a:ext cx="3796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150 microns/sec</a:t>
            </a:r>
          </a:p>
          <a:p>
            <a:r>
              <a:rPr lang="en-IN" dirty="0"/>
              <a:t>Re= 0.024</a:t>
            </a:r>
          </a:p>
          <a:p>
            <a:r>
              <a:rPr lang="en-IN" dirty="0"/>
              <a:t>Ca= 6.28e-5</a:t>
            </a:r>
          </a:p>
          <a:p>
            <a:r>
              <a:rPr lang="en-IN" dirty="0"/>
              <a:t>Oh= 5.1e-2</a:t>
            </a:r>
          </a:p>
          <a:p>
            <a:r>
              <a:rPr lang="en-IN" dirty="0" err="1"/>
              <a:t>Lc</a:t>
            </a:r>
            <a:r>
              <a:rPr lang="en-IN" dirty="0"/>
              <a:t> = 1.51mm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345" y="3472289"/>
            <a:ext cx="347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angle ~ 40</a:t>
            </a:r>
          </a:p>
          <a:p>
            <a:r>
              <a:rPr lang="en-IN" dirty="0"/>
              <a:t>Rolling motion</a:t>
            </a:r>
          </a:p>
          <a:p>
            <a:r>
              <a:rPr lang="en-IN" dirty="0"/>
              <a:t>Theory: Rolling motion</a:t>
            </a:r>
          </a:p>
        </p:txBody>
      </p:sp>
    </p:spTree>
    <p:extLst>
      <p:ext uri="{BB962C8B-B14F-4D97-AF65-F5344CB8AC3E}">
        <p14:creationId xmlns:p14="http://schemas.microsoft.com/office/powerpoint/2010/main" val="216935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29359" r="10961" b="3705"/>
          <a:stretch/>
        </p:blipFill>
        <p:spPr>
          <a:xfrm>
            <a:off x="203198" y="2004290"/>
            <a:ext cx="6234547" cy="45904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27636" y="1330036"/>
            <a:ext cx="3796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 mm/sec</a:t>
            </a:r>
          </a:p>
          <a:p>
            <a:r>
              <a:rPr lang="en-IN" dirty="0"/>
              <a:t>Re= 0.8</a:t>
            </a:r>
          </a:p>
          <a:p>
            <a:r>
              <a:rPr lang="en-IN" dirty="0"/>
              <a:t>Ca= 2.1e-3</a:t>
            </a:r>
          </a:p>
          <a:p>
            <a:r>
              <a:rPr lang="en-IN" dirty="0"/>
              <a:t>Oh= 5.1e-2</a:t>
            </a:r>
          </a:p>
          <a:p>
            <a:r>
              <a:rPr lang="en-IN" dirty="0" err="1"/>
              <a:t>Lc</a:t>
            </a:r>
            <a:r>
              <a:rPr lang="en-IN" dirty="0"/>
              <a:t> = 1.51mm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1818" y="175491"/>
            <a:ext cx="36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10cst silicone oil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345" y="3472289"/>
            <a:ext cx="347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angle ~ 60</a:t>
            </a:r>
          </a:p>
          <a:p>
            <a:r>
              <a:rPr lang="en-IN" dirty="0"/>
              <a:t>Rolling motion</a:t>
            </a:r>
          </a:p>
          <a:p>
            <a:r>
              <a:rPr lang="en-IN" dirty="0"/>
              <a:t>Theory: Rolling motion</a:t>
            </a:r>
          </a:p>
        </p:txBody>
      </p:sp>
    </p:spTree>
    <p:extLst>
      <p:ext uri="{BB962C8B-B14F-4D97-AF65-F5344CB8AC3E}">
        <p14:creationId xmlns:p14="http://schemas.microsoft.com/office/powerpoint/2010/main" val="192855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" t="28013" r="11679" b="3973"/>
          <a:stretch/>
        </p:blipFill>
        <p:spPr>
          <a:xfrm>
            <a:off x="304799" y="1902692"/>
            <a:ext cx="6530109" cy="46643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27636" y="1330036"/>
            <a:ext cx="3796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cm/sec</a:t>
            </a:r>
          </a:p>
          <a:p>
            <a:r>
              <a:rPr lang="en-IN" dirty="0"/>
              <a:t>Re = 1.61</a:t>
            </a:r>
          </a:p>
          <a:p>
            <a:r>
              <a:rPr lang="en-IN" dirty="0"/>
              <a:t>Ca = 4.19e-3</a:t>
            </a:r>
          </a:p>
          <a:p>
            <a:r>
              <a:rPr lang="en-IN" dirty="0"/>
              <a:t>Oh=5.1e-2</a:t>
            </a:r>
          </a:p>
          <a:p>
            <a:r>
              <a:rPr lang="en-IN" dirty="0" err="1"/>
              <a:t>Lc</a:t>
            </a:r>
            <a:r>
              <a:rPr lang="en-IN" dirty="0"/>
              <a:t> = 1.51mm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1818" y="166255"/>
            <a:ext cx="36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10cst silicone oil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345" y="3472289"/>
            <a:ext cx="347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angle ~ 65</a:t>
            </a:r>
          </a:p>
          <a:p>
            <a:r>
              <a:rPr lang="en-IN" dirty="0"/>
              <a:t>Rolling motion</a:t>
            </a:r>
          </a:p>
          <a:p>
            <a:r>
              <a:rPr lang="en-IN" dirty="0"/>
              <a:t>Theory: Rolling motion</a:t>
            </a:r>
          </a:p>
        </p:txBody>
      </p:sp>
    </p:spTree>
    <p:extLst>
      <p:ext uri="{BB962C8B-B14F-4D97-AF65-F5344CB8AC3E}">
        <p14:creationId xmlns:p14="http://schemas.microsoft.com/office/powerpoint/2010/main" val="304452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3" t="31246" r="10961" b="3165"/>
          <a:stretch/>
        </p:blipFill>
        <p:spPr>
          <a:xfrm>
            <a:off x="193963" y="1921164"/>
            <a:ext cx="6493165" cy="44981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27636" y="1330036"/>
            <a:ext cx="3796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 cm/sec</a:t>
            </a:r>
          </a:p>
          <a:p>
            <a:r>
              <a:rPr lang="en-IN" dirty="0"/>
              <a:t>Re = 3.23</a:t>
            </a:r>
          </a:p>
          <a:p>
            <a:r>
              <a:rPr lang="en-IN" dirty="0"/>
              <a:t>Ca=  8.38e-3</a:t>
            </a:r>
          </a:p>
          <a:p>
            <a:r>
              <a:rPr lang="en-IN" dirty="0"/>
              <a:t>Oh = 5.1e-2</a:t>
            </a:r>
          </a:p>
          <a:p>
            <a:r>
              <a:rPr lang="en-IN" dirty="0" err="1"/>
              <a:t>Lc</a:t>
            </a:r>
            <a:r>
              <a:rPr lang="en-IN" dirty="0"/>
              <a:t> = 1.51mm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818" y="166255"/>
            <a:ext cx="36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10cst silicone oil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345" y="3472289"/>
            <a:ext cx="347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angle ~ 70</a:t>
            </a:r>
          </a:p>
          <a:p>
            <a:r>
              <a:rPr lang="en-IN" dirty="0"/>
              <a:t>Rolling motion</a:t>
            </a:r>
          </a:p>
          <a:p>
            <a:r>
              <a:rPr lang="en-IN" dirty="0"/>
              <a:t>Theory: Rolling motion</a:t>
            </a:r>
          </a:p>
        </p:txBody>
      </p:sp>
    </p:spTree>
    <p:extLst>
      <p:ext uri="{BB962C8B-B14F-4D97-AF65-F5344CB8AC3E}">
        <p14:creationId xmlns:p14="http://schemas.microsoft.com/office/powerpoint/2010/main" val="1934666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" t="18451" r="10482" b="3165"/>
          <a:stretch/>
        </p:blipFill>
        <p:spPr>
          <a:xfrm>
            <a:off x="203200" y="1385455"/>
            <a:ext cx="6604000" cy="53755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1818" y="166255"/>
            <a:ext cx="36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20cst silicone oil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27636" y="1330036"/>
            <a:ext cx="3796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 microns/sec</a:t>
            </a:r>
          </a:p>
          <a:p>
            <a:r>
              <a:rPr lang="en-IN" dirty="0"/>
              <a:t>Re: 7.5e-3</a:t>
            </a:r>
          </a:p>
          <a:p>
            <a:r>
              <a:rPr lang="en-IN" dirty="0"/>
              <a:t>Ca: 9.04e-5</a:t>
            </a:r>
          </a:p>
          <a:p>
            <a:r>
              <a:rPr lang="en-IN" dirty="0"/>
              <a:t>Oh: 1.09e-1</a:t>
            </a:r>
          </a:p>
          <a:p>
            <a:r>
              <a:rPr lang="en-IN" dirty="0" err="1"/>
              <a:t>Lc</a:t>
            </a:r>
            <a:r>
              <a:rPr lang="en-IN" dirty="0"/>
              <a:t>: 1.50 mm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345" y="3472289"/>
            <a:ext cx="347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angle ~ 60</a:t>
            </a:r>
          </a:p>
          <a:p>
            <a:r>
              <a:rPr lang="en-IN" dirty="0"/>
              <a:t>Rolling motion</a:t>
            </a:r>
          </a:p>
          <a:p>
            <a:r>
              <a:rPr lang="en-IN" dirty="0"/>
              <a:t>Theory: Rolling motion</a:t>
            </a:r>
          </a:p>
        </p:txBody>
      </p:sp>
    </p:spTree>
    <p:extLst>
      <p:ext uri="{BB962C8B-B14F-4D97-AF65-F5344CB8AC3E}">
        <p14:creationId xmlns:p14="http://schemas.microsoft.com/office/powerpoint/2010/main" val="58528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7123</TotalTime>
  <Words>1608</Words>
  <Application>Microsoft Office PowerPoint</Application>
  <PresentationFormat>Widescreen</PresentationFormat>
  <Paragraphs>342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Hdixit</dc:creator>
  <cp:lastModifiedBy>Harish Dixit</cp:lastModifiedBy>
  <cp:revision>72</cp:revision>
  <dcterms:created xsi:type="dcterms:W3CDTF">2022-04-18T07:48:53Z</dcterms:created>
  <dcterms:modified xsi:type="dcterms:W3CDTF">2022-04-25T03:48:55Z</dcterms:modified>
</cp:coreProperties>
</file>