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1" r:id="rId2"/>
    <p:sldId id="256" r:id="rId3"/>
    <p:sldId id="272" r:id="rId4"/>
    <p:sldId id="273" r:id="rId5"/>
    <p:sldId id="274" r:id="rId6"/>
    <p:sldId id="275" r:id="rId7"/>
    <p:sldId id="276" r:id="rId8"/>
    <p:sldId id="277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F0E8C-D137-4CA2-8631-8963D4A9948C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9B64E-C5AE-4964-8CA8-F10B5EE6F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67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CF06E-422B-44E5-BC2F-D1B1B493350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26A5-A98F-4DE7-906E-B9CF34582A4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C2B-A00A-4332-934A-EE6F121D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5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26A5-A98F-4DE7-906E-B9CF34582A4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C2B-A00A-4332-934A-EE6F121D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11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26A5-A98F-4DE7-906E-B9CF34582A4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C2B-A00A-4332-934A-EE6F121D264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0184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26A5-A98F-4DE7-906E-B9CF34582A4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C2B-A00A-4332-934A-EE6F121D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402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26A5-A98F-4DE7-906E-B9CF34582A4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C2B-A00A-4332-934A-EE6F121D264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081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26A5-A98F-4DE7-906E-B9CF34582A4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C2B-A00A-4332-934A-EE6F121D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684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26A5-A98F-4DE7-906E-B9CF34582A4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C2B-A00A-4332-934A-EE6F121D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707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26A5-A98F-4DE7-906E-B9CF34582A4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C2B-A00A-4332-934A-EE6F121D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26A5-A98F-4DE7-906E-B9CF34582A4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C2B-A00A-4332-934A-EE6F121D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26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26A5-A98F-4DE7-906E-B9CF34582A4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C2B-A00A-4332-934A-EE6F121D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06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26A5-A98F-4DE7-906E-B9CF34582A4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C2B-A00A-4332-934A-EE6F121D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90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26A5-A98F-4DE7-906E-B9CF34582A4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C2B-A00A-4332-934A-EE6F121D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48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26A5-A98F-4DE7-906E-B9CF34582A4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C2B-A00A-4332-934A-EE6F121D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8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26A5-A98F-4DE7-906E-B9CF34582A4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C2B-A00A-4332-934A-EE6F121D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02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26A5-A98F-4DE7-906E-B9CF34582A4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C2B-A00A-4332-934A-EE6F121D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54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26A5-A98F-4DE7-906E-B9CF34582A4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C2B-A00A-4332-934A-EE6F121D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45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26A5-A98F-4DE7-906E-B9CF34582A4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1F4C2B-A00A-4332-934A-EE6F121D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31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5B647-8643-3214-4D28-BF115DA72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05733"/>
            <a:ext cx="11006855" cy="6038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19ECE457- Wavelets and Application</a:t>
            </a:r>
            <a:endParaRPr lang="en-IN" dirty="0"/>
          </a:p>
          <a:p>
            <a:pPr marL="0" indent="0" algn="ctr">
              <a:buNone/>
            </a:pPr>
            <a:r>
              <a:rPr lang="en-US" dirty="0">
                <a:cs typeface="Calibri"/>
              </a:rPr>
              <a:t>Group NO: </a:t>
            </a:r>
            <a:r>
              <a:rPr lang="en-US" b="1" dirty="0">
                <a:solidFill>
                  <a:srgbClr val="C00000"/>
                </a:solidFill>
                <a:cs typeface="Calibri"/>
              </a:rPr>
              <a:t>13</a:t>
            </a:r>
            <a:endParaRPr lang="en-US" b="1" dirty="0">
              <a:latin typeface="Times New Roman"/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sz="3200" b="1" dirty="0"/>
              <a:t>Wavelet-Based Image Compression Using EZW algorithm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Team mates:</a:t>
            </a:r>
          </a:p>
          <a:p>
            <a:pPr marL="0" indent="0" algn="r">
              <a:spcBef>
                <a:spcPts val="0"/>
              </a:spcBef>
              <a:buNone/>
            </a:pPr>
            <a:endParaRPr lang="en-US" sz="1600" dirty="0">
              <a:cs typeface="Calibri"/>
            </a:endParaRPr>
          </a:p>
          <a:p>
            <a:pPr marL="0" indent="0" algn="r">
              <a:spcBef>
                <a:spcPts val="0"/>
              </a:spcBef>
              <a:buNone/>
            </a:pPr>
            <a:endParaRPr lang="en-US" sz="1600" dirty="0">
              <a:cs typeface="Calibri"/>
            </a:endParaRPr>
          </a:p>
          <a:p>
            <a:pPr marL="0" indent="0" algn="r">
              <a:spcBef>
                <a:spcPts val="0"/>
              </a:spcBef>
              <a:buNone/>
            </a:pPr>
            <a:endParaRPr lang="en-US" sz="1600" dirty="0">
              <a:cs typeface="Calibri"/>
            </a:endParaRPr>
          </a:p>
          <a:p>
            <a:pPr marL="0" indent="0" algn="r">
              <a:spcBef>
                <a:spcPts val="0"/>
              </a:spcBef>
              <a:buNone/>
            </a:pPr>
            <a:endParaRPr lang="en-US" sz="1600" dirty="0">
              <a:cs typeface="Calibri"/>
            </a:endParaRPr>
          </a:p>
          <a:p>
            <a:pPr marL="0" indent="0" algn="r">
              <a:spcBef>
                <a:spcPts val="0"/>
              </a:spcBef>
              <a:buNone/>
            </a:pPr>
            <a:endParaRPr lang="en-US" sz="1600" dirty="0">
              <a:cs typeface="Calibri"/>
            </a:endParaRPr>
          </a:p>
          <a:p>
            <a:pPr marL="0" indent="0" algn="r">
              <a:spcBef>
                <a:spcPts val="0"/>
              </a:spcBef>
              <a:buNone/>
            </a:pPr>
            <a:endParaRPr lang="en-US" sz="1600" dirty="0">
              <a:cs typeface="Calibri"/>
            </a:endParaRPr>
          </a:p>
          <a:p>
            <a:pPr marL="0" indent="0" algn="r">
              <a:spcBef>
                <a:spcPts val="0"/>
              </a:spcBef>
              <a:buNone/>
            </a:pPr>
            <a:endParaRPr lang="en-US" sz="1600" dirty="0">
              <a:cs typeface="Calibri"/>
            </a:endParaRPr>
          </a:p>
          <a:p>
            <a:pPr marL="0" indent="0" algn="r">
              <a:spcBef>
                <a:spcPts val="0"/>
              </a:spcBef>
              <a:buNone/>
            </a:pPr>
            <a:endParaRPr lang="en-US" sz="1600" dirty="0">
              <a:cs typeface="Calibri"/>
            </a:endParaRPr>
          </a:p>
          <a:p>
            <a:pPr marL="0" indent="0" algn="r">
              <a:spcBef>
                <a:spcPts val="0"/>
              </a:spcBef>
              <a:buNone/>
            </a:pPr>
            <a:endParaRPr lang="en-US" sz="1600" dirty="0">
              <a:cs typeface="Calibri"/>
            </a:endParaRPr>
          </a:p>
          <a:p>
            <a:pPr marL="0" indent="0" algn="r">
              <a:spcBef>
                <a:spcPts val="0"/>
              </a:spcBef>
              <a:buNone/>
            </a:pPr>
            <a:endParaRPr lang="en-US" sz="1600" dirty="0">
              <a:cs typeface="Calibri"/>
            </a:endParaRPr>
          </a:p>
          <a:p>
            <a:pPr marL="0" indent="0" algn="r">
              <a:spcBef>
                <a:spcPts val="0"/>
              </a:spcBef>
              <a:buNone/>
            </a:pPr>
            <a:endParaRPr lang="en-US" sz="1600" dirty="0">
              <a:cs typeface="Calibri"/>
            </a:endParaRPr>
          </a:p>
          <a:p>
            <a:pPr marL="0" indent="0" algn="r">
              <a:spcBef>
                <a:spcPts val="0"/>
              </a:spcBef>
              <a:buNone/>
            </a:pPr>
            <a:endParaRPr lang="en-US" sz="1600" dirty="0">
              <a:cs typeface="Calibri"/>
            </a:endParaRPr>
          </a:p>
          <a:p>
            <a:pPr marL="0" indent="0" algn="r">
              <a:spcBef>
                <a:spcPts val="0"/>
              </a:spcBef>
              <a:buNone/>
            </a:pPr>
            <a:endParaRPr lang="en-US" sz="1600" dirty="0">
              <a:cs typeface="Calibri"/>
            </a:endParaRPr>
          </a:p>
          <a:p>
            <a:pPr marL="0" indent="0" algn="r">
              <a:spcBef>
                <a:spcPts val="0"/>
              </a:spcBef>
              <a:buNone/>
            </a:pPr>
            <a:endParaRPr lang="en-US" sz="1600" dirty="0">
              <a:cs typeface="Calibri"/>
            </a:endParaRPr>
          </a:p>
          <a:p>
            <a:pPr marL="0" indent="0" algn="r">
              <a:spcBef>
                <a:spcPts val="0"/>
              </a:spcBef>
              <a:buNone/>
            </a:pPr>
            <a:endParaRPr lang="en-US" sz="1600" dirty="0">
              <a:cs typeface="Calibri"/>
            </a:endParaRPr>
          </a:p>
          <a:p>
            <a:pPr marL="0" indent="0" algn="r">
              <a:spcBef>
                <a:spcPts val="0"/>
              </a:spcBef>
              <a:buNone/>
            </a:pPr>
            <a:endParaRPr lang="en-US" sz="1600" dirty="0">
              <a:cs typeface="Calibri"/>
            </a:endParaRPr>
          </a:p>
          <a:p>
            <a:pPr marL="0" indent="0" algn="r">
              <a:spcBef>
                <a:spcPts val="0"/>
              </a:spcBef>
              <a:buNone/>
            </a:pPr>
            <a:endParaRPr lang="en-US" sz="1600" dirty="0">
              <a:cs typeface="Calibri"/>
            </a:endParaRPr>
          </a:p>
          <a:p>
            <a:pPr marL="0" indent="0" algn="r">
              <a:spcBef>
                <a:spcPts val="0"/>
              </a:spcBef>
              <a:buNone/>
            </a:pPr>
            <a:endParaRPr lang="en-US" sz="1600" dirty="0">
              <a:cs typeface="Calibri"/>
            </a:endParaRPr>
          </a:p>
          <a:p>
            <a:pPr marL="0" indent="0" algn="r">
              <a:spcBef>
                <a:spcPts val="0"/>
              </a:spcBef>
              <a:buNone/>
            </a:pPr>
            <a:endParaRPr lang="en-US" sz="1600" dirty="0">
              <a:cs typeface="Calibri"/>
            </a:endParaRPr>
          </a:p>
          <a:p>
            <a:pPr marL="0" indent="0" algn="ctr">
              <a:buNone/>
            </a:pPr>
            <a:endParaRPr lang="en-US" sz="2000" dirty="0">
              <a:latin typeface="Times New Roman"/>
              <a:cs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972800" y="6041362"/>
            <a:ext cx="872254" cy="492347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10-12-2024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92D94-AEFD-6A06-AFD5-A7CBC3B7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4A2F5B-6245-B893-CD53-3C56A2565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885108"/>
              </p:ext>
            </p:extLst>
          </p:nvPr>
        </p:nvGraphicFramePr>
        <p:xfrm>
          <a:off x="2125598" y="3060785"/>
          <a:ext cx="7940803" cy="1797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037">
                  <a:extLst>
                    <a:ext uri="{9D8B030D-6E8A-4147-A177-3AD203B41FA5}">
                      <a16:colId xmlns:a16="http://schemas.microsoft.com/office/drawing/2014/main" val="753663392"/>
                    </a:ext>
                  </a:extLst>
                </a:gridCol>
                <a:gridCol w="447261">
                  <a:extLst>
                    <a:ext uri="{9D8B030D-6E8A-4147-A177-3AD203B41FA5}">
                      <a16:colId xmlns:a16="http://schemas.microsoft.com/office/drawing/2014/main" val="1657209611"/>
                    </a:ext>
                  </a:extLst>
                </a:gridCol>
                <a:gridCol w="3836505">
                  <a:extLst>
                    <a:ext uri="{9D8B030D-6E8A-4147-A177-3AD203B41FA5}">
                      <a16:colId xmlns:a16="http://schemas.microsoft.com/office/drawing/2014/main" val="2318253839"/>
                    </a:ext>
                  </a:extLst>
                </a:gridCol>
              </a:tblGrid>
              <a:tr h="59910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CB.EN.U4ECE21201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Achanta Kiran Sai Pavan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29942"/>
                  </a:ext>
                </a:extLst>
              </a:tr>
              <a:tr h="59910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CB.EN.U4ECE21205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Raj Ganesh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05440"/>
                  </a:ext>
                </a:extLst>
              </a:tr>
              <a:tr h="59910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CB.EN.U4ECE21256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Sivaraju</a:t>
                      </a:r>
                      <a:r>
                        <a:rPr lang="en-US" sz="2000" dirty="0"/>
                        <a:t> Venkata Sai Karthik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41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96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63C4-5CF4-70C7-AF88-EE672B41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03778"/>
            <a:ext cx="8596668" cy="698339"/>
          </a:xfrm>
        </p:spPr>
        <p:txBody>
          <a:bodyPr/>
          <a:lstStyle/>
          <a:p>
            <a:r>
              <a:rPr lang="en-IN" dirty="0"/>
              <a:t>Limitations: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BD3D-9513-71F4-28D4-B3AA123D9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666" y="1824279"/>
            <a:ext cx="8596668" cy="388077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000" dirty="0"/>
              <a:t>EZW assumes that you are splitting only the LL </a:t>
            </a:r>
            <a:r>
              <a:rPr lang="en-IN" sz="2000" dirty="0" err="1"/>
              <a:t>subband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Neighbourhood similarity between coefficients are not explicitly mentioned</a:t>
            </a:r>
          </a:p>
          <a:p>
            <a:pPr marL="0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To overcome these limitations, </a:t>
            </a:r>
            <a:r>
              <a:rPr lang="en-IN" sz="2000" b="1" dirty="0">
                <a:solidFill>
                  <a:srgbClr val="C00000"/>
                </a:solidFill>
              </a:rPr>
              <a:t>EBCOT (</a:t>
            </a:r>
            <a:r>
              <a:rPr lang="en-US" sz="2000" b="1" dirty="0">
                <a:solidFill>
                  <a:srgbClr val="C00000"/>
                </a:solidFill>
              </a:rPr>
              <a:t>EMBEDDED BLOCK CODING WITH OPTIMIZED TRUNCATION</a:t>
            </a:r>
            <a:r>
              <a:rPr lang="en-IN" sz="2000" b="1" dirty="0">
                <a:solidFill>
                  <a:srgbClr val="C00000"/>
                </a:solidFill>
              </a:rPr>
              <a:t>) </a:t>
            </a:r>
            <a:r>
              <a:rPr lang="en-IN" sz="2000" dirty="0"/>
              <a:t>is proposed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Here truncation of bitstream is specified at point where trade off between quality and bitrate occurs.</a:t>
            </a:r>
          </a:p>
          <a:p>
            <a:pPr marL="0" indent="0">
              <a:buNone/>
            </a:pP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2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BBFA-4740-C7A8-2525-7D37B81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086" y="2768600"/>
            <a:ext cx="5318352" cy="1320800"/>
          </a:xfrm>
        </p:spPr>
        <p:txBody>
          <a:bodyPr>
            <a:normAutofit/>
          </a:bodyPr>
          <a:lstStyle/>
          <a:p>
            <a:r>
              <a:rPr lang="en-IN" sz="7200" dirty="0">
                <a:effectLst>
                  <a:innerShdw blurRad="482600" dist="50800" dir="13500000">
                    <a:prstClr val="black">
                      <a:alpha val="50000"/>
                    </a:prstClr>
                  </a:innerShdw>
                </a:effectLst>
                <a:latin typeface="Poor Richard" panose="02080502050505020702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650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868A-3B52-B628-4F3D-83AB1B9C6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734" y="664515"/>
            <a:ext cx="9144000" cy="615934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b="1" dirty="0">
                <a:latin typeface="+mn-lt"/>
              </a:rPr>
              <a:t>Objective: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109D6-9400-6B47-583F-A887D9684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806" y="1388477"/>
            <a:ext cx="9144000" cy="190185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Use the Embedded Zero Tree Wavelet (EZW) method to compress and decompress images, applying wavelet transforms and zero-tree encoding method for efficient data reduction.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The decompression process reconstructs the image using inverse EZW operations, and the system evaluates the compression effectiveness.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3119C1-B995-3927-476E-72B048D13B09}"/>
              </a:ext>
            </a:extLst>
          </p:cNvPr>
          <p:cNvSpPr txBox="1">
            <a:spLocks/>
          </p:cNvSpPr>
          <p:nvPr/>
        </p:nvSpPr>
        <p:spPr>
          <a:xfrm>
            <a:off x="663019" y="3259699"/>
            <a:ext cx="9144000" cy="615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b="1" dirty="0">
                <a:solidFill>
                  <a:schemeClr val="accent1"/>
                </a:solidFill>
                <a:latin typeface="+mn-lt"/>
              </a:rPr>
              <a:t>Steps in EZW for image compression: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65B0BE6-037D-53BF-4050-6969CDE63716}"/>
              </a:ext>
            </a:extLst>
          </p:cNvPr>
          <p:cNvSpPr txBox="1">
            <a:spLocks/>
          </p:cNvSpPr>
          <p:nvPr/>
        </p:nvSpPr>
        <p:spPr>
          <a:xfrm>
            <a:off x="1033806" y="3896046"/>
            <a:ext cx="9144000" cy="2747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D0D0D"/>
                </a:solidFill>
                <a:latin typeface="ui-sans-serif"/>
              </a:rPr>
              <a:t>Apply Discrete Wavelet Transform (DWT)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D0D0D"/>
                </a:solidFill>
                <a:latin typeface="ui-sans-serif"/>
              </a:rPr>
              <a:t>Coefficient thresholding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D0D0D"/>
                </a:solidFill>
                <a:latin typeface="ui-sans-serif"/>
              </a:rPr>
              <a:t>Zero-tree Structure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D0D0D"/>
                </a:solidFill>
                <a:latin typeface="ui-sans-serif"/>
              </a:rPr>
              <a:t>Progressive encoding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D0D0D"/>
                </a:solidFill>
                <a:latin typeface="ui-sans-serif"/>
              </a:rPr>
              <a:t>Entropy coding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D0D0D"/>
                </a:solidFill>
                <a:latin typeface="ui-sans-serif"/>
              </a:rPr>
              <a:t>Decoding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25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19C6A8-192D-163D-2D11-55594005CD1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2273" y="688157"/>
            <a:ext cx="10515600" cy="699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b="1" dirty="0">
                <a:solidFill>
                  <a:schemeClr val="accent1"/>
                </a:solidFill>
                <a:latin typeface="+mn-lt"/>
              </a:rPr>
              <a:t>Libraries used: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AB60060-9BEA-2C4B-B493-C55EA4BC6EF2}"/>
              </a:ext>
            </a:extLst>
          </p:cNvPr>
          <p:cNvSpPr txBox="1">
            <a:spLocks/>
          </p:cNvSpPr>
          <p:nvPr/>
        </p:nvSpPr>
        <p:spPr>
          <a:xfrm>
            <a:off x="920684" y="1567626"/>
            <a:ext cx="9144000" cy="2747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D0D0D"/>
                </a:solidFill>
                <a:latin typeface="ui-sans-serif"/>
              </a:rPr>
              <a:t>PIL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rgbClr val="0D0D0D"/>
                </a:solidFill>
                <a:latin typeface="ui-sans-serif"/>
              </a:rPr>
              <a:t>Numpy</a:t>
            </a:r>
            <a:endParaRPr lang="en-IN" dirty="0">
              <a:solidFill>
                <a:srgbClr val="0D0D0D"/>
              </a:solidFill>
              <a:latin typeface="ui-sans-serif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rgbClr val="0D0D0D"/>
                </a:solidFill>
                <a:latin typeface="ui-sans-serif"/>
              </a:rPr>
              <a:t>Bitarray</a:t>
            </a:r>
            <a:endParaRPr lang="en-IN" dirty="0">
              <a:solidFill>
                <a:srgbClr val="0D0D0D"/>
              </a:solidFill>
              <a:latin typeface="ui-sans-serif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D0D0D"/>
                </a:solidFill>
                <a:latin typeface="ui-sans-serif"/>
              </a:rPr>
              <a:t>Utils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rgbClr val="0D0D0D"/>
                </a:solidFill>
                <a:latin typeface="ui-sans-serif"/>
              </a:rPr>
              <a:t>Pywt</a:t>
            </a:r>
            <a:r>
              <a:rPr lang="en-IN" dirty="0">
                <a:solidFill>
                  <a:srgbClr val="0D0D0D"/>
                </a:solidFill>
                <a:latin typeface="ui-sans-serif"/>
              </a:rPr>
              <a:t>(</a:t>
            </a:r>
            <a:r>
              <a:rPr lang="en-IN" dirty="0" err="1">
                <a:solidFill>
                  <a:srgbClr val="0D0D0D"/>
                </a:solidFill>
                <a:latin typeface="ui-sans-serif"/>
              </a:rPr>
              <a:t>pywavelets</a:t>
            </a:r>
            <a:r>
              <a:rPr lang="en-IN" dirty="0">
                <a:solidFill>
                  <a:srgbClr val="0D0D0D"/>
                </a:solidFill>
                <a:latin typeface="ui-sans-serif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19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FEAB-03CB-3038-480B-727F8736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2730"/>
          </a:xfrm>
        </p:spPr>
        <p:txBody>
          <a:bodyPr/>
          <a:lstStyle/>
          <a:p>
            <a:r>
              <a:rPr lang="en-IN" dirty="0"/>
              <a:t>EZW Coding: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EBF21-3047-FEF1-131F-A3F76236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5154"/>
            <a:ext cx="10966798" cy="483324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It is a quantization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Compressing an image into an array of bitstream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EZW uses wavelet transforms to break down an image into hierarchical </a:t>
            </a:r>
            <a:r>
              <a:rPr lang="en-US" sz="2000" dirty="0" err="1"/>
              <a:t>subbands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Using DWT (</a:t>
            </a:r>
            <a:r>
              <a:rPr lang="en-IN" sz="2000" dirty="0"/>
              <a:t>Discrete Wavelet Transform</a:t>
            </a:r>
            <a:r>
              <a:rPr lang="en-US" sz="2000" dirty="0"/>
              <a:t>), image is divided into </a:t>
            </a:r>
            <a:r>
              <a:rPr lang="en-US" sz="2000" dirty="0" err="1"/>
              <a:t>subbands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4 </a:t>
            </a:r>
            <a:r>
              <a:rPr lang="en-US" sz="2000" dirty="0" err="1"/>
              <a:t>subbands</a:t>
            </a:r>
            <a:r>
              <a:rPr lang="en-US" sz="2000" dirty="0"/>
              <a:t>: 1.) </a:t>
            </a:r>
            <a:r>
              <a:rPr lang="en-IN" sz="2000" b="1" dirty="0"/>
              <a:t>LL</a:t>
            </a:r>
            <a:r>
              <a:rPr lang="en-IN" sz="2000" dirty="0"/>
              <a:t>: Low-frequency components</a:t>
            </a:r>
          </a:p>
          <a:p>
            <a:pPr marL="0" indent="0">
              <a:buNone/>
            </a:pPr>
            <a:r>
              <a:rPr lang="en-IN" sz="2000" dirty="0"/>
              <a:t>                              2.)</a:t>
            </a:r>
            <a:r>
              <a:rPr lang="en-IN" sz="2000" b="1" dirty="0"/>
              <a:t> LH</a:t>
            </a:r>
            <a:r>
              <a:rPr lang="en-IN" sz="2000" dirty="0"/>
              <a:t>: Vertical high-frequency</a:t>
            </a:r>
          </a:p>
          <a:p>
            <a:pPr marL="0" indent="0">
              <a:buNone/>
            </a:pPr>
            <a:r>
              <a:rPr lang="en-IN" sz="2000" dirty="0"/>
              <a:t>                              3.)</a:t>
            </a:r>
            <a:r>
              <a:rPr lang="en-IN" sz="2000" b="1" dirty="0"/>
              <a:t> HL</a:t>
            </a:r>
            <a:r>
              <a:rPr lang="en-IN" sz="2000" dirty="0"/>
              <a:t>: Horizontal high-frequency</a:t>
            </a:r>
          </a:p>
          <a:p>
            <a:pPr marL="0" indent="0">
              <a:buNone/>
            </a:pPr>
            <a:r>
              <a:rPr lang="en-IN" sz="2000" dirty="0"/>
              <a:t>                              4.)</a:t>
            </a:r>
            <a:r>
              <a:rPr lang="en-IN" sz="2000" b="1" dirty="0"/>
              <a:t> HH</a:t>
            </a:r>
            <a:r>
              <a:rPr lang="en-IN" sz="2000" dirty="0"/>
              <a:t>: Diagonal high-frequency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Result of the </a:t>
            </a:r>
            <a:r>
              <a:rPr lang="en-US" sz="2000" b="1" dirty="0">
                <a:solidFill>
                  <a:srgbClr val="C00000"/>
                </a:solidFill>
              </a:rPr>
              <a:t>wavelet transform </a:t>
            </a:r>
            <a:r>
              <a:rPr lang="en-US" sz="2000" dirty="0"/>
              <a:t>is a set of coefficients representing different frequency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Multi-level decomposition</a:t>
            </a:r>
            <a:r>
              <a:rPr lang="en-US" sz="2000" dirty="0"/>
              <a:t>: Perform wavelet decomposition on the </a:t>
            </a:r>
            <a:r>
              <a:rPr lang="en-US" sz="2000" b="1" dirty="0"/>
              <a:t>LL</a:t>
            </a:r>
            <a:r>
              <a:rPr lang="en-US" sz="2000" dirty="0"/>
              <a:t> </a:t>
            </a:r>
            <a:r>
              <a:rPr lang="en-US" sz="2000" dirty="0" err="1"/>
              <a:t>subband</a:t>
            </a:r>
            <a:r>
              <a:rPr lang="en-US" sz="2000" dirty="0"/>
              <a:t> to further break down the approximation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36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17A7-1F75-E943-26CA-A0F8ABA5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7868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Zerotree</a:t>
            </a:r>
            <a:r>
              <a:rPr lang="en-IN" dirty="0"/>
              <a:t> Structure: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55FDB-DEE4-748C-0001-4AAA12433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261"/>
            <a:ext cx="8596668" cy="54227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Hierarchical Tree Representation: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Coefficients are highly significant in lower frequency </a:t>
            </a:r>
            <a:r>
              <a:rPr lang="en-IN" sz="2000" dirty="0" err="1"/>
              <a:t>subbands</a:t>
            </a: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D193C-ADFE-3686-6BDE-7D19291A3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558" y="1836250"/>
            <a:ext cx="5937812" cy="411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7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9CF657-52F4-5BEC-169E-CB9F837E39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311" y="749772"/>
                <a:ext cx="9508388" cy="535845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000" dirty="0"/>
                  <a:t>Zerotree structure makes insignificant coefficients to zero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000" dirty="0"/>
                  <a:t>Deciding factor will be a threshold value where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               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|)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000" dirty="0"/>
                  <a:t>If a.) coefficient &gt; threshold: significant</a:t>
                </a:r>
              </a:p>
              <a:p>
                <a:pPr marL="0" indent="0">
                  <a:buNone/>
                </a:pPr>
                <a:r>
                  <a:rPr lang="en-IN" sz="2000" dirty="0"/>
                  <a:t>        b.) coefficient &lt; threshold insignificant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000" dirty="0"/>
                  <a:t>This threshold is readjusted at every successive pass (halved)</a:t>
                </a:r>
              </a:p>
              <a:p>
                <a:pPr marL="0" indent="0">
                  <a:buNone/>
                </a:pPr>
                <a:r>
                  <a:rPr lang="en-IN" sz="2000" dirty="0"/>
                  <a:t>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IN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000" dirty="0"/>
                  <a:t>Each pass has 2 types: a.) Dominant pass</a:t>
                </a:r>
              </a:p>
              <a:p>
                <a:pPr marL="0" indent="0">
                  <a:buNone/>
                </a:pPr>
                <a:r>
                  <a:rPr lang="en-IN" sz="2000" dirty="0"/>
                  <a:t>                                       b.) Subordinate pass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IN" sz="2000" dirty="0"/>
                  <a:t>Dominant pass </a:t>
                </a:r>
                <a:r>
                  <a:rPr lang="en-IN" sz="2000" b="1" dirty="0">
                    <a:solidFill>
                      <a:srgbClr val="C00000"/>
                    </a:solidFill>
                  </a:rPr>
                  <a:t>encodes insignificant coefficients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IN" sz="2000" dirty="0"/>
                  <a:t>Subordinate pass </a:t>
                </a:r>
                <a:r>
                  <a:rPr lang="en-IN" sz="2000" b="1" dirty="0">
                    <a:solidFill>
                      <a:srgbClr val="C00000"/>
                    </a:solidFill>
                  </a:rPr>
                  <a:t>refines the magnitude of significant coefficients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9CF657-52F4-5BEC-169E-CB9F837E3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311" y="749772"/>
                <a:ext cx="9508388" cy="5358456"/>
              </a:xfrm>
              <a:blipFill>
                <a:blip r:embed="rId2"/>
                <a:stretch>
                  <a:fillRect l="-321" t="-7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66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26C7-DCC6-C988-21B3-AF5DD3BA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60205" cy="1320800"/>
          </a:xfrm>
        </p:spPr>
        <p:txBody>
          <a:bodyPr/>
          <a:lstStyle/>
          <a:p>
            <a:r>
              <a:rPr lang="en-IN" dirty="0"/>
              <a:t>Flowchart </a:t>
            </a:r>
            <a:r>
              <a:rPr lang="en-US" dirty="0"/>
              <a:t>for encoding a coefficient of the significance map: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7BBA30-1EBC-7FE2-8B65-2F2CC7715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62" t="2188" b="2984"/>
          <a:stretch/>
        </p:blipFill>
        <p:spPr>
          <a:xfrm>
            <a:off x="2002419" y="2115595"/>
            <a:ext cx="7349924" cy="3680750"/>
          </a:xfrm>
        </p:spPr>
      </p:pic>
    </p:spTree>
    <p:extLst>
      <p:ext uri="{BB962C8B-B14F-4D97-AF65-F5344CB8AC3E}">
        <p14:creationId xmlns:p14="http://schemas.microsoft.com/office/powerpoint/2010/main" val="65612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59E8-5B0A-F403-B398-5CE0548E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339"/>
          </a:xfrm>
        </p:spPr>
        <p:txBody>
          <a:bodyPr/>
          <a:lstStyle/>
          <a:p>
            <a:r>
              <a:rPr lang="en-IN" dirty="0"/>
              <a:t>Overall flow: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A32D9-7BA0-784F-F91D-BD20ACAD1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90" r="2133"/>
          <a:stretch/>
        </p:blipFill>
        <p:spPr>
          <a:xfrm>
            <a:off x="1763693" y="1469985"/>
            <a:ext cx="6176540" cy="5162309"/>
          </a:xfrm>
        </p:spPr>
      </p:pic>
    </p:spTree>
    <p:extLst>
      <p:ext uri="{BB962C8B-B14F-4D97-AF65-F5344CB8AC3E}">
        <p14:creationId xmlns:p14="http://schemas.microsoft.com/office/powerpoint/2010/main" val="150540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A24F-E250-442C-4244-7F287E07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14" y="910542"/>
            <a:ext cx="8359602" cy="767787"/>
          </a:xfrm>
        </p:spPr>
        <p:txBody>
          <a:bodyPr/>
          <a:lstStyle/>
          <a:p>
            <a:r>
              <a:rPr lang="en-IN" dirty="0"/>
              <a:t>Example: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AB29E-57F4-405E-BF9C-FD7A03642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3633" y="2010780"/>
                <a:ext cx="7066129" cy="364924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2000" dirty="0"/>
                  <a:t>3-Level wavelet decomposition of 8x8 image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2000" dirty="0"/>
                  <a:t>Total 4 significant coefficients in the first pass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000" dirty="0"/>
                  <a:t>=32,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/>
                  <a:t>=16 and so on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2000" dirty="0"/>
                  <a:t>Assign </a:t>
                </a:r>
                <a:r>
                  <a:rPr lang="en-IN" sz="2000" b="1" dirty="0">
                    <a:solidFill>
                      <a:srgbClr val="C00000"/>
                    </a:solidFill>
                  </a:rPr>
                  <a:t>reconstruction magnitude </a:t>
                </a:r>
                <a:r>
                  <a:rPr lang="en-IN" sz="2000" dirty="0"/>
                  <a:t>for significant coefficients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2000" dirty="0"/>
                  <a:t>Generally taken as average of range of, </a:t>
                </a:r>
                <a:r>
                  <a:rPr lang="en-IN" sz="2000" dirty="0" err="1"/>
                  <a:t>i.e</a:t>
                </a:r>
                <a:r>
                  <a:rPr lang="en-IN" sz="2000" dirty="0"/>
                  <a:t> 48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2000" dirty="0"/>
                  <a:t>In successive passes, it changes to either 40 or 56.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2000" dirty="0"/>
                  <a:t>Insignificant coefficients have reconstruction magnitude as </a:t>
                </a:r>
                <a:r>
                  <a:rPr lang="en-IN" sz="2000" b="1" dirty="0">
                    <a:solidFill>
                      <a:srgbClr val="C00000"/>
                    </a:solidFill>
                  </a:rPr>
                  <a:t>zero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AB29E-57F4-405E-BF9C-FD7A03642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633" y="2010780"/>
                <a:ext cx="7066129" cy="3649240"/>
              </a:xfrm>
              <a:blipFill>
                <a:blip r:embed="rId2"/>
                <a:stretch>
                  <a:fillRect l="-345" t="-1171" r="-173" b="-15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A70FDDA-BFBC-8078-7E7C-D00EFF255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673" y="1894681"/>
            <a:ext cx="405925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42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2465</TotalTime>
  <Words>459</Words>
  <Application>Microsoft Office PowerPoint</Application>
  <PresentationFormat>Widescreen</PresentationFormat>
  <Paragraphs>111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Cambria Math</vt:lpstr>
      <vt:lpstr>Poor Richard</vt:lpstr>
      <vt:lpstr>Times New Roman</vt:lpstr>
      <vt:lpstr>Trebuchet MS</vt:lpstr>
      <vt:lpstr>ui-sans-serif</vt:lpstr>
      <vt:lpstr>Wingdings</vt:lpstr>
      <vt:lpstr>Wingdings 3</vt:lpstr>
      <vt:lpstr>Facet</vt:lpstr>
      <vt:lpstr>PowerPoint Presentation</vt:lpstr>
      <vt:lpstr>Objective:</vt:lpstr>
      <vt:lpstr>PowerPoint Presentation</vt:lpstr>
      <vt:lpstr>EZW Coding:</vt:lpstr>
      <vt:lpstr>Zerotree Structure:</vt:lpstr>
      <vt:lpstr>PowerPoint Presentation</vt:lpstr>
      <vt:lpstr>Flowchart for encoding a coefficient of the significance map:</vt:lpstr>
      <vt:lpstr>Overall flow:</vt:lpstr>
      <vt:lpstr>Example:</vt:lpstr>
      <vt:lpstr>Limitations: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Sivaraju Bhavana</dc:creator>
  <cp:lastModifiedBy>Sivaraju Bhavana</cp:lastModifiedBy>
  <cp:revision>6</cp:revision>
  <dcterms:created xsi:type="dcterms:W3CDTF">2024-11-28T18:33:00Z</dcterms:created>
  <dcterms:modified xsi:type="dcterms:W3CDTF">2024-12-11T04:27:54Z</dcterms:modified>
</cp:coreProperties>
</file>