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eab437a2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eab437a2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eab437a2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eab437a2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eab437a2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eab437a2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4176bc08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4176bc08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eab437a2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eab437a2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eab437a21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eab437a21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ab437a2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ab437a2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eab437a2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eab437a2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eab437a2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eab437a2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ab437a2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ab437a2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76bc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176bc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176bc08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4176bc0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176bc08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176bc08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176bc08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176bc08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176bc0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176bc0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eab437a2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eab437a2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eab437a2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eab437a2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ab437a2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ab437a2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176bc0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176bc0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4176bc0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4176bc0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eab437a2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eab437a2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7650" y="1578400"/>
            <a:ext cx="5871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/>
              <a:t>Senior Project</a:t>
            </a:r>
            <a:r>
              <a:rPr b="1" lang="en" sz="2400"/>
              <a:t>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Movie Recommendation System</a:t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02925" y="3712025"/>
            <a:ext cx="39705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Samrajya Thapa,  svthapa@go.olemiss.edu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Sponsor: Dr. Yixin Chen, 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ychen@cs.olemiss.edu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Breakdown</a:t>
            </a:r>
            <a:endParaRPr b="1" sz="2700"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023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Pre-Processing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Pandas used for </a:t>
            </a:r>
            <a:r>
              <a:rPr lang="en" sz="1300"/>
              <a:t>creating</a:t>
            </a:r>
            <a:r>
              <a:rPr lang="en" sz="1300"/>
              <a:t> Dataframes, and pre-processing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SparseTensor is created </a:t>
            </a:r>
            <a:r>
              <a:rPr lang="en" sz="1300"/>
              <a:t>using</a:t>
            </a:r>
            <a:r>
              <a:rPr lang="en" sz="1300"/>
              <a:t> tensorflow function to get only non 0 rating values for Optimization</a:t>
            </a:r>
            <a:endParaRPr sz="1300"/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00" y="2571750"/>
            <a:ext cx="4205649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263" y="2571738"/>
            <a:ext cx="43910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 title="2"/>
          <p:cNvSpPr txBox="1"/>
          <p:nvPr>
            <p:ph idx="1" type="body"/>
          </p:nvPr>
        </p:nvSpPr>
        <p:spPr>
          <a:xfrm>
            <a:off x="1277775" y="112000"/>
            <a:ext cx="70389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2"/>
            </a:pPr>
            <a:r>
              <a:rPr lang="en"/>
              <a:t>Model </a:t>
            </a:r>
            <a:endParaRPr/>
          </a:p>
          <a:p>
            <a:pPr indent="-3106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2"/>
              <a:buAutoNum type="alphaLcPeriod"/>
            </a:pPr>
            <a:r>
              <a:rPr lang="en" sz="1291"/>
              <a:t>Initialize -&gt; User Embedding (U) &amp;  Item Embedding (V)</a:t>
            </a:r>
            <a:endParaRPr sz="1291"/>
          </a:p>
          <a:p>
            <a:pPr indent="-3106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2"/>
              <a:buAutoNum type="alphaLcPeriod"/>
            </a:pPr>
            <a:r>
              <a:rPr lang="en" sz="1291"/>
              <a:t>Matrix Multiply -&gt;Rating Matrix.</a:t>
            </a:r>
            <a:endParaRPr sz="1291"/>
          </a:p>
          <a:p>
            <a:pPr indent="-3106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2"/>
              <a:buAutoNum type="alphaLcPeriod"/>
            </a:pPr>
            <a:r>
              <a:rPr lang="en" sz="1291"/>
              <a:t>Mean Square Error (MSE) -&gt; Loss value of predicted rating</a:t>
            </a:r>
            <a:endParaRPr sz="1291"/>
          </a:p>
          <a:p>
            <a:pPr indent="-3106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2"/>
              <a:buAutoNum type="alphaLcPeriod"/>
            </a:pPr>
            <a:r>
              <a:rPr lang="en" sz="1291"/>
              <a:t>Feed Embeddings and Loss value to Model Helper -&gt; loss  optimized</a:t>
            </a:r>
            <a:endParaRPr sz="1291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5271"/>
            <a:ext cx="4419599" cy="271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275" y="2275275"/>
            <a:ext cx="4101499" cy="27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34525" y="301675"/>
            <a:ext cx="70389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Stochastic Gradient Descent (SGD)</a:t>
            </a:r>
            <a:endParaRPr sz="18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Common Optimization Function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Gradient -&gt; slope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Gradient descent -&gt; find lowest point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minimize the mean squared error (MSE)</a:t>
            </a:r>
            <a:endParaRPr sz="1300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25" y="3052100"/>
            <a:ext cx="360933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675" y="3052100"/>
            <a:ext cx="4340899" cy="19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34525" y="301675"/>
            <a:ext cx="70389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Regularization</a:t>
            </a:r>
            <a:endParaRPr sz="18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Used to prevent Overfitting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Form of Regression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Brings </a:t>
            </a:r>
            <a:r>
              <a:rPr lang="en" sz="1300"/>
              <a:t>coefficients</a:t>
            </a:r>
            <a:r>
              <a:rPr lang="en" sz="1300"/>
              <a:t> close to 0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L2 Regularization - U and V 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L2 Regularization - Predicted rating</a:t>
            </a:r>
            <a:endParaRPr sz="1300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200" y="2659850"/>
            <a:ext cx="27813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025" y="471650"/>
            <a:ext cx="26956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323425" y="582075"/>
            <a:ext cx="70389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2"/>
            </a:pPr>
            <a:r>
              <a:rPr lang="en"/>
              <a:t>Model (Continued)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 startAt="4"/>
            </a:pPr>
            <a:r>
              <a:rPr lang="en" sz="1300"/>
              <a:t>Feed Embeddings and Loss value to Model Helper 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 startAt="4"/>
            </a:pPr>
            <a:r>
              <a:rPr lang="en" sz="1300"/>
              <a:t>Model returns optimized  embeddings</a:t>
            </a:r>
            <a:endParaRPr sz="13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303325" y="2305200"/>
            <a:ext cx="7079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 startAt="3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Compute cosine score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lphaL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User-embedding and Item-embedding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idx="4294967295" type="body"/>
          </p:nvPr>
        </p:nvSpPr>
        <p:spPr>
          <a:xfrm>
            <a:off x="110350" y="347500"/>
            <a:ext cx="4598700" cy="4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4"/>
            </a:pPr>
            <a:r>
              <a:rPr lang="en"/>
              <a:t>Generate Recommendations</a:t>
            </a:r>
            <a:endParaRPr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Existing Users</a:t>
            </a:r>
            <a:endParaRPr sz="1200"/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Retrieve</a:t>
            </a:r>
            <a:r>
              <a:rPr lang="en" sz="1200"/>
              <a:t> User-embedding of User</a:t>
            </a:r>
            <a:endParaRPr sz="1200"/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Compute Cosine Score </a:t>
            </a:r>
            <a:endParaRPr sz="1200"/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Recommend Top-N movies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New User</a:t>
            </a:r>
            <a:endParaRPr sz="1200"/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Prompt User to select Movie</a:t>
            </a:r>
            <a:endParaRPr sz="1200"/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Retrieve</a:t>
            </a:r>
            <a:r>
              <a:rPr lang="en" sz="1200"/>
              <a:t> Item-embedding row of Movie</a:t>
            </a:r>
            <a:endParaRPr sz="1200"/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Compute Cosine Score</a:t>
            </a:r>
            <a:endParaRPr sz="1200"/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Recommend Top-N movies</a:t>
            </a:r>
            <a:endParaRPr sz="1200"/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00" y="347500"/>
            <a:ext cx="4235550" cy="19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000" y="2477026"/>
            <a:ext cx="4235550" cy="22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Testing the Quality of Recommendations</a:t>
            </a:r>
            <a:endParaRPr b="1" sz="2700"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297500" y="2086225"/>
            <a:ext cx="7038900" cy="1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Recommendations are made for an Existing User without Excluding previously Rated Movies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previously Rated (high rating) are recommended, then the Recommendations are good.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675" y="100500"/>
            <a:ext cx="396242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800" y="100500"/>
            <a:ext cx="3962425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9"/>
          <p:cNvCxnSpPr/>
          <p:nvPr/>
        </p:nvCxnSpPr>
        <p:spPr>
          <a:xfrm flipH="1" rot="10800000">
            <a:off x="3068800" y="3466475"/>
            <a:ext cx="2161200" cy="93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9"/>
          <p:cNvCxnSpPr/>
          <p:nvPr/>
        </p:nvCxnSpPr>
        <p:spPr>
          <a:xfrm flipH="1" rot="10800000">
            <a:off x="3034225" y="1443600"/>
            <a:ext cx="2161200" cy="234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/>
          <p:nvPr/>
        </p:nvCxnSpPr>
        <p:spPr>
          <a:xfrm flipH="1" rot="10800000">
            <a:off x="2999650" y="2048750"/>
            <a:ext cx="2204400" cy="11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/>
          <p:nvPr/>
        </p:nvCxnSpPr>
        <p:spPr>
          <a:xfrm>
            <a:off x="3016950" y="1547375"/>
            <a:ext cx="2265000" cy="248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38" y="490538"/>
            <a:ext cx="52673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Why Matrix Factorization</a:t>
            </a:r>
            <a:endParaRPr b="1" sz="2500"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Matrix Factorization is a </a:t>
            </a:r>
            <a:r>
              <a:rPr lang="en"/>
              <a:t>Collaborative</a:t>
            </a:r>
            <a:r>
              <a:rPr lang="en"/>
              <a:t> Filtering method which is commonly used for Recommendation System and such methods are used by sites like Amazon.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matrix </a:t>
            </a:r>
            <a:r>
              <a:rPr lang="en"/>
              <a:t>factorization</a:t>
            </a:r>
            <a:r>
              <a:rPr lang="en"/>
              <a:t> </a:t>
            </a:r>
            <a:r>
              <a:rPr lang="en"/>
              <a:t>technique</a:t>
            </a:r>
            <a:r>
              <a:rPr lang="en"/>
              <a:t> called SVD(</a:t>
            </a:r>
            <a:r>
              <a:rPr lang="en"/>
              <a:t>Singular</a:t>
            </a:r>
            <a:r>
              <a:rPr lang="en"/>
              <a:t> Value Decomposition) was used to win the Netflix Prize of $1M in  Sep 21, 2009.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wanted to incorporate Machine Learning </a:t>
            </a:r>
            <a:r>
              <a:rPr lang="en"/>
              <a:t>factor</a:t>
            </a:r>
            <a:r>
              <a:rPr lang="en"/>
              <a:t> in recommendation system and not just use conventional item-item similarity or user-user similarity filtering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Recommender System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88" y="1598450"/>
            <a:ext cx="6170224" cy="23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/>
        </p:nvSpPr>
        <p:spPr>
          <a:xfrm>
            <a:off x="1708950" y="849050"/>
            <a:ext cx="572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DEMONSTRATION</a:t>
            </a:r>
            <a:endParaRPr sz="4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150" y="1875750"/>
            <a:ext cx="3548675" cy="283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Improvements</a:t>
            </a:r>
            <a:endParaRPr b="1"/>
          </a:p>
        </p:txBody>
      </p:sp>
      <p:sp>
        <p:nvSpPr>
          <p:cNvPr id="274" name="Google Shape;274;p33"/>
          <p:cNvSpPr txBox="1"/>
          <p:nvPr/>
        </p:nvSpPr>
        <p:spPr>
          <a:xfrm>
            <a:off x="2002225" y="1753050"/>
            <a:ext cx="552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Build a Model with SVD, and Neural Network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Improve the Web-Application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Questions?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Types of Recommender Systems</a:t>
            </a:r>
            <a:endParaRPr b="1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75" y="1307850"/>
            <a:ext cx="4151949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7850"/>
            <a:ext cx="44196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3978575" y="2774125"/>
            <a:ext cx="888600" cy="325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Minimum</a:t>
            </a:r>
            <a:r>
              <a:rPr b="1" lang="en" sz="2700"/>
              <a:t> Viable Product (MVP)</a:t>
            </a:r>
            <a:endParaRPr b="1" sz="27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based Recommendation System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movieLens Dataset :- 943 Users, 1682 Movies, 100,000 Ratings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Matrix Factorization and Cosine Similarity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Web-App to view Recomm</a:t>
            </a:r>
            <a:r>
              <a:rPr lang="en"/>
              <a:t>endations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Development Environment </a:t>
            </a:r>
            <a:endParaRPr b="1" sz="27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Tensorflow: Machine Learning Framework - Provides functions for machine learning.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Colab - A python notebook by Google to perform mainly machine learning/data science programs with the availability of free GPU, TPU.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- Web-Application Framework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675" y="3466450"/>
            <a:ext cx="2332074" cy="13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75" y="3466450"/>
            <a:ext cx="2332047" cy="13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215" y="3466450"/>
            <a:ext cx="2332076" cy="13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Matrix Factorization</a:t>
            </a:r>
            <a:endParaRPr b="1" sz="26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Decomposition</a:t>
            </a:r>
            <a:r>
              <a:rPr lang="en"/>
              <a:t> of Matrix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Dimensionality Reduction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Collaborative Filtering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Finds Laten(hidden) features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Predicts Missing values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300" y="1317963"/>
            <a:ext cx="4457899" cy="25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Working of Matrix Factorization</a:t>
            </a:r>
            <a:endParaRPr b="1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150" y="1845712"/>
            <a:ext cx="4041875" cy="25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4710349" cy="33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/>
          <p:nvPr/>
        </p:nvSpPr>
        <p:spPr>
          <a:xfrm>
            <a:off x="4314225" y="3119650"/>
            <a:ext cx="829200" cy="36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Cosine Similarity</a:t>
            </a:r>
            <a:endParaRPr b="1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275" y="2697612"/>
            <a:ext cx="2807875" cy="21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1901550" y="1214275"/>
            <a:ext cx="534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Measures Similarity between two vectors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Finds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similar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movies for recommendation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75" y="2697600"/>
            <a:ext cx="4871125" cy="21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Architecture</a:t>
            </a:r>
            <a:endParaRPr b="1" sz="30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5" y="1307850"/>
            <a:ext cx="810857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