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EA329B-9BFD-4CF0-8239-06995008548D}">
  <a:tblStyle styleId="{70EA329B-9BFD-4CF0-8239-0699500854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825efe5f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825efe5f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825efe5f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825efe5f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b6cdea252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b6cdea252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825efe5f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825efe5f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825efe5f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825efe5f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825efe5f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825efe5f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77d3e97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77d3e97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77d3e97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77d3e97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94c5439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94c5439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94c54394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94c54394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94c54394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94c54394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c1f7d36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c1f7d36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c1f7d367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c1f7d367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c1f7d367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c1f7d367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11">
                <a:solidFill>
                  <a:schemeClr val="lt1"/>
                </a:solidFill>
                <a:latin typeface="Times New Roman"/>
                <a:ea typeface="Times New Roman"/>
                <a:cs typeface="Times New Roman"/>
                <a:sym typeface="Times New Roman"/>
              </a:rPr>
              <a:t>QR Based Ordering In Restaurants</a:t>
            </a:r>
            <a:endParaRPr sz="3011">
              <a:solidFill>
                <a:schemeClr val="lt1"/>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3011">
              <a:solidFill>
                <a:schemeClr val="lt1"/>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3011">
                <a:solidFill>
                  <a:schemeClr val="lt1"/>
                </a:solidFill>
                <a:latin typeface="Times New Roman"/>
                <a:ea typeface="Times New Roman"/>
                <a:cs typeface="Times New Roman"/>
                <a:sym typeface="Times New Roman"/>
              </a:rPr>
              <a:t>                        </a:t>
            </a:r>
            <a:endParaRPr sz="2511">
              <a:solidFill>
                <a:schemeClr val="lt1"/>
              </a:solidFill>
              <a:latin typeface="Times New Roman"/>
              <a:ea typeface="Times New Roman"/>
              <a:cs typeface="Times New Roman"/>
              <a:sym typeface="Times New Roman"/>
            </a:endParaRPr>
          </a:p>
        </p:txBody>
      </p:sp>
      <p:sp>
        <p:nvSpPr>
          <p:cNvPr id="55" name="Google Shape;55;p13"/>
          <p:cNvSpPr txBox="1"/>
          <p:nvPr>
            <p:ph idx="1" type="body"/>
          </p:nvPr>
        </p:nvSpPr>
        <p:spPr>
          <a:xfrm>
            <a:off x="572100" y="2571750"/>
            <a:ext cx="3999900" cy="21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lt1"/>
                </a:solidFill>
                <a:latin typeface="Times New Roman"/>
                <a:ea typeface="Times New Roman"/>
                <a:cs typeface="Times New Roman"/>
                <a:sym typeface="Times New Roman"/>
              </a:rPr>
              <a:t>Supervisor</a:t>
            </a:r>
            <a:endParaRPr sz="21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lang="en" sz="2100">
                <a:solidFill>
                  <a:schemeClr val="lt1"/>
                </a:solidFill>
                <a:latin typeface="Times New Roman"/>
                <a:ea typeface="Times New Roman"/>
                <a:cs typeface="Times New Roman"/>
                <a:sym typeface="Times New Roman"/>
              </a:rPr>
              <a:t>Dr.K.Subhash Bhagavan</a:t>
            </a:r>
            <a:endParaRPr sz="21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lang="en" sz="2100">
                <a:solidFill>
                  <a:schemeClr val="lt1"/>
                </a:solidFill>
                <a:latin typeface="Times New Roman"/>
                <a:ea typeface="Times New Roman"/>
                <a:cs typeface="Times New Roman"/>
                <a:sym typeface="Times New Roman"/>
              </a:rPr>
              <a:t>Associate Professor</a:t>
            </a:r>
            <a:endParaRPr sz="2100">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rPr lang="en" sz="2100">
                <a:solidFill>
                  <a:schemeClr val="lt1"/>
                </a:solidFill>
                <a:latin typeface="Times New Roman"/>
                <a:ea typeface="Times New Roman"/>
                <a:cs typeface="Times New Roman"/>
                <a:sym typeface="Times New Roman"/>
              </a:rPr>
              <a:t>Dept of CSE</a:t>
            </a:r>
            <a:endParaRPr sz="2100">
              <a:solidFill>
                <a:schemeClr val="lt1"/>
              </a:solidFill>
              <a:latin typeface="Times New Roman"/>
              <a:ea typeface="Times New Roman"/>
              <a:cs typeface="Times New Roman"/>
              <a:sym typeface="Times New Roman"/>
            </a:endParaRPr>
          </a:p>
        </p:txBody>
      </p:sp>
      <p:sp>
        <p:nvSpPr>
          <p:cNvPr id="56" name="Google Shape;56;p13"/>
          <p:cNvSpPr txBox="1"/>
          <p:nvPr>
            <p:ph idx="2" type="body"/>
          </p:nvPr>
        </p:nvSpPr>
        <p:spPr>
          <a:xfrm>
            <a:off x="4898625" y="2571750"/>
            <a:ext cx="3999900" cy="199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2000">
                <a:solidFill>
                  <a:schemeClr val="lt1"/>
                </a:solidFill>
                <a:latin typeface="Times New Roman"/>
                <a:ea typeface="Times New Roman"/>
                <a:cs typeface="Times New Roman"/>
                <a:sym typeface="Times New Roman"/>
              </a:rPr>
              <a:t>Team Members</a:t>
            </a:r>
            <a:endParaRPr sz="2000">
              <a:solidFill>
                <a:schemeClr val="lt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rPr lang="en" sz="2000">
                <a:solidFill>
                  <a:schemeClr val="lt1"/>
                </a:solidFill>
                <a:latin typeface="Times New Roman"/>
                <a:ea typeface="Times New Roman"/>
                <a:cs typeface="Times New Roman"/>
                <a:sym typeface="Times New Roman"/>
              </a:rPr>
              <a:t>R.J.R.Lakshmi   17K61A0590</a:t>
            </a:r>
            <a:endParaRPr sz="2000">
              <a:solidFill>
                <a:schemeClr val="lt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rPr lang="en" sz="2000">
                <a:solidFill>
                  <a:schemeClr val="lt1"/>
                </a:solidFill>
                <a:latin typeface="Times New Roman"/>
                <a:ea typeface="Times New Roman"/>
                <a:cs typeface="Times New Roman"/>
                <a:sym typeface="Times New Roman"/>
              </a:rPr>
              <a:t>S.Yamini            17K61A0597</a:t>
            </a:r>
            <a:endParaRPr sz="2000">
              <a:solidFill>
                <a:schemeClr val="lt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rPr lang="en" sz="2000">
                <a:solidFill>
                  <a:schemeClr val="lt1"/>
                </a:solidFill>
                <a:latin typeface="Times New Roman"/>
                <a:ea typeface="Times New Roman"/>
                <a:cs typeface="Times New Roman"/>
                <a:sym typeface="Times New Roman"/>
              </a:rPr>
              <a:t>D.Rohit              17K61A0522</a:t>
            </a:r>
            <a:endParaRPr sz="2000">
              <a:solidFill>
                <a:schemeClr val="lt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1018"/>
              <a:buNone/>
            </a:pPr>
            <a:r>
              <a:rPr lang="en" sz="2000">
                <a:solidFill>
                  <a:schemeClr val="lt1"/>
                </a:solidFill>
                <a:latin typeface="Times New Roman"/>
                <a:ea typeface="Times New Roman"/>
                <a:cs typeface="Times New Roman"/>
                <a:sym typeface="Times New Roman"/>
              </a:rPr>
              <a:t>L.R.M.Asritha    17K61A05E7</a:t>
            </a:r>
            <a:endParaRPr sz="2000">
              <a:solidFill>
                <a:schemeClr val="lt1"/>
              </a:solidFill>
              <a:latin typeface="Times New Roman"/>
              <a:ea typeface="Times New Roman"/>
              <a:cs typeface="Times New Roman"/>
              <a:sym typeface="Times New Roman"/>
            </a:endParaRPr>
          </a:p>
        </p:txBody>
      </p:sp>
      <p:sp>
        <p:nvSpPr>
          <p:cNvPr id="57" name="Google Shape;57;p13"/>
          <p:cNvSpPr txBox="1"/>
          <p:nvPr>
            <p:ph type="title"/>
          </p:nvPr>
        </p:nvSpPr>
        <p:spPr>
          <a:xfrm>
            <a:off x="311700" y="1370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511">
                <a:solidFill>
                  <a:schemeClr val="lt1"/>
                </a:solidFill>
                <a:latin typeface="Times New Roman"/>
                <a:ea typeface="Times New Roman"/>
                <a:cs typeface="Times New Roman"/>
                <a:sym typeface="Times New Roman"/>
              </a:rPr>
              <a:t>Batch No:20CSEC011</a:t>
            </a:r>
            <a:endParaRPr sz="2511">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3011">
                <a:solidFill>
                  <a:schemeClr val="lt1"/>
                </a:solidFill>
                <a:latin typeface="Times New Roman"/>
                <a:ea typeface="Times New Roman"/>
                <a:cs typeface="Times New Roman"/>
                <a:sym typeface="Times New Roman"/>
              </a:rPr>
              <a:t>Problem Formulation</a:t>
            </a:r>
            <a:endParaRPr sz="3011">
              <a:solidFill>
                <a:schemeClr val="lt1"/>
              </a:solidFill>
              <a:latin typeface="Times New Roman"/>
              <a:ea typeface="Times New Roman"/>
              <a:cs typeface="Times New Roman"/>
              <a:sym typeface="Times New Roman"/>
            </a:endParaRPr>
          </a:p>
        </p:txBody>
      </p:sp>
      <p:sp>
        <p:nvSpPr>
          <p:cNvPr id="107" name="Google Shape;107;p22"/>
          <p:cNvSpPr txBox="1"/>
          <p:nvPr>
            <p:ph idx="1" type="body"/>
          </p:nvPr>
        </p:nvSpPr>
        <p:spPr>
          <a:xfrm>
            <a:off x="311700" y="923875"/>
            <a:ext cx="8520600" cy="387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Most of the existing systems still using the traditional way which is the paper menu and waiters require to record down order information from the guest by handwriting. All the orders will be written on paper sheets and will send to the kitchen.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Also, most proposed systems have a digital menu but they lack the feature of ordering directly from that and some are lack bill payment.</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And there is a need for restaurants for the insights of the food items which are popularly ordered and which are not.</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By providing a QR-based ordering system with bill payment will reduce order waiting time and give customer satisfaction. And by providing an in-depth view of customer preferences, choices from the orders will make reduce staff cost, reduce food waste and increase the average order value for the restaurant.</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solidFill>
                  <a:schemeClr val="lt1"/>
                </a:solidFill>
                <a:latin typeface="Times New Roman"/>
                <a:ea typeface="Times New Roman"/>
                <a:cs typeface="Times New Roman"/>
                <a:sym typeface="Times New Roman"/>
              </a:rPr>
              <a:t>Problem Formulation</a:t>
            </a:r>
            <a:endParaRPr sz="3011">
              <a:solidFill>
                <a:schemeClr val="lt1"/>
              </a:solidFill>
              <a:latin typeface="Times New Roman"/>
              <a:ea typeface="Times New Roman"/>
              <a:cs typeface="Times New Roman"/>
              <a:sym typeface="Times New Roman"/>
            </a:endParaRPr>
          </a:p>
        </p:txBody>
      </p:sp>
      <p:pic>
        <p:nvPicPr>
          <p:cNvPr id="113" name="Google Shape;113;p23"/>
          <p:cNvPicPr preferRelativeResize="0"/>
          <p:nvPr/>
        </p:nvPicPr>
        <p:blipFill>
          <a:blip r:embed="rId3">
            <a:alphaModFix/>
          </a:blip>
          <a:stretch>
            <a:fillRect/>
          </a:stretch>
        </p:blipFill>
        <p:spPr>
          <a:xfrm>
            <a:off x="327100" y="1435500"/>
            <a:ext cx="1108200" cy="1108200"/>
          </a:xfrm>
          <a:prstGeom prst="rect">
            <a:avLst/>
          </a:prstGeom>
          <a:noFill/>
          <a:ln>
            <a:noFill/>
          </a:ln>
        </p:spPr>
      </p:pic>
      <p:pic>
        <p:nvPicPr>
          <p:cNvPr id="114" name="Google Shape;114;p23"/>
          <p:cNvPicPr preferRelativeResize="0"/>
          <p:nvPr/>
        </p:nvPicPr>
        <p:blipFill>
          <a:blip r:embed="rId4">
            <a:alphaModFix/>
          </a:blip>
          <a:stretch>
            <a:fillRect/>
          </a:stretch>
        </p:blipFill>
        <p:spPr>
          <a:xfrm>
            <a:off x="1857925" y="1511697"/>
            <a:ext cx="1108200" cy="1108200"/>
          </a:xfrm>
          <a:prstGeom prst="rect">
            <a:avLst/>
          </a:prstGeom>
          <a:noFill/>
          <a:ln>
            <a:noFill/>
          </a:ln>
        </p:spPr>
      </p:pic>
      <p:sp>
        <p:nvSpPr>
          <p:cNvPr id="115" name="Google Shape;115;p23"/>
          <p:cNvSpPr txBox="1"/>
          <p:nvPr/>
        </p:nvSpPr>
        <p:spPr>
          <a:xfrm>
            <a:off x="185800" y="2923050"/>
            <a:ext cx="154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Step 1:</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Guest </a:t>
            </a:r>
            <a:r>
              <a:rPr lang="en">
                <a:solidFill>
                  <a:srgbClr val="FFFFFF"/>
                </a:solidFill>
                <a:latin typeface="Times New Roman"/>
                <a:ea typeface="Times New Roman"/>
                <a:cs typeface="Times New Roman"/>
                <a:sym typeface="Times New Roman"/>
              </a:rPr>
              <a:t>Scan</a:t>
            </a:r>
            <a:r>
              <a:rPr lang="en">
                <a:solidFill>
                  <a:srgbClr val="FFFFFF"/>
                </a:solidFill>
                <a:latin typeface="Times New Roman"/>
                <a:ea typeface="Times New Roman"/>
                <a:cs typeface="Times New Roman"/>
                <a:sym typeface="Times New Roman"/>
              </a:rPr>
              <a:t> QR Code placed on the table with mobile phone</a:t>
            </a:r>
            <a:endParaRPr>
              <a:solidFill>
                <a:srgbClr val="FFFFFF"/>
              </a:solidFill>
              <a:latin typeface="Times New Roman"/>
              <a:ea typeface="Times New Roman"/>
              <a:cs typeface="Times New Roman"/>
              <a:sym typeface="Times New Roman"/>
            </a:endParaRPr>
          </a:p>
        </p:txBody>
      </p:sp>
      <p:sp>
        <p:nvSpPr>
          <p:cNvPr id="116" name="Google Shape;116;p23"/>
          <p:cNvSpPr txBox="1"/>
          <p:nvPr/>
        </p:nvSpPr>
        <p:spPr>
          <a:xfrm>
            <a:off x="1792822" y="2923050"/>
            <a:ext cx="154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Step 2:</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Guest browse's the menu without downloading any app</a:t>
            </a:r>
            <a:endParaRPr>
              <a:solidFill>
                <a:srgbClr val="FFFFFF"/>
              </a:solidFill>
              <a:latin typeface="Times New Roman"/>
              <a:ea typeface="Times New Roman"/>
              <a:cs typeface="Times New Roman"/>
              <a:sym typeface="Times New Roman"/>
            </a:endParaRPr>
          </a:p>
        </p:txBody>
      </p:sp>
      <p:pic>
        <p:nvPicPr>
          <p:cNvPr id="117" name="Google Shape;117;p23"/>
          <p:cNvPicPr preferRelativeResize="0"/>
          <p:nvPr/>
        </p:nvPicPr>
        <p:blipFill>
          <a:blip r:embed="rId5">
            <a:alphaModFix/>
          </a:blip>
          <a:stretch>
            <a:fillRect/>
          </a:stretch>
        </p:blipFill>
        <p:spPr>
          <a:xfrm>
            <a:off x="3464950" y="1497000"/>
            <a:ext cx="1025590" cy="1046700"/>
          </a:xfrm>
          <a:prstGeom prst="rect">
            <a:avLst/>
          </a:prstGeom>
          <a:noFill/>
          <a:ln>
            <a:noFill/>
          </a:ln>
        </p:spPr>
      </p:pic>
      <p:sp>
        <p:nvSpPr>
          <p:cNvPr id="118" name="Google Shape;118;p23"/>
          <p:cNvSpPr txBox="1"/>
          <p:nvPr/>
        </p:nvSpPr>
        <p:spPr>
          <a:xfrm>
            <a:off x="3426775" y="2923050"/>
            <a:ext cx="154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Step 3:</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Guest selects the items, adds to cart and place the order.</a:t>
            </a:r>
            <a:endParaRPr>
              <a:solidFill>
                <a:srgbClr val="FFFFFF"/>
              </a:solidFill>
              <a:latin typeface="Times New Roman"/>
              <a:ea typeface="Times New Roman"/>
              <a:cs typeface="Times New Roman"/>
              <a:sym typeface="Times New Roman"/>
            </a:endParaRPr>
          </a:p>
        </p:txBody>
      </p:sp>
      <p:sp>
        <p:nvSpPr>
          <p:cNvPr id="119" name="Google Shape;119;p23"/>
          <p:cNvSpPr txBox="1"/>
          <p:nvPr/>
        </p:nvSpPr>
        <p:spPr>
          <a:xfrm>
            <a:off x="5015350" y="2923050"/>
            <a:ext cx="154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Step 4:</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Guest can pay the bill online after placing the order.</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p:txBody>
      </p:sp>
      <p:pic>
        <p:nvPicPr>
          <p:cNvPr id="120" name="Google Shape;120;p23"/>
          <p:cNvPicPr preferRelativeResize="0"/>
          <p:nvPr/>
        </p:nvPicPr>
        <p:blipFill>
          <a:blip r:embed="rId6">
            <a:alphaModFix/>
          </a:blip>
          <a:stretch>
            <a:fillRect/>
          </a:stretch>
        </p:blipFill>
        <p:spPr>
          <a:xfrm>
            <a:off x="5125825" y="1424063"/>
            <a:ext cx="1108200" cy="1131065"/>
          </a:xfrm>
          <a:prstGeom prst="rect">
            <a:avLst/>
          </a:prstGeom>
          <a:noFill/>
          <a:ln>
            <a:noFill/>
          </a:ln>
        </p:spPr>
      </p:pic>
      <p:sp>
        <p:nvSpPr>
          <p:cNvPr id="121" name="Google Shape;121;p23"/>
          <p:cNvSpPr txBox="1"/>
          <p:nvPr/>
        </p:nvSpPr>
        <p:spPr>
          <a:xfrm>
            <a:off x="6603925" y="779400"/>
            <a:ext cx="22284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Times New Roman"/>
                <a:ea typeface="Times New Roman"/>
                <a:cs typeface="Times New Roman"/>
                <a:sym typeface="Times New Roman"/>
              </a:rPr>
              <a:t>The </a:t>
            </a:r>
            <a:r>
              <a:rPr lang="en" sz="1500">
                <a:solidFill>
                  <a:srgbClr val="FFFFFF"/>
                </a:solidFill>
                <a:latin typeface="Times New Roman"/>
                <a:ea typeface="Times New Roman"/>
                <a:cs typeface="Times New Roman"/>
                <a:sym typeface="Times New Roman"/>
              </a:rPr>
              <a:t>kitchen</a:t>
            </a:r>
            <a:r>
              <a:rPr lang="en" sz="1500">
                <a:solidFill>
                  <a:srgbClr val="FFFFFF"/>
                </a:solidFill>
                <a:latin typeface="Times New Roman"/>
                <a:ea typeface="Times New Roman"/>
                <a:cs typeface="Times New Roman"/>
                <a:sym typeface="Times New Roman"/>
              </a:rPr>
              <a:t> will be directly notified about the order and the time of preparation is shown to the customer on the webapp. So that the waiting time for the customer is minimized.</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FFFFFF"/>
                </a:solidFill>
                <a:latin typeface="Times New Roman"/>
                <a:ea typeface="Times New Roman"/>
                <a:cs typeface="Times New Roman"/>
                <a:sym typeface="Times New Roman"/>
              </a:rPr>
              <a:t>And this system will make reduce staff cost and by previous insights we can reduce food waste and increase the average order value for the restaurant</a:t>
            </a:r>
            <a:endParaRPr sz="15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solidFill>
                  <a:schemeClr val="lt1"/>
                </a:solidFill>
                <a:latin typeface="Times New Roman"/>
                <a:ea typeface="Times New Roman"/>
                <a:cs typeface="Times New Roman"/>
                <a:sym typeface="Times New Roman"/>
              </a:rPr>
              <a:t>Tools and Softwares</a:t>
            </a:r>
            <a:endParaRPr sz="3011">
              <a:solidFill>
                <a:schemeClr val="lt1"/>
              </a:solidFill>
              <a:latin typeface="Times New Roman"/>
              <a:ea typeface="Times New Roman"/>
              <a:cs typeface="Times New Roman"/>
              <a:sym typeface="Times New Roman"/>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Clr>
                <a:schemeClr val="lt1"/>
              </a:buClr>
              <a:buSzPct val="90243"/>
              <a:buFont typeface="Times New Roman"/>
              <a:buChar char="❖"/>
            </a:pPr>
            <a:r>
              <a:rPr lang="en" sz="2216">
                <a:solidFill>
                  <a:schemeClr val="lt1"/>
                </a:solidFill>
                <a:latin typeface="Times New Roman"/>
                <a:ea typeface="Times New Roman"/>
                <a:cs typeface="Times New Roman"/>
                <a:sym typeface="Times New Roman"/>
              </a:rPr>
              <a:t>The </a:t>
            </a:r>
            <a:r>
              <a:rPr lang="en" sz="2000">
                <a:solidFill>
                  <a:schemeClr val="lt1"/>
                </a:solidFill>
                <a:latin typeface="Times New Roman"/>
                <a:ea typeface="Times New Roman"/>
                <a:cs typeface="Times New Roman"/>
                <a:sym typeface="Times New Roman"/>
              </a:rPr>
              <a:t>web application is developed in Reactjs, Node.js, Express.js and Mongodb       (MERN stack).</a:t>
            </a:r>
            <a:endParaRPr sz="2000">
              <a:solidFill>
                <a:schemeClr val="lt1"/>
              </a:solidFill>
              <a:latin typeface="Times New Roman"/>
              <a:ea typeface="Times New Roman"/>
              <a:cs typeface="Times New Roman"/>
              <a:sym typeface="Times New Roman"/>
            </a:endParaRPr>
          </a:p>
          <a:p>
            <a:pPr indent="-346075" lvl="0" marL="457200" rtl="0" algn="l">
              <a:spcBef>
                <a:spcPts val="0"/>
              </a:spcBef>
              <a:spcAft>
                <a:spcPts val="0"/>
              </a:spcAft>
              <a:buClr>
                <a:schemeClr val="lt1"/>
              </a:buClr>
              <a:buSzPct val="100000"/>
              <a:buFont typeface="Times New Roman"/>
              <a:buChar char="❖"/>
            </a:pPr>
            <a:r>
              <a:rPr lang="en" sz="2000">
                <a:solidFill>
                  <a:schemeClr val="lt1"/>
                </a:solidFill>
                <a:latin typeface="Times New Roman"/>
                <a:ea typeface="Times New Roman"/>
                <a:cs typeface="Times New Roman"/>
                <a:sym typeface="Times New Roman"/>
              </a:rPr>
              <a:t>Software Requirements:  </a:t>
            </a:r>
            <a:endParaRPr sz="2000">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rPr lang="en" sz="2000">
                <a:solidFill>
                  <a:schemeClr val="lt1"/>
                </a:solidFill>
                <a:latin typeface="Times New Roman"/>
                <a:ea typeface="Times New Roman"/>
                <a:cs typeface="Times New Roman"/>
                <a:sym typeface="Times New Roman"/>
              </a:rPr>
              <a:t>Programming Language: JavaScript, Typescript, HTML, CSS                                         Development Frameworks: React.js, Node.js. Express, MongoDB                          Operating System: Windows                                                                               Development Environment: Visual Studio Code </a:t>
            </a:r>
            <a:endParaRPr sz="2000">
              <a:solidFill>
                <a:schemeClr val="lt1"/>
              </a:solidFill>
              <a:latin typeface="Times New Roman"/>
              <a:ea typeface="Times New Roman"/>
              <a:cs typeface="Times New Roman"/>
              <a:sym typeface="Times New Roman"/>
            </a:endParaRPr>
          </a:p>
          <a:p>
            <a:pPr indent="-346075" lvl="0" marL="457200" rtl="0" algn="l">
              <a:spcBef>
                <a:spcPts val="1200"/>
              </a:spcBef>
              <a:spcAft>
                <a:spcPts val="0"/>
              </a:spcAft>
              <a:buClr>
                <a:schemeClr val="lt1"/>
              </a:buClr>
              <a:buSzPct val="100000"/>
              <a:buFont typeface="Times New Roman"/>
              <a:buChar char="❖"/>
            </a:pPr>
            <a:r>
              <a:rPr lang="en" sz="2000">
                <a:solidFill>
                  <a:schemeClr val="lt1"/>
                </a:solidFill>
                <a:latin typeface="Times New Roman"/>
                <a:ea typeface="Times New Roman"/>
                <a:cs typeface="Times New Roman"/>
                <a:sym typeface="Times New Roman"/>
              </a:rPr>
              <a:t>Hardware Identification:</a:t>
            </a:r>
            <a:endParaRPr sz="2000">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2000">
                <a:solidFill>
                  <a:schemeClr val="lt1"/>
                </a:solidFill>
                <a:latin typeface="Times New Roman"/>
                <a:ea typeface="Times New Roman"/>
                <a:cs typeface="Times New Roman"/>
                <a:sym typeface="Times New Roman"/>
              </a:rPr>
              <a:t> Display unit- Laptop Display  Minimum of 4GB RAM  Requires i3 processor  Minimum of 2GB memory  A handheld smartphone with internet access</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solidFill>
                  <a:schemeClr val="lt1"/>
                </a:solidFill>
                <a:latin typeface="Times New Roman"/>
                <a:ea typeface="Times New Roman"/>
                <a:cs typeface="Times New Roman"/>
                <a:sym typeface="Times New Roman"/>
              </a:rPr>
              <a:t>Result</a:t>
            </a:r>
            <a:endParaRPr sz="3011">
              <a:solidFill>
                <a:schemeClr val="lt1"/>
              </a:solidFill>
              <a:latin typeface="Times New Roman"/>
              <a:ea typeface="Times New Roman"/>
              <a:cs typeface="Times New Roman"/>
              <a:sym typeface="Times New Roman"/>
            </a:endParaRPr>
          </a:p>
        </p:txBody>
      </p:sp>
      <p:sp>
        <p:nvSpPr>
          <p:cNvPr id="133" name="Google Shape;133;p25"/>
          <p:cNvSpPr txBox="1"/>
          <p:nvPr>
            <p:ph idx="1" type="body"/>
          </p:nvPr>
        </p:nvSpPr>
        <p:spPr>
          <a:xfrm>
            <a:off x="311700" y="1152475"/>
            <a:ext cx="8520600" cy="387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chemeClr val="lt1"/>
                </a:solidFill>
                <a:latin typeface="Times New Roman"/>
                <a:ea typeface="Times New Roman"/>
                <a:cs typeface="Times New Roman"/>
                <a:sym typeface="Times New Roman"/>
              </a:rPr>
              <a:t>The proposed system provides a low cost, efficient, convenient and easy to use system for placing orders for food in hotels and restaurants. This system is user-friendly and also ensures good quality of service and customer satisfaction. the restaurant owners benefit of many advantages such as elimination of traditional ordering stage which is the main factor of the staffs wasting time. A better and easier management of the store in busy times and avoid congestion at the checkout counter are other advantages of this model and also analyzing processes and customer behavior can be done in order to develop the business better.</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solidFill>
                  <a:schemeClr val="lt1"/>
                </a:solidFill>
                <a:latin typeface="Times New Roman"/>
                <a:ea typeface="Times New Roman"/>
                <a:cs typeface="Times New Roman"/>
                <a:sym typeface="Times New Roman"/>
              </a:rPr>
              <a:t>References</a:t>
            </a:r>
            <a:endParaRPr sz="3011">
              <a:solidFill>
                <a:schemeClr val="lt1"/>
              </a:solidFill>
              <a:latin typeface="Times New Roman"/>
              <a:ea typeface="Times New Roman"/>
              <a:cs typeface="Times New Roman"/>
              <a:sym typeface="Times New Roman"/>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lt1"/>
                </a:solidFill>
                <a:latin typeface="Times New Roman"/>
                <a:ea typeface="Times New Roman"/>
                <a:cs typeface="Times New Roman"/>
                <a:sym typeface="Times New Roman"/>
              </a:rPr>
              <a:t>[1] Akash Patil, Rinkesh Kalani,Bhavesh Patil,Sachin Shinde,Prof. S. M. Shedole ,  </a:t>
            </a:r>
            <a:r>
              <a:rPr lang="en" sz="1400">
                <a:solidFill>
                  <a:schemeClr val="accent6"/>
                </a:solidFill>
                <a:latin typeface="Times New Roman"/>
                <a:ea typeface="Times New Roman"/>
                <a:cs typeface="Times New Roman"/>
                <a:sym typeface="Times New Roman"/>
              </a:rPr>
              <a:t>”SMART RESTAURANT SYSTEM USING ANDROID”</a:t>
            </a:r>
            <a:r>
              <a:rPr lang="en" sz="1400">
                <a:solidFill>
                  <a:schemeClr val="lt1"/>
                </a:solidFill>
                <a:latin typeface="Times New Roman"/>
                <a:ea typeface="Times New Roman"/>
                <a:cs typeface="Times New Roman"/>
                <a:sym typeface="Times New Roman"/>
              </a:rPr>
              <a:t>,   International Journal of Technical Research and Applications, volume 5,     pp.78-80,   2017.</a:t>
            </a:r>
            <a:endParaRPr sz="14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solidFill>
                  <a:schemeClr val="lt1"/>
                </a:solidFill>
                <a:latin typeface="Times New Roman"/>
                <a:ea typeface="Times New Roman"/>
                <a:cs typeface="Times New Roman"/>
                <a:sym typeface="Times New Roman"/>
              </a:rPr>
              <a:t>[2] Renjith V Ravi,Amrutha N R,Amritha E,Haneena.P,Jaseena.T,</a:t>
            </a:r>
            <a:r>
              <a:rPr lang="en" sz="1400">
                <a:solidFill>
                  <a:schemeClr val="accent6"/>
                </a:solidFill>
                <a:latin typeface="Times New Roman"/>
                <a:ea typeface="Times New Roman"/>
                <a:cs typeface="Times New Roman"/>
                <a:sym typeface="Times New Roman"/>
              </a:rPr>
              <a:t>“An Android Based Restaurant Automation System with Touch Screen “</a:t>
            </a:r>
            <a:r>
              <a:rPr lang="en" sz="1400">
                <a:solidFill>
                  <a:schemeClr val="lt1"/>
                </a:solidFill>
                <a:latin typeface="Times New Roman"/>
                <a:ea typeface="Times New Roman"/>
                <a:cs typeface="Times New Roman"/>
                <a:sym typeface="Times New Roman"/>
              </a:rPr>
              <a:t>,  International Conference on Inventive Systems and Control,PP.438-442,  2019.</a:t>
            </a:r>
            <a:endParaRPr sz="14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500">
                <a:solidFill>
                  <a:schemeClr val="lt1"/>
                </a:solidFill>
                <a:latin typeface="Times New Roman"/>
                <a:ea typeface="Times New Roman"/>
                <a:cs typeface="Times New Roman"/>
                <a:sym typeface="Times New Roman"/>
              </a:rPr>
              <a:t>[3] Dr. B. Shadaksharappa, Kotra Chaithanya, Suresh .J,  Mahesh R,Deepak Kumar </a:t>
            </a:r>
            <a:r>
              <a:rPr b="1" lang="en" sz="1500">
                <a:solidFill>
                  <a:schemeClr val="accent6"/>
                </a:solidFill>
                <a:latin typeface="Times New Roman"/>
                <a:ea typeface="Times New Roman"/>
                <a:cs typeface="Times New Roman"/>
                <a:sym typeface="Times New Roman"/>
              </a:rPr>
              <a:t>“</a:t>
            </a:r>
            <a:r>
              <a:rPr lang="en" sz="1500">
                <a:solidFill>
                  <a:schemeClr val="accent6"/>
                </a:solidFill>
                <a:latin typeface="Times New Roman"/>
                <a:ea typeface="Times New Roman"/>
                <a:cs typeface="Times New Roman"/>
                <a:sym typeface="Times New Roman"/>
              </a:rPr>
              <a:t>A Model for Ordering In Restaurant Based On Qr Code Without Presence Of A Waiter At The Table” </a:t>
            </a:r>
            <a:r>
              <a:rPr lang="en" sz="1500">
                <a:solidFill>
                  <a:schemeClr val="lt1"/>
                </a:solidFill>
                <a:latin typeface="Times New Roman"/>
                <a:ea typeface="Times New Roman"/>
                <a:cs typeface="Times New Roman"/>
                <a:sym typeface="Times New Roman"/>
              </a:rPr>
              <a:t>, IJERCSE Vol 5,  2018.</a:t>
            </a:r>
            <a:endParaRPr sz="15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solidFill>
                  <a:schemeClr val="lt1"/>
                </a:solidFill>
                <a:latin typeface="Times New Roman"/>
                <a:ea typeface="Times New Roman"/>
                <a:cs typeface="Times New Roman"/>
                <a:sym typeface="Times New Roman"/>
              </a:rPr>
              <a:t>[4] Diogo Davidson Albuquerque ,Vinod Kumar Shukla ,  Amit Verma </a:t>
            </a:r>
            <a:r>
              <a:rPr lang="en" sz="1600">
                <a:solidFill>
                  <a:schemeClr val="accent6"/>
                </a:solidFill>
                <a:latin typeface="Times New Roman"/>
                <a:ea typeface="Times New Roman"/>
                <a:cs typeface="Times New Roman"/>
                <a:sym typeface="Times New Roman"/>
              </a:rPr>
              <a:t>“Enhancing Sustainable Customer Dining Experience Through QR Code and   Geo-Fencing”, </a:t>
            </a:r>
            <a:r>
              <a:rPr lang="en" sz="1400">
                <a:solidFill>
                  <a:schemeClr val="lt1"/>
                </a:solidFill>
                <a:latin typeface="Times New Roman"/>
                <a:ea typeface="Times New Roman"/>
                <a:cs typeface="Times New Roman"/>
                <a:sym typeface="Times New Roman"/>
              </a:rPr>
              <a:t>International Conference on Computation, Automation and Knowledge Management  ,2020.</a:t>
            </a:r>
            <a:endParaRPr sz="14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solidFill>
                  <a:schemeClr val="lt1"/>
                </a:solidFill>
                <a:latin typeface="Times New Roman"/>
                <a:ea typeface="Times New Roman"/>
                <a:cs typeface="Times New Roman"/>
                <a:sym typeface="Times New Roman"/>
              </a:rPr>
              <a:t>[5] Syed Rameez C R, Sreerag M,Urmila PIllai L V,Anjaly J,Abitha Abbas,</a:t>
            </a:r>
            <a:r>
              <a:rPr lang="en" sz="1400">
                <a:solidFill>
                  <a:schemeClr val="accent6"/>
                </a:solidFill>
                <a:latin typeface="Times New Roman"/>
                <a:ea typeface="Times New Roman"/>
                <a:cs typeface="Times New Roman"/>
                <a:sym typeface="Times New Roman"/>
              </a:rPr>
              <a:t>”QR CODE BASED SMART DINING SYSTEM”</a:t>
            </a:r>
            <a:r>
              <a:rPr lang="en" sz="1400">
                <a:solidFill>
                  <a:schemeClr val="lt1"/>
                </a:solidFill>
                <a:latin typeface="Times New Roman"/>
                <a:ea typeface="Times New Roman"/>
                <a:cs typeface="Times New Roman"/>
                <a:sym typeface="Times New Roman"/>
              </a:rPr>
              <a:t>,Journal of Engineering Science,   volume 11,    PP.433-438, 2020.</a:t>
            </a:r>
            <a:endParaRPr sz="14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solidFill>
                  <a:schemeClr val="lt1"/>
                </a:solidFill>
                <a:latin typeface="Times New Roman"/>
                <a:ea typeface="Times New Roman"/>
                <a:cs typeface="Times New Roman"/>
                <a:sym typeface="Times New Roman"/>
              </a:rPr>
              <a:t>[6] Shraddha S. Dhoke, Tanvi K. Mhatre, Prof. Prashant H. Rathod</a:t>
            </a:r>
            <a:r>
              <a:rPr i="1" lang="en" sz="1400">
                <a:solidFill>
                  <a:schemeClr val="lt1"/>
                </a:solidFill>
                <a:latin typeface="Times New Roman"/>
                <a:ea typeface="Times New Roman"/>
                <a:cs typeface="Times New Roman"/>
                <a:sym typeface="Times New Roman"/>
              </a:rPr>
              <a:t>,</a:t>
            </a:r>
            <a:r>
              <a:rPr lang="en" sz="1400">
                <a:solidFill>
                  <a:schemeClr val="accent6"/>
                </a:solidFill>
                <a:latin typeface="Times New Roman"/>
                <a:ea typeface="Times New Roman"/>
                <a:cs typeface="Times New Roman"/>
                <a:sym typeface="Times New Roman"/>
              </a:rPr>
              <a:t>”Smart Restaurant Using QR Code”</a:t>
            </a:r>
            <a:r>
              <a:rPr lang="en" sz="1400">
                <a:solidFill>
                  <a:schemeClr val="lt1"/>
                </a:solidFill>
                <a:latin typeface="Times New Roman"/>
                <a:ea typeface="Times New Roman"/>
                <a:cs typeface="Times New Roman"/>
                <a:sym typeface="Times New Roman"/>
              </a:rPr>
              <a:t>,International Journal of Advance Research in Engineering, Science &amp; Technology,  volume 4,  2017.</a:t>
            </a:r>
            <a:endParaRPr sz="14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Thank You….!</a:t>
            </a:r>
            <a:endParaRPr sz="41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solidFill>
                  <a:schemeClr val="lt1"/>
                </a:solidFill>
                <a:latin typeface="Times New Roman"/>
                <a:ea typeface="Times New Roman"/>
                <a:cs typeface="Times New Roman"/>
                <a:sym typeface="Times New Roman"/>
              </a:rPr>
              <a:t>Contents</a:t>
            </a:r>
            <a:endParaRPr sz="3011">
              <a:solidFill>
                <a:schemeClr val="lt1"/>
              </a:solidFill>
              <a:latin typeface="Times New Roman"/>
              <a:ea typeface="Times New Roman"/>
              <a:cs typeface="Times New Roman"/>
              <a:sym typeface="Times New Roman"/>
            </a:endParaRPr>
          </a:p>
        </p:txBody>
      </p:sp>
      <p:sp>
        <p:nvSpPr>
          <p:cNvPr id="63" name="Google Shape;63;p14"/>
          <p:cNvSpPr txBox="1"/>
          <p:nvPr>
            <p:ph idx="1" type="body"/>
          </p:nvPr>
        </p:nvSpPr>
        <p:spPr>
          <a:xfrm>
            <a:off x="311700" y="1189750"/>
            <a:ext cx="8520600" cy="3416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Objective</a:t>
            </a:r>
            <a:endParaRPr sz="2000">
              <a:solidFill>
                <a:schemeClr val="lt1"/>
              </a:solidFill>
              <a:latin typeface="Times New Roman"/>
              <a:ea typeface="Times New Roman"/>
              <a:cs typeface="Times New Roman"/>
              <a:sym typeface="Times New Roman"/>
            </a:endParaRPr>
          </a:p>
          <a:p>
            <a:pPr indent="-355600" lvl="0" marL="457200" rtl="0" algn="l">
              <a:lnSpc>
                <a:spcPct val="95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Literature Survey</a:t>
            </a:r>
            <a:endParaRPr sz="2000">
              <a:solidFill>
                <a:schemeClr val="lt1"/>
              </a:solidFill>
              <a:latin typeface="Times New Roman"/>
              <a:ea typeface="Times New Roman"/>
              <a:cs typeface="Times New Roman"/>
              <a:sym typeface="Times New Roman"/>
            </a:endParaRPr>
          </a:p>
          <a:p>
            <a:pPr indent="-355600" lvl="0" marL="457200" rtl="0" algn="l">
              <a:lnSpc>
                <a:spcPct val="95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Comparison Table of Literature Survey</a:t>
            </a:r>
            <a:endParaRPr sz="2000">
              <a:solidFill>
                <a:schemeClr val="lt1"/>
              </a:solidFill>
              <a:latin typeface="Times New Roman"/>
              <a:ea typeface="Times New Roman"/>
              <a:cs typeface="Times New Roman"/>
              <a:sym typeface="Times New Roman"/>
            </a:endParaRPr>
          </a:p>
          <a:p>
            <a:pPr indent="-355600" lvl="0" marL="457200" rtl="0" algn="l">
              <a:lnSpc>
                <a:spcPct val="95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Problem Formulation</a:t>
            </a:r>
            <a:endParaRPr sz="2000">
              <a:solidFill>
                <a:schemeClr val="lt1"/>
              </a:solidFill>
              <a:latin typeface="Times New Roman"/>
              <a:ea typeface="Times New Roman"/>
              <a:cs typeface="Times New Roman"/>
              <a:sym typeface="Times New Roman"/>
            </a:endParaRPr>
          </a:p>
          <a:p>
            <a:pPr indent="-355600" lvl="0" marL="457200" rtl="0" algn="l">
              <a:lnSpc>
                <a:spcPct val="95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Tools used for Implementation</a:t>
            </a:r>
            <a:endParaRPr sz="2000">
              <a:solidFill>
                <a:schemeClr val="lt1"/>
              </a:solidFill>
              <a:latin typeface="Times New Roman"/>
              <a:ea typeface="Times New Roman"/>
              <a:cs typeface="Times New Roman"/>
              <a:sym typeface="Times New Roman"/>
            </a:endParaRPr>
          </a:p>
          <a:p>
            <a:pPr indent="-355600" lvl="0" marL="457200" rtl="0" algn="l">
              <a:lnSpc>
                <a:spcPct val="95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Result</a:t>
            </a:r>
            <a:endParaRPr sz="2000">
              <a:solidFill>
                <a:schemeClr val="lt1"/>
              </a:solidFill>
              <a:latin typeface="Times New Roman"/>
              <a:ea typeface="Times New Roman"/>
              <a:cs typeface="Times New Roman"/>
              <a:sym typeface="Times New Roman"/>
            </a:endParaRPr>
          </a:p>
          <a:p>
            <a:pPr indent="-355600" lvl="0" marL="457200" rtl="0" algn="l">
              <a:lnSpc>
                <a:spcPct val="95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References</a:t>
            </a:r>
            <a:endParaRPr sz="2000">
              <a:solidFill>
                <a:schemeClr val="lt1"/>
              </a:solidFill>
              <a:latin typeface="Times New Roman"/>
              <a:ea typeface="Times New Roman"/>
              <a:cs typeface="Times New Roman"/>
              <a:sym typeface="Times New Roman"/>
            </a:endParaRPr>
          </a:p>
          <a:p>
            <a:pPr indent="0" lvl="0" marL="457200" rtl="0" algn="l">
              <a:lnSpc>
                <a:spcPct val="95000"/>
              </a:lnSpc>
              <a:spcBef>
                <a:spcPts val="1200"/>
              </a:spcBef>
              <a:spcAft>
                <a:spcPts val="1200"/>
              </a:spcAft>
              <a:buNone/>
            </a:pPr>
            <a:r>
              <a:t/>
            </a:r>
            <a:endParaRPr sz="225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solidFill>
                  <a:schemeClr val="lt1"/>
                </a:solidFill>
                <a:latin typeface="Times New Roman"/>
                <a:ea typeface="Times New Roman"/>
                <a:cs typeface="Times New Roman"/>
                <a:sym typeface="Times New Roman"/>
              </a:rPr>
              <a:t>Objective</a:t>
            </a:r>
            <a:endParaRPr sz="3011">
              <a:solidFill>
                <a:schemeClr val="lt1"/>
              </a:solidFill>
              <a:latin typeface="Times New Roman"/>
              <a:ea typeface="Times New Roman"/>
              <a:cs typeface="Times New Roman"/>
              <a:sym typeface="Times New Roman"/>
            </a:endParaRPr>
          </a:p>
        </p:txBody>
      </p:sp>
      <p:sp>
        <p:nvSpPr>
          <p:cNvPr id="69" name="Google Shape;69;p15"/>
          <p:cNvSpPr txBox="1"/>
          <p:nvPr>
            <p:ph idx="1" type="body"/>
          </p:nvPr>
        </p:nvSpPr>
        <p:spPr>
          <a:xfrm>
            <a:off x="311700" y="11400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Font typeface="Arial"/>
              <a:buNone/>
            </a:pPr>
            <a:r>
              <a:rPr lang="en" sz="2000">
                <a:solidFill>
                  <a:schemeClr val="lt1"/>
                </a:solidFill>
                <a:latin typeface="Times New Roman"/>
                <a:ea typeface="Times New Roman"/>
                <a:cs typeface="Times New Roman"/>
                <a:sym typeface="Times New Roman"/>
              </a:rPr>
              <a:t>The objective of our project “QR based ordering in </a:t>
            </a:r>
            <a:r>
              <a:rPr lang="en" sz="2000">
                <a:solidFill>
                  <a:schemeClr val="lt1"/>
                </a:solidFill>
                <a:latin typeface="Times New Roman"/>
                <a:ea typeface="Times New Roman"/>
                <a:cs typeface="Times New Roman"/>
                <a:sym typeface="Times New Roman"/>
              </a:rPr>
              <a:t>restaurants</a:t>
            </a:r>
            <a:r>
              <a:rPr lang="en" sz="2000">
                <a:solidFill>
                  <a:schemeClr val="lt1"/>
                </a:solidFill>
                <a:latin typeface="Times New Roman"/>
                <a:ea typeface="Times New Roman"/>
                <a:cs typeface="Times New Roman"/>
                <a:sym typeface="Times New Roman"/>
              </a:rPr>
              <a:t>” is to increase the customer's dining experience by fastening the existing restaurant services and to simplify the ordering and bill payment systems to minimize the workload of the restaurant and hotel owners.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73600" y="113700"/>
            <a:ext cx="90042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solidFill>
                  <a:schemeClr val="lt1"/>
                </a:solidFill>
                <a:latin typeface="Times New Roman"/>
                <a:ea typeface="Times New Roman"/>
                <a:cs typeface="Times New Roman"/>
                <a:sym typeface="Times New Roman"/>
              </a:rPr>
              <a:t>Literature Survey </a:t>
            </a:r>
            <a:endParaRPr sz="3000">
              <a:solidFill>
                <a:schemeClr val="lt1"/>
              </a:solidFill>
              <a:latin typeface="Times New Roman"/>
              <a:ea typeface="Times New Roman"/>
              <a:cs typeface="Times New Roman"/>
              <a:sym typeface="Times New Roman"/>
            </a:endParaRPr>
          </a:p>
        </p:txBody>
      </p:sp>
      <p:graphicFrame>
        <p:nvGraphicFramePr>
          <p:cNvPr id="75" name="Google Shape;75;p16"/>
          <p:cNvGraphicFramePr/>
          <p:nvPr/>
        </p:nvGraphicFramePr>
        <p:xfrm>
          <a:off x="139838" y="695585"/>
          <a:ext cx="3000000" cy="3000000"/>
        </p:xfrm>
        <a:graphic>
          <a:graphicData uri="http://schemas.openxmlformats.org/drawingml/2006/table">
            <a:tbl>
              <a:tblPr>
                <a:noFill/>
                <a:tableStyleId>{70EA329B-9BFD-4CF0-8239-06995008548D}</a:tableStyleId>
              </a:tblPr>
              <a:tblGrid>
                <a:gridCol w="2633675"/>
                <a:gridCol w="6238050"/>
              </a:tblGrid>
              <a:tr h="477475">
                <a:tc>
                  <a:txBody>
                    <a:bodyPr/>
                    <a:lstStyle/>
                    <a:p>
                      <a:pPr indent="0" lvl="0" marL="0" rtl="0" algn="l">
                        <a:spcBef>
                          <a:spcPts val="0"/>
                        </a:spcBef>
                        <a:spcAft>
                          <a:spcPts val="0"/>
                        </a:spcAft>
                        <a:buNone/>
                      </a:pPr>
                      <a:r>
                        <a:rPr lang="en" sz="2000">
                          <a:solidFill>
                            <a:schemeClr val="lt1"/>
                          </a:solidFill>
                          <a:latin typeface="Times New Roman"/>
                          <a:ea typeface="Times New Roman"/>
                          <a:cs typeface="Times New Roman"/>
                          <a:sym typeface="Times New Roman"/>
                        </a:rPr>
                        <a:t>Title</a:t>
                      </a:r>
                      <a:endParaRPr sz="20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latin typeface="Times New Roman"/>
                          <a:ea typeface="Times New Roman"/>
                          <a:cs typeface="Times New Roman"/>
                          <a:sym typeface="Times New Roman"/>
                        </a:rPr>
                        <a:t>Concept</a:t>
                      </a:r>
                      <a:endParaRPr sz="20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790650">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[1] Akash Patil, Rinkesh Kalani,</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Bhavesh Patil,Sachin Shinde,</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 Prof. S. M. Shedole ,  </a:t>
                      </a:r>
                      <a:r>
                        <a:rPr lang="en" sz="1200">
                          <a:solidFill>
                            <a:schemeClr val="accent6"/>
                          </a:solidFill>
                          <a:latin typeface="Times New Roman"/>
                          <a:ea typeface="Times New Roman"/>
                          <a:cs typeface="Times New Roman"/>
                          <a:sym typeface="Times New Roman"/>
                        </a:rPr>
                        <a:t>”SMART RESTAURANT SYSTEM USING</a:t>
                      </a:r>
                      <a:endParaRPr sz="1200">
                        <a:solidFill>
                          <a:schemeClr val="accent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accent6"/>
                          </a:solidFill>
                          <a:latin typeface="Times New Roman"/>
                          <a:ea typeface="Times New Roman"/>
                          <a:cs typeface="Times New Roman"/>
                          <a:sym typeface="Times New Roman"/>
                        </a:rPr>
                        <a:t>ANDROID”</a:t>
                      </a:r>
                      <a:r>
                        <a:rPr lang="en" sz="1200">
                          <a:solidFill>
                            <a:schemeClr val="lt1"/>
                          </a:solidFill>
                          <a:latin typeface="Times New Roman"/>
                          <a:ea typeface="Times New Roman"/>
                          <a:cs typeface="Times New Roman"/>
                          <a:sym typeface="Times New Roman"/>
                        </a:rPr>
                        <a:t>,   International Journal of Technical Research and Applications, volume 5,     pp.78-80,   2017.</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Problem Statement</a:t>
                      </a:r>
                      <a:r>
                        <a:rPr lang="en" sz="1200">
                          <a:solidFill>
                            <a:schemeClr val="accent6"/>
                          </a:solidFill>
                          <a:latin typeface="Times New Roman"/>
                          <a:ea typeface="Times New Roman"/>
                          <a:cs typeface="Times New Roman"/>
                          <a:sym typeface="Times New Roman"/>
                        </a:rPr>
                        <a:t>:</a:t>
                      </a:r>
                      <a:r>
                        <a:rPr lang="en" sz="1200">
                          <a:solidFill>
                            <a:schemeClr val="lt1"/>
                          </a:solidFill>
                          <a:latin typeface="Times New Roman"/>
                          <a:ea typeface="Times New Roman"/>
                          <a:cs typeface="Times New Roman"/>
                          <a:sym typeface="Times New Roman"/>
                        </a:rPr>
                        <a:t>C</a:t>
                      </a:r>
                      <a:r>
                        <a:rPr lang="en" sz="1200">
                          <a:solidFill>
                            <a:schemeClr val="lt1"/>
                          </a:solidFill>
                          <a:latin typeface="Times New Roman"/>
                          <a:ea typeface="Times New Roman"/>
                          <a:cs typeface="Times New Roman"/>
                          <a:sym typeface="Times New Roman"/>
                        </a:rPr>
                        <a:t>ustomers first browse through the menu of the restaurant and then wait for a waiter to come and take orders.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Proposed Method:</a:t>
                      </a:r>
                      <a:r>
                        <a:rPr lang="en" sz="1200">
                          <a:solidFill>
                            <a:schemeClr val="lt1"/>
                          </a:solidFill>
                          <a:latin typeface="Times New Roman"/>
                          <a:ea typeface="Times New Roman"/>
                          <a:cs typeface="Times New Roman"/>
                          <a:sym typeface="Times New Roman"/>
                        </a:rPr>
                        <a:t>This paper proposes an digital system that uses wireless communication, a centralized database and an android application to place the order without even waiting for waiter.The android application installed in the  device,,contain all the menu details with picture of items.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Result: </a:t>
                      </a:r>
                      <a:r>
                        <a:rPr lang="en" sz="1200">
                          <a:solidFill>
                            <a:schemeClr val="lt1"/>
                          </a:solidFill>
                          <a:latin typeface="Times New Roman"/>
                          <a:ea typeface="Times New Roman"/>
                          <a:cs typeface="Times New Roman"/>
                          <a:sym typeface="Times New Roman"/>
                        </a:rPr>
                        <a:t>This will remove the manual process of food ordering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Merit:</a:t>
                      </a:r>
                      <a:r>
                        <a:rPr lang="en" sz="1200">
                          <a:solidFill>
                            <a:schemeClr val="lt1"/>
                          </a:solidFill>
                          <a:latin typeface="Times New Roman"/>
                          <a:ea typeface="Times New Roman"/>
                          <a:cs typeface="Times New Roman"/>
                          <a:sym typeface="Times New Roman"/>
                        </a:rPr>
                        <a:t>This system will help in reducing the waiting time of customers in the restaurant.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Demerit:</a:t>
                      </a:r>
                      <a:r>
                        <a:rPr lang="en" sz="1200">
                          <a:solidFill>
                            <a:schemeClr val="lt1"/>
                          </a:solidFill>
                          <a:latin typeface="Times New Roman"/>
                          <a:ea typeface="Times New Roman"/>
                          <a:cs typeface="Times New Roman"/>
                          <a:sym typeface="Times New Roman"/>
                        </a:rPr>
                        <a:t>The customer needs to install the android application.</a:t>
                      </a:r>
                      <a:endParaRPr sz="18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87075">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[2] Renjith V Ravi,Amrutha N R,</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Amritha E,Haneena.P,Jaseena.T,</a:t>
                      </a:r>
                      <a:endParaRPr sz="12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“An Android Based Restaurant Automation System with Touch </a:t>
                      </a:r>
                      <a:endParaRPr sz="12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Screen “</a:t>
                      </a:r>
                      <a:r>
                        <a:rPr lang="en" sz="1200">
                          <a:solidFill>
                            <a:schemeClr val="lt1"/>
                          </a:solidFill>
                          <a:latin typeface="Times New Roman"/>
                          <a:ea typeface="Times New Roman"/>
                          <a:cs typeface="Times New Roman"/>
                          <a:sym typeface="Times New Roman"/>
                        </a:rPr>
                        <a:t>,  International Conference on Inventive Systems and Control,</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PP.438-442,  2019.</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accent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Problem Statement:</a:t>
                      </a:r>
                      <a:r>
                        <a:rPr lang="en" sz="1200">
                          <a:solidFill>
                            <a:schemeClr val="lt1"/>
                          </a:solidFill>
                          <a:latin typeface="Times New Roman"/>
                          <a:ea typeface="Times New Roman"/>
                          <a:cs typeface="Times New Roman"/>
                          <a:sym typeface="Times New Roman"/>
                        </a:rPr>
                        <a:t>In most of the restaurants, the ordering of food items are doing manually, the disadvantage is  huge time consumption.</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Proposed Method:</a:t>
                      </a:r>
                      <a:r>
                        <a:rPr lang="en" sz="1200">
                          <a:solidFill>
                            <a:schemeClr val="lt1"/>
                          </a:solidFill>
                          <a:latin typeface="Times New Roman"/>
                          <a:ea typeface="Times New Roman"/>
                          <a:cs typeface="Times New Roman"/>
                          <a:sym typeface="Times New Roman"/>
                        </a:rPr>
                        <a:t>Here the individual tables in the restaurant are provided with a touch screen, represent each individual digital menu, and it facilitates the ordering. The customer can see all the available food items with its cost in the digital menu and can select the item.</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Result:</a:t>
                      </a:r>
                      <a:r>
                        <a:rPr lang="en" sz="1200">
                          <a:solidFill>
                            <a:schemeClr val="lt1"/>
                          </a:solidFill>
                          <a:latin typeface="Times New Roman"/>
                          <a:ea typeface="Times New Roman"/>
                          <a:cs typeface="Times New Roman"/>
                          <a:sym typeface="Times New Roman"/>
                        </a:rPr>
                        <a:t>The android based food ordering system helps the people to select the food items from the touch screen placed in the table and to see the cost of items.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Merit:</a:t>
                      </a:r>
                      <a:r>
                        <a:rPr lang="en" sz="1200">
                          <a:solidFill>
                            <a:schemeClr val="lt1"/>
                          </a:solidFill>
                          <a:latin typeface="Times New Roman"/>
                          <a:ea typeface="Times New Roman"/>
                          <a:cs typeface="Times New Roman"/>
                          <a:sym typeface="Times New Roman"/>
                        </a:rPr>
                        <a:t> It  reduce the need for the printing of many copies of the menu card.</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Demerit: </a:t>
                      </a:r>
                      <a:r>
                        <a:rPr lang="en" sz="1200">
                          <a:solidFill>
                            <a:schemeClr val="lt1"/>
                          </a:solidFill>
                          <a:latin typeface="Times New Roman"/>
                          <a:ea typeface="Times New Roman"/>
                          <a:cs typeface="Times New Roman"/>
                          <a:sym typeface="Times New Roman"/>
                        </a:rPr>
                        <a:t>Touch screens are Costly to install in every table and it consumes more power..</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79" name="Shape 79"/>
        <p:cNvGrpSpPr/>
        <p:nvPr/>
      </p:nvGrpSpPr>
      <p:grpSpPr>
        <a:xfrm>
          <a:off x="0" y="0"/>
          <a:ext cx="0" cy="0"/>
          <a:chOff x="0" y="0"/>
          <a:chExt cx="0" cy="0"/>
        </a:xfrm>
      </p:grpSpPr>
      <p:graphicFrame>
        <p:nvGraphicFramePr>
          <p:cNvPr id="80" name="Google Shape;80;p17"/>
          <p:cNvGraphicFramePr/>
          <p:nvPr/>
        </p:nvGraphicFramePr>
        <p:xfrm>
          <a:off x="141288" y="107565"/>
          <a:ext cx="3000000" cy="3000000"/>
        </p:xfrm>
        <a:graphic>
          <a:graphicData uri="http://schemas.openxmlformats.org/drawingml/2006/table">
            <a:tbl>
              <a:tblPr>
                <a:noFill/>
                <a:tableStyleId>{70EA329B-9BFD-4CF0-8239-06995008548D}</a:tableStyleId>
              </a:tblPr>
              <a:tblGrid>
                <a:gridCol w="2634000"/>
                <a:gridCol w="6227425"/>
              </a:tblGrid>
              <a:tr h="1994525">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[3] Dr. B. Shadaksharappa, Kotra Chaithanya, Suresh .J,  Mahesh R,Deepak Kumar </a:t>
                      </a:r>
                      <a:r>
                        <a:rPr b="1" lang="en" sz="1200">
                          <a:solidFill>
                            <a:schemeClr val="accent6"/>
                          </a:solidFill>
                          <a:latin typeface="Times New Roman"/>
                          <a:ea typeface="Times New Roman"/>
                          <a:cs typeface="Times New Roman"/>
                          <a:sym typeface="Times New Roman"/>
                        </a:rPr>
                        <a:t>“</a:t>
                      </a:r>
                      <a:r>
                        <a:rPr lang="en" sz="1200">
                          <a:solidFill>
                            <a:schemeClr val="accent6"/>
                          </a:solidFill>
                          <a:latin typeface="Times New Roman"/>
                          <a:ea typeface="Times New Roman"/>
                          <a:cs typeface="Times New Roman"/>
                          <a:sym typeface="Times New Roman"/>
                        </a:rPr>
                        <a:t>A Model for Ordering In Restaurant Based On Qr Code Without Presence Of A Waiter At The Table” </a:t>
                      </a:r>
                      <a:r>
                        <a:rPr lang="en" sz="1200">
                          <a:solidFill>
                            <a:schemeClr val="lt1"/>
                          </a:solidFill>
                          <a:latin typeface="Times New Roman"/>
                          <a:ea typeface="Times New Roman"/>
                          <a:cs typeface="Times New Roman"/>
                          <a:sym typeface="Times New Roman"/>
                        </a:rPr>
                        <a:t>, IJERCSE Vol 5,  2018.</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Problem Statement</a:t>
                      </a:r>
                      <a:r>
                        <a:rPr b="1" lang="en" sz="1200">
                          <a:solidFill>
                            <a:schemeClr val="accent6"/>
                          </a:solidFill>
                          <a:latin typeface="Times New Roman"/>
                          <a:ea typeface="Times New Roman"/>
                          <a:cs typeface="Times New Roman"/>
                          <a:sym typeface="Times New Roman"/>
                        </a:rPr>
                        <a:t> :</a:t>
                      </a:r>
                      <a:r>
                        <a:rPr lang="en" sz="1200">
                          <a:solidFill>
                            <a:schemeClr val="accent6"/>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There is no facility of the online payment  , they need to pay the bill manually.</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Proposed Method</a:t>
                      </a:r>
                      <a:r>
                        <a:rPr b="1" lang="en" sz="1200">
                          <a:solidFill>
                            <a:schemeClr val="accent6"/>
                          </a:solidFill>
                          <a:latin typeface="Times New Roman"/>
                          <a:ea typeface="Times New Roman"/>
                          <a:cs typeface="Times New Roman"/>
                          <a:sym typeface="Times New Roman"/>
                        </a:rPr>
                        <a:t> : </a:t>
                      </a:r>
                      <a:r>
                        <a:rPr lang="en" sz="1200">
                          <a:solidFill>
                            <a:schemeClr val="lt1"/>
                          </a:solidFill>
                          <a:latin typeface="Times New Roman"/>
                          <a:ea typeface="Times New Roman"/>
                          <a:cs typeface="Times New Roman"/>
                          <a:sym typeface="Times New Roman"/>
                        </a:rPr>
                        <a:t>In the proposed model, in addition to viewing the menu and</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ordering, the system calculates the prices and sends the bill to the customer’s smartphone along with the connection link to the bank portal so that the customer can pay the bill electronically.</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Result </a:t>
                      </a:r>
                      <a:r>
                        <a:rPr b="1" lang="en" sz="1200">
                          <a:solidFill>
                            <a:schemeClr val="accent6"/>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Using QR Code in ordering process causes to remove physical ordering and payment.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Merits</a:t>
                      </a:r>
                      <a:r>
                        <a:rPr b="1" lang="en" sz="1200">
                          <a:solidFill>
                            <a:schemeClr val="accent6"/>
                          </a:solidFill>
                          <a:latin typeface="Times New Roman"/>
                          <a:ea typeface="Times New Roman"/>
                          <a:cs typeface="Times New Roman"/>
                          <a:sym typeface="Times New Roman"/>
                        </a:rPr>
                        <a:t> : </a:t>
                      </a:r>
                      <a:r>
                        <a:rPr lang="en" sz="1200">
                          <a:solidFill>
                            <a:schemeClr val="lt1"/>
                          </a:solidFill>
                          <a:latin typeface="Times New Roman"/>
                          <a:ea typeface="Times New Roman"/>
                          <a:cs typeface="Times New Roman"/>
                          <a:sym typeface="Times New Roman"/>
                        </a:rPr>
                        <a:t>Prevent errors in billing.</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Demerits</a:t>
                      </a:r>
                      <a:r>
                        <a:rPr b="1" lang="en" sz="1200">
                          <a:solidFill>
                            <a:schemeClr val="accent6"/>
                          </a:solidFill>
                          <a:latin typeface="Times New Roman"/>
                          <a:ea typeface="Times New Roman"/>
                          <a:cs typeface="Times New Roman"/>
                          <a:sym typeface="Times New Roman"/>
                        </a:rPr>
                        <a:t> : </a:t>
                      </a:r>
                      <a:r>
                        <a:rPr lang="en" sz="1200">
                          <a:solidFill>
                            <a:schemeClr val="lt1"/>
                          </a:solidFill>
                          <a:latin typeface="Times New Roman"/>
                          <a:ea typeface="Times New Roman"/>
                          <a:cs typeface="Times New Roman"/>
                          <a:sym typeface="Times New Roman"/>
                        </a:rPr>
                        <a:t>The QR code needs to be changed every time if there is any update of the menu item or price and this is the major problem here.</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811900">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[4] Diogo Davidson Albuquerque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Vinod Kumar Shukla ,  Amit Verma </a:t>
                      </a:r>
                      <a:r>
                        <a:rPr lang="en" sz="1200">
                          <a:solidFill>
                            <a:schemeClr val="accent6"/>
                          </a:solidFill>
                          <a:latin typeface="Times New Roman"/>
                          <a:ea typeface="Times New Roman"/>
                          <a:cs typeface="Times New Roman"/>
                          <a:sym typeface="Times New Roman"/>
                        </a:rPr>
                        <a:t>“Enhancing Sustainable Customer Dining Experience Through QR Code and   Geo-Fencing”, </a:t>
                      </a:r>
                      <a:r>
                        <a:rPr lang="en" sz="1200">
                          <a:solidFill>
                            <a:schemeClr val="lt1"/>
                          </a:solidFill>
                          <a:latin typeface="Times New Roman"/>
                          <a:ea typeface="Times New Roman"/>
                          <a:cs typeface="Times New Roman"/>
                          <a:sym typeface="Times New Roman"/>
                        </a:rPr>
                        <a:t>International Conference on Computation, Automation and Knowledge Management  ,2020.</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6"/>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Problem Statement : </a:t>
                      </a:r>
                      <a:r>
                        <a:rPr lang="en" sz="1200">
                          <a:solidFill>
                            <a:schemeClr val="lt1"/>
                          </a:solidFill>
                          <a:latin typeface="Times New Roman"/>
                          <a:ea typeface="Times New Roman"/>
                          <a:cs typeface="Times New Roman"/>
                          <a:sym typeface="Times New Roman"/>
                        </a:rPr>
                        <a:t>The Customer now a days , is looking for more detailed information like food being organic,sustainable etc.</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Proposed Method : </a:t>
                      </a:r>
                      <a:r>
                        <a:rPr lang="en" sz="1200">
                          <a:solidFill>
                            <a:schemeClr val="lt1"/>
                          </a:solidFill>
                          <a:latin typeface="Times New Roman"/>
                          <a:ea typeface="Times New Roman"/>
                          <a:cs typeface="Times New Roman"/>
                          <a:sym typeface="Times New Roman"/>
                        </a:rPr>
                        <a:t>In this paper we are discussing a concept of mobile application, which will work with QR code technology and in a coordinated way with Geo-Fencing technology Which will enhance the guest experience in a farm to table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Result : </a:t>
                      </a:r>
                      <a:r>
                        <a:rPr lang="en" sz="1200">
                          <a:solidFill>
                            <a:schemeClr val="lt1"/>
                          </a:solidFill>
                          <a:latin typeface="Times New Roman"/>
                          <a:ea typeface="Times New Roman"/>
                          <a:cs typeface="Times New Roman"/>
                          <a:sym typeface="Times New Roman"/>
                        </a:rPr>
                        <a:t>The proposed model has not only counted the supply chain of the industry to adhere to the technology enabled food product but at the same time has included the receiving area and the</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processing. Such capability will enhance the customer experience as well will assist to deploy a unique selling proposition to the restaurant as well.</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Merits : </a:t>
                      </a:r>
                      <a:r>
                        <a:rPr lang="en" sz="1200">
                          <a:solidFill>
                            <a:schemeClr val="lt1"/>
                          </a:solidFill>
                          <a:latin typeface="Times New Roman"/>
                          <a:ea typeface="Times New Roman"/>
                          <a:cs typeface="Times New Roman"/>
                          <a:sym typeface="Times New Roman"/>
                        </a:rPr>
                        <a:t>It is a user friendly and affordable technology.</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Demerits : </a:t>
                      </a:r>
                      <a:r>
                        <a:rPr lang="en" sz="1200">
                          <a:solidFill>
                            <a:schemeClr val="lt1"/>
                          </a:solidFill>
                          <a:latin typeface="Times New Roman"/>
                          <a:ea typeface="Times New Roman"/>
                          <a:cs typeface="Times New Roman"/>
                          <a:sym typeface="Times New Roman"/>
                        </a:rPr>
                        <a:t>The major disadvantages of the technology are the privacy issue and the service is only activated once the user allows it on his phone to consume more battery and disclose the details.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84" name="Shape 84"/>
        <p:cNvGrpSpPr/>
        <p:nvPr/>
      </p:nvGrpSpPr>
      <p:grpSpPr>
        <a:xfrm>
          <a:off x="0" y="0"/>
          <a:ext cx="0" cy="0"/>
          <a:chOff x="0" y="0"/>
          <a:chExt cx="0" cy="0"/>
        </a:xfrm>
      </p:grpSpPr>
      <p:graphicFrame>
        <p:nvGraphicFramePr>
          <p:cNvPr id="85" name="Google Shape;85;p18"/>
          <p:cNvGraphicFramePr/>
          <p:nvPr/>
        </p:nvGraphicFramePr>
        <p:xfrm>
          <a:off x="147500" y="125858"/>
          <a:ext cx="3000000" cy="3000000"/>
        </p:xfrm>
        <a:graphic>
          <a:graphicData uri="http://schemas.openxmlformats.org/drawingml/2006/table">
            <a:tbl>
              <a:tblPr>
                <a:noFill/>
                <a:tableStyleId>{70EA329B-9BFD-4CF0-8239-06995008548D}</a:tableStyleId>
              </a:tblPr>
              <a:tblGrid>
                <a:gridCol w="2620200"/>
                <a:gridCol w="5958625"/>
              </a:tblGrid>
              <a:tr h="1986300">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[5] </a:t>
                      </a:r>
                      <a:r>
                        <a:rPr lang="en" sz="1200">
                          <a:solidFill>
                            <a:schemeClr val="lt1"/>
                          </a:solidFill>
                          <a:latin typeface="Times New Roman"/>
                          <a:ea typeface="Times New Roman"/>
                          <a:cs typeface="Times New Roman"/>
                          <a:sym typeface="Times New Roman"/>
                        </a:rPr>
                        <a:t>Syed Rameez C R, Sreerag M,Urmila PIllai L V,Anjaly J,Abitha Abbas,</a:t>
                      </a:r>
                      <a:r>
                        <a:rPr lang="en" sz="1200">
                          <a:solidFill>
                            <a:schemeClr val="accent6"/>
                          </a:solidFill>
                          <a:latin typeface="Times New Roman"/>
                          <a:ea typeface="Times New Roman"/>
                          <a:cs typeface="Times New Roman"/>
                          <a:sym typeface="Times New Roman"/>
                        </a:rPr>
                        <a:t>”QR CODE BASED SMART DINING SYSTEM”</a:t>
                      </a:r>
                      <a:r>
                        <a:rPr lang="en" sz="1200">
                          <a:solidFill>
                            <a:schemeClr val="lt1"/>
                          </a:solidFill>
                          <a:latin typeface="Times New Roman"/>
                          <a:ea typeface="Times New Roman"/>
                          <a:cs typeface="Times New Roman"/>
                          <a:sym typeface="Times New Roman"/>
                        </a:rPr>
                        <a:t>,Journal of Engineering Science,   volume 11,    PP.433-438, 2020</a:t>
                      </a:r>
                      <a:endParaRPr>
                        <a:solidFill>
                          <a:schemeClr val="lt1"/>
                        </a:solidFill>
                      </a:endParaRPr>
                    </a:p>
                    <a:p>
                      <a:pPr indent="0" lvl="0" marL="0" rtl="0" algn="l">
                        <a:spcBef>
                          <a:spcPts val="0"/>
                        </a:spcBef>
                        <a:spcAft>
                          <a:spcPts val="0"/>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Problem Statement: </a:t>
                      </a:r>
                      <a:r>
                        <a:rPr lang="en" sz="1200">
                          <a:solidFill>
                            <a:schemeClr val="lt1"/>
                          </a:solidFill>
                          <a:latin typeface="Times New Roman"/>
                          <a:ea typeface="Times New Roman"/>
                          <a:cs typeface="Times New Roman"/>
                          <a:sym typeface="Times New Roman"/>
                        </a:rPr>
                        <a:t>The traditional method that is used commonly in hotels is by taking  the customer’s orders and writing it down on a piece of paper and then giving the order in the kitchen section.</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Proposed Method: </a:t>
                      </a:r>
                      <a:r>
                        <a:rPr lang="en" sz="1200">
                          <a:solidFill>
                            <a:schemeClr val="lt1"/>
                          </a:solidFill>
                          <a:latin typeface="Times New Roman"/>
                          <a:ea typeface="Times New Roman"/>
                          <a:cs typeface="Times New Roman"/>
                          <a:sym typeface="Times New Roman"/>
                        </a:rPr>
                        <a:t>The method proposed in this paper is that accessing the QR code for the ordering of the food in the restaurant.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Result: </a:t>
                      </a:r>
                      <a:r>
                        <a:rPr lang="en" sz="1200">
                          <a:solidFill>
                            <a:schemeClr val="lt1"/>
                          </a:solidFill>
                          <a:latin typeface="Times New Roman"/>
                          <a:ea typeface="Times New Roman"/>
                          <a:cs typeface="Times New Roman"/>
                          <a:sym typeface="Times New Roman"/>
                        </a:rPr>
                        <a:t>It </a:t>
                      </a:r>
                      <a:r>
                        <a:rPr lang="en" sz="1200">
                          <a:solidFill>
                            <a:schemeClr val="lt1"/>
                          </a:solidFill>
                          <a:latin typeface="Times New Roman"/>
                          <a:ea typeface="Times New Roman"/>
                          <a:cs typeface="Times New Roman"/>
                          <a:sym typeface="Times New Roman"/>
                        </a:rPr>
                        <a:t> increase the customer's dining experience by fastening the existing restaurant services.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Merit: </a:t>
                      </a:r>
                      <a:r>
                        <a:rPr lang="en" sz="1200">
                          <a:solidFill>
                            <a:schemeClr val="lt1"/>
                          </a:solidFill>
                          <a:latin typeface="Times New Roman"/>
                          <a:ea typeface="Times New Roman"/>
                          <a:cs typeface="Times New Roman"/>
                          <a:sym typeface="Times New Roman"/>
                        </a:rPr>
                        <a:t>This system will help in reducing the waiting time of customers in the restaurant.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Demerit: </a:t>
                      </a:r>
                      <a:r>
                        <a:rPr lang="en" sz="1200">
                          <a:solidFill>
                            <a:schemeClr val="lt1"/>
                          </a:solidFill>
                          <a:latin typeface="Times New Roman"/>
                          <a:ea typeface="Times New Roman"/>
                          <a:cs typeface="Times New Roman"/>
                          <a:sym typeface="Times New Roman"/>
                        </a:rPr>
                        <a:t>It needs to pay the bill manually.</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849650">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[6] Shraddha S. Dhoke, Tanvi K. Mhatre, Prof. Prashant H. Rathod</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i="1" lang="en" sz="1200">
                          <a:solidFill>
                            <a:schemeClr val="lt1"/>
                          </a:solidFill>
                          <a:latin typeface="Times New Roman"/>
                          <a:ea typeface="Times New Roman"/>
                          <a:cs typeface="Times New Roman"/>
                          <a:sym typeface="Times New Roman"/>
                        </a:rPr>
                        <a:t>,</a:t>
                      </a:r>
                      <a:r>
                        <a:rPr lang="en" sz="1200">
                          <a:solidFill>
                            <a:schemeClr val="accent6"/>
                          </a:solidFill>
                          <a:latin typeface="Times New Roman"/>
                          <a:ea typeface="Times New Roman"/>
                          <a:cs typeface="Times New Roman"/>
                          <a:sym typeface="Times New Roman"/>
                        </a:rPr>
                        <a:t>”Smart Restaurant Using QR Code”</a:t>
                      </a:r>
                      <a:r>
                        <a:rPr lang="en"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International Journal of Advance Research in Engineering, Science &amp;</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Technology,  volume 4,  2017.</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Problem Statement: </a:t>
                      </a:r>
                      <a:r>
                        <a:rPr lang="en" sz="1200">
                          <a:solidFill>
                            <a:schemeClr val="lt1"/>
                          </a:solidFill>
                          <a:latin typeface="Times New Roman"/>
                          <a:ea typeface="Times New Roman"/>
                          <a:cs typeface="Times New Roman"/>
                          <a:sym typeface="Times New Roman"/>
                        </a:rPr>
                        <a:t>The food ordering system looks simple,it may increase the workload of waiters,or may also be prone to human errors in noting down the orders when the number of customers increases during peak hours.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Proposed Method: </a:t>
                      </a:r>
                      <a:r>
                        <a:rPr lang="en" sz="1200">
                          <a:solidFill>
                            <a:schemeClr val="lt1"/>
                          </a:solidFill>
                          <a:latin typeface="Times New Roman"/>
                          <a:ea typeface="Times New Roman"/>
                          <a:cs typeface="Times New Roman"/>
                          <a:sym typeface="Times New Roman"/>
                        </a:rPr>
                        <a:t>In this proposed method it mainly aims in designing completely automated menu in restaurants with the help of smartphone using WIFI module and a LCD to provide a user -friendly environment.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Result: </a:t>
                      </a:r>
                      <a:r>
                        <a:rPr lang="en" sz="1200">
                          <a:solidFill>
                            <a:schemeClr val="lt1"/>
                          </a:solidFill>
                          <a:latin typeface="Times New Roman"/>
                          <a:ea typeface="Times New Roman"/>
                          <a:cs typeface="Times New Roman"/>
                          <a:sym typeface="Times New Roman"/>
                        </a:rPr>
                        <a:t>In this Smart Restaurant Management system is convenient,effective and easy which improves the restaurant’s performance,quality service and customer satisfaction and this is a fabulous system for the restaurant sector made by combining the QR code and Wireless technology.</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Merit: </a:t>
                      </a:r>
                      <a:r>
                        <a:rPr lang="en" sz="1200">
                          <a:solidFill>
                            <a:srgbClr val="FFFFFF"/>
                          </a:solidFill>
                          <a:latin typeface="Times New Roman"/>
                          <a:ea typeface="Times New Roman"/>
                          <a:cs typeface="Times New Roman"/>
                          <a:sym typeface="Times New Roman"/>
                        </a:rPr>
                        <a:t>There is no need of a person to take the order from the table.</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Demerit: </a:t>
                      </a:r>
                      <a:r>
                        <a:rPr lang="en" sz="1200">
                          <a:solidFill>
                            <a:schemeClr val="lt1"/>
                          </a:solidFill>
                          <a:latin typeface="Times New Roman"/>
                          <a:ea typeface="Times New Roman"/>
                          <a:cs typeface="Times New Roman"/>
                          <a:sym typeface="Times New Roman"/>
                        </a:rPr>
                        <a:t>There is no facility for online payment and LCD screens to be placed on every table will cost high.</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139400" y="110500"/>
            <a:ext cx="86928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solidFill>
                  <a:schemeClr val="lt1"/>
                </a:solidFill>
                <a:latin typeface="Times New Roman"/>
                <a:ea typeface="Times New Roman"/>
                <a:cs typeface="Times New Roman"/>
                <a:sym typeface="Times New Roman"/>
              </a:rPr>
              <a:t>Comparison Table</a:t>
            </a:r>
            <a:endParaRPr sz="3011">
              <a:solidFill>
                <a:schemeClr val="lt1"/>
              </a:solidFill>
              <a:latin typeface="Times New Roman"/>
              <a:ea typeface="Times New Roman"/>
              <a:cs typeface="Times New Roman"/>
              <a:sym typeface="Times New Roman"/>
            </a:endParaRPr>
          </a:p>
        </p:txBody>
      </p:sp>
      <p:graphicFrame>
        <p:nvGraphicFramePr>
          <p:cNvPr id="91" name="Google Shape;91;p19"/>
          <p:cNvGraphicFramePr/>
          <p:nvPr/>
        </p:nvGraphicFramePr>
        <p:xfrm>
          <a:off x="139400" y="829295"/>
          <a:ext cx="3000000" cy="3000000"/>
        </p:xfrm>
        <a:graphic>
          <a:graphicData uri="http://schemas.openxmlformats.org/drawingml/2006/table">
            <a:tbl>
              <a:tblPr>
                <a:noFill/>
                <a:tableStyleId>{70EA329B-9BFD-4CF0-8239-06995008548D}</a:tableStyleId>
              </a:tblPr>
              <a:tblGrid>
                <a:gridCol w="2068600"/>
                <a:gridCol w="3128050"/>
                <a:gridCol w="1792075"/>
                <a:gridCol w="1823150"/>
              </a:tblGrid>
              <a:tr h="534925">
                <a:tc>
                  <a:txBody>
                    <a:bodyPr/>
                    <a:lstStyle/>
                    <a:p>
                      <a:pPr indent="0" lvl="0" marL="0" rtl="0" algn="l">
                        <a:spcBef>
                          <a:spcPts val="0"/>
                        </a:spcBef>
                        <a:spcAft>
                          <a:spcPts val="0"/>
                        </a:spcAft>
                        <a:buNone/>
                      </a:pPr>
                      <a:r>
                        <a:rPr lang="en">
                          <a:solidFill>
                            <a:schemeClr val="lt1"/>
                          </a:solidFill>
                        </a:rPr>
                        <a:t>Title and Author</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Proposed methodology</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Merits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Demerits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31800">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[1] </a:t>
                      </a:r>
                      <a:r>
                        <a:rPr lang="en" sz="1200">
                          <a:solidFill>
                            <a:schemeClr val="accent6"/>
                          </a:solidFill>
                          <a:latin typeface="Times New Roman"/>
                          <a:ea typeface="Times New Roman"/>
                          <a:cs typeface="Times New Roman"/>
                          <a:sym typeface="Times New Roman"/>
                        </a:rPr>
                        <a:t>SMART RESTAURANT SYSTEM USING ANDROID </a:t>
                      </a:r>
                      <a:r>
                        <a:rPr lang="en" sz="1200">
                          <a:solidFill>
                            <a:schemeClr val="lt1"/>
                          </a:solidFill>
                          <a:latin typeface="Times New Roman"/>
                          <a:ea typeface="Times New Roman"/>
                          <a:cs typeface="Times New Roman"/>
                          <a:sym typeface="Times New Roman"/>
                        </a:rPr>
                        <a:t>Akash Patil, Rinkesh Kalani,Bhavesh Patil,Sachin Shinde,Prof. S. M. Shedole</a:t>
                      </a:r>
                      <a:endParaRPr sz="1200">
                        <a:solidFill>
                          <a:schemeClr val="accent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This paper proposes an digital system that uses wireless communication, a centralized database and an android application to place the order without even waiting for waiter.The android application installed in the  device,,contain all the menu details with picture of items.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This system will help in reducing the waiting time of customers in the restaurant.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The customer needs to install the android application.</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794425">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[2]</a:t>
                      </a:r>
                      <a:r>
                        <a:rPr lang="en" sz="1200">
                          <a:solidFill>
                            <a:schemeClr val="accent6"/>
                          </a:solidFill>
                          <a:latin typeface="Times New Roman"/>
                          <a:ea typeface="Times New Roman"/>
                          <a:cs typeface="Times New Roman"/>
                          <a:sym typeface="Times New Roman"/>
                        </a:rPr>
                        <a:t> </a:t>
                      </a:r>
                      <a:r>
                        <a:rPr lang="en" sz="1200">
                          <a:solidFill>
                            <a:schemeClr val="accent6"/>
                          </a:solidFill>
                          <a:latin typeface="Times New Roman"/>
                          <a:ea typeface="Times New Roman"/>
                          <a:cs typeface="Times New Roman"/>
                          <a:sym typeface="Times New Roman"/>
                        </a:rPr>
                        <a:t>An Android Based Restaurant Automation System with Touch Screen </a:t>
                      </a:r>
                      <a:r>
                        <a:rPr lang="en" sz="1200">
                          <a:solidFill>
                            <a:schemeClr val="lt1"/>
                          </a:solidFill>
                          <a:latin typeface="Times New Roman"/>
                          <a:ea typeface="Times New Roman"/>
                          <a:cs typeface="Times New Roman"/>
                          <a:sym typeface="Times New Roman"/>
                        </a:rPr>
                        <a:t>Renjith V Ravi,Amrutha N R,</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Amritha E Haneena.P, Jaseena.T</a:t>
                      </a:r>
                      <a:endParaRPr sz="1200">
                        <a:solidFill>
                          <a:schemeClr val="accent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accent6"/>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Here the individual tables in the restaurant are provided with a touch screen, represent each individual digital menu, and it facilitates the ordering. The customer can see all the available food items with its cost in the digital menu and can select the item.</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It reduce the need for the printing of many copies of the menu card.</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Touch screens are Costly and consume more power.</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95" name="Shape 95"/>
        <p:cNvGrpSpPr/>
        <p:nvPr/>
      </p:nvGrpSpPr>
      <p:grpSpPr>
        <a:xfrm>
          <a:off x="0" y="0"/>
          <a:ext cx="0" cy="0"/>
          <a:chOff x="0" y="0"/>
          <a:chExt cx="0" cy="0"/>
        </a:xfrm>
      </p:grpSpPr>
      <p:graphicFrame>
        <p:nvGraphicFramePr>
          <p:cNvPr id="96" name="Google Shape;96;p20"/>
          <p:cNvGraphicFramePr/>
          <p:nvPr/>
        </p:nvGraphicFramePr>
        <p:xfrm>
          <a:off x="460600" y="367000"/>
          <a:ext cx="3000000" cy="3000000"/>
        </p:xfrm>
        <a:graphic>
          <a:graphicData uri="http://schemas.openxmlformats.org/drawingml/2006/table">
            <a:tbl>
              <a:tblPr>
                <a:noFill/>
                <a:tableStyleId>{70EA329B-9BFD-4CF0-8239-06995008548D}</a:tableStyleId>
              </a:tblPr>
              <a:tblGrid>
                <a:gridCol w="1981875"/>
                <a:gridCol w="3200550"/>
                <a:gridCol w="1372175"/>
                <a:gridCol w="1723800"/>
              </a:tblGrid>
              <a:tr h="2324525">
                <a:tc>
                  <a:txBody>
                    <a:bodyPr/>
                    <a:lstStyle/>
                    <a:p>
                      <a:pPr indent="0" lvl="0" marL="0" rtl="0" algn="l">
                        <a:spcBef>
                          <a:spcPts val="0"/>
                        </a:spcBef>
                        <a:spcAft>
                          <a:spcPts val="0"/>
                        </a:spcAft>
                        <a:buNone/>
                      </a:pPr>
                      <a:r>
                        <a:rPr lang="en">
                          <a:solidFill>
                            <a:schemeClr val="lt1"/>
                          </a:solidFill>
                        </a:rPr>
                        <a:t>[3]</a:t>
                      </a:r>
                      <a:r>
                        <a:rPr lang="en">
                          <a:solidFill>
                            <a:schemeClr val="accent6"/>
                          </a:solidFill>
                        </a:rPr>
                        <a:t> </a:t>
                      </a:r>
                      <a:r>
                        <a:rPr lang="en" sz="1300">
                          <a:solidFill>
                            <a:schemeClr val="accent6"/>
                          </a:solidFill>
                          <a:latin typeface="Times New Roman"/>
                          <a:ea typeface="Times New Roman"/>
                          <a:cs typeface="Times New Roman"/>
                          <a:sym typeface="Times New Roman"/>
                        </a:rPr>
                        <a:t>A Model for Ordering In Restaurant Based On Qr Code Without Presence Of A Waiter At The Table </a:t>
                      </a:r>
                      <a:r>
                        <a:rPr lang="en" sz="1300">
                          <a:solidFill>
                            <a:schemeClr val="lt1"/>
                          </a:solidFill>
                          <a:latin typeface="Times New Roman"/>
                          <a:ea typeface="Times New Roman"/>
                          <a:cs typeface="Times New Roman"/>
                          <a:sym typeface="Times New Roman"/>
                        </a:rPr>
                        <a:t>,</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lt1"/>
                          </a:solidFill>
                          <a:latin typeface="Times New Roman"/>
                          <a:ea typeface="Times New Roman"/>
                          <a:cs typeface="Times New Roman"/>
                          <a:sym typeface="Times New Roman"/>
                        </a:rPr>
                        <a:t>Dr. B. Shadaksharappa, Kotra Chaithanya, Suresh .J,  Mahesh R,Deepak Kumar</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I</a:t>
                      </a:r>
                      <a:r>
                        <a:rPr lang="en" sz="1200">
                          <a:solidFill>
                            <a:schemeClr val="lt1"/>
                          </a:solidFill>
                          <a:latin typeface="Times New Roman"/>
                          <a:ea typeface="Times New Roman"/>
                          <a:cs typeface="Times New Roman"/>
                          <a:sym typeface="Times New Roman"/>
                        </a:rPr>
                        <a:t>n the proposed model, in addition to viewing the menu and ordering, the system calculates the prices and sends the bill to the customer’s smartphone along with the connection link to the bank portal so that the customer can pay the bill electronically.</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Prevent errors in billing</a:t>
                      </a:r>
                      <a:r>
                        <a:rPr lang="en">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The QR code needs to be changed every time if there is any update of the menu item or price and this is the major problem here.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114300">
                <a:tc>
                  <a:txBody>
                    <a:bodyPr/>
                    <a:lstStyle/>
                    <a:p>
                      <a:pPr indent="0" lvl="0" marL="0" rtl="0" algn="l">
                        <a:spcBef>
                          <a:spcPts val="0"/>
                        </a:spcBef>
                        <a:spcAft>
                          <a:spcPts val="0"/>
                        </a:spcAft>
                        <a:buNone/>
                      </a:pPr>
                      <a:r>
                        <a:rPr lang="en">
                          <a:solidFill>
                            <a:schemeClr val="lt1"/>
                          </a:solidFill>
                        </a:rPr>
                        <a:t>[4] </a:t>
                      </a:r>
                      <a:r>
                        <a:rPr lang="en">
                          <a:solidFill>
                            <a:schemeClr val="accent6"/>
                          </a:solidFill>
                          <a:latin typeface="Times New Roman"/>
                          <a:ea typeface="Times New Roman"/>
                          <a:cs typeface="Times New Roman"/>
                          <a:sym typeface="Times New Roman"/>
                        </a:rPr>
                        <a:t>Enhancing Sustainable Customer Dining Experience Through QR Code and   Geo-Fencing </a:t>
                      </a:r>
                      <a:r>
                        <a:rPr lang="en" sz="1200">
                          <a:solidFill>
                            <a:schemeClr val="lt1"/>
                          </a:solidFill>
                          <a:latin typeface="Times New Roman"/>
                          <a:ea typeface="Times New Roman"/>
                          <a:cs typeface="Times New Roman"/>
                          <a:sym typeface="Times New Roman"/>
                        </a:rPr>
                        <a:t>, Diogo Davidson Albuquerque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Vinod Kumar Shukla ,  Amit Verma</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300">
                          <a:solidFill>
                            <a:schemeClr val="accent6"/>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In this paper we are discussing a concept of mobile application, which will work with QR code technology and in a coordinated way with Geo-Fencing technology Which will enhance the guest experience in a farm to table .</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accent6"/>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It is a user friendly and affordable technology.</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The major disadvantages of the technology are the privacy issue and the service is only activated once the user allows it on his phone to consume more battery and disclose the details.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100" name="Shape 100"/>
        <p:cNvGrpSpPr/>
        <p:nvPr/>
      </p:nvGrpSpPr>
      <p:grpSpPr>
        <a:xfrm>
          <a:off x="0" y="0"/>
          <a:ext cx="0" cy="0"/>
          <a:chOff x="0" y="0"/>
          <a:chExt cx="0" cy="0"/>
        </a:xfrm>
      </p:grpSpPr>
      <p:graphicFrame>
        <p:nvGraphicFramePr>
          <p:cNvPr id="101" name="Google Shape;101;p21"/>
          <p:cNvGraphicFramePr/>
          <p:nvPr/>
        </p:nvGraphicFramePr>
        <p:xfrm>
          <a:off x="460200" y="447800"/>
          <a:ext cx="3000000" cy="3000000"/>
        </p:xfrm>
        <a:graphic>
          <a:graphicData uri="http://schemas.openxmlformats.org/drawingml/2006/table">
            <a:tbl>
              <a:tblPr>
                <a:noFill/>
                <a:tableStyleId>{70EA329B-9BFD-4CF0-8239-06995008548D}</a:tableStyleId>
              </a:tblPr>
              <a:tblGrid>
                <a:gridCol w="1936600"/>
                <a:gridCol w="2951200"/>
                <a:gridCol w="1625200"/>
                <a:gridCol w="1715600"/>
              </a:tblGrid>
              <a:tr h="1986000">
                <a:tc>
                  <a:txBody>
                    <a:bodyPr/>
                    <a:lstStyle/>
                    <a:p>
                      <a:pPr indent="0" lvl="0" marL="0" rtl="0" algn="l">
                        <a:spcBef>
                          <a:spcPts val="0"/>
                        </a:spcBef>
                        <a:spcAft>
                          <a:spcPts val="0"/>
                        </a:spcAft>
                        <a:buNone/>
                      </a:pPr>
                      <a:r>
                        <a:rPr lang="en">
                          <a:solidFill>
                            <a:schemeClr val="lt1"/>
                          </a:solidFill>
                        </a:rPr>
                        <a:t>[5] </a:t>
                      </a:r>
                      <a:r>
                        <a:rPr lang="en" sz="1200">
                          <a:solidFill>
                            <a:schemeClr val="accent6"/>
                          </a:solidFill>
                          <a:latin typeface="Times New Roman"/>
                          <a:ea typeface="Times New Roman"/>
                          <a:cs typeface="Times New Roman"/>
                          <a:sym typeface="Times New Roman"/>
                        </a:rPr>
                        <a:t>QR CODE BASED SMART DINING SYSTEM</a:t>
                      </a:r>
                      <a:endParaRPr sz="1200">
                        <a:solidFill>
                          <a:schemeClr val="accent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Syed Rameez C R, Sreerag M,Urmila PIllai L V,Anjaly J,Abitha Abbas.</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The method proposed in this paper is that accessing the QR code for the ordering of the food in the restaurant.</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This system will help in reducing the waiting time of customers in the restaurant.</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It needs to pay the bill manually.</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176650">
                <a:tc>
                  <a:txBody>
                    <a:bodyPr/>
                    <a:lstStyle/>
                    <a:p>
                      <a:pPr indent="0" lvl="0" marL="0" rtl="0" algn="l">
                        <a:spcBef>
                          <a:spcPts val="0"/>
                        </a:spcBef>
                        <a:spcAft>
                          <a:spcPts val="0"/>
                        </a:spcAft>
                        <a:buNone/>
                      </a:pPr>
                      <a:r>
                        <a:rPr lang="en">
                          <a:solidFill>
                            <a:schemeClr val="lt1"/>
                          </a:solidFill>
                        </a:rPr>
                        <a:t>[6] </a:t>
                      </a:r>
                      <a:r>
                        <a:rPr lang="en" sz="1200">
                          <a:solidFill>
                            <a:schemeClr val="accent6"/>
                          </a:solidFill>
                          <a:latin typeface="Times New Roman"/>
                          <a:ea typeface="Times New Roman"/>
                          <a:cs typeface="Times New Roman"/>
                          <a:sym typeface="Times New Roman"/>
                        </a:rPr>
                        <a:t>Smart Restaurant Using QR Code </a:t>
                      </a:r>
                      <a:r>
                        <a:rPr lang="en" sz="1200">
                          <a:solidFill>
                            <a:schemeClr val="lt1"/>
                          </a:solidFill>
                          <a:latin typeface="Times New Roman"/>
                          <a:ea typeface="Times New Roman"/>
                          <a:cs typeface="Times New Roman"/>
                          <a:sym typeface="Times New Roman"/>
                        </a:rPr>
                        <a:t>, Shraddha S. Dhoke, Tanvi K. Mhatre, Prof. Prashant H. Rathod</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In this proposed method it mainly aims in designing completely automated menu in restaurants with the help of smartphone using WIFI module and a LCD to provide a user -friendly environment.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There is no need of a person to take the order from the table.</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There is no facility for online payment and LCD screens to be placed on every table will cost high.</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