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Montserrat"/>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CE1F846-0B43-4909-B13D-2A8CB739480F}">
  <a:tblStyle styleId="{4CE1F846-0B43-4909-B13D-2A8CB739480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Montserrat-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e1c40539e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e1c40539e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1c40539e0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e1c40539e0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0ed28565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e0ed28565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1c40539e0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e1c40539e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e1c40539e0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e1c40539e0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e1c40539e0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e1c40539e0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e114a8647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e114a8647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114a8647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e114a8647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1c40539e0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e1c40539e0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0c83b8b70_0_1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0c83b8b70_0_1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0c83b8b70_0_2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e0c83b8b70_0_2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0ed28565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e0ed28565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e114a864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e114a864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e1c40539e0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e1c40539e0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dda2c663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ddda2c663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e1bd5ae69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e1bd5ae69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sz="3000">
                <a:latin typeface="Times New Roman"/>
                <a:ea typeface="Times New Roman"/>
                <a:cs typeface="Times New Roman"/>
                <a:sym typeface="Times New Roman"/>
              </a:rPr>
              <a:t>QR Based Ordering In Restaurants</a:t>
            </a:r>
            <a:endParaRPr sz="3000">
              <a:latin typeface="Times New Roman"/>
              <a:ea typeface="Times New Roman"/>
              <a:cs typeface="Times New Roman"/>
              <a:sym typeface="Times New Roman"/>
            </a:endParaRPr>
          </a:p>
          <a:p>
            <a:pPr indent="0" lvl="0" marL="0" rtl="0" algn="l">
              <a:spcBef>
                <a:spcPts val="0"/>
              </a:spcBef>
              <a:spcAft>
                <a:spcPts val="0"/>
              </a:spcAft>
              <a:buNone/>
            </a:pPr>
            <a:r>
              <a:t/>
            </a:r>
            <a:endParaRPr sz="3000">
              <a:latin typeface="Times New Roman"/>
              <a:ea typeface="Times New Roman"/>
              <a:cs typeface="Times New Roman"/>
              <a:sym typeface="Times New Roman"/>
            </a:endParaRPr>
          </a:p>
          <a:p>
            <a:pPr indent="0" lvl="0" marL="0" rtl="0" algn="l">
              <a:spcBef>
                <a:spcPts val="0"/>
              </a:spcBef>
              <a:spcAft>
                <a:spcPts val="0"/>
              </a:spcAft>
              <a:buNone/>
            </a:pPr>
            <a:r>
              <a:rPr lang="en" sz="3000">
                <a:latin typeface="Times New Roman"/>
                <a:ea typeface="Times New Roman"/>
                <a:cs typeface="Times New Roman"/>
                <a:sym typeface="Times New Roman"/>
              </a:rPr>
              <a:t>                      </a:t>
            </a:r>
            <a:r>
              <a:rPr lang="en" sz="2222">
                <a:latin typeface="Times New Roman"/>
                <a:ea typeface="Times New Roman"/>
                <a:cs typeface="Times New Roman"/>
                <a:sym typeface="Times New Roman"/>
              </a:rPr>
              <a:t>Batchno:20CSEC011</a:t>
            </a:r>
            <a:endParaRPr sz="2222">
              <a:latin typeface="Times New Roman"/>
              <a:ea typeface="Times New Roman"/>
              <a:cs typeface="Times New Roman"/>
              <a:sym typeface="Times New Roman"/>
            </a:endParaRPr>
          </a:p>
          <a:p>
            <a:pPr indent="0" lvl="0" marL="0" rtl="0" algn="l">
              <a:spcBef>
                <a:spcPts val="0"/>
              </a:spcBef>
              <a:spcAft>
                <a:spcPts val="0"/>
              </a:spcAft>
              <a:buNone/>
            </a:pPr>
            <a:r>
              <a:t/>
            </a:r>
            <a:endParaRPr sz="2222">
              <a:latin typeface="Times New Roman"/>
              <a:ea typeface="Times New Roman"/>
              <a:cs typeface="Times New Roman"/>
              <a:sym typeface="Times New Roman"/>
            </a:endParaRPr>
          </a:p>
        </p:txBody>
      </p:sp>
      <p:sp>
        <p:nvSpPr>
          <p:cNvPr id="135" name="Google Shape;135;p13"/>
          <p:cNvSpPr txBox="1"/>
          <p:nvPr>
            <p:ph idx="1" type="body"/>
          </p:nvPr>
        </p:nvSpPr>
        <p:spPr>
          <a:xfrm>
            <a:off x="587000" y="2493825"/>
            <a:ext cx="3102900" cy="21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Supervisor</a:t>
            </a:r>
            <a:endParaRPr sz="2000">
              <a:latin typeface="Times New Roman"/>
              <a:ea typeface="Times New Roman"/>
              <a:cs typeface="Times New Roman"/>
              <a:sym typeface="Times New Roman"/>
            </a:endParaRPr>
          </a:p>
          <a:p>
            <a:pPr indent="0" lvl="0" marL="0" rtl="0" algn="l">
              <a:spcBef>
                <a:spcPts val="1200"/>
              </a:spcBef>
              <a:spcAft>
                <a:spcPts val="0"/>
              </a:spcAft>
              <a:buNone/>
            </a:pPr>
            <a:r>
              <a:rPr lang="en" sz="2000">
                <a:latin typeface="Times New Roman"/>
                <a:ea typeface="Times New Roman"/>
                <a:cs typeface="Times New Roman"/>
                <a:sym typeface="Times New Roman"/>
              </a:rPr>
              <a:t>Dr.K.Subhash Bhagavan</a:t>
            </a:r>
            <a:endParaRPr sz="2000">
              <a:latin typeface="Times New Roman"/>
              <a:ea typeface="Times New Roman"/>
              <a:cs typeface="Times New Roman"/>
              <a:sym typeface="Times New Roman"/>
            </a:endParaRPr>
          </a:p>
          <a:p>
            <a:pPr indent="0" lvl="0" marL="0" rtl="0" algn="l">
              <a:spcBef>
                <a:spcPts val="1200"/>
              </a:spcBef>
              <a:spcAft>
                <a:spcPts val="0"/>
              </a:spcAft>
              <a:buNone/>
            </a:pPr>
            <a:r>
              <a:rPr lang="en" sz="2000">
                <a:latin typeface="Times New Roman"/>
                <a:ea typeface="Times New Roman"/>
                <a:cs typeface="Times New Roman"/>
                <a:sym typeface="Times New Roman"/>
              </a:rPr>
              <a:t>Associate Professor</a:t>
            </a:r>
            <a:endParaRPr sz="2000">
              <a:latin typeface="Times New Roman"/>
              <a:ea typeface="Times New Roman"/>
              <a:cs typeface="Times New Roman"/>
              <a:sym typeface="Times New Roman"/>
            </a:endParaRPr>
          </a:p>
          <a:p>
            <a:pPr indent="0" lvl="0" marL="0" rtl="0" algn="l">
              <a:spcBef>
                <a:spcPts val="1200"/>
              </a:spcBef>
              <a:spcAft>
                <a:spcPts val="1200"/>
              </a:spcAft>
              <a:buNone/>
            </a:pPr>
            <a:r>
              <a:rPr lang="en" sz="2000">
                <a:latin typeface="Times New Roman"/>
                <a:ea typeface="Times New Roman"/>
                <a:cs typeface="Times New Roman"/>
                <a:sym typeface="Times New Roman"/>
              </a:rPr>
              <a:t>Department of CSE</a:t>
            </a:r>
            <a:endParaRPr sz="2000">
              <a:latin typeface="Times New Roman"/>
              <a:ea typeface="Times New Roman"/>
              <a:cs typeface="Times New Roman"/>
              <a:sym typeface="Times New Roman"/>
            </a:endParaRPr>
          </a:p>
        </p:txBody>
      </p:sp>
      <p:sp>
        <p:nvSpPr>
          <p:cNvPr id="136" name="Google Shape;136;p13"/>
          <p:cNvSpPr txBox="1"/>
          <p:nvPr>
            <p:ph idx="2" type="body"/>
          </p:nvPr>
        </p:nvSpPr>
        <p:spPr>
          <a:xfrm>
            <a:off x="4921750" y="2609625"/>
            <a:ext cx="3999900" cy="2175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2000">
                <a:latin typeface="Times New Roman"/>
                <a:ea typeface="Times New Roman"/>
                <a:cs typeface="Times New Roman"/>
                <a:sym typeface="Times New Roman"/>
              </a:rPr>
              <a:t>Team members</a:t>
            </a:r>
            <a:endParaRPr sz="2000">
              <a:latin typeface="Times New Roman"/>
              <a:ea typeface="Times New Roman"/>
              <a:cs typeface="Times New Roman"/>
              <a:sym typeface="Times New Roman"/>
            </a:endParaRPr>
          </a:p>
          <a:p>
            <a:pPr indent="0" lvl="0" marL="0" rtl="0" algn="l">
              <a:spcBef>
                <a:spcPts val="1200"/>
              </a:spcBef>
              <a:spcAft>
                <a:spcPts val="0"/>
              </a:spcAft>
              <a:buNone/>
            </a:pPr>
            <a:r>
              <a:rPr lang="en" sz="2000">
                <a:latin typeface="Times New Roman"/>
                <a:ea typeface="Times New Roman"/>
                <a:cs typeface="Times New Roman"/>
                <a:sym typeface="Times New Roman"/>
              </a:rPr>
              <a:t>R.J.R.Lakshmi       17K61A0590</a:t>
            </a:r>
            <a:endParaRPr sz="2000">
              <a:latin typeface="Times New Roman"/>
              <a:ea typeface="Times New Roman"/>
              <a:cs typeface="Times New Roman"/>
              <a:sym typeface="Times New Roman"/>
            </a:endParaRPr>
          </a:p>
          <a:p>
            <a:pPr indent="0" lvl="0" marL="0" rtl="0" algn="l">
              <a:spcBef>
                <a:spcPts val="1200"/>
              </a:spcBef>
              <a:spcAft>
                <a:spcPts val="0"/>
              </a:spcAft>
              <a:buNone/>
            </a:pPr>
            <a:r>
              <a:rPr lang="en" sz="2000">
                <a:latin typeface="Times New Roman"/>
                <a:ea typeface="Times New Roman"/>
                <a:cs typeface="Times New Roman"/>
                <a:sym typeface="Times New Roman"/>
              </a:rPr>
              <a:t>S.Yamini                17K61A0597</a:t>
            </a:r>
            <a:endParaRPr sz="2000">
              <a:latin typeface="Times New Roman"/>
              <a:ea typeface="Times New Roman"/>
              <a:cs typeface="Times New Roman"/>
              <a:sym typeface="Times New Roman"/>
            </a:endParaRPr>
          </a:p>
          <a:p>
            <a:pPr indent="0" lvl="0" marL="0" rtl="0" algn="l">
              <a:spcBef>
                <a:spcPts val="1200"/>
              </a:spcBef>
              <a:spcAft>
                <a:spcPts val="0"/>
              </a:spcAft>
              <a:buNone/>
            </a:pPr>
            <a:r>
              <a:rPr lang="en" sz="2000">
                <a:latin typeface="Times New Roman"/>
                <a:ea typeface="Times New Roman"/>
                <a:cs typeface="Times New Roman"/>
                <a:sym typeface="Times New Roman"/>
              </a:rPr>
              <a:t>D.Rohit                  17K61A0522</a:t>
            </a:r>
            <a:endParaRPr sz="2000">
              <a:latin typeface="Times New Roman"/>
              <a:ea typeface="Times New Roman"/>
              <a:cs typeface="Times New Roman"/>
              <a:sym typeface="Times New Roman"/>
            </a:endParaRPr>
          </a:p>
          <a:p>
            <a:pPr indent="0" lvl="0" marL="0" rtl="0" algn="l">
              <a:spcBef>
                <a:spcPts val="1200"/>
              </a:spcBef>
              <a:spcAft>
                <a:spcPts val="1200"/>
              </a:spcAft>
              <a:buNone/>
            </a:pPr>
            <a:r>
              <a:rPr lang="en" sz="2000">
                <a:latin typeface="Times New Roman"/>
                <a:ea typeface="Times New Roman"/>
                <a:cs typeface="Times New Roman"/>
                <a:sym typeface="Times New Roman"/>
              </a:rPr>
              <a:t>L.R.M.Asritha       17K61A05E7</a:t>
            </a:r>
            <a:endParaRPr sz="20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2" name="Shape 192"/>
        <p:cNvGrpSpPr/>
        <p:nvPr/>
      </p:nvGrpSpPr>
      <p:grpSpPr>
        <a:xfrm>
          <a:off x="0" y="0"/>
          <a:ext cx="0" cy="0"/>
          <a:chOff x="0" y="0"/>
          <a:chExt cx="0" cy="0"/>
        </a:xfrm>
      </p:grpSpPr>
      <p:sp>
        <p:nvSpPr>
          <p:cNvPr id="193" name="Google Shape;193;p22"/>
          <p:cNvSpPr txBox="1"/>
          <p:nvPr>
            <p:ph type="title"/>
          </p:nvPr>
        </p:nvSpPr>
        <p:spPr>
          <a:xfrm>
            <a:off x="1641450" y="237100"/>
            <a:ext cx="7038900" cy="66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solidFill>
                  <a:schemeClr val="dk1"/>
                </a:solidFill>
                <a:latin typeface="Times New Roman"/>
                <a:ea typeface="Times New Roman"/>
                <a:cs typeface="Times New Roman"/>
                <a:sym typeface="Times New Roman"/>
              </a:rPr>
              <a:t>Architecture Diagram</a:t>
            </a:r>
            <a:endParaRPr sz="3000">
              <a:solidFill>
                <a:schemeClr val="dk1"/>
              </a:solidFill>
              <a:latin typeface="Times New Roman"/>
              <a:ea typeface="Times New Roman"/>
              <a:cs typeface="Times New Roman"/>
              <a:sym typeface="Times New Roman"/>
            </a:endParaRPr>
          </a:p>
        </p:txBody>
      </p:sp>
      <p:pic>
        <p:nvPicPr>
          <p:cNvPr id="194" name="Google Shape;194;p22"/>
          <p:cNvPicPr preferRelativeResize="0"/>
          <p:nvPr/>
        </p:nvPicPr>
        <p:blipFill>
          <a:blip r:embed="rId3">
            <a:alphaModFix/>
          </a:blip>
          <a:stretch>
            <a:fillRect/>
          </a:stretch>
        </p:blipFill>
        <p:spPr>
          <a:xfrm>
            <a:off x="1139650" y="903700"/>
            <a:ext cx="7608093" cy="393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198" name="Shape 198"/>
        <p:cNvGrpSpPr/>
        <p:nvPr/>
      </p:nvGrpSpPr>
      <p:grpSpPr>
        <a:xfrm>
          <a:off x="0" y="0"/>
          <a:ext cx="0" cy="0"/>
          <a:chOff x="0" y="0"/>
          <a:chExt cx="0" cy="0"/>
        </a:xfrm>
      </p:grpSpPr>
      <p:sp>
        <p:nvSpPr>
          <p:cNvPr id="199" name="Google Shape;199;p23"/>
          <p:cNvSpPr txBox="1"/>
          <p:nvPr>
            <p:ph type="title"/>
          </p:nvPr>
        </p:nvSpPr>
        <p:spPr>
          <a:xfrm>
            <a:off x="1641450" y="237100"/>
            <a:ext cx="7038900" cy="66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solidFill>
                  <a:schemeClr val="dk1"/>
                </a:solidFill>
                <a:latin typeface="Times New Roman"/>
                <a:ea typeface="Times New Roman"/>
                <a:cs typeface="Times New Roman"/>
                <a:sym typeface="Times New Roman"/>
              </a:rPr>
              <a:t>Architecture Diagram</a:t>
            </a:r>
            <a:endParaRPr sz="3000">
              <a:solidFill>
                <a:schemeClr val="dk1"/>
              </a:solidFill>
              <a:latin typeface="Times New Roman"/>
              <a:ea typeface="Times New Roman"/>
              <a:cs typeface="Times New Roman"/>
              <a:sym typeface="Times New Roman"/>
            </a:endParaRPr>
          </a:p>
        </p:txBody>
      </p:sp>
      <p:pic>
        <p:nvPicPr>
          <p:cNvPr id="200" name="Google Shape;200;p23"/>
          <p:cNvPicPr preferRelativeResize="0"/>
          <p:nvPr/>
        </p:nvPicPr>
        <p:blipFill>
          <a:blip r:embed="rId3">
            <a:alphaModFix/>
          </a:blip>
          <a:stretch>
            <a:fillRect/>
          </a:stretch>
        </p:blipFill>
        <p:spPr>
          <a:xfrm>
            <a:off x="1615000" y="1096925"/>
            <a:ext cx="7091793" cy="3778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1196625" y="3217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Design and Softwares</a:t>
            </a:r>
            <a:endParaRPr sz="3000">
              <a:latin typeface="Times New Roman"/>
              <a:ea typeface="Times New Roman"/>
              <a:cs typeface="Times New Roman"/>
              <a:sym typeface="Times New Roman"/>
            </a:endParaRPr>
          </a:p>
        </p:txBody>
      </p:sp>
      <p:sp>
        <p:nvSpPr>
          <p:cNvPr id="206" name="Google Shape;206;p24"/>
          <p:cNvSpPr txBox="1"/>
          <p:nvPr>
            <p:ph idx="1" type="body"/>
          </p:nvPr>
        </p:nvSpPr>
        <p:spPr>
          <a:xfrm>
            <a:off x="1297500" y="1457875"/>
            <a:ext cx="7038900" cy="3234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Software requirements</a:t>
            </a:r>
            <a:endParaRPr sz="1500">
              <a:latin typeface="Times New Roman"/>
              <a:ea typeface="Times New Roman"/>
              <a:cs typeface="Times New Roman"/>
              <a:sym typeface="Times New Roman"/>
            </a:endParaRPr>
          </a:p>
          <a:p>
            <a:pPr indent="-323850" lvl="1" marL="9144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Programming Language: JavaScript, HTML, CSS  </a:t>
            </a:r>
            <a:endParaRPr sz="1500">
              <a:latin typeface="Times New Roman"/>
              <a:ea typeface="Times New Roman"/>
              <a:cs typeface="Times New Roman"/>
              <a:sym typeface="Times New Roman"/>
            </a:endParaRPr>
          </a:p>
          <a:p>
            <a:pPr indent="-323850" lvl="1" marL="9144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Development Frameworks: React.js,React Native, Firebase  </a:t>
            </a:r>
            <a:endParaRPr sz="1500">
              <a:latin typeface="Times New Roman"/>
              <a:ea typeface="Times New Roman"/>
              <a:cs typeface="Times New Roman"/>
              <a:sym typeface="Times New Roman"/>
            </a:endParaRPr>
          </a:p>
          <a:p>
            <a:pPr indent="-323850" lvl="1" marL="9144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Operating System: Windows     </a:t>
            </a:r>
            <a:endParaRPr sz="1500">
              <a:latin typeface="Times New Roman"/>
              <a:ea typeface="Times New Roman"/>
              <a:cs typeface="Times New Roman"/>
              <a:sym typeface="Times New Roman"/>
            </a:endParaRPr>
          </a:p>
          <a:p>
            <a:pPr indent="-323850" lvl="1" marL="9144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Development Environment: Visual Studio Code </a:t>
            </a:r>
            <a:endParaRPr sz="1500">
              <a:latin typeface="Times New Roman"/>
              <a:ea typeface="Times New Roman"/>
              <a:cs typeface="Times New Roman"/>
              <a:sym typeface="Times New Roman"/>
            </a:endParaRPr>
          </a:p>
          <a:p>
            <a:pPr indent="-323850" lvl="1" marL="9144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UML Diagrams: draw.io</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Hardware requirements</a:t>
            </a:r>
            <a:endParaRPr sz="1500">
              <a:latin typeface="Times New Roman"/>
              <a:ea typeface="Times New Roman"/>
              <a:cs typeface="Times New Roman"/>
              <a:sym typeface="Times New Roman"/>
            </a:endParaRPr>
          </a:p>
          <a:p>
            <a:pPr indent="-323850" lvl="1" marL="9144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Display unit- Laptop Display  Minimum of 4GB RAM  Requires i3 processor          and A handheld smartphone with internet access.</a:t>
            </a:r>
            <a:endParaRPr sz="1500">
              <a:latin typeface="Times New Roman"/>
              <a:ea typeface="Times New Roman"/>
              <a:cs typeface="Times New Roman"/>
              <a:sym typeface="Times New Roman"/>
            </a:endParaRPr>
          </a:p>
          <a:p>
            <a:pPr indent="0" lvl="0" marL="914400" rtl="0" algn="l">
              <a:spcBef>
                <a:spcPts val="1200"/>
              </a:spcBef>
              <a:spcAft>
                <a:spcPts val="1200"/>
              </a:spcAft>
              <a:buNone/>
            </a:pPr>
            <a:r>
              <a:t/>
            </a:r>
            <a:endParaRPr sz="15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Expected Outcome</a:t>
            </a:r>
            <a:endParaRPr sz="3000">
              <a:latin typeface="Times New Roman"/>
              <a:ea typeface="Times New Roman"/>
              <a:cs typeface="Times New Roman"/>
              <a:sym typeface="Times New Roman"/>
            </a:endParaRPr>
          </a:p>
        </p:txBody>
      </p:sp>
      <p:sp>
        <p:nvSpPr>
          <p:cNvPr id="212" name="Google Shape;212;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latin typeface="Times New Roman"/>
                <a:ea typeface="Times New Roman"/>
                <a:cs typeface="Times New Roman"/>
                <a:sym typeface="Times New Roman"/>
              </a:rPr>
              <a:t>The proposed system provides a low cost, efficient, convenient and easy to use system for placing orders for food in hotels and restaurants. Now a day’s people are very familiar with touch screen interface due to greater advancements in the field of technology. It will be easier for the users to navigate through the web pages by simply touching the display screen. The chances of errors are reduced and updating of menu and its prices can be done easily. It will be much comfortable and easier for the customers to place orders of their wish. This system is user-friendly and also ensures good quality of service and customer satisfaction.</a:t>
            </a:r>
            <a:endParaRPr sz="15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1297500" y="393750"/>
            <a:ext cx="7038900" cy="72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Plan of action of the project</a:t>
            </a:r>
            <a:endParaRPr sz="3000">
              <a:latin typeface="Times New Roman"/>
              <a:ea typeface="Times New Roman"/>
              <a:cs typeface="Times New Roman"/>
              <a:sym typeface="Times New Roman"/>
            </a:endParaRPr>
          </a:p>
        </p:txBody>
      </p:sp>
      <p:graphicFrame>
        <p:nvGraphicFramePr>
          <p:cNvPr id="218" name="Google Shape;218;p26"/>
          <p:cNvGraphicFramePr/>
          <p:nvPr/>
        </p:nvGraphicFramePr>
        <p:xfrm>
          <a:off x="952500" y="1506550"/>
          <a:ext cx="3000000" cy="3000000"/>
        </p:xfrm>
        <a:graphic>
          <a:graphicData uri="http://schemas.openxmlformats.org/drawingml/2006/table">
            <a:tbl>
              <a:tblPr>
                <a:noFill/>
                <a:tableStyleId>{4CE1F846-0B43-4909-B13D-2A8CB739480F}</a:tableStyleId>
              </a:tblPr>
              <a:tblGrid>
                <a:gridCol w="3769625"/>
                <a:gridCol w="3769625"/>
              </a:tblGrid>
              <a:tr h="323650">
                <a:tc>
                  <a:txBody>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                            </a:t>
                      </a:r>
                      <a:r>
                        <a:rPr b="1" lang="en" sz="1600">
                          <a:solidFill>
                            <a:schemeClr val="lt1"/>
                          </a:solidFill>
                          <a:latin typeface="Times New Roman"/>
                          <a:ea typeface="Times New Roman"/>
                          <a:cs typeface="Times New Roman"/>
                          <a:sym typeface="Times New Roman"/>
                        </a:rPr>
                        <a:t> TASK</a:t>
                      </a:r>
                      <a:r>
                        <a:rPr lang="en" sz="1600">
                          <a:solidFill>
                            <a:schemeClr val="lt1"/>
                          </a:solidFill>
                          <a:latin typeface="Times New Roman"/>
                          <a:ea typeface="Times New Roman"/>
                          <a:cs typeface="Times New Roman"/>
                          <a:sym typeface="Times New Roman"/>
                        </a:rPr>
                        <a:t>  </a:t>
                      </a:r>
                      <a:r>
                        <a:rPr lang="en">
                          <a:solidFill>
                            <a:schemeClr val="lt1"/>
                          </a:solidFill>
                        </a:rPr>
                        <a:t>                       </a:t>
                      </a:r>
                      <a:endParaRPr b="1">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t>                      </a:t>
                      </a:r>
                      <a:r>
                        <a:rPr lang="en" sz="1600">
                          <a:latin typeface="Times New Roman"/>
                          <a:ea typeface="Times New Roman"/>
                          <a:cs typeface="Times New Roman"/>
                          <a:sym typeface="Times New Roman"/>
                        </a:rPr>
                        <a:t> </a:t>
                      </a:r>
                      <a:r>
                        <a:rPr b="1" lang="en" sz="1600">
                          <a:latin typeface="Times New Roman"/>
                          <a:ea typeface="Times New Roman"/>
                          <a:cs typeface="Times New Roman"/>
                          <a:sym typeface="Times New Roman"/>
                        </a:rPr>
                        <a:t> </a:t>
                      </a:r>
                      <a:r>
                        <a:rPr b="1" lang="en" sz="1600">
                          <a:solidFill>
                            <a:schemeClr val="lt1"/>
                          </a:solidFill>
                          <a:latin typeface="Times New Roman"/>
                          <a:ea typeface="Times New Roman"/>
                          <a:cs typeface="Times New Roman"/>
                          <a:sym typeface="Times New Roman"/>
                        </a:rPr>
                        <a:t>DUE DATE</a:t>
                      </a:r>
                      <a:endParaRPr b="1" sz="1600">
                        <a:solidFill>
                          <a:schemeClr val="lt1"/>
                        </a:solidFill>
                        <a:latin typeface="Times New Roman"/>
                        <a:ea typeface="Times New Roman"/>
                        <a:cs typeface="Times New Roman"/>
                        <a:sym typeface="Times New Roman"/>
                      </a:endParaRPr>
                    </a:p>
                  </a:txBody>
                  <a:tcPr marT="91425" marB="91425" marR="91425" marL="91425"/>
                </a:tc>
              </a:tr>
              <a:tr h="323650">
                <a:tc>
                  <a:txBody>
                    <a:bodyPr/>
                    <a:lstStyle/>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Title  Confirmation</a:t>
                      </a:r>
                      <a:endParaRPr sz="15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15-12-2020   TO   25-12-2020</a:t>
                      </a:r>
                      <a:endParaRPr sz="1500">
                        <a:solidFill>
                          <a:schemeClr val="lt1"/>
                        </a:solidFill>
                        <a:latin typeface="Times New Roman"/>
                        <a:ea typeface="Times New Roman"/>
                        <a:cs typeface="Times New Roman"/>
                        <a:sym typeface="Times New Roman"/>
                      </a:endParaRPr>
                    </a:p>
                  </a:txBody>
                  <a:tcPr marT="91425" marB="91425" marR="91425" marL="91425"/>
                </a:tc>
              </a:tr>
              <a:tr h="323650">
                <a:tc>
                  <a:txBody>
                    <a:bodyPr/>
                    <a:lstStyle/>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Literature Survey</a:t>
                      </a:r>
                      <a:endParaRPr sz="15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16-01-2021   TO   15-02-2021</a:t>
                      </a:r>
                      <a:endParaRPr sz="1500">
                        <a:solidFill>
                          <a:schemeClr val="lt1"/>
                        </a:solidFill>
                        <a:latin typeface="Times New Roman"/>
                        <a:ea typeface="Times New Roman"/>
                        <a:cs typeface="Times New Roman"/>
                        <a:sym typeface="Times New Roman"/>
                      </a:endParaRPr>
                    </a:p>
                  </a:txBody>
                  <a:tcPr marT="91425" marB="91425" marR="91425" marL="91425"/>
                </a:tc>
              </a:tr>
              <a:tr h="396200">
                <a:tc>
                  <a:txBody>
                    <a:bodyPr/>
                    <a:lstStyle/>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Proposed method and Design</a:t>
                      </a:r>
                      <a:endParaRPr sz="15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20-03-2021   TO   10-04-2021 </a:t>
                      </a:r>
                      <a:endParaRPr sz="1500">
                        <a:solidFill>
                          <a:schemeClr val="lt1"/>
                        </a:solidFill>
                        <a:latin typeface="Times New Roman"/>
                        <a:ea typeface="Times New Roman"/>
                        <a:cs typeface="Times New Roman"/>
                        <a:sym typeface="Times New Roman"/>
                      </a:endParaRPr>
                    </a:p>
                  </a:txBody>
                  <a:tcPr marT="91425" marB="91425" marR="91425" marL="91425"/>
                </a:tc>
              </a:tr>
              <a:tr h="323650">
                <a:tc>
                  <a:txBody>
                    <a:bodyPr/>
                    <a:lstStyle/>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Implementation</a:t>
                      </a:r>
                      <a:endParaRPr sz="15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11-04-2021   TO   16-05-2021</a:t>
                      </a:r>
                      <a:endParaRPr sz="1500">
                        <a:solidFill>
                          <a:schemeClr val="lt1"/>
                        </a:solidFill>
                        <a:latin typeface="Times New Roman"/>
                        <a:ea typeface="Times New Roman"/>
                        <a:cs typeface="Times New Roman"/>
                        <a:sym typeface="Times New Roman"/>
                      </a:endParaRPr>
                    </a:p>
                  </a:txBody>
                  <a:tcPr marT="91425" marB="91425" marR="91425" marL="91425"/>
                </a:tc>
              </a:tr>
              <a:tr h="323650">
                <a:tc>
                  <a:txBody>
                    <a:bodyPr/>
                    <a:lstStyle/>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Testing</a:t>
                      </a:r>
                      <a:endParaRPr sz="15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19-05-2021   TO   02-06-2021</a:t>
                      </a:r>
                      <a:endParaRPr sz="1500">
                        <a:solidFill>
                          <a:schemeClr val="lt1"/>
                        </a:solidFill>
                        <a:latin typeface="Times New Roman"/>
                        <a:ea typeface="Times New Roman"/>
                        <a:cs typeface="Times New Roman"/>
                        <a:sym typeface="Times New Roman"/>
                      </a:endParaRPr>
                    </a:p>
                  </a:txBody>
                  <a:tcPr marT="91425" marB="91425" marR="91425" marL="91425"/>
                </a:tc>
              </a:tr>
              <a:tr h="323650">
                <a:tc>
                  <a:txBody>
                    <a:bodyPr/>
                    <a:lstStyle/>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Completion of project</a:t>
                      </a:r>
                      <a:endParaRPr sz="15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05-06-2021   TO   30-06-2021</a:t>
                      </a:r>
                      <a:endParaRPr sz="1500">
                        <a:solidFill>
                          <a:schemeClr val="lt1"/>
                        </a:solidFill>
                        <a:latin typeface="Times New Roman"/>
                        <a:ea typeface="Times New Roman"/>
                        <a:cs typeface="Times New Roman"/>
                        <a:sym typeface="Times New Roman"/>
                      </a:endParaRPr>
                    </a:p>
                  </a:txBody>
                  <a:tcPr marT="91425" marB="91425" marR="91425" marL="91425"/>
                </a:tc>
              </a:tr>
              <a:tr h="323650">
                <a:tc>
                  <a:txBody>
                    <a:bodyPr/>
                    <a:lstStyle/>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Journal Publication</a:t>
                      </a:r>
                      <a:endParaRPr sz="15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01-07-2021   TO   10-07-2021</a:t>
                      </a:r>
                      <a:endParaRPr sz="1500">
                        <a:solidFill>
                          <a:schemeClr val="l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References</a:t>
            </a:r>
            <a:endParaRPr sz="3000">
              <a:latin typeface="Times New Roman"/>
              <a:ea typeface="Times New Roman"/>
              <a:cs typeface="Times New Roman"/>
              <a:sym typeface="Times New Roman"/>
            </a:endParaRPr>
          </a:p>
        </p:txBody>
      </p:sp>
      <p:sp>
        <p:nvSpPr>
          <p:cNvPr id="224" name="Google Shape;224;p27"/>
          <p:cNvSpPr txBox="1"/>
          <p:nvPr>
            <p:ph idx="1" type="body"/>
          </p:nvPr>
        </p:nvSpPr>
        <p:spPr>
          <a:xfrm>
            <a:off x="1401425" y="1224650"/>
            <a:ext cx="7038900" cy="3150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6000">
                <a:latin typeface="Times New Roman"/>
                <a:ea typeface="Times New Roman"/>
                <a:cs typeface="Times New Roman"/>
                <a:sym typeface="Times New Roman"/>
              </a:rPr>
              <a:t>[1] M. Kousalya , ELakshi ,R.K. Mukesh Khanna, G. Pravin, T. Prabhu, </a:t>
            </a:r>
            <a:r>
              <a:rPr lang="en" sz="6000">
                <a:solidFill>
                  <a:srgbClr val="EEFF41"/>
                </a:solidFill>
                <a:latin typeface="Times New Roman"/>
                <a:ea typeface="Times New Roman"/>
                <a:cs typeface="Times New Roman"/>
                <a:sym typeface="Times New Roman"/>
              </a:rPr>
              <a:t>“Automatic Restaurant Food Ordering Menu Card” </a:t>
            </a:r>
            <a:r>
              <a:rPr lang="en" sz="6000">
                <a:latin typeface="Times New Roman"/>
                <a:ea typeface="Times New Roman"/>
                <a:cs typeface="Times New Roman"/>
                <a:sym typeface="Times New Roman"/>
              </a:rPr>
              <a:t>,International Research Journal on Advanced Science Hub (IRJASH) ,Vol.3,Issue 03S,pp.7-12,March 2021.</a:t>
            </a:r>
            <a:endParaRPr sz="6000">
              <a:latin typeface="Times New Roman"/>
              <a:ea typeface="Times New Roman"/>
              <a:cs typeface="Times New Roman"/>
              <a:sym typeface="Times New Roman"/>
            </a:endParaRPr>
          </a:p>
          <a:p>
            <a:pPr indent="0" lvl="0" marL="0" rtl="0" algn="l">
              <a:spcBef>
                <a:spcPts val="0"/>
              </a:spcBef>
              <a:spcAft>
                <a:spcPts val="0"/>
              </a:spcAft>
              <a:buNone/>
            </a:pPr>
            <a:r>
              <a:t/>
            </a:r>
            <a:endParaRPr sz="6000">
              <a:latin typeface="Times New Roman"/>
              <a:ea typeface="Times New Roman"/>
              <a:cs typeface="Times New Roman"/>
              <a:sym typeface="Times New Roman"/>
            </a:endParaRPr>
          </a:p>
          <a:p>
            <a:pPr indent="0" lvl="0" marL="0" rtl="0" algn="l">
              <a:spcBef>
                <a:spcPts val="0"/>
              </a:spcBef>
              <a:spcAft>
                <a:spcPts val="0"/>
              </a:spcAft>
              <a:buNone/>
            </a:pPr>
            <a:r>
              <a:rPr lang="en" sz="6000">
                <a:latin typeface="Times New Roman"/>
                <a:ea typeface="Times New Roman"/>
                <a:cs typeface="Times New Roman"/>
                <a:sym typeface="Times New Roman"/>
              </a:rPr>
              <a:t>[2] Nimesh Tembhekar, Pragati Singh ,  Kunjal Gurve, Prof. Mrunmayee Rahate, </a:t>
            </a:r>
            <a:r>
              <a:rPr lang="en" sz="6000">
                <a:solidFill>
                  <a:srgbClr val="EEFF41"/>
                </a:solidFill>
                <a:latin typeface="Times New Roman"/>
                <a:ea typeface="Times New Roman"/>
                <a:cs typeface="Times New Roman"/>
                <a:sym typeface="Times New Roman"/>
              </a:rPr>
              <a:t>“SMART FOOD ORDERING SYSTEM FOR RESTAURANT”</a:t>
            </a:r>
            <a:r>
              <a:rPr lang="en" sz="6000">
                <a:latin typeface="Times New Roman"/>
                <a:ea typeface="Times New Roman"/>
                <a:cs typeface="Times New Roman"/>
                <a:sym typeface="Times New Roman"/>
              </a:rPr>
              <a:t> ,International Research  Journal of  Engineering and Technology (IRJET), Vol.07,Issue 02,Pp.72-74, Feb 2020.</a:t>
            </a:r>
            <a:endParaRPr sz="6000">
              <a:latin typeface="Times New Roman"/>
              <a:ea typeface="Times New Roman"/>
              <a:cs typeface="Times New Roman"/>
              <a:sym typeface="Times New Roman"/>
            </a:endParaRPr>
          </a:p>
          <a:p>
            <a:pPr indent="0" lvl="0" marL="0" rtl="0" algn="l">
              <a:spcBef>
                <a:spcPts val="0"/>
              </a:spcBef>
              <a:spcAft>
                <a:spcPts val="0"/>
              </a:spcAft>
              <a:buNone/>
            </a:pPr>
            <a:r>
              <a:t/>
            </a:r>
            <a:endParaRPr sz="60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6000">
                <a:latin typeface="Times New Roman"/>
                <a:ea typeface="Times New Roman"/>
                <a:cs typeface="Times New Roman"/>
                <a:sym typeface="Times New Roman"/>
              </a:rPr>
              <a:t>[3]  Diogo Davidson Albuquerque ,Vinod Kumar Shukla ,  Amit Verma </a:t>
            </a:r>
            <a:r>
              <a:rPr lang="en" sz="6000">
                <a:solidFill>
                  <a:srgbClr val="EEFF41"/>
                </a:solidFill>
                <a:latin typeface="Times New Roman"/>
                <a:ea typeface="Times New Roman"/>
                <a:cs typeface="Times New Roman"/>
                <a:sym typeface="Times New Roman"/>
              </a:rPr>
              <a:t>“Enhancing Sustainable Customer Dining Experience Through QR Code and   Geo-Fencing”, </a:t>
            </a:r>
            <a:r>
              <a:rPr lang="en" sz="6000">
                <a:latin typeface="Times New Roman"/>
                <a:ea typeface="Times New Roman"/>
                <a:cs typeface="Times New Roman"/>
                <a:sym typeface="Times New Roman"/>
              </a:rPr>
              <a:t>International Research Journal of Engineering and Technology ,2020.</a:t>
            </a:r>
            <a:endParaRPr sz="60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60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6000">
                <a:latin typeface="Times New Roman"/>
                <a:ea typeface="Times New Roman"/>
                <a:cs typeface="Times New Roman"/>
                <a:sym typeface="Times New Roman"/>
              </a:rPr>
              <a:t>[4] Syed Rameez C R, Sreerag M,Urmila PIllai L V,Anjaly J,Abitha Abbas,</a:t>
            </a:r>
            <a:r>
              <a:rPr lang="en" sz="6000">
                <a:solidFill>
                  <a:srgbClr val="EEFF41"/>
                </a:solidFill>
                <a:latin typeface="Times New Roman"/>
                <a:ea typeface="Times New Roman"/>
                <a:cs typeface="Times New Roman"/>
                <a:sym typeface="Times New Roman"/>
              </a:rPr>
              <a:t>”QR CODE BASED SMART DINING SYSTEM”</a:t>
            </a:r>
            <a:r>
              <a:rPr lang="en" sz="6000">
                <a:latin typeface="Times New Roman"/>
                <a:ea typeface="Times New Roman"/>
                <a:cs typeface="Times New Roman"/>
                <a:sym typeface="Times New Roman"/>
              </a:rPr>
              <a:t>,Journal of Engineering Science,   volume 11,    PP.433-438, 2020.</a:t>
            </a:r>
            <a:endParaRPr sz="60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60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400">
              <a:solidFill>
                <a:srgbClr val="EEFF4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400">
              <a:solidFill>
                <a:srgbClr val="EEFF4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400">
              <a:solidFill>
                <a:srgbClr val="EEFF4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1200"/>
              </a:spcBef>
              <a:spcAft>
                <a:spcPts val="1200"/>
              </a:spcAft>
              <a:buNone/>
            </a:pPr>
            <a:r>
              <a:t/>
            </a:r>
            <a:endParaRPr sz="15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8"/>
          <p:cNvSpPr txBox="1"/>
          <p:nvPr>
            <p:ph type="title"/>
          </p:nvPr>
        </p:nvSpPr>
        <p:spPr>
          <a:xfrm>
            <a:off x="1266325" y="794400"/>
            <a:ext cx="7038900" cy="3684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661">
                <a:latin typeface="Times New Roman"/>
                <a:ea typeface="Times New Roman"/>
                <a:cs typeface="Times New Roman"/>
                <a:sym typeface="Times New Roman"/>
              </a:rPr>
              <a:t>[5] Renjith V Ravi,Amrutha N R,Amritha E,Haneena.P,Jaseena.T,</a:t>
            </a:r>
            <a:r>
              <a:rPr lang="en" sz="1661">
                <a:solidFill>
                  <a:srgbClr val="EEFF41"/>
                </a:solidFill>
                <a:latin typeface="Times New Roman"/>
                <a:ea typeface="Times New Roman"/>
                <a:cs typeface="Times New Roman"/>
                <a:sym typeface="Times New Roman"/>
              </a:rPr>
              <a:t>“An Android Based Restaurant Automation System with Touch Screen “</a:t>
            </a:r>
            <a:r>
              <a:rPr lang="en" sz="1661">
                <a:latin typeface="Times New Roman"/>
                <a:ea typeface="Times New Roman"/>
                <a:cs typeface="Times New Roman"/>
                <a:sym typeface="Times New Roman"/>
              </a:rPr>
              <a:t>,  International Conference on Inventive Systems and Control, PP.438-442,  2019.</a:t>
            </a:r>
            <a:endParaRPr sz="1661">
              <a:latin typeface="Times New Roman"/>
              <a:ea typeface="Times New Roman"/>
              <a:cs typeface="Times New Roman"/>
              <a:sym typeface="Times New Roman"/>
            </a:endParaRPr>
          </a:p>
          <a:p>
            <a:pPr indent="0" lvl="0" marL="0" rtl="0" algn="l">
              <a:spcBef>
                <a:spcPts val="0"/>
              </a:spcBef>
              <a:spcAft>
                <a:spcPts val="0"/>
              </a:spcAft>
              <a:buNone/>
            </a:pPr>
            <a:r>
              <a:t/>
            </a:r>
            <a:endParaRPr sz="1661">
              <a:latin typeface="Times New Roman"/>
              <a:ea typeface="Times New Roman"/>
              <a:cs typeface="Times New Roman"/>
              <a:sym typeface="Times New Roman"/>
            </a:endParaRPr>
          </a:p>
          <a:p>
            <a:pPr indent="0" lvl="0" marL="0" rtl="0" algn="l">
              <a:spcBef>
                <a:spcPts val="0"/>
              </a:spcBef>
              <a:spcAft>
                <a:spcPts val="0"/>
              </a:spcAft>
              <a:buNone/>
            </a:pPr>
            <a:r>
              <a:rPr lang="en" sz="1661">
                <a:latin typeface="Times New Roman"/>
                <a:ea typeface="Times New Roman"/>
                <a:cs typeface="Times New Roman"/>
                <a:sym typeface="Times New Roman"/>
              </a:rPr>
              <a:t>[6]  Utkarsh Ravekar, Shashank Singh, </a:t>
            </a:r>
            <a:r>
              <a:rPr lang="en" sz="1661">
                <a:solidFill>
                  <a:srgbClr val="EEFF41"/>
                </a:solidFill>
                <a:latin typeface="Times New Roman"/>
                <a:ea typeface="Times New Roman"/>
                <a:cs typeface="Times New Roman"/>
                <a:sym typeface="Times New Roman"/>
              </a:rPr>
              <a:t>“Data Centric Smart Restaurant Management System”</a:t>
            </a:r>
            <a:r>
              <a:rPr lang="en" sz="1661">
                <a:latin typeface="Times New Roman"/>
                <a:ea typeface="Times New Roman"/>
                <a:cs typeface="Times New Roman"/>
                <a:sym typeface="Times New Roman"/>
              </a:rPr>
              <a:t> ,International Research Journal of Engineering and Technology (IRJET) ,Vol.06,Issue 07, pp.1425-1427,July 2019.</a:t>
            </a:r>
            <a:endParaRPr sz="1661">
              <a:latin typeface="Times New Roman"/>
              <a:ea typeface="Times New Roman"/>
              <a:cs typeface="Times New Roman"/>
              <a:sym typeface="Times New Roman"/>
            </a:endParaRPr>
          </a:p>
          <a:p>
            <a:pPr indent="0" lvl="0" marL="0" rtl="0" algn="l">
              <a:spcBef>
                <a:spcPts val="800"/>
              </a:spcBef>
              <a:spcAft>
                <a:spcPts val="0"/>
              </a:spcAft>
              <a:buNone/>
            </a:pPr>
            <a:r>
              <a:t/>
            </a:r>
            <a:endParaRPr sz="1661">
              <a:latin typeface="Times New Roman"/>
              <a:ea typeface="Times New Roman"/>
              <a:cs typeface="Times New Roman"/>
              <a:sym typeface="Times New Roman"/>
            </a:endParaRPr>
          </a:p>
          <a:p>
            <a:pPr indent="0" lvl="0" marL="0" rtl="0" algn="l">
              <a:spcBef>
                <a:spcPts val="0"/>
              </a:spcBef>
              <a:spcAft>
                <a:spcPts val="0"/>
              </a:spcAft>
              <a:buNone/>
            </a:pPr>
            <a:r>
              <a:rPr lang="en" sz="1661">
                <a:latin typeface="Times New Roman"/>
                <a:ea typeface="Times New Roman"/>
                <a:cs typeface="Times New Roman"/>
                <a:sym typeface="Times New Roman"/>
              </a:rPr>
              <a:t>[7] Akash Patil, Rinkesh Kalani,Bhavesh Patil,Sachin Shinde, Prof. S. M. Shedole ,  </a:t>
            </a:r>
            <a:r>
              <a:rPr lang="en" sz="1661">
                <a:solidFill>
                  <a:srgbClr val="EEFF41"/>
                </a:solidFill>
                <a:latin typeface="Times New Roman"/>
                <a:ea typeface="Times New Roman"/>
                <a:cs typeface="Times New Roman"/>
                <a:sym typeface="Times New Roman"/>
              </a:rPr>
              <a:t>”SMART RESTAURANT SYSTEM USING ANDROID”</a:t>
            </a:r>
            <a:r>
              <a:rPr lang="en" sz="1661">
                <a:latin typeface="Times New Roman"/>
                <a:ea typeface="Times New Roman"/>
                <a:cs typeface="Times New Roman"/>
                <a:sym typeface="Times New Roman"/>
              </a:rPr>
              <a:t>,   International Journal of Technical Research and Applications, volume 5,     pp.78-80,   2017.</a:t>
            </a:r>
            <a:endParaRPr sz="1661">
              <a:latin typeface="Times New Roman"/>
              <a:ea typeface="Times New Roman"/>
              <a:cs typeface="Times New Roman"/>
              <a:sym typeface="Times New Roman"/>
            </a:endParaRPr>
          </a:p>
          <a:p>
            <a:pPr indent="0" lvl="0" marL="0" rtl="0" algn="l">
              <a:spcBef>
                <a:spcPts val="0"/>
              </a:spcBef>
              <a:spcAft>
                <a:spcPts val="0"/>
              </a:spcAft>
              <a:buNone/>
            </a:pPr>
            <a:r>
              <a:t/>
            </a:r>
            <a:endParaRPr sz="1661">
              <a:latin typeface="Times New Roman"/>
              <a:ea typeface="Times New Roman"/>
              <a:cs typeface="Times New Roman"/>
              <a:sym typeface="Times New Roman"/>
            </a:endParaRPr>
          </a:p>
          <a:p>
            <a:pPr indent="0" lvl="0" marL="0" rtl="0" algn="l">
              <a:spcBef>
                <a:spcPts val="0"/>
              </a:spcBef>
              <a:spcAft>
                <a:spcPts val="0"/>
              </a:spcAft>
              <a:buNone/>
            </a:pPr>
            <a:r>
              <a:rPr lang="en" sz="1661">
                <a:latin typeface="Times New Roman"/>
                <a:ea typeface="Times New Roman"/>
                <a:cs typeface="Times New Roman"/>
                <a:sym typeface="Times New Roman"/>
              </a:rPr>
              <a:t>[8] Shraddha S. Dhoke, Tanvi K. Mhatre, Prof. Prashant H. Rathod</a:t>
            </a:r>
            <a:r>
              <a:rPr i="1" lang="en" sz="1661">
                <a:latin typeface="Times New Roman"/>
                <a:ea typeface="Times New Roman"/>
                <a:cs typeface="Times New Roman"/>
                <a:sym typeface="Times New Roman"/>
              </a:rPr>
              <a:t>,</a:t>
            </a:r>
            <a:r>
              <a:rPr lang="en" sz="1661">
                <a:solidFill>
                  <a:srgbClr val="EEFF41"/>
                </a:solidFill>
                <a:latin typeface="Times New Roman"/>
                <a:ea typeface="Times New Roman"/>
                <a:cs typeface="Times New Roman"/>
                <a:sym typeface="Times New Roman"/>
              </a:rPr>
              <a:t>”Smart Restaurant Using QR Code”</a:t>
            </a:r>
            <a:r>
              <a:rPr lang="en" sz="1661">
                <a:latin typeface="Times New Roman"/>
                <a:ea typeface="Times New Roman"/>
                <a:cs typeface="Times New Roman"/>
                <a:sym typeface="Times New Roman"/>
              </a:rPr>
              <a:t>,International Journal of Advance Research in Engineering, Science &amp; Technology,  volume 4,  2017.</a:t>
            </a:r>
            <a:endParaRPr sz="1661">
              <a:latin typeface="Times New Roman"/>
              <a:ea typeface="Times New Roman"/>
              <a:cs typeface="Times New Roman"/>
              <a:sym typeface="Times New Roman"/>
            </a:endParaRPr>
          </a:p>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Clr>
                <a:srgbClr val="000000"/>
              </a:buClr>
              <a:buSzPct val="82500"/>
              <a:buFont typeface="Arial"/>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9"/>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          </a:t>
            </a:r>
            <a:r>
              <a:rPr lang="en" sz="3600">
                <a:latin typeface="Times New Roman"/>
                <a:ea typeface="Times New Roman"/>
                <a:cs typeface="Times New Roman"/>
                <a:sym typeface="Times New Roman"/>
              </a:rPr>
              <a:t>Thank You….</a:t>
            </a:r>
            <a:endParaRPr sz="3600">
              <a:latin typeface="Times New Roman"/>
              <a:ea typeface="Times New Roman"/>
              <a:cs typeface="Times New Roman"/>
              <a:sym typeface="Times New Roman"/>
            </a:endParaRPr>
          </a:p>
          <a:p>
            <a:pPr indent="0" lvl="0" marL="0" rtl="0" algn="l">
              <a:spcBef>
                <a:spcPts val="0"/>
              </a:spcBef>
              <a:spcAft>
                <a:spcPts val="0"/>
              </a:spcAft>
              <a:buNone/>
            </a:pPr>
            <a:r>
              <a:rPr lang="en" sz="3600">
                <a:latin typeface="Times New Roman"/>
                <a:ea typeface="Times New Roman"/>
                <a:cs typeface="Times New Roman"/>
                <a:sym typeface="Times New Roman"/>
              </a:rPr>
              <a:t>                       </a:t>
            </a:r>
            <a:endParaRPr sz="36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016500" y="434063"/>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3020">
                <a:latin typeface="Times New Roman"/>
                <a:ea typeface="Times New Roman"/>
                <a:cs typeface="Times New Roman"/>
                <a:sym typeface="Times New Roman"/>
              </a:rPr>
              <a:t>Contents</a:t>
            </a:r>
            <a:endParaRPr sz="3020">
              <a:latin typeface="Times New Roman"/>
              <a:ea typeface="Times New Roman"/>
              <a:cs typeface="Times New Roman"/>
              <a:sym typeface="Times New Roman"/>
            </a:endParaRPr>
          </a:p>
        </p:txBody>
      </p:sp>
      <p:sp>
        <p:nvSpPr>
          <p:cNvPr id="142" name="Google Shape;142;p14"/>
          <p:cNvSpPr txBox="1"/>
          <p:nvPr>
            <p:ph idx="4294967295" type="body"/>
          </p:nvPr>
        </p:nvSpPr>
        <p:spPr>
          <a:xfrm>
            <a:off x="1016500" y="1539638"/>
            <a:ext cx="7038900" cy="3169800"/>
          </a:xfrm>
          <a:prstGeom prst="rect">
            <a:avLst/>
          </a:prstGeom>
        </p:spPr>
        <p:txBody>
          <a:bodyPr anchorCtr="0" anchor="t" bIns="91425" lIns="91425" spcFirstLastPara="1" rIns="91425" wrap="square" tIns="91425">
            <a:noAutofit/>
          </a:bodyPr>
          <a:lstStyle/>
          <a:p>
            <a:pPr indent="-355600" lvl="0" marL="457200" rtl="0" algn="l">
              <a:lnSpc>
                <a:spcPct val="9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Abstract</a:t>
            </a:r>
            <a:endParaRPr sz="2000">
              <a:latin typeface="Times New Roman"/>
              <a:ea typeface="Times New Roman"/>
              <a:cs typeface="Times New Roman"/>
              <a:sym typeface="Times New Roman"/>
            </a:endParaRPr>
          </a:p>
          <a:p>
            <a:pPr indent="-355600" lvl="0" marL="457200" rtl="0" algn="l">
              <a:lnSpc>
                <a:spcPct val="9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Methodology</a:t>
            </a:r>
            <a:endParaRPr sz="2000">
              <a:latin typeface="Times New Roman"/>
              <a:ea typeface="Times New Roman"/>
              <a:cs typeface="Times New Roman"/>
              <a:sym typeface="Times New Roman"/>
            </a:endParaRPr>
          </a:p>
          <a:p>
            <a:pPr indent="-355600" lvl="0" marL="457200" rtl="0" algn="l">
              <a:lnSpc>
                <a:spcPct val="9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Module split-up </a:t>
            </a:r>
            <a:endParaRPr sz="2000">
              <a:latin typeface="Times New Roman"/>
              <a:ea typeface="Times New Roman"/>
              <a:cs typeface="Times New Roman"/>
              <a:sym typeface="Times New Roman"/>
            </a:endParaRPr>
          </a:p>
          <a:p>
            <a:pPr indent="-355600" lvl="0" marL="457200" rtl="0" algn="l">
              <a:lnSpc>
                <a:spcPct val="9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Gantt chart</a:t>
            </a:r>
            <a:endParaRPr sz="2000">
              <a:latin typeface="Times New Roman"/>
              <a:ea typeface="Times New Roman"/>
              <a:cs typeface="Times New Roman"/>
              <a:sym typeface="Times New Roman"/>
            </a:endParaRPr>
          </a:p>
          <a:p>
            <a:pPr indent="-355600" lvl="0" marL="457200" rtl="0" algn="l">
              <a:lnSpc>
                <a:spcPct val="9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Block Diagram</a:t>
            </a:r>
            <a:endParaRPr sz="2000">
              <a:latin typeface="Times New Roman"/>
              <a:ea typeface="Times New Roman"/>
              <a:cs typeface="Times New Roman"/>
              <a:sym typeface="Times New Roman"/>
            </a:endParaRPr>
          </a:p>
          <a:p>
            <a:pPr indent="-355600" lvl="0" marL="457200" rtl="0" algn="l">
              <a:lnSpc>
                <a:spcPct val="9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Design and Softwares</a:t>
            </a:r>
            <a:endParaRPr sz="2000">
              <a:latin typeface="Times New Roman"/>
              <a:ea typeface="Times New Roman"/>
              <a:cs typeface="Times New Roman"/>
              <a:sym typeface="Times New Roman"/>
            </a:endParaRPr>
          </a:p>
          <a:p>
            <a:pPr indent="-355600" lvl="0" marL="457200" rtl="0" algn="l">
              <a:lnSpc>
                <a:spcPct val="9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Expected outcomes</a:t>
            </a:r>
            <a:endParaRPr sz="2000">
              <a:latin typeface="Times New Roman"/>
              <a:ea typeface="Times New Roman"/>
              <a:cs typeface="Times New Roman"/>
              <a:sym typeface="Times New Roman"/>
            </a:endParaRPr>
          </a:p>
          <a:p>
            <a:pPr indent="-355600" lvl="0" marL="457200" rtl="0" algn="l">
              <a:lnSpc>
                <a:spcPct val="9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Plan of action of the project</a:t>
            </a:r>
            <a:endParaRPr sz="2000">
              <a:latin typeface="Times New Roman"/>
              <a:ea typeface="Times New Roman"/>
              <a:cs typeface="Times New Roman"/>
              <a:sym typeface="Times New Roman"/>
            </a:endParaRPr>
          </a:p>
          <a:p>
            <a:pPr indent="-355600" lvl="0" marL="457200" rtl="0" algn="l">
              <a:lnSpc>
                <a:spcPct val="9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References</a:t>
            </a:r>
            <a:endParaRPr sz="2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Abstract</a:t>
            </a:r>
            <a:endParaRPr sz="3000">
              <a:latin typeface="Times New Roman"/>
              <a:ea typeface="Times New Roman"/>
              <a:cs typeface="Times New Roman"/>
              <a:sym typeface="Times New Roman"/>
            </a:endParaRPr>
          </a:p>
        </p:txBody>
      </p:sp>
      <p:sp>
        <p:nvSpPr>
          <p:cNvPr id="148" name="Google Shape;148;p15"/>
          <p:cNvSpPr txBox="1"/>
          <p:nvPr>
            <p:ph idx="1" type="body"/>
          </p:nvPr>
        </p:nvSpPr>
        <p:spPr>
          <a:xfrm>
            <a:off x="1297500" y="1178550"/>
            <a:ext cx="7038900" cy="373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Times New Roman"/>
                <a:ea typeface="Times New Roman"/>
                <a:cs typeface="Times New Roman"/>
                <a:sym typeface="Times New Roman"/>
              </a:rPr>
              <a:t>In the traditional ordering system, when the customer enters the restaurant, then he/she needs to wait for the waiter to order the food after selecting the food items from the menu card which was placed on the customer's table. Therefore,"QR based ordering" gave the best solution for this problem and provides cost and time efficiency benefits easy for management and the customer. In this automated system the customer doesn't need to wait for the waiter to place the order. Because the customer placed the order through their mobile phones by scanning the QR code which was placed on the customer table. It doesn't require any menu cards and a waiter to place the order. After the customer places the order, then the order will be redirected to the kitchen for the food preparation. Then the waiter serves the food to the customer. In this system there is no need for the waiter to give the bill to the customer and collect the payment from the customer. Because the bill will be automatically generated on the customer's phone and the customer will make the payment online.</a:t>
            </a:r>
            <a:endParaRPr sz="1500">
              <a:latin typeface="Times New Roman"/>
              <a:ea typeface="Times New Roman"/>
              <a:cs typeface="Times New Roman"/>
              <a:sym typeface="Times New Roman"/>
            </a:endParaRPr>
          </a:p>
          <a:p>
            <a:pPr indent="0" lvl="0" marL="0" rtl="0" algn="l">
              <a:spcBef>
                <a:spcPts val="1200"/>
              </a:spcBef>
              <a:spcAft>
                <a:spcPts val="0"/>
              </a:spcAft>
              <a:buNone/>
            </a:pPr>
            <a:r>
              <a:t/>
            </a:r>
            <a:endParaRPr sz="1400">
              <a:latin typeface="Times New Roman"/>
              <a:ea typeface="Times New Roman"/>
              <a:cs typeface="Times New Roman"/>
              <a:sym typeface="Times New Roman"/>
            </a:endParaRPr>
          </a:p>
          <a:p>
            <a:pPr indent="0" lvl="0" marL="0" rtl="0" algn="l">
              <a:spcBef>
                <a:spcPts val="1200"/>
              </a:spcBef>
              <a:spcAft>
                <a:spcPts val="120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13275" y="372300"/>
            <a:ext cx="7038900" cy="785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3000">
                <a:latin typeface="Times New Roman"/>
                <a:ea typeface="Times New Roman"/>
                <a:cs typeface="Times New Roman"/>
                <a:sym typeface="Times New Roman"/>
              </a:rPr>
              <a:t>Methodology</a:t>
            </a:r>
            <a:endParaRPr sz="3000">
              <a:latin typeface="Times New Roman"/>
              <a:ea typeface="Times New Roman"/>
              <a:cs typeface="Times New Roman"/>
              <a:sym typeface="Times New Roman"/>
            </a:endParaRPr>
          </a:p>
        </p:txBody>
      </p:sp>
      <p:sp>
        <p:nvSpPr>
          <p:cNvPr id="154" name="Google Shape;154;p16"/>
          <p:cNvSpPr txBox="1"/>
          <p:nvPr>
            <p:ph idx="1" type="body"/>
          </p:nvPr>
        </p:nvSpPr>
        <p:spPr>
          <a:xfrm>
            <a:off x="1213275" y="1558350"/>
            <a:ext cx="7241400" cy="2781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500">
                <a:latin typeface="Times New Roman"/>
                <a:ea typeface="Times New Roman"/>
                <a:cs typeface="Times New Roman"/>
                <a:sym typeface="Times New Roman"/>
              </a:rPr>
              <a:t>Our automation system uses QR codes to launch the web application. The web application is developed in Reactjs and Firebase. The QR codes are unique for every table at the restaurant. The user can scan the QR code with their devices to launch the web application from there the user can access the menu and can order. As soon as the customer orders from the application the order will be notified in the manager app with red color in the table field from which the customer orders. The manager can view the tables which needs to be served and which table needs assistance. And he can create/update the menu,availability of items and categories of items.</a:t>
            </a:r>
            <a:endParaRPr sz="1500">
              <a:latin typeface="Times New Roman"/>
              <a:ea typeface="Times New Roman"/>
              <a:cs typeface="Times New Roman"/>
              <a:sym typeface="Times New Roman"/>
            </a:endParaRPr>
          </a:p>
          <a:p>
            <a:pPr indent="0" lvl="0" marL="0" rtl="0" algn="l">
              <a:spcBef>
                <a:spcPts val="1200"/>
              </a:spcBef>
              <a:spcAft>
                <a:spcPts val="1200"/>
              </a:spcAft>
              <a:buNone/>
            </a:pPr>
            <a:r>
              <a:t/>
            </a:r>
            <a:endParaRPr sz="15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66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Module split-up</a:t>
            </a:r>
            <a:endParaRPr sz="3000">
              <a:latin typeface="Times New Roman"/>
              <a:ea typeface="Times New Roman"/>
              <a:cs typeface="Times New Roman"/>
              <a:sym typeface="Times New Roman"/>
            </a:endParaRPr>
          </a:p>
        </p:txBody>
      </p:sp>
      <p:sp>
        <p:nvSpPr>
          <p:cNvPr id="160" name="Google Shape;160;p17"/>
          <p:cNvSpPr txBox="1"/>
          <p:nvPr>
            <p:ph idx="1" type="body"/>
          </p:nvPr>
        </p:nvSpPr>
        <p:spPr>
          <a:xfrm>
            <a:off x="1297500" y="1415150"/>
            <a:ext cx="7038900" cy="3240900"/>
          </a:xfrm>
          <a:prstGeom prst="rect">
            <a:avLst/>
          </a:prstGeom>
        </p:spPr>
        <p:txBody>
          <a:bodyPr anchorCtr="0" anchor="t" bIns="91425" lIns="91425" spcFirstLastPara="1" rIns="91425" wrap="square" tIns="91425">
            <a:normAutofit/>
          </a:bodyPr>
          <a:lstStyle/>
          <a:p>
            <a:pPr indent="-323850" lvl="0" marL="457200" rtl="0" algn="l">
              <a:lnSpc>
                <a:spcPct val="9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Customer web app</a:t>
            </a:r>
            <a:endParaRPr sz="1500">
              <a:latin typeface="Times New Roman"/>
              <a:ea typeface="Times New Roman"/>
              <a:cs typeface="Times New Roman"/>
              <a:sym typeface="Times New Roman"/>
            </a:endParaRPr>
          </a:p>
          <a:p>
            <a:pPr indent="-323850" lvl="1" marL="914400" rtl="0" algn="l">
              <a:lnSpc>
                <a:spcPct val="9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Sync Menus/categories</a:t>
            </a:r>
            <a:endParaRPr sz="1500">
              <a:latin typeface="Times New Roman"/>
              <a:ea typeface="Times New Roman"/>
              <a:cs typeface="Times New Roman"/>
              <a:sym typeface="Times New Roman"/>
            </a:endParaRPr>
          </a:p>
          <a:p>
            <a:pPr indent="-323850" lvl="1" marL="914400" rtl="0" algn="l">
              <a:lnSpc>
                <a:spcPct val="9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Cart</a:t>
            </a:r>
            <a:endParaRPr sz="1500">
              <a:latin typeface="Times New Roman"/>
              <a:ea typeface="Times New Roman"/>
              <a:cs typeface="Times New Roman"/>
              <a:sym typeface="Times New Roman"/>
            </a:endParaRPr>
          </a:p>
          <a:p>
            <a:pPr indent="-323850" lvl="1" marL="914400" rtl="0" algn="l">
              <a:lnSpc>
                <a:spcPct val="9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Checkout</a:t>
            </a:r>
            <a:endParaRPr sz="1500">
              <a:latin typeface="Times New Roman"/>
              <a:ea typeface="Times New Roman"/>
              <a:cs typeface="Times New Roman"/>
              <a:sym typeface="Times New Roman"/>
            </a:endParaRPr>
          </a:p>
          <a:p>
            <a:pPr indent="-323850" lvl="1" marL="914400" rtl="0" algn="l">
              <a:lnSpc>
                <a:spcPct val="9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Call for </a:t>
            </a:r>
            <a:r>
              <a:rPr lang="en" sz="1500">
                <a:latin typeface="Times New Roman"/>
                <a:ea typeface="Times New Roman"/>
                <a:cs typeface="Times New Roman"/>
                <a:sym typeface="Times New Roman"/>
              </a:rPr>
              <a:t>assistance</a:t>
            </a:r>
            <a:endParaRPr sz="1500">
              <a:latin typeface="Times New Roman"/>
              <a:ea typeface="Times New Roman"/>
              <a:cs typeface="Times New Roman"/>
              <a:sym typeface="Times New Roman"/>
            </a:endParaRPr>
          </a:p>
          <a:p>
            <a:pPr indent="-323850" lvl="1" marL="914400" rtl="0" algn="l">
              <a:lnSpc>
                <a:spcPct val="9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Payment</a:t>
            </a:r>
            <a:endParaRPr sz="1500">
              <a:latin typeface="Times New Roman"/>
              <a:ea typeface="Times New Roman"/>
              <a:cs typeface="Times New Roman"/>
              <a:sym typeface="Times New Roman"/>
            </a:endParaRPr>
          </a:p>
          <a:p>
            <a:pPr indent="-323850" lvl="0" marL="457200" rtl="0" algn="l">
              <a:lnSpc>
                <a:spcPct val="9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Restaurant</a:t>
            </a:r>
            <a:r>
              <a:rPr lang="en" sz="1500">
                <a:latin typeface="Times New Roman"/>
                <a:ea typeface="Times New Roman"/>
                <a:cs typeface="Times New Roman"/>
                <a:sym typeface="Times New Roman"/>
              </a:rPr>
              <a:t> App(Client)</a:t>
            </a:r>
            <a:endParaRPr sz="1500">
              <a:latin typeface="Times New Roman"/>
              <a:ea typeface="Times New Roman"/>
              <a:cs typeface="Times New Roman"/>
              <a:sym typeface="Times New Roman"/>
            </a:endParaRPr>
          </a:p>
          <a:p>
            <a:pPr indent="-323850" lvl="1" marL="914400" rtl="0" algn="l">
              <a:lnSpc>
                <a:spcPct val="9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Login/Signup</a:t>
            </a:r>
            <a:endParaRPr sz="1500">
              <a:latin typeface="Times New Roman"/>
              <a:ea typeface="Times New Roman"/>
              <a:cs typeface="Times New Roman"/>
              <a:sym typeface="Times New Roman"/>
            </a:endParaRPr>
          </a:p>
          <a:p>
            <a:pPr indent="-323850" lvl="1" marL="914400" rtl="0" algn="l">
              <a:lnSpc>
                <a:spcPct val="9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Add/update Tables</a:t>
            </a:r>
            <a:endParaRPr sz="1500">
              <a:latin typeface="Times New Roman"/>
              <a:ea typeface="Times New Roman"/>
              <a:cs typeface="Times New Roman"/>
              <a:sym typeface="Times New Roman"/>
            </a:endParaRPr>
          </a:p>
          <a:p>
            <a:pPr indent="-323850" lvl="1" marL="914400" rtl="0" algn="l">
              <a:lnSpc>
                <a:spcPct val="9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Add/update menus</a:t>
            </a:r>
            <a:endParaRPr sz="1500">
              <a:latin typeface="Times New Roman"/>
              <a:ea typeface="Times New Roman"/>
              <a:cs typeface="Times New Roman"/>
              <a:sym typeface="Times New Roman"/>
            </a:endParaRPr>
          </a:p>
          <a:p>
            <a:pPr indent="-323850" lvl="1" marL="914400" rtl="0" algn="l">
              <a:lnSpc>
                <a:spcPct val="9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View Orders</a:t>
            </a:r>
            <a:endParaRPr sz="15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solidFill>
                  <a:schemeClr val="dk1"/>
                </a:solidFill>
                <a:latin typeface="Times New Roman"/>
                <a:ea typeface="Times New Roman"/>
                <a:cs typeface="Times New Roman"/>
                <a:sym typeface="Times New Roman"/>
              </a:rPr>
              <a:t>Gantt chart</a:t>
            </a:r>
            <a:endParaRPr sz="3000">
              <a:solidFill>
                <a:schemeClr val="dk1"/>
              </a:solidFill>
              <a:latin typeface="Times New Roman"/>
              <a:ea typeface="Times New Roman"/>
              <a:cs typeface="Times New Roman"/>
              <a:sym typeface="Times New Roman"/>
            </a:endParaRPr>
          </a:p>
        </p:txBody>
      </p:sp>
      <p:pic>
        <p:nvPicPr>
          <p:cNvPr id="166" name="Google Shape;166;p18"/>
          <p:cNvPicPr preferRelativeResize="0"/>
          <p:nvPr/>
        </p:nvPicPr>
        <p:blipFill>
          <a:blip r:embed="rId3">
            <a:alphaModFix/>
          </a:blip>
          <a:stretch>
            <a:fillRect/>
          </a:stretch>
        </p:blipFill>
        <p:spPr>
          <a:xfrm>
            <a:off x="969075" y="1460250"/>
            <a:ext cx="7851900" cy="2776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0" name="Shape 170"/>
        <p:cNvGrpSpPr/>
        <p:nvPr/>
      </p:nvGrpSpPr>
      <p:grpSpPr>
        <a:xfrm>
          <a:off x="0" y="0"/>
          <a:ext cx="0" cy="0"/>
          <a:chOff x="0" y="0"/>
          <a:chExt cx="0" cy="0"/>
        </a:xfrm>
      </p:grpSpPr>
      <p:sp>
        <p:nvSpPr>
          <p:cNvPr id="171" name="Google Shape;171;p19"/>
          <p:cNvSpPr txBox="1"/>
          <p:nvPr>
            <p:ph type="title"/>
          </p:nvPr>
        </p:nvSpPr>
        <p:spPr>
          <a:xfrm>
            <a:off x="1260850" y="400200"/>
            <a:ext cx="7038900" cy="9141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3000">
                <a:solidFill>
                  <a:schemeClr val="dk1"/>
                </a:solidFill>
                <a:latin typeface="Times New Roman"/>
                <a:ea typeface="Times New Roman"/>
                <a:cs typeface="Times New Roman"/>
                <a:sym typeface="Times New Roman"/>
              </a:rPr>
              <a:t>Use case diagram</a:t>
            </a:r>
            <a:endParaRPr sz="3000">
              <a:solidFill>
                <a:schemeClr val="dk1"/>
              </a:solidFill>
              <a:latin typeface="Times New Roman"/>
              <a:ea typeface="Times New Roman"/>
              <a:cs typeface="Times New Roman"/>
              <a:sym typeface="Times New Roman"/>
            </a:endParaRPr>
          </a:p>
        </p:txBody>
      </p:sp>
      <p:sp>
        <p:nvSpPr>
          <p:cNvPr id="172" name="Google Shape;172;p19"/>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73" name="Google Shape;173;p19"/>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74" name="Google Shape;174;p19"/>
          <p:cNvSpPr txBox="1"/>
          <p:nvPr/>
        </p:nvSpPr>
        <p:spPr>
          <a:xfrm>
            <a:off x="152400" y="1524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75" name="Google Shape;175;p19"/>
          <p:cNvPicPr preferRelativeResize="0"/>
          <p:nvPr/>
        </p:nvPicPr>
        <p:blipFill>
          <a:blip r:embed="rId3">
            <a:alphaModFix/>
          </a:blip>
          <a:stretch>
            <a:fillRect/>
          </a:stretch>
        </p:blipFill>
        <p:spPr>
          <a:xfrm>
            <a:off x="1905813" y="1174375"/>
            <a:ext cx="5332376" cy="37374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solidFill>
                  <a:schemeClr val="dk1"/>
                </a:solidFill>
                <a:latin typeface="Times New Roman"/>
                <a:ea typeface="Times New Roman"/>
                <a:cs typeface="Times New Roman"/>
                <a:sym typeface="Times New Roman"/>
              </a:rPr>
              <a:t>Data Flow diagram(level 0)</a:t>
            </a:r>
            <a:endParaRPr sz="3000">
              <a:solidFill>
                <a:schemeClr val="dk1"/>
              </a:solidFill>
              <a:latin typeface="Times New Roman"/>
              <a:ea typeface="Times New Roman"/>
              <a:cs typeface="Times New Roman"/>
              <a:sym typeface="Times New Roman"/>
            </a:endParaRPr>
          </a:p>
        </p:txBody>
      </p:sp>
      <p:sp>
        <p:nvSpPr>
          <p:cNvPr id="181" name="Google Shape;181;p20"/>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82" name="Google Shape;182;p20"/>
          <p:cNvPicPr preferRelativeResize="0"/>
          <p:nvPr/>
        </p:nvPicPr>
        <p:blipFill>
          <a:blip r:embed="rId3">
            <a:alphaModFix/>
          </a:blip>
          <a:stretch>
            <a:fillRect/>
          </a:stretch>
        </p:blipFill>
        <p:spPr>
          <a:xfrm>
            <a:off x="1606000" y="1435400"/>
            <a:ext cx="6296025" cy="2975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6" name="Shape 186"/>
        <p:cNvGrpSpPr/>
        <p:nvPr/>
      </p:nvGrpSpPr>
      <p:grpSpPr>
        <a:xfrm>
          <a:off x="0" y="0"/>
          <a:ext cx="0" cy="0"/>
          <a:chOff x="0" y="0"/>
          <a:chExt cx="0" cy="0"/>
        </a:xfrm>
      </p:grpSpPr>
      <p:sp>
        <p:nvSpPr>
          <p:cNvPr id="187" name="Google Shape;187;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solidFill>
                  <a:schemeClr val="dk1"/>
                </a:solidFill>
                <a:latin typeface="Times New Roman"/>
                <a:ea typeface="Times New Roman"/>
                <a:cs typeface="Times New Roman"/>
                <a:sym typeface="Times New Roman"/>
              </a:rPr>
              <a:t>Data Flow diagram(level 1)</a:t>
            </a:r>
            <a:endParaRPr sz="3000">
              <a:solidFill>
                <a:schemeClr val="dk1"/>
              </a:solidFill>
              <a:latin typeface="Times New Roman"/>
              <a:ea typeface="Times New Roman"/>
              <a:cs typeface="Times New Roman"/>
              <a:sym typeface="Times New Roman"/>
            </a:endParaRPr>
          </a:p>
        </p:txBody>
      </p:sp>
      <p:pic>
        <p:nvPicPr>
          <p:cNvPr id="188" name="Google Shape;188;p21"/>
          <p:cNvPicPr preferRelativeResize="0"/>
          <p:nvPr/>
        </p:nvPicPr>
        <p:blipFill>
          <a:blip r:embed="rId3">
            <a:alphaModFix/>
          </a:blip>
          <a:stretch>
            <a:fillRect/>
          </a:stretch>
        </p:blipFill>
        <p:spPr>
          <a:xfrm>
            <a:off x="1767500" y="1503300"/>
            <a:ext cx="5819775" cy="2807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