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21"/>
  </p:notesMasterIdLst>
  <p:handoutMasterIdLst>
    <p:handoutMasterId r:id="rId22"/>
  </p:handoutMasterIdLst>
  <p:sldIdLst>
    <p:sldId id="315" r:id="rId5"/>
    <p:sldId id="318" r:id="rId6"/>
    <p:sldId id="266" r:id="rId7"/>
    <p:sldId id="320" r:id="rId8"/>
    <p:sldId id="271" r:id="rId9"/>
    <p:sldId id="309" r:id="rId10"/>
    <p:sldId id="256" r:id="rId11"/>
    <p:sldId id="312" r:id="rId12"/>
    <p:sldId id="310" r:id="rId13"/>
    <p:sldId id="316" r:id="rId14"/>
    <p:sldId id="325" r:id="rId15"/>
    <p:sldId id="321" r:id="rId16"/>
    <p:sldId id="322" r:id="rId17"/>
    <p:sldId id="323" r:id="rId18"/>
    <p:sldId id="32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D66AB8-56BB-4778-BD54-E1BE01EE5A30}">
          <p14:sldIdLst>
            <p14:sldId id="315"/>
            <p14:sldId id="318"/>
            <p14:sldId id="266"/>
            <p14:sldId id="320"/>
          </p14:sldIdLst>
        </p14:section>
        <p14:section name="Untitled Section" id="{AEBEBC9C-DCF5-4DCA-AFCF-D9B918917CF6}">
          <p14:sldIdLst>
            <p14:sldId id="271"/>
            <p14:sldId id="309"/>
            <p14:sldId id="256"/>
            <p14:sldId id="312"/>
            <p14:sldId id="310"/>
            <p14:sldId id="316"/>
            <p14:sldId id="325"/>
            <p14:sldId id="321"/>
            <p14:sldId id="322"/>
            <p14:sldId id="323"/>
            <p14:sldId id="324"/>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B3B6"/>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5388" autoAdjust="0"/>
  </p:normalViewPr>
  <p:slideViewPr>
    <p:cSldViewPr snapToGrid="0">
      <p:cViewPr varScale="1">
        <p:scale>
          <a:sx n="83" d="100"/>
          <a:sy n="83" d="100"/>
        </p:scale>
        <p:origin x="408" y="9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D42E13-9AEF-4D09-9EEF-599FB29B74E5}" type="doc">
      <dgm:prSet loTypeId="urn:microsoft.com/office/officeart/2016/7/layout/RepeatingBendingProcessNew" loCatId="process" qsTypeId="urn:microsoft.com/office/officeart/2005/8/quickstyle/simple1" qsCatId="simple" csTypeId="urn:microsoft.com/office/officeart/2005/8/colors/accent5_2" csCatId="accent5" phldr="1"/>
      <dgm:spPr/>
      <dgm:t>
        <a:bodyPr/>
        <a:lstStyle/>
        <a:p>
          <a:endParaRPr lang="en-US"/>
        </a:p>
      </dgm:t>
    </dgm:pt>
    <dgm:pt modelId="{64259F92-12AE-478E-AEE9-34AF17FEB224}">
      <dgm:prSet/>
      <dgm:spPr/>
      <dgm:t>
        <a:bodyPr/>
        <a:lstStyle/>
        <a:p>
          <a:pPr algn="ctr"/>
          <a:r>
            <a:rPr lang="ru-RU" b="0" baseline="0" dirty="0">
              <a:solidFill>
                <a:schemeClr val="tx1">
                  <a:lumMod val="75000"/>
                  <a:lumOff val="25000"/>
                </a:schemeClr>
              </a:solidFill>
            </a:rPr>
            <a:t>Креирање демо апликација што автоматски споредува две слики и прикажува нумеричка вредност за нивната текстурна сличност.</a:t>
          </a:r>
          <a:endParaRPr lang="en-US" dirty="0">
            <a:solidFill>
              <a:schemeClr val="tx1">
                <a:lumMod val="75000"/>
                <a:lumOff val="25000"/>
              </a:schemeClr>
            </a:solidFill>
          </a:endParaRPr>
        </a:p>
      </dgm:t>
    </dgm:pt>
    <dgm:pt modelId="{7C02DAE0-93B4-4CC1-8FD7-FC6C02082172}" type="parTrans" cxnId="{98CB7C8D-5339-45ED-BE18-C5E266895FB1}">
      <dgm:prSet/>
      <dgm:spPr/>
      <dgm:t>
        <a:bodyPr/>
        <a:lstStyle/>
        <a:p>
          <a:pPr algn="ctr"/>
          <a:endParaRPr lang="en-US"/>
        </a:p>
      </dgm:t>
    </dgm:pt>
    <dgm:pt modelId="{F563FE71-E4E5-4D63-8468-122CE0EFC2C3}" type="sibTrans" cxnId="{98CB7C8D-5339-45ED-BE18-C5E266895FB1}">
      <dgm:prSet/>
      <dgm:spPr/>
      <dgm:t>
        <a:bodyPr/>
        <a:lstStyle/>
        <a:p>
          <a:pPr algn="ctr"/>
          <a:endParaRPr lang="en-US"/>
        </a:p>
      </dgm:t>
    </dgm:pt>
    <dgm:pt modelId="{A1D23F7F-2957-47A2-915A-E7FC8F2F6BB6}">
      <dgm:prSet/>
      <dgm:spPr/>
      <dgm:t>
        <a:bodyPr/>
        <a:lstStyle/>
        <a:p>
          <a:pPr algn="ctr"/>
          <a:r>
            <a:rPr lang="ru-RU" b="0" baseline="0" dirty="0">
              <a:solidFill>
                <a:schemeClr val="tx1">
                  <a:lumMod val="75000"/>
                  <a:lumOff val="25000"/>
                </a:schemeClr>
              </a:solidFill>
            </a:rPr>
            <a:t>Истражување на LBP, GLCM, Gabor и Entropy за текстурно опишување.</a:t>
          </a:r>
          <a:endParaRPr lang="en-US" dirty="0">
            <a:solidFill>
              <a:schemeClr val="tx1">
                <a:lumMod val="75000"/>
                <a:lumOff val="25000"/>
              </a:schemeClr>
            </a:solidFill>
          </a:endParaRPr>
        </a:p>
      </dgm:t>
    </dgm:pt>
    <dgm:pt modelId="{E4E9CACB-83ED-4618-933B-6A165CF16C2D}" type="parTrans" cxnId="{F6C69E1E-2E65-421F-82B8-86DFA53C38D4}">
      <dgm:prSet/>
      <dgm:spPr/>
      <dgm:t>
        <a:bodyPr/>
        <a:lstStyle/>
        <a:p>
          <a:pPr algn="ctr"/>
          <a:endParaRPr lang="en-US"/>
        </a:p>
      </dgm:t>
    </dgm:pt>
    <dgm:pt modelId="{CC5D7306-7AA0-4001-87EF-DA893DB55F01}" type="sibTrans" cxnId="{F6C69E1E-2E65-421F-82B8-86DFA53C38D4}">
      <dgm:prSet/>
      <dgm:spPr/>
      <dgm:t>
        <a:bodyPr/>
        <a:lstStyle/>
        <a:p>
          <a:pPr algn="ctr"/>
          <a:endParaRPr lang="en-US"/>
        </a:p>
      </dgm:t>
    </dgm:pt>
    <dgm:pt modelId="{2542158E-31D6-434C-8B62-FA5E3B01120C}">
      <dgm:prSet/>
      <dgm:spPr/>
      <dgm:t>
        <a:bodyPr/>
        <a:lstStyle/>
        <a:p>
          <a:pPr algn="ctr"/>
          <a:r>
            <a:rPr lang="ru-RU" b="0" baseline="0" dirty="0">
              <a:solidFill>
                <a:schemeClr val="tx1">
                  <a:lumMod val="75000"/>
                  <a:lumOff val="25000"/>
                </a:schemeClr>
              </a:solidFill>
            </a:rPr>
            <a:t>Имплементација на функции за екстракција на карактеристики во Python.</a:t>
          </a:r>
          <a:endParaRPr lang="en-US" dirty="0">
            <a:solidFill>
              <a:schemeClr val="tx1">
                <a:lumMod val="75000"/>
                <a:lumOff val="25000"/>
              </a:schemeClr>
            </a:solidFill>
          </a:endParaRPr>
        </a:p>
      </dgm:t>
    </dgm:pt>
    <dgm:pt modelId="{0795F65D-10DF-4EC5-8B41-0AC304BF8149}" type="parTrans" cxnId="{E800E152-BD49-4201-8A5F-C8950F759328}">
      <dgm:prSet/>
      <dgm:spPr/>
      <dgm:t>
        <a:bodyPr/>
        <a:lstStyle/>
        <a:p>
          <a:pPr algn="ctr"/>
          <a:endParaRPr lang="en-US"/>
        </a:p>
      </dgm:t>
    </dgm:pt>
    <dgm:pt modelId="{77F803C7-4333-4D80-A2B0-331B3F77FFAD}" type="sibTrans" cxnId="{E800E152-BD49-4201-8A5F-C8950F759328}">
      <dgm:prSet/>
      <dgm:spPr/>
      <dgm:t>
        <a:bodyPr/>
        <a:lstStyle/>
        <a:p>
          <a:pPr algn="ctr"/>
          <a:endParaRPr lang="en-US"/>
        </a:p>
      </dgm:t>
    </dgm:pt>
    <dgm:pt modelId="{64EB1486-5765-43B7-9CDE-F1FEFB385BA0}">
      <dgm:prSet/>
      <dgm:spPr/>
      <dgm:t>
        <a:bodyPr/>
        <a:lstStyle/>
        <a:p>
          <a:pPr algn="ctr"/>
          <a:r>
            <a:rPr lang="ru-RU" b="0" baseline="0" dirty="0">
              <a:solidFill>
                <a:schemeClr val="tx1">
                  <a:lumMod val="75000"/>
                  <a:lumOff val="25000"/>
                </a:schemeClr>
              </a:solidFill>
            </a:rPr>
            <a:t>Нормализација на векторите за елиминирање на разлики поради големина или осветленост.</a:t>
          </a:r>
          <a:endParaRPr lang="en-US" dirty="0">
            <a:solidFill>
              <a:schemeClr val="tx1">
                <a:lumMod val="75000"/>
                <a:lumOff val="25000"/>
              </a:schemeClr>
            </a:solidFill>
          </a:endParaRPr>
        </a:p>
      </dgm:t>
    </dgm:pt>
    <dgm:pt modelId="{81E9BAD6-B45D-4773-9969-C328CCC006AE}" type="parTrans" cxnId="{9D369871-4F04-44EC-A79A-44F1DE2D258C}">
      <dgm:prSet/>
      <dgm:spPr/>
      <dgm:t>
        <a:bodyPr/>
        <a:lstStyle/>
        <a:p>
          <a:pPr algn="ctr"/>
          <a:endParaRPr lang="en-US"/>
        </a:p>
      </dgm:t>
    </dgm:pt>
    <dgm:pt modelId="{5B0B7CFE-C8C7-401C-AF79-26E456E5FA06}" type="sibTrans" cxnId="{9D369871-4F04-44EC-A79A-44F1DE2D258C}">
      <dgm:prSet/>
      <dgm:spPr/>
      <dgm:t>
        <a:bodyPr/>
        <a:lstStyle/>
        <a:p>
          <a:pPr algn="ctr"/>
          <a:endParaRPr lang="en-US"/>
        </a:p>
      </dgm:t>
    </dgm:pt>
    <dgm:pt modelId="{22EEDE99-4A47-4083-BA2A-7F159D3707CA}">
      <dgm:prSet/>
      <dgm:spPr/>
      <dgm:t>
        <a:bodyPr/>
        <a:lstStyle/>
        <a:p>
          <a:pPr algn="ctr"/>
          <a:r>
            <a:rPr lang="ru-RU" b="0" baseline="0" dirty="0">
              <a:solidFill>
                <a:schemeClr val="tx1">
                  <a:lumMod val="75000"/>
                  <a:lumOff val="25000"/>
                </a:schemeClr>
              </a:solidFill>
            </a:rPr>
            <a:t>Пресметка на евклидово растојание и конверзија во процент на сличност.</a:t>
          </a:r>
          <a:endParaRPr lang="en-US" dirty="0">
            <a:solidFill>
              <a:schemeClr val="tx1">
                <a:lumMod val="75000"/>
                <a:lumOff val="25000"/>
              </a:schemeClr>
            </a:solidFill>
          </a:endParaRPr>
        </a:p>
      </dgm:t>
    </dgm:pt>
    <dgm:pt modelId="{437A1898-167F-41EF-9978-B4DE24EB12DC}" type="parTrans" cxnId="{5784C0D9-2C02-4C53-BC81-229804B6E9DF}">
      <dgm:prSet/>
      <dgm:spPr/>
      <dgm:t>
        <a:bodyPr/>
        <a:lstStyle/>
        <a:p>
          <a:pPr algn="ctr"/>
          <a:endParaRPr lang="en-US"/>
        </a:p>
      </dgm:t>
    </dgm:pt>
    <dgm:pt modelId="{0AA9FF00-92A4-4913-8F79-70DEAD88C395}" type="sibTrans" cxnId="{5784C0D9-2C02-4C53-BC81-229804B6E9DF}">
      <dgm:prSet/>
      <dgm:spPr/>
      <dgm:t>
        <a:bodyPr/>
        <a:lstStyle/>
        <a:p>
          <a:pPr algn="ctr"/>
          <a:endParaRPr lang="en-US"/>
        </a:p>
      </dgm:t>
    </dgm:pt>
    <dgm:pt modelId="{5BC92A3E-020B-40A6-B82E-01349DCB8E5E}">
      <dgm:prSet/>
      <dgm:spPr/>
      <dgm:t>
        <a:bodyPr/>
        <a:lstStyle/>
        <a:p>
          <a:pPr algn="ctr"/>
          <a:r>
            <a:rPr lang="ru-RU" b="0" baseline="0" dirty="0">
              <a:solidFill>
                <a:schemeClr val="tx1">
                  <a:lumMod val="75000"/>
                  <a:lumOff val="25000"/>
                </a:schemeClr>
              </a:solidFill>
            </a:rPr>
            <a:t>Дизајн на GUI за внес на слики и прикажување на резултати.</a:t>
          </a:r>
          <a:endParaRPr lang="en-US" dirty="0">
            <a:solidFill>
              <a:schemeClr val="tx1">
                <a:lumMod val="75000"/>
                <a:lumOff val="25000"/>
              </a:schemeClr>
            </a:solidFill>
          </a:endParaRPr>
        </a:p>
      </dgm:t>
    </dgm:pt>
    <dgm:pt modelId="{637B3784-6FB2-4993-BE59-1AD345C02C7C}" type="parTrans" cxnId="{40556901-08CF-4D80-9213-A5025839BE29}">
      <dgm:prSet/>
      <dgm:spPr/>
      <dgm:t>
        <a:bodyPr/>
        <a:lstStyle/>
        <a:p>
          <a:pPr algn="ctr"/>
          <a:endParaRPr lang="en-US"/>
        </a:p>
      </dgm:t>
    </dgm:pt>
    <dgm:pt modelId="{F3A6B308-9E4C-4BAD-A70E-4309C1DFFC74}" type="sibTrans" cxnId="{40556901-08CF-4D80-9213-A5025839BE29}">
      <dgm:prSet/>
      <dgm:spPr/>
      <dgm:t>
        <a:bodyPr/>
        <a:lstStyle/>
        <a:p>
          <a:pPr algn="ctr"/>
          <a:endParaRPr lang="en-US"/>
        </a:p>
      </dgm:t>
    </dgm:pt>
    <dgm:pt modelId="{A7FCCEEB-95F3-44AF-B6A9-B03FBEC4F946}" type="pres">
      <dgm:prSet presAssocID="{D1D42E13-9AEF-4D09-9EEF-599FB29B74E5}" presName="Name0" presStyleCnt="0">
        <dgm:presLayoutVars>
          <dgm:dir/>
          <dgm:resizeHandles val="exact"/>
        </dgm:presLayoutVars>
      </dgm:prSet>
      <dgm:spPr/>
    </dgm:pt>
    <dgm:pt modelId="{C585A5FC-E747-4280-8DBE-BB2EE272A57A}" type="pres">
      <dgm:prSet presAssocID="{64259F92-12AE-478E-AEE9-34AF17FEB224}" presName="node" presStyleLbl="node1" presStyleIdx="0" presStyleCnt="6">
        <dgm:presLayoutVars>
          <dgm:bulletEnabled val="1"/>
        </dgm:presLayoutVars>
      </dgm:prSet>
      <dgm:spPr/>
    </dgm:pt>
    <dgm:pt modelId="{3E71BAF2-8C1B-4DE6-B6B1-8E7CA53FF53D}" type="pres">
      <dgm:prSet presAssocID="{F563FE71-E4E5-4D63-8468-122CE0EFC2C3}" presName="sibTrans" presStyleLbl="sibTrans1D1" presStyleIdx="0" presStyleCnt="5"/>
      <dgm:spPr/>
    </dgm:pt>
    <dgm:pt modelId="{A92268E1-0E86-49B3-A2EB-E886A30B98E1}" type="pres">
      <dgm:prSet presAssocID="{F563FE71-E4E5-4D63-8468-122CE0EFC2C3}" presName="connectorText" presStyleLbl="sibTrans1D1" presStyleIdx="0" presStyleCnt="5"/>
      <dgm:spPr/>
    </dgm:pt>
    <dgm:pt modelId="{7993B699-706F-49F8-8DA0-521E7273768B}" type="pres">
      <dgm:prSet presAssocID="{A1D23F7F-2957-47A2-915A-E7FC8F2F6BB6}" presName="node" presStyleLbl="node1" presStyleIdx="1" presStyleCnt="6">
        <dgm:presLayoutVars>
          <dgm:bulletEnabled val="1"/>
        </dgm:presLayoutVars>
      </dgm:prSet>
      <dgm:spPr/>
    </dgm:pt>
    <dgm:pt modelId="{96C67D85-2EFD-4657-AA0D-2AD321579C08}" type="pres">
      <dgm:prSet presAssocID="{CC5D7306-7AA0-4001-87EF-DA893DB55F01}" presName="sibTrans" presStyleLbl="sibTrans1D1" presStyleIdx="1" presStyleCnt="5"/>
      <dgm:spPr/>
    </dgm:pt>
    <dgm:pt modelId="{2364DD5E-41CD-4507-BE66-3DFB0439CC41}" type="pres">
      <dgm:prSet presAssocID="{CC5D7306-7AA0-4001-87EF-DA893DB55F01}" presName="connectorText" presStyleLbl="sibTrans1D1" presStyleIdx="1" presStyleCnt="5"/>
      <dgm:spPr/>
    </dgm:pt>
    <dgm:pt modelId="{09172AC6-9575-4BF8-9977-520AE6F08A2E}" type="pres">
      <dgm:prSet presAssocID="{2542158E-31D6-434C-8B62-FA5E3B01120C}" presName="node" presStyleLbl="node1" presStyleIdx="2" presStyleCnt="6">
        <dgm:presLayoutVars>
          <dgm:bulletEnabled val="1"/>
        </dgm:presLayoutVars>
      </dgm:prSet>
      <dgm:spPr/>
    </dgm:pt>
    <dgm:pt modelId="{A6325D61-BE0D-440E-B7E0-E78F429EAEAC}" type="pres">
      <dgm:prSet presAssocID="{77F803C7-4333-4D80-A2B0-331B3F77FFAD}" presName="sibTrans" presStyleLbl="sibTrans1D1" presStyleIdx="2" presStyleCnt="5"/>
      <dgm:spPr/>
    </dgm:pt>
    <dgm:pt modelId="{29B4C1F6-ECE0-4AA4-96A3-A1537512732F}" type="pres">
      <dgm:prSet presAssocID="{77F803C7-4333-4D80-A2B0-331B3F77FFAD}" presName="connectorText" presStyleLbl="sibTrans1D1" presStyleIdx="2" presStyleCnt="5"/>
      <dgm:spPr/>
    </dgm:pt>
    <dgm:pt modelId="{FC6FB1F4-CCFB-49CC-A41E-284E8F2164A8}" type="pres">
      <dgm:prSet presAssocID="{64EB1486-5765-43B7-9CDE-F1FEFB385BA0}" presName="node" presStyleLbl="node1" presStyleIdx="3" presStyleCnt="6">
        <dgm:presLayoutVars>
          <dgm:bulletEnabled val="1"/>
        </dgm:presLayoutVars>
      </dgm:prSet>
      <dgm:spPr/>
    </dgm:pt>
    <dgm:pt modelId="{F33DDE83-DDD0-40BD-9749-60B0C75A9505}" type="pres">
      <dgm:prSet presAssocID="{5B0B7CFE-C8C7-401C-AF79-26E456E5FA06}" presName="sibTrans" presStyleLbl="sibTrans1D1" presStyleIdx="3" presStyleCnt="5"/>
      <dgm:spPr/>
    </dgm:pt>
    <dgm:pt modelId="{04F68401-DB6C-4238-B4EF-B97E471C0AE4}" type="pres">
      <dgm:prSet presAssocID="{5B0B7CFE-C8C7-401C-AF79-26E456E5FA06}" presName="connectorText" presStyleLbl="sibTrans1D1" presStyleIdx="3" presStyleCnt="5"/>
      <dgm:spPr/>
    </dgm:pt>
    <dgm:pt modelId="{C32F6576-BF57-4656-9F96-BAE45F8F6034}" type="pres">
      <dgm:prSet presAssocID="{22EEDE99-4A47-4083-BA2A-7F159D3707CA}" presName="node" presStyleLbl="node1" presStyleIdx="4" presStyleCnt="6">
        <dgm:presLayoutVars>
          <dgm:bulletEnabled val="1"/>
        </dgm:presLayoutVars>
      </dgm:prSet>
      <dgm:spPr/>
    </dgm:pt>
    <dgm:pt modelId="{73E023E7-41AD-46C7-BC92-87A72FA0A66E}" type="pres">
      <dgm:prSet presAssocID="{0AA9FF00-92A4-4913-8F79-70DEAD88C395}" presName="sibTrans" presStyleLbl="sibTrans1D1" presStyleIdx="4" presStyleCnt="5"/>
      <dgm:spPr/>
    </dgm:pt>
    <dgm:pt modelId="{A844551B-A21C-43C6-9627-6C9BE3C7D6F1}" type="pres">
      <dgm:prSet presAssocID="{0AA9FF00-92A4-4913-8F79-70DEAD88C395}" presName="connectorText" presStyleLbl="sibTrans1D1" presStyleIdx="4" presStyleCnt="5"/>
      <dgm:spPr/>
    </dgm:pt>
    <dgm:pt modelId="{A8F1DDF7-8C04-4A09-A5C2-9C58082D7ECE}" type="pres">
      <dgm:prSet presAssocID="{5BC92A3E-020B-40A6-B82E-01349DCB8E5E}" presName="node" presStyleLbl="node1" presStyleIdx="5" presStyleCnt="6">
        <dgm:presLayoutVars>
          <dgm:bulletEnabled val="1"/>
        </dgm:presLayoutVars>
      </dgm:prSet>
      <dgm:spPr/>
    </dgm:pt>
  </dgm:ptLst>
  <dgm:cxnLst>
    <dgm:cxn modelId="{40556901-08CF-4D80-9213-A5025839BE29}" srcId="{D1D42E13-9AEF-4D09-9EEF-599FB29B74E5}" destId="{5BC92A3E-020B-40A6-B82E-01349DCB8E5E}" srcOrd="5" destOrd="0" parTransId="{637B3784-6FB2-4993-BE59-1AD345C02C7C}" sibTransId="{F3A6B308-9E4C-4BAD-A70E-4309C1DFFC74}"/>
    <dgm:cxn modelId="{C446BF0F-5AED-489F-AFCF-D4CC3C399E3C}" type="presOf" srcId="{5B0B7CFE-C8C7-401C-AF79-26E456E5FA06}" destId="{04F68401-DB6C-4238-B4EF-B97E471C0AE4}" srcOrd="1" destOrd="0" presId="urn:microsoft.com/office/officeart/2016/7/layout/RepeatingBendingProcessNew"/>
    <dgm:cxn modelId="{864A5815-FCE8-4031-AADA-D7F15C6B99E4}" type="presOf" srcId="{A1D23F7F-2957-47A2-915A-E7FC8F2F6BB6}" destId="{7993B699-706F-49F8-8DA0-521E7273768B}" srcOrd="0" destOrd="0" presId="urn:microsoft.com/office/officeart/2016/7/layout/RepeatingBendingProcessNew"/>
    <dgm:cxn modelId="{DC5EE019-0946-4122-B248-16752D26318D}" type="presOf" srcId="{5BC92A3E-020B-40A6-B82E-01349DCB8E5E}" destId="{A8F1DDF7-8C04-4A09-A5C2-9C58082D7ECE}" srcOrd="0" destOrd="0" presId="urn:microsoft.com/office/officeart/2016/7/layout/RepeatingBendingProcessNew"/>
    <dgm:cxn modelId="{F6C69E1E-2E65-421F-82B8-86DFA53C38D4}" srcId="{D1D42E13-9AEF-4D09-9EEF-599FB29B74E5}" destId="{A1D23F7F-2957-47A2-915A-E7FC8F2F6BB6}" srcOrd="1" destOrd="0" parTransId="{E4E9CACB-83ED-4618-933B-6A165CF16C2D}" sibTransId="{CC5D7306-7AA0-4001-87EF-DA893DB55F01}"/>
    <dgm:cxn modelId="{C0E56D39-A74A-464C-9895-535486CC3868}" type="presOf" srcId="{22EEDE99-4A47-4083-BA2A-7F159D3707CA}" destId="{C32F6576-BF57-4656-9F96-BAE45F8F6034}" srcOrd="0" destOrd="0" presId="urn:microsoft.com/office/officeart/2016/7/layout/RepeatingBendingProcessNew"/>
    <dgm:cxn modelId="{6C4C383C-DAC1-4E82-AFD2-2A43F9FF2046}" type="presOf" srcId="{5B0B7CFE-C8C7-401C-AF79-26E456E5FA06}" destId="{F33DDE83-DDD0-40BD-9749-60B0C75A9505}" srcOrd="0" destOrd="0" presId="urn:microsoft.com/office/officeart/2016/7/layout/RepeatingBendingProcessNew"/>
    <dgm:cxn modelId="{6417265E-2D29-4AF2-B64F-A4B71A6ABD40}" type="presOf" srcId="{D1D42E13-9AEF-4D09-9EEF-599FB29B74E5}" destId="{A7FCCEEB-95F3-44AF-B6A9-B03FBEC4F946}" srcOrd="0" destOrd="0" presId="urn:microsoft.com/office/officeart/2016/7/layout/RepeatingBendingProcessNew"/>
    <dgm:cxn modelId="{1A0F1047-E127-4744-9C65-DBF795FF26C2}" type="presOf" srcId="{64EB1486-5765-43B7-9CDE-F1FEFB385BA0}" destId="{FC6FB1F4-CCFB-49CC-A41E-284E8F2164A8}" srcOrd="0" destOrd="0" presId="urn:microsoft.com/office/officeart/2016/7/layout/RepeatingBendingProcessNew"/>
    <dgm:cxn modelId="{CB552B6A-0A2F-47F1-8B75-2D557966138C}" type="presOf" srcId="{F563FE71-E4E5-4D63-8468-122CE0EFC2C3}" destId="{3E71BAF2-8C1B-4DE6-B6B1-8E7CA53FF53D}" srcOrd="0" destOrd="0" presId="urn:microsoft.com/office/officeart/2016/7/layout/RepeatingBendingProcessNew"/>
    <dgm:cxn modelId="{9D369871-4F04-44EC-A79A-44F1DE2D258C}" srcId="{D1D42E13-9AEF-4D09-9EEF-599FB29B74E5}" destId="{64EB1486-5765-43B7-9CDE-F1FEFB385BA0}" srcOrd="3" destOrd="0" parTransId="{81E9BAD6-B45D-4773-9969-C328CCC006AE}" sibTransId="{5B0B7CFE-C8C7-401C-AF79-26E456E5FA06}"/>
    <dgm:cxn modelId="{E800E152-BD49-4201-8A5F-C8950F759328}" srcId="{D1D42E13-9AEF-4D09-9EEF-599FB29B74E5}" destId="{2542158E-31D6-434C-8B62-FA5E3B01120C}" srcOrd="2" destOrd="0" parTransId="{0795F65D-10DF-4EC5-8B41-0AC304BF8149}" sibTransId="{77F803C7-4333-4D80-A2B0-331B3F77FFAD}"/>
    <dgm:cxn modelId="{A857665A-72B8-4BA9-A454-618AEA49B7D2}" type="presOf" srcId="{0AA9FF00-92A4-4913-8F79-70DEAD88C395}" destId="{A844551B-A21C-43C6-9627-6C9BE3C7D6F1}" srcOrd="1" destOrd="0" presId="urn:microsoft.com/office/officeart/2016/7/layout/RepeatingBendingProcessNew"/>
    <dgm:cxn modelId="{D1CC8683-25CD-4807-9EFD-70618CBB2A83}" type="presOf" srcId="{2542158E-31D6-434C-8B62-FA5E3B01120C}" destId="{09172AC6-9575-4BF8-9977-520AE6F08A2E}" srcOrd="0" destOrd="0" presId="urn:microsoft.com/office/officeart/2016/7/layout/RepeatingBendingProcessNew"/>
    <dgm:cxn modelId="{98CB7C8D-5339-45ED-BE18-C5E266895FB1}" srcId="{D1D42E13-9AEF-4D09-9EEF-599FB29B74E5}" destId="{64259F92-12AE-478E-AEE9-34AF17FEB224}" srcOrd="0" destOrd="0" parTransId="{7C02DAE0-93B4-4CC1-8FD7-FC6C02082172}" sibTransId="{F563FE71-E4E5-4D63-8468-122CE0EFC2C3}"/>
    <dgm:cxn modelId="{F2426193-EE2C-4980-8616-F5654D12D3BE}" type="presOf" srcId="{CC5D7306-7AA0-4001-87EF-DA893DB55F01}" destId="{96C67D85-2EFD-4657-AA0D-2AD321579C08}" srcOrd="0" destOrd="0" presId="urn:microsoft.com/office/officeart/2016/7/layout/RepeatingBendingProcessNew"/>
    <dgm:cxn modelId="{20E3F1A7-B191-41BF-8F99-9DB3CD24F6CA}" type="presOf" srcId="{77F803C7-4333-4D80-A2B0-331B3F77FFAD}" destId="{A6325D61-BE0D-440E-B7E0-E78F429EAEAC}" srcOrd="0" destOrd="0" presId="urn:microsoft.com/office/officeart/2016/7/layout/RepeatingBendingProcessNew"/>
    <dgm:cxn modelId="{FDC3FEAB-50F0-4243-9EBF-6C7736286602}" type="presOf" srcId="{F563FE71-E4E5-4D63-8468-122CE0EFC2C3}" destId="{A92268E1-0E86-49B3-A2EB-E886A30B98E1}" srcOrd="1" destOrd="0" presId="urn:microsoft.com/office/officeart/2016/7/layout/RepeatingBendingProcessNew"/>
    <dgm:cxn modelId="{AF5E1BCC-4C31-46FA-8862-767F84B85599}" type="presOf" srcId="{0AA9FF00-92A4-4913-8F79-70DEAD88C395}" destId="{73E023E7-41AD-46C7-BC92-87A72FA0A66E}" srcOrd="0" destOrd="0" presId="urn:microsoft.com/office/officeart/2016/7/layout/RepeatingBendingProcessNew"/>
    <dgm:cxn modelId="{5784C0D9-2C02-4C53-BC81-229804B6E9DF}" srcId="{D1D42E13-9AEF-4D09-9EEF-599FB29B74E5}" destId="{22EEDE99-4A47-4083-BA2A-7F159D3707CA}" srcOrd="4" destOrd="0" parTransId="{437A1898-167F-41EF-9978-B4DE24EB12DC}" sibTransId="{0AA9FF00-92A4-4913-8F79-70DEAD88C395}"/>
    <dgm:cxn modelId="{8DA502E4-9E66-49EF-8EEC-286586B7A831}" type="presOf" srcId="{64259F92-12AE-478E-AEE9-34AF17FEB224}" destId="{C585A5FC-E747-4280-8DBE-BB2EE272A57A}" srcOrd="0" destOrd="0" presId="urn:microsoft.com/office/officeart/2016/7/layout/RepeatingBendingProcessNew"/>
    <dgm:cxn modelId="{CB3F50F2-6A67-4EF1-AB41-073F8F0872DF}" type="presOf" srcId="{77F803C7-4333-4D80-A2B0-331B3F77FFAD}" destId="{29B4C1F6-ECE0-4AA4-96A3-A1537512732F}" srcOrd="1" destOrd="0" presId="urn:microsoft.com/office/officeart/2016/7/layout/RepeatingBendingProcessNew"/>
    <dgm:cxn modelId="{F13D1CFC-36BC-4569-9C85-71F3B33D3210}" type="presOf" srcId="{CC5D7306-7AA0-4001-87EF-DA893DB55F01}" destId="{2364DD5E-41CD-4507-BE66-3DFB0439CC41}" srcOrd="1" destOrd="0" presId="urn:microsoft.com/office/officeart/2016/7/layout/RepeatingBendingProcessNew"/>
    <dgm:cxn modelId="{4E46D42E-9BC0-4231-89ED-249D6B01925C}" type="presParOf" srcId="{A7FCCEEB-95F3-44AF-B6A9-B03FBEC4F946}" destId="{C585A5FC-E747-4280-8DBE-BB2EE272A57A}" srcOrd="0" destOrd="0" presId="urn:microsoft.com/office/officeart/2016/7/layout/RepeatingBendingProcessNew"/>
    <dgm:cxn modelId="{599CA21B-639F-46E9-B0A4-CF24E20A3A43}" type="presParOf" srcId="{A7FCCEEB-95F3-44AF-B6A9-B03FBEC4F946}" destId="{3E71BAF2-8C1B-4DE6-B6B1-8E7CA53FF53D}" srcOrd="1" destOrd="0" presId="urn:microsoft.com/office/officeart/2016/7/layout/RepeatingBendingProcessNew"/>
    <dgm:cxn modelId="{D82A2D56-08A1-4FD3-A701-35892E775BA6}" type="presParOf" srcId="{3E71BAF2-8C1B-4DE6-B6B1-8E7CA53FF53D}" destId="{A92268E1-0E86-49B3-A2EB-E886A30B98E1}" srcOrd="0" destOrd="0" presId="urn:microsoft.com/office/officeart/2016/7/layout/RepeatingBendingProcessNew"/>
    <dgm:cxn modelId="{B56EF722-DCE9-4C50-A4B8-FF4DF917CF8D}" type="presParOf" srcId="{A7FCCEEB-95F3-44AF-B6A9-B03FBEC4F946}" destId="{7993B699-706F-49F8-8DA0-521E7273768B}" srcOrd="2" destOrd="0" presId="urn:microsoft.com/office/officeart/2016/7/layout/RepeatingBendingProcessNew"/>
    <dgm:cxn modelId="{C21B4D3D-B3E7-46D3-A450-5B0DB9C145A5}" type="presParOf" srcId="{A7FCCEEB-95F3-44AF-B6A9-B03FBEC4F946}" destId="{96C67D85-2EFD-4657-AA0D-2AD321579C08}" srcOrd="3" destOrd="0" presId="urn:microsoft.com/office/officeart/2016/7/layout/RepeatingBendingProcessNew"/>
    <dgm:cxn modelId="{BDB7BDDC-9F1F-4CE2-812A-B5F7351A8FB2}" type="presParOf" srcId="{96C67D85-2EFD-4657-AA0D-2AD321579C08}" destId="{2364DD5E-41CD-4507-BE66-3DFB0439CC41}" srcOrd="0" destOrd="0" presId="urn:microsoft.com/office/officeart/2016/7/layout/RepeatingBendingProcessNew"/>
    <dgm:cxn modelId="{886CDD5F-DA77-4514-A8A6-AF3F6E6C1F4E}" type="presParOf" srcId="{A7FCCEEB-95F3-44AF-B6A9-B03FBEC4F946}" destId="{09172AC6-9575-4BF8-9977-520AE6F08A2E}" srcOrd="4" destOrd="0" presId="urn:microsoft.com/office/officeart/2016/7/layout/RepeatingBendingProcessNew"/>
    <dgm:cxn modelId="{F1F701AF-3E2C-4294-9217-44FB055BF467}" type="presParOf" srcId="{A7FCCEEB-95F3-44AF-B6A9-B03FBEC4F946}" destId="{A6325D61-BE0D-440E-B7E0-E78F429EAEAC}" srcOrd="5" destOrd="0" presId="urn:microsoft.com/office/officeart/2016/7/layout/RepeatingBendingProcessNew"/>
    <dgm:cxn modelId="{1FACAB9E-E448-405A-8EC5-3D1D742AF701}" type="presParOf" srcId="{A6325D61-BE0D-440E-B7E0-E78F429EAEAC}" destId="{29B4C1F6-ECE0-4AA4-96A3-A1537512732F}" srcOrd="0" destOrd="0" presId="urn:microsoft.com/office/officeart/2016/7/layout/RepeatingBendingProcessNew"/>
    <dgm:cxn modelId="{594E0339-C8C9-4EA3-AF8A-4891B7A6F043}" type="presParOf" srcId="{A7FCCEEB-95F3-44AF-B6A9-B03FBEC4F946}" destId="{FC6FB1F4-CCFB-49CC-A41E-284E8F2164A8}" srcOrd="6" destOrd="0" presId="urn:microsoft.com/office/officeart/2016/7/layout/RepeatingBendingProcessNew"/>
    <dgm:cxn modelId="{C2E2A096-E291-4D3E-B4FD-4FF77D60A077}" type="presParOf" srcId="{A7FCCEEB-95F3-44AF-B6A9-B03FBEC4F946}" destId="{F33DDE83-DDD0-40BD-9749-60B0C75A9505}" srcOrd="7" destOrd="0" presId="urn:microsoft.com/office/officeart/2016/7/layout/RepeatingBendingProcessNew"/>
    <dgm:cxn modelId="{A3E50EAB-B215-4872-BD2A-0529FA94B8F5}" type="presParOf" srcId="{F33DDE83-DDD0-40BD-9749-60B0C75A9505}" destId="{04F68401-DB6C-4238-B4EF-B97E471C0AE4}" srcOrd="0" destOrd="0" presId="urn:microsoft.com/office/officeart/2016/7/layout/RepeatingBendingProcessNew"/>
    <dgm:cxn modelId="{CF98D946-E7F2-4D6B-8CA4-0AFF54C75EFD}" type="presParOf" srcId="{A7FCCEEB-95F3-44AF-B6A9-B03FBEC4F946}" destId="{C32F6576-BF57-4656-9F96-BAE45F8F6034}" srcOrd="8" destOrd="0" presId="urn:microsoft.com/office/officeart/2016/7/layout/RepeatingBendingProcessNew"/>
    <dgm:cxn modelId="{8DF796A4-5103-4B4E-8AD6-A2CD5AA06806}" type="presParOf" srcId="{A7FCCEEB-95F3-44AF-B6A9-B03FBEC4F946}" destId="{73E023E7-41AD-46C7-BC92-87A72FA0A66E}" srcOrd="9" destOrd="0" presId="urn:microsoft.com/office/officeart/2016/7/layout/RepeatingBendingProcessNew"/>
    <dgm:cxn modelId="{578958D0-9FD9-400D-AA34-A518CAB904BB}" type="presParOf" srcId="{73E023E7-41AD-46C7-BC92-87A72FA0A66E}" destId="{A844551B-A21C-43C6-9627-6C9BE3C7D6F1}" srcOrd="0" destOrd="0" presId="urn:microsoft.com/office/officeart/2016/7/layout/RepeatingBendingProcessNew"/>
    <dgm:cxn modelId="{9528B1A6-DF43-46B6-BB0E-A66D1C1ED00D}" type="presParOf" srcId="{A7FCCEEB-95F3-44AF-B6A9-B03FBEC4F946}" destId="{A8F1DDF7-8C04-4A09-A5C2-9C58082D7ECE}"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1BAF2-8C1B-4DE6-B6B1-8E7CA53FF53D}">
      <dsp:nvSpPr>
        <dsp:cNvPr id="0" name=""/>
        <dsp:cNvSpPr/>
      </dsp:nvSpPr>
      <dsp:spPr>
        <a:xfrm>
          <a:off x="3115151" y="735187"/>
          <a:ext cx="564848" cy="91440"/>
        </a:xfrm>
        <a:custGeom>
          <a:avLst/>
          <a:gdLst/>
          <a:ahLst/>
          <a:cxnLst/>
          <a:rect l="0" t="0" r="0" b="0"/>
          <a:pathLst>
            <a:path>
              <a:moveTo>
                <a:pt x="0" y="45720"/>
              </a:moveTo>
              <a:lnTo>
                <a:pt x="564848"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2689" y="777927"/>
        <a:ext cx="29772" cy="5960"/>
      </dsp:txXfrm>
    </dsp:sp>
    <dsp:sp modelId="{C585A5FC-E747-4280-8DBE-BB2EE272A57A}">
      <dsp:nvSpPr>
        <dsp:cNvPr id="0" name=""/>
        <dsp:cNvSpPr/>
      </dsp:nvSpPr>
      <dsp:spPr>
        <a:xfrm>
          <a:off x="528044" y="4235"/>
          <a:ext cx="2588907" cy="155334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59" tIns="133160" rIns="126859" bIns="133160" numCol="1" spcCol="1270" anchor="ctr" anchorCtr="0">
          <a:noAutofit/>
        </a:bodyPr>
        <a:lstStyle/>
        <a:p>
          <a:pPr marL="0" lvl="0" indent="0" algn="ctr" defTabSz="533400">
            <a:lnSpc>
              <a:spcPct val="90000"/>
            </a:lnSpc>
            <a:spcBef>
              <a:spcPct val="0"/>
            </a:spcBef>
            <a:spcAft>
              <a:spcPct val="35000"/>
            </a:spcAft>
            <a:buNone/>
          </a:pPr>
          <a:r>
            <a:rPr lang="ru-RU" sz="1200" b="0" kern="1200" baseline="0" dirty="0">
              <a:solidFill>
                <a:schemeClr val="tx1">
                  <a:lumMod val="75000"/>
                  <a:lumOff val="25000"/>
                </a:schemeClr>
              </a:solidFill>
            </a:rPr>
            <a:t>Креирање демо апликација што автоматски споредува две слики и прикажува нумеричка вредност за нивната текстурна сличност.</a:t>
          </a:r>
          <a:endParaRPr lang="en-US" sz="1200" kern="1200" dirty="0">
            <a:solidFill>
              <a:schemeClr val="tx1">
                <a:lumMod val="75000"/>
                <a:lumOff val="25000"/>
              </a:schemeClr>
            </a:solidFill>
          </a:endParaRPr>
        </a:p>
      </dsp:txBody>
      <dsp:txXfrm>
        <a:off x="528044" y="4235"/>
        <a:ext cx="2588907" cy="1553344"/>
      </dsp:txXfrm>
    </dsp:sp>
    <dsp:sp modelId="{96C67D85-2EFD-4657-AA0D-2AD321579C08}">
      <dsp:nvSpPr>
        <dsp:cNvPr id="0" name=""/>
        <dsp:cNvSpPr/>
      </dsp:nvSpPr>
      <dsp:spPr>
        <a:xfrm>
          <a:off x="6299507" y="735187"/>
          <a:ext cx="564848" cy="91440"/>
        </a:xfrm>
        <a:custGeom>
          <a:avLst/>
          <a:gdLst/>
          <a:ahLst/>
          <a:cxnLst/>
          <a:rect l="0" t="0" r="0" b="0"/>
          <a:pathLst>
            <a:path>
              <a:moveTo>
                <a:pt x="0" y="45720"/>
              </a:moveTo>
              <a:lnTo>
                <a:pt x="564848"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67045" y="777927"/>
        <a:ext cx="29772" cy="5960"/>
      </dsp:txXfrm>
    </dsp:sp>
    <dsp:sp modelId="{7993B699-706F-49F8-8DA0-521E7273768B}">
      <dsp:nvSpPr>
        <dsp:cNvPr id="0" name=""/>
        <dsp:cNvSpPr/>
      </dsp:nvSpPr>
      <dsp:spPr>
        <a:xfrm>
          <a:off x="3712400" y="4235"/>
          <a:ext cx="2588907" cy="155334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59" tIns="133160" rIns="126859" bIns="133160" numCol="1" spcCol="1270" anchor="ctr" anchorCtr="0">
          <a:noAutofit/>
        </a:bodyPr>
        <a:lstStyle/>
        <a:p>
          <a:pPr marL="0" lvl="0" indent="0" algn="ctr" defTabSz="533400">
            <a:lnSpc>
              <a:spcPct val="90000"/>
            </a:lnSpc>
            <a:spcBef>
              <a:spcPct val="0"/>
            </a:spcBef>
            <a:spcAft>
              <a:spcPct val="35000"/>
            </a:spcAft>
            <a:buNone/>
          </a:pPr>
          <a:r>
            <a:rPr lang="ru-RU" sz="1200" b="0" kern="1200" baseline="0" dirty="0">
              <a:solidFill>
                <a:schemeClr val="tx1">
                  <a:lumMod val="75000"/>
                  <a:lumOff val="25000"/>
                </a:schemeClr>
              </a:solidFill>
            </a:rPr>
            <a:t>Истражување на LBP, GLCM, Gabor и Entropy за текстурно опишување.</a:t>
          </a:r>
          <a:endParaRPr lang="en-US" sz="1200" kern="1200" dirty="0">
            <a:solidFill>
              <a:schemeClr val="tx1">
                <a:lumMod val="75000"/>
                <a:lumOff val="25000"/>
              </a:schemeClr>
            </a:solidFill>
          </a:endParaRPr>
        </a:p>
      </dsp:txBody>
      <dsp:txXfrm>
        <a:off x="3712400" y="4235"/>
        <a:ext cx="2588907" cy="1553344"/>
      </dsp:txXfrm>
    </dsp:sp>
    <dsp:sp modelId="{A6325D61-BE0D-440E-B7E0-E78F429EAEAC}">
      <dsp:nvSpPr>
        <dsp:cNvPr id="0" name=""/>
        <dsp:cNvSpPr/>
      </dsp:nvSpPr>
      <dsp:spPr>
        <a:xfrm>
          <a:off x="1822497" y="1555779"/>
          <a:ext cx="6368712" cy="564848"/>
        </a:xfrm>
        <a:custGeom>
          <a:avLst/>
          <a:gdLst/>
          <a:ahLst/>
          <a:cxnLst/>
          <a:rect l="0" t="0" r="0" b="0"/>
          <a:pathLst>
            <a:path>
              <a:moveTo>
                <a:pt x="6368712" y="0"/>
              </a:moveTo>
              <a:lnTo>
                <a:pt x="6368712" y="299524"/>
              </a:lnTo>
              <a:lnTo>
                <a:pt x="0" y="299524"/>
              </a:lnTo>
              <a:lnTo>
                <a:pt x="0" y="564848"/>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46941" y="1835223"/>
        <a:ext cx="319824" cy="5960"/>
      </dsp:txXfrm>
    </dsp:sp>
    <dsp:sp modelId="{09172AC6-9575-4BF8-9977-520AE6F08A2E}">
      <dsp:nvSpPr>
        <dsp:cNvPr id="0" name=""/>
        <dsp:cNvSpPr/>
      </dsp:nvSpPr>
      <dsp:spPr>
        <a:xfrm>
          <a:off x="6896756" y="4235"/>
          <a:ext cx="2588907" cy="155334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59" tIns="133160" rIns="126859" bIns="133160" numCol="1" spcCol="1270" anchor="ctr" anchorCtr="0">
          <a:noAutofit/>
        </a:bodyPr>
        <a:lstStyle/>
        <a:p>
          <a:pPr marL="0" lvl="0" indent="0" algn="ctr" defTabSz="533400">
            <a:lnSpc>
              <a:spcPct val="90000"/>
            </a:lnSpc>
            <a:spcBef>
              <a:spcPct val="0"/>
            </a:spcBef>
            <a:spcAft>
              <a:spcPct val="35000"/>
            </a:spcAft>
            <a:buNone/>
          </a:pPr>
          <a:r>
            <a:rPr lang="ru-RU" sz="1200" b="0" kern="1200" baseline="0" dirty="0">
              <a:solidFill>
                <a:schemeClr val="tx1">
                  <a:lumMod val="75000"/>
                  <a:lumOff val="25000"/>
                </a:schemeClr>
              </a:solidFill>
            </a:rPr>
            <a:t>Имплементација на функции за екстракција на карактеристики во Python.</a:t>
          </a:r>
          <a:endParaRPr lang="en-US" sz="1200" kern="1200" dirty="0">
            <a:solidFill>
              <a:schemeClr val="tx1">
                <a:lumMod val="75000"/>
                <a:lumOff val="25000"/>
              </a:schemeClr>
            </a:solidFill>
          </a:endParaRPr>
        </a:p>
      </dsp:txBody>
      <dsp:txXfrm>
        <a:off x="6896756" y="4235"/>
        <a:ext cx="2588907" cy="1553344"/>
      </dsp:txXfrm>
    </dsp:sp>
    <dsp:sp modelId="{F33DDE83-DDD0-40BD-9749-60B0C75A9505}">
      <dsp:nvSpPr>
        <dsp:cNvPr id="0" name=""/>
        <dsp:cNvSpPr/>
      </dsp:nvSpPr>
      <dsp:spPr>
        <a:xfrm>
          <a:off x="3115151" y="2883980"/>
          <a:ext cx="564848" cy="91440"/>
        </a:xfrm>
        <a:custGeom>
          <a:avLst/>
          <a:gdLst/>
          <a:ahLst/>
          <a:cxnLst/>
          <a:rect l="0" t="0" r="0" b="0"/>
          <a:pathLst>
            <a:path>
              <a:moveTo>
                <a:pt x="0" y="45720"/>
              </a:moveTo>
              <a:lnTo>
                <a:pt x="564848"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2689" y="2926720"/>
        <a:ext cx="29772" cy="5960"/>
      </dsp:txXfrm>
    </dsp:sp>
    <dsp:sp modelId="{FC6FB1F4-CCFB-49CC-A41E-284E8F2164A8}">
      <dsp:nvSpPr>
        <dsp:cNvPr id="0" name=""/>
        <dsp:cNvSpPr/>
      </dsp:nvSpPr>
      <dsp:spPr>
        <a:xfrm>
          <a:off x="528044" y="2153028"/>
          <a:ext cx="2588907" cy="155334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59" tIns="133160" rIns="126859" bIns="133160" numCol="1" spcCol="1270" anchor="ctr" anchorCtr="0">
          <a:noAutofit/>
        </a:bodyPr>
        <a:lstStyle/>
        <a:p>
          <a:pPr marL="0" lvl="0" indent="0" algn="ctr" defTabSz="533400">
            <a:lnSpc>
              <a:spcPct val="90000"/>
            </a:lnSpc>
            <a:spcBef>
              <a:spcPct val="0"/>
            </a:spcBef>
            <a:spcAft>
              <a:spcPct val="35000"/>
            </a:spcAft>
            <a:buNone/>
          </a:pPr>
          <a:r>
            <a:rPr lang="ru-RU" sz="1200" b="0" kern="1200" baseline="0" dirty="0">
              <a:solidFill>
                <a:schemeClr val="tx1">
                  <a:lumMod val="75000"/>
                  <a:lumOff val="25000"/>
                </a:schemeClr>
              </a:solidFill>
            </a:rPr>
            <a:t>Нормализација на векторите за елиминирање на разлики поради големина или осветленост.</a:t>
          </a:r>
          <a:endParaRPr lang="en-US" sz="1200" kern="1200" dirty="0">
            <a:solidFill>
              <a:schemeClr val="tx1">
                <a:lumMod val="75000"/>
                <a:lumOff val="25000"/>
              </a:schemeClr>
            </a:solidFill>
          </a:endParaRPr>
        </a:p>
      </dsp:txBody>
      <dsp:txXfrm>
        <a:off x="528044" y="2153028"/>
        <a:ext cx="2588907" cy="1553344"/>
      </dsp:txXfrm>
    </dsp:sp>
    <dsp:sp modelId="{73E023E7-41AD-46C7-BC92-87A72FA0A66E}">
      <dsp:nvSpPr>
        <dsp:cNvPr id="0" name=""/>
        <dsp:cNvSpPr/>
      </dsp:nvSpPr>
      <dsp:spPr>
        <a:xfrm>
          <a:off x="6299507" y="2883980"/>
          <a:ext cx="564848" cy="91440"/>
        </a:xfrm>
        <a:custGeom>
          <a:avLst/>
          <a:gdLst/>
          <a:ahLst/>
          <a:cxnLst/>
          <a:rect l="0" t="0" r="0" b="0"/>
          <a:pathLst>
            <a:path>
              <a:moveTo>
                <a:pt x="0" y="45720"/>
              </a:moveTo>
              <a:lnTo>
                <a:pt x="564848"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67045" y="2926720"/>
        <a:ext cx="29772" cy="5960"/>
      </dsp:txXfrm>
    </dsp:sp>
    <dsp:sp modelId="{C32F6576-BF57-4656-9F96-BAE45F8F6034}">
      <dsp:nvSpPr>
        <dsp:cNvPr id="0" name=""/>
        <dsp:cNvSpPr/>
      </dsp:nvSpPr>
      <dsp:spPr>
        <a:xfrm>
          <a:off x="3712400" y="2153028"/>
          <a:ext cx="2588907" cy="155334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59" tIns="133160" rIns="126859" bIns="133160" numCol="1" spcCol="1270" anchor="ctr" anchorCtr="0">
          <a:noAutofit/>
        </a:bodyPr>
        <a:lstStyle/>
        <a:p>
          <a:pPr marL="0" lvl="0" indent="0" algn="ctr" defTabSz="533400">
            <a:lnSpc>
              <a:spcPct val="90000"/>
            </a:lnSpc>
            <a:spcBef>
              <a:spcPct val="0"/>
            </a:spcBef>
            <a:spcAft>
              <a:spcPct val="35000"/>
            </a:spcAft>
            <a:buNone/>
          </a:pPr>
          <a:r>
            <a:rPr lang="ru-RU" sz="1200" b="0" kern="1200" baseline="0" dirty="0">
              <a:solidFill>
                <a:schemeClr val="tx1">
                  <a:lumMod val="75000"/>
                  <a:lumOff val="25000"/>
                </a:schemeClr>
              </a:solidFill>
            </a:rPr>
            <a:t>Пресметка на евклидово растојание и конверзија во процент на сличност.</a:t>
          </a:r>
          <a:endParaRPr lang="en-US" sz="1200" kern="1200" dirty="0">
            <a:solidFill>
              <a:schemeClr val="tx1">
                <a:lumMod val="75000"/>
                <a:lumOff val="25000"/>
              </a:schemeClr>
            </a:solidFill>
          </a:endParaRPr>
        </a:p>
      </dsp:txBody>
      <dsp:txXfrm>
        <a:off x="3712400" y="2153028"/>
        <a:ext cx="2588907" cy="1553344"/>
      </dsp:txXfrm>
    </dsp:sp>
    <dsp:sp modelId="{A8F1DDF7-8C04-4A09-A5C2-9C58082D7ECE}">
      <dsp:nvSpPr>
        <dsp:cNvPr id="0" name=""/>
        <dsp:cNvSpPr/>
      </dsp:nvSpPr>
      <dsp:spPr>
        <a:xfrm>
          <a:off x="6896756" y="2153028"/>
          <a:ext cx="2588907" cy="155334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859" tIns="133160" rIns="126859" bIns="133160" numCol="1" spcCol="1270" anchor="ctr" anchorCtr="0">
          <a:noAutofit/>
        </a:bodyPr>
        <a:lstStyle/>
        <a:p>
          <a:pPr marL="0" lvl="0" indent="0" algn="ctr" defTabSz="533400">
            <a:lnSpc>
              <a:spcPct val="90000"/>
            </a:lnSpc>
            <a:spcBef>
              <a:spcPct val="0"/>
            </a:spcBef>
            <a:spcAft>
              <a:spcPct val="35000"/>
            </a:spcAft>
            <a:buNone/>
          </a:pPr>
          <a:r>
            <a:rPr lang="ru-RU" sz="1200" b="0" kern="1200" baseline="0" dirty="0">
              <a:solidFill>
                <a:schemeClr val="tx1">
                  <a:lumMod val="75000"/>
                  <a:lumOff val="25000"/>
                </a:schemeClr>
              </a:solidFill>
            </a:rPr>
            <a:t>Дизајн на GUI за внес на слики и прикажување на резултати.</a:t>
          </a:r>
          <a:endParaRPr lang="en-US" sz="1200" kern="1200" dirty="0">
            <a:solidFill>
              <a:schemeClr val="tx1">
                <a:lumMod val="75000"/>
                <a:lumOff val="25000"/>
              </a:schemeClr>
            </a:solidFill>
          </a:endParaRPr>
        </a:p>
      </dsp:txBody>
      <dsp:txXfrm>
        <a:off x="6896756" y="2153028"/>
        <a:ext cx="2588907" cy="155334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2/2/2025</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219126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30317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8</a:t>
            </a:fld>
            <a:endParaRPr lang="en-US" dirty="0"/>
          </a:p>
        </p:txBody>
      </p:sp>
    </p:spTree>
    <p:extLst>
      <p:ext uri="{BB962C8B-B14F-4D97-AF65-F5344CB8AC3E}">
        <p14:creationId xmlns:p14="http://schemas.microsoft.com/office/powerpoint/2010/main" val="3572555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2221603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601518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16</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 uri="{C183D7F6-B498-43B3-948B-1728B52AA6E4}">
                <adec:decorative xmlns:adec="http://schemas.microsoft.com/office/drawing/2017/decorative" val="1"/>
              </a:ext>
            </a:extLst>
          </p:cNvPr>
          <p:cNvSpPr/>
          <p:nvPr userDrawn="1"/>
        </p:nvSpPr>
        <p:spPr>
          <a:xfrm>
            <a:off x="6410325" y="-4078"/>
            <a:ext cx="5787773"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 uri="{C183D7F6-B498-43B3-948B-1728B52AA6E4}">
                <adec:decorative xmlns:adec="http://schemas.microsoft.com/office/drawing/2017/decorative" val="1"/>
              </a:ext>
            </a:extLst>
          </p:cNvPr>
          <p:cNvSpPr/>
          <p:nvPr userDrawn="1"/>
        </p:nvSpPr>
        <p:spPr>
          <a:xfrm>
            <a:off x="1524" y="1031500"/>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 uri="{C183D7F6-B498-43B3-948B-1728B52AA6E4}">
                <adec:decorative xmlns:adec="http://schemas.microsoft.com/office/drawing/2017/decorative" val="1"/>
              </a:ext>
            </a:extLst>
          </p:cNvPr>
          <p:cNvSpPr/>
          <p:nvPr userDrawn="1"/>
        </p:nvSpPr>
        <p:spPr>
          <a:xfrm>
            <a:off x="6446677" y="1095508"/>
            <a:ext cx="57422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8EC5ED-FCAE-682A-C050-58786819ECD3}"/>
              </a:ext>
            </a:extLst>
          </p:cNvPr>
          <p:cNvSpPr>
            <a:spLocks noGrp="1"/>
          </p:cNvSpPr>
          <p:nvPr>
            <p:ph type="title"/>
          </p:nvPr>
        </p:nvSpPr>
        <p:spPr>
          <a:xfrm>
            <a:off x="6757416" y="1316736"/>
            <a:ext cx="5120640" cy="3392424"/>
          </a:xfrm>
        </p:spPr>
        <p:txBody>
          <a:bodyPr anchor="b"/>
          <a:lstStyle>
            <a:lvl1pPr>
              <a:lnSpc>
                <a:spcPct val="100000"/>
              </a:lnSpc>
              <a:defRPr/>
            </a:lvl1pPr>
          </a:lstStyle>
          <a:p>
            <a:r>
              <a:rPr lang="en-US"/>
              <a:t>Click to edit Master title style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6749828" y="4816366"/>
            <a:ext cx="5125300" cy="1068929"/>
          </a:xfrm>
        </p:spPr>
        <p:txBody>
          <a:bodyPr anchor="t" anchorCtr="0">
            <a:noAutofit/>
          </a:bodyPr>
          <a:lstStyle>
            <a:lvl1pPr marL="0" indent="0">
              <a:lnSpc>
                <a:spcPct val="100000"/>
              </a:lnSpc>
              <a:buNone/>
              <a:defRPr sz="2000" b="0"/>
            </a:lvl1pPr>
          </a:lstStyle>
          <a:p>
            <a:r>
              <a:rPr lang="en-US" sz="2000" dirty="0">
                <a:solidFill>
                  <a:schemeClr val="tx2"/>
                </a:solidFill>
              </a:rPr>
              <a:t>Click to add subtitle</a:t>
            </a:r>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p:nvPr>
        </p:nvSpPr>
        <p:spPr>
          <a:xfrm>
            <a:off x="-6099" y="1095509"/>
            <a:ext cx="6391656" cy="5016892"/>
          </a:xfrm>
        </p:spPr>
        <p:txBody>
          <a:bodyPr anchor="t">
            <a:normAutofit/>
          </a:bodyPr>
          <a:lstStyle>
            <a:lvl1pPr marL="0" indent="0" algn="ctr">
              <a:buNone/>
              <a:defRPr sz="1400"/>
            </a:lvl1pPr>
          </a:lstStyle>
          <a:p>
            <a:r>
              <a:rPr lang="en-US"/>
              <a:t>Click icon to add picture</a:t>
            </a:r>
            <a:endParaRPr lang="en-US" dirty="0"/>
          </a:p>
        </p:txBody>
      </p:sp>
      <p:sp>
        <p:nvSpPr>
          <p:cNvPr id="32" name="Rectangle 31">
            <a:extLst>
              <a:ext uri="{FF2B5EF4-FFF2-40B4-BE49-F238E27FC236}">
                <a16:creationId xmlns:a16="http://schemas.microsoft.com/office/drawing/2014/main" id="{247A5DB4-1ED7-4630-89AF-F1802E44EF89}"/>
              </a:ext>
              <a:ext uri="{C183D7F6-B498-43B3-948B-1728B52AA6E4}">
                <adec:decorative xmlns:adec="http://schemas.microsoft.com/office/drawing/2017/decorative" val="1"/>
              </a:ext>
            </a:extLst>
          </p:cNvPr>
          <p:cNvSpPr/>
          <p:nvPr userDrawn="1"/>
        </p:nvSpPr>
        <p:spPr>
          <a:xfrm>
            <a:off x="0" y="6144405"/>
            <a:ext cx="644667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 uri="{C183D7F6-B498-43B3-948B-1728B52AA6E4}">
                <adec:decorative xmlns:adec="http://schemas.microsoft.com/office/drawing/2017/decorative" val="1"/>
              </a:ext>
            </a:extLst>
          </p:cNvPr>
          <p:cNvSpPr/>
          <p:nvPr userDrawn="1"/>
        </p:nvSpPr>
        <p:spPr>
          <a:xfrm>
            <a:off x="6446677" y="6167615"/>
            <a:ext cx="5742273"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 uri="{C183D7F6-B498-43B3-948B-1728B52AA6E4}">
                <adec:decorative xmlns:adec="http://schemas.microsoft.com/office/drawing/2017/decorative" val="1"/>
              </a:ext>
            </a:extLst>
          </p:cNvPr>
          <p:cNvSpPr/>
          <p:nvPr userDrawn="1"/>
        </p:nvSpPr>
        <p:spPr>
          <a:xfrm>
            <a:off x="1524" y="6112249"/>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 uri="{C183D7F6-B498-43B3-948B-1728B52AA6E4}">
                <adec:decorative xmlns:adec="http://schemas.microsoft.com/office/drawing/2017/decorative" val="1"/>
              </a:ext>
            </a:extLst>
          </p:cNvPr>
          <p:cNvSpPr/>
          <p:nvPr userDrawn="1"/>
        </p:nvSpPr>
        <p:spPr>
          <a:xfrm>
            <a:off x="637949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0742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ntent + Picture">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141023" y="167463"/>
            <a:ext cx="6408058" cy="1580890"/>
          </a:xfrm>
        </p:spPr>
        <p:txBody>
          <a:bodyPr anchor="b" anchorCtr="0">
            <a:noAutofit/>
          </a:bodyPr>
          <a:lstStyle>
            <a:lvl1pPr>
              <a:lnSpc>
                <a:spcPct val="100000"/>
              </a:lnSpc>
              <a:defRPr sz="3200"/>
            </a:lvl1pPr>
          </a:lstStyle>
          <a:p>
            <a:r>
              <a:rPr lang="en-US" dirty="0"/>
              <a:t>Click to add title</a:t>
            </a:r>
          </a:p>
        </p:txBody>
      </p:sp>
      <p:sp>
        <p:nvSpPr>
          <p:cNvPr id="4" name="Content Placeholder 3">
            <a:extLst>
              <a:ext uri="{FF2B5EF4-FFF2-40B4-BE49-F238E27FC236}">
                <a16:creationId xmlns:a16="http://schemas.microsoft.com/office/drawing/2014/main" id="{FFD78806-0532-B92A-4326-73941B4232E7}"/>
              </a:ext>
            </a:extLst>
          </p:cNvPr>
          <p:cNvSpPr>
            <a:spLocks noGrp="1"/>
          </p:cNvSpPr>
          <p:nvPr>
            <p:ph sz="quarter" idx="16" hasCustomPrompt="1"/>
          </p:nvPr>
        </p:nvSpPr>
        <p:spPr>
          <a:xfrm>
            <a:off x="0" y="0"/>
            <a:ext cx="4613275" cy="68580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hasCustomPrompt="1"/>
          </p:nvPr>
        </p:nvSpPr>
        <p:spPr>
          <a:xfrm>
            <a:off x="5140405" y="1959427"/>
            <a:ext cx="6408665" cy="4161653"/>
          </a:xfrm>
        </p:spPr>
        <p:txBody>
          <a:bodyPr anchor="t">
            <a:normAutofit/>
          </a:bodyPr>
          <a:lstStyle>
            <a:lvl1pPr marL="0" indent="0">
              <a:lnSpc>
                <a:spcPct val="100000"/>
              </a:lnSpc>
              <a:spcAft>
                <a:spcPts val="600"/>
              </a:spcAft>
              <a:buNone/>
              <a:defRPr sz="1800" b="0"/>
            </a:lvl1pPr>
            <a:lvl2pPr>
              <a:lnSpc>
                <a:spcPct val="100000"/>
              </a:lnSpc>
              <a:spcAft>
                <a:spcPts val="600"/>
              </a:spcAft>
              <a:defRPr sz="1800"/>
            </a:lvl2pPr>
            <a:lvl3pPr>
              <a:lnSpc>
                <a:spcPct val="100000"/>
              </a:lnSpc>
              <a:spcAft>
                <a:spcPts val="600"/>
              </a:spcAft>
              <a:defRPr sz="1800"/>
            </a:lvl3pPr>
            <a:lvl4pPr>
              <a:lnSpc>
                <a:spcPct val="100000"/>
              </a:lnSpc>
              <a:spcAft>
                <a:spcPts val="600"/>
              </a:spcAft>
              <a:defRPr sz="1800"/>
            </a:lvl4pPr>
            <a:lvl5pPr>
              <a:lnSpc>
                <a:spcPct val="100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CD15B6AB-EFBA-3087-EC3D-8DA945B70C0F}"/>
              </a:ext>
            </a:extLst>
          </p:cNvPr>
          <p:cNvSpPr>
            <a:spLocks noGrp="1"/>
          </p:cNvSpPr>
          <p:nvPr>
            <p:ph type="ftr" sz="quarter" idx="11"/>
          </p:nvPr>
        </p:nvSpPr>
        <p:spPr>
          <a:xfrm>
            <a:off x="5140405" y="6309360"/>
            <a:ext cx="3982428" cy="457200"/>
          </a:xfrm>
        </p:spPr>
        <p:txBody>
          <a:bodyPr/>
          <a:lstStyle>
            <a:lvl1pPr algn="ctr">
              <a:defRPr>
                <a:effectLst/>
              </a:defRPr>
            </a:lvl1pPr>
          </a:lstStyle>
          <a:p>
            <a:pPr algn="l"/>
            <a:r>
              <a:rPr lang="en-US" dirty="0"/>
              <a:t>Presentation Title</a:t>
            </a:r>
          </a:p>
        </p:txBody>
      </p:sp>
      <p:sp>
        <p:nvSpPr>
          <p:cNvPr id="10" name="Date Placeholder 3">
            <a:extLst>
              <a:ext uri="{FF2B5EF4-FFF2-40B4-BE49-F238E27FC236}">
                <a16:creationId xmlns:a16="http://schemas.microsoft.com/office/drawing/2014/main" id="{6A3371A6-1409-7906-744F-59D906DF6755}"/>
              </a:ext>
            </a:extLst>
          </p:cNvPr>
          <p:cNvSpPr>
            <a:spLocks noGrp="1"/>
          </p:cNvSpPr>
          <p:nvPr>
            <p:ph type="dt" sz="half" idx="10"/>
          </p:nvPr>
        </p:nvSpPr>
        <p:spPr>
          <a:xfrm>
            <a:off x="9238415" y="6309360"/>
            <a:ext cx="1215204" cy="457200"/>
          </a:xfrm>
        </p:spPr>
        <p:txBody>
          <a:bodyPr/>
          <a:lstStyle>
            <a:lvl1pPr algn="ctr">
              <a:defRPr>
                <a:effectLst/>
              </a:defRPr>
            </a:lvl1pPr>
          </a:lstStyle>
          <a:p>
            <a:r>
              <a:rPr lang="en-US" dirty="0">
                <a:solidFill>
                  <a:schemeClr val="tx2"/>
                </a:solidFill>
              </a:rPr>
              <a:t>9/8/20XX</a:t>
            </a:r>
            <a:endParaRPr lang="en-US" dirty="0"/>
          </a:p>
        </p:txBody>
      </p:sp>
      <p:sp>
        <p:nvSpPr>
          <p:cNvPr id="11" name="Slide Number Placeholder 5">
            <a:extLst>
              <a:ext uri="{FF2B5EF4-FFF2-40B4-BE49-F238E27FC236}">
                <a16:creationId xmlns:a16="http://schemas.microsoft.com/office/drawing/2014/main" id="{8546652F-6212-09E9-1A75-28F7C8EEF073}"/>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68418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 Sub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8" y="1034477"/>
            <a:ext cx="9380431" cy="2614551"/>
          </a:xfrm>
        </p:spPr>
        <p:txBody>
          <a:bodyPr anchor="b"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EF94ADB5-E70F-B672-CBEB-D8194AEA79D5}"/>
              </a:ext>
            </a:extLst>
          </p:cNvPr>
          <p:cNvSpPr>
            <a:spLocks noGrp="1"/>
          </p:cNvSpPr>
          <p:nvPr>
            <p:ph type="body" sz="quarter" idx="10" hasCustomPrompt="1"/>
          </p:nvPr>
        </p:nvSpPr>
        <p:spPr>
          <a:xfrm>
            <a:off x="1386177" y="3649028"/>
            <a:ext cx="9380431" cy="2164715"/>
          </a:xfrm>
        </p:spPr>
        <p:txBody>
          <a:bodyPr anchor="t"/>
          <a:lstStyle>
            <a:lvl1pPr marL="0" indent="0">
              <a:lnSpc>
                <a:spcPct val="125000"/>
              </a:lnSpc>
              <a:buNone/>
              <a:defRPr lang="en-US" sz="2400" b="0" kern="1200" spc="150" baseline="0" dirty="0" smtClean="0">
                <a:solidFill>
                  <a:schemeClr val="bg1"/>
                </a:solidFill>
                <a:latin typeface="+mn-lt"/>
                <a:ea typeface="+mn-ea"/>
                <a:cs typeface="+mn-cs"/>
              </a:defRPr>
            </a:lvl1pPr>
            <a:lvl2pPr>
              <a:defRPr lang="en-US" sz="2400" b="0" kern="1200" spc="150" baseline="0" dirty="0" smtClean="0">
                <a:solidFill>
                  <a:schemeClr val="bg1"/>
                </a:solidFill>
                <a:latin typeface="+mn-lt"/>
                <a:ea typeface="+mn-ea"/>
                <a:cs typeface="+mn-cs"/>
              </a:defRPr>
            </a:lvl2pPr>
            <a:lvl3pPr>
              <a:defRPr lang="en-US" sz="2400" b="0" kern="1200" spc="150" baseline="0" dirty="0" smtClean="0">
                <a:solidFill>
                  <a:schemeClr val="bg1"/>
                </a:solidFill>
                <a:latin typeface="+mn-lt"/>
                <a:ea typeface="+mn-ea"/>
                <a:cs typeface="+mn-cs"/>
              </a:defRPr>
            </a:lvl3pPr>
            <a:lvl4pPr>
              <a:defRPr lang="en-US" sz="2400" b="0" kern="1200" spc="150" baseline="0" dirty="0" smtClean="0">
                <a:solidFill>
                  <a:schemeClr val="bg1"/>
                </a:solidFill>
                <a:latin typeface="+mn-lt"/>
                <a:ea typeface="+mn-ea"/>
                <a:cs typeface="+mn-cs"/>
              </a:defRPr>
            </a:lvl4pPr>
            <a:lvl5pPr>
              <a:defRPr lang="en-US" sz="2400" b="0" kern="1200" spc="150" baseline="0" dirty="0">
                <a:solidFill>
                  <a:schemeClr val="bg1"/>
                </a:solidFill>
                <a:latin typeface="+mn-lt"/>
                <a:ea typeface="+mn-ea"/>
                <a:cs typeface="+mn-cs"/>
              </a:defRPr>
            </a:lvl5pPr>
          </a:lstStyle>
          <a:p>
            <a:pPr lvl="0"/>
            <a:r>
              <a:rPr lang="en-US" dirty="0"/>
              <a:t>Click to add text</a:t>
            </a:r>
          </a:p>
        </p:txBody>
      </p:sp>
    </p:spTree>
    <p:extLst>
      <p:ext uri="{BB962C8B-B14F-4D97-AF65-F5344CB8AC3E}">
        <p14:creationId xmlns:p14="http://schemas.microsoft.com/office/powerpoint/2010/main" val="193573882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3752"/>
            <a:ext cx="10013709" cy="103327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15" name="Content Placeholder 2">
            <a:extLst>
              <a:ext uri="{FF2B5EF4-FFF2-40B4-BE49-F238E27FC236}">
                <a16:creationId xmlns:a16="http://schemas.microsoft.com/office/drawing/2014/main" id="{5778233C-CCEC-FC64-A709-616569B37D23}"/>
              </a:ext>
            </a:extLst>
          </p:cNvPr>
          <p:cNvSpPr>
            <a:spLocks noGrp="1"/>
          </p:cNvSpPr>
          <p:nvPr>
            <p:ph sz="quarter" idx="18" hasCustomPrompt="1"/>
          </p:nvPr>
        </p:nvSpPr>
        <p:spPr>
          <a:xfrm>
            <a:off x="1542563"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67FEFA15-354D-6389-9102-922A664A73AE}"/>
              </a:ext>
            </a:extLst>
          </p:cNvPr>
          <p:cNvSpPr>
            <a:spLocks noGrp="1"/>
          </p:cNvSpPr>
          <p:nvPr>
            <p:ph sz="quarter" idx="19" hasCustomPrompt="1"/>
          </p:nvPr>
        </p:nvSpPr>
        <p:spPr>
          <a:xfrm>
            <a:off x="6966630"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D874FDF0-F4BE-433D-86EE-9E1832D4388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24306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616477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0" y="0"/>
            <a:ext cx="4016188"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988518"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4506511" y="1393926"/>
            <a:ext cx="7042570" cy="1626225"/>
          </a:xfrm>
        </p:spPr>
        <p:txBody>
          <a:bodyPr anchor="b" anchorCtr="0">
            <a:noAutofit/>
          </a:bodyPr>
          <a:lstStyle>
            <a:lvl1pPr>
              <a:lnSpc>
                <a:spcPct val="100000"/>
              </a:lnSpc>
              <a:defRPr sz="3200"/>
            </a:lvl1pPr>
          </a:lstStyle>
          <a:p>
            <a:r>
              <a:rPr lang="en-US" dirty="0"/>
              <a:t>Click to add title</a:t>
            </a:r>
          </a:p>
        </p:txBody>
      </p:sp>
      <p:sp>
        <p:nvSpPr>
          <p:cNvPr id="2" name="Content Placeholder 2">
            <a:extLst>
              <a:ext uri="{FF2B5EF4-FFF2-40B4-BE49-F238E27FC236}">
                <a16:creationId xmlns:a16="http://schemas.microsoft.com/office/drawing/2014/main" id="{FEF27B53-079D-232F-8AA5-ED461B34E8D2}"/>
              </a:ext>
            </a:extLst>
          </p:cNvPr>
          <p:cNvSpPr>
            <a:spLocks noGrp="1"/>
          </p:cNvSpPr>
          <p:nvPr>
            <p:ph sz="quarter" idx="16" hasCustomPrompt="1"/>
          </p:nvPr>
        </p:nvSpPr>
        <p:spPr>
          <a:xfrm>
            <a:off x="4506741" y="3153103"/>
            <a:ext cx="7042335" cy="2648312"/>
          </a:xfrm>
        </p:spPr>
        <p:txBody>
          <a:bodyPr anchor="t">
            <a:normAutofit/>
          </a:bodyPr>
          <a:lstStyle>
            <a:lvl1pPr marL="0" indent="0">
              <a:lnSpc>
                <a:spcPct val="125000"/>
              </a:lnSpc>
              <a:spcAft>
                <a:spcPts val="600"/>
              </a:spcAft>
              <a:buNone/>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4041913" y="6144405"/>
            <a:ext cx="8150087" cy="713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0"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3986412"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4">
            <a:extLst>
              <a:ext uri="{FF2B5EF4-FFF2-40B4-BE49-F238E27FC236}">
                <a16:creationId xmlns:a16="http://schemas.microsoft.com/office/drawing/2014/main" id="{4F4FDF97-2780-775F-9416-96F7A90662B2}"/>
              </a:ext>
            </a:extLst>
          </p:cNvPr>
          <p:cNvSpPr>
            <a:spLocks noGrp="1"/>
          </p:cNvSpPr>
          <p:nvPr>
            <p:ph type="ftr" sz="quarter" idx="11"/>
          </p:nvPr>
        </p:nvSpPr>
        <p:spPr>
          <a:xfrm>
            <a:off x="6172202" y="6309360"/>
            <a:ext cx="4280135" cy="457200"/>
          </a:xfrm>
        </p:spPr>
        <p:txBody>
          <a:bodyPr/>
          <a:lstStyle>
            <a:lvl1pPr algn="ctr">
              <a:defRPr>
                <a:effectLst/>
              </a:defRPr>
            </a:lvl1pPr>
          </a:lstStyle>
          <a:p>
            <a:r>
              <a:rPr lang="en-US" dirty="0"/>
              <a:t>Presentation Title</a:t>
            </a:r>
          </a:p>
        </p:txBody>
      </p:sp>
      <p:sp>
        <p:nvSpPr>
          <p:cNvPr id="24" name="Date Placeholder 3">
            <a:extLst>
              <a:ext uri="{FF2B5EF4-FFF2-40B4-BE49-F238E27FC236}">
                <a16:creationId xmlns:a16="http://schemas.microsoft.com/office/drawing/2014/main" id="{A03787D1-4AB7-2166-D4DB-A3878CBB24F1}"/>
              </a:ext>
            </a:extLst>
          </p:cNvPr>
          <p:cNvSpPr>
            <a:spLocks noGrp="1"/>
          </p:cNvSpPr>
          <p:nvPr>
            <p:ph type="dt" sz="half" idx="10"/>
          </p:nvPr>
        </p:nvSpPr>
        <p:spPr>
          <a:xfrm>
            <a:off x="4506511" y="6309360"/>
            <a:ext cx="1513289" cy="457200"/>
          </a:xfrm>
        </p:spPr>
        <p:txBody>
          <a:bodyPr/>
          <a:lstStyle>
            <a:lvl1pPr>
              <a:defRPr>
                <a:effectLst/>
              </a:defRPr>
            </a:lvl1pPr>
          </a:lstStyle>
          <a:p>
            <a:r>
              <a:rPr lang="en-US" dirty="0">
                <a:solidFill>
                  <a:schemeClr val="tx2"/>
                </a:solidFill>
              </a:rPr>
              <a:t>9/8/20XX</a:t>
            </a:r>
            <a:endParaRPr lang="en-US" dirty="0"/>
          </a:p>
        </p:txBody>
      </p:sp>
      <p:sp>
        <p:nvSpPr>
          <p:cNvPr id="25" name="Slide Number Placeholder 5">
            <a:extLst>
              <a:ext uri="{FF2B5EF4-FFF2-40B4-BE49-F238E27FC236}">
                <a16:creationId xmlns:a16="http://schemas.microsoft.com/office/drawing/2014/main" id="{4F8C5CD2-BF99-0846-2E4A-179E6C459F1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81800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and 2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3752"/>
            <a:ext cx="10013709" cy="103327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9F875EEC-3E6C-5B97-FFE8-0D1ECAAAE98A}"/>
              </a:ext>
            </a:extLst>
          </p:cNvPr>
          <p:cNvSpPr>
            <a:spLocks noGrp="1"/>
          </p:cNvSpPr>
          <p:nvPr>
            <p:ph sz="quarter" idx="14" hasCustomPrompt="1"/>
          </p:nvPr>
        </p:nvSpPr>
        <p:spPr>
          <a:xfrm>
            <a:off x="1535372" y="462243"/>
            <a:ext cx="3098425" cy="3866324"/>
          </a:xfrm>
        </p:spPr>
        <p:txBody>
          <a:bodyPr anchor="t">
            <a:normAutofit/>
          </a:bodyPr>
          <a:lstStyle>
            <a:lvl1pPr marL="0" indent="0">
              <a:lnSpc>
                <a:spcPct val="125000"/>
              </a:lnSpc>
              <a:spcAft>
                <a:spcPts val="600"/>
              </a:spcAft>
              <a:buNone/>
              <a:defRPr sz="1800" b="0"/>
            </a:lvl1pPr>
            <a:lvl2pPr marL="281178" indent="0">
              <a:lnSpc>
                <a:spcPct val="125000"/>
              </a:lnSpc>
              <a:spcAft>
                <a:spcPts val="600"/>
              </a:spcAft>
              <a:buNone/>
              <a:defRPr sz="1800"/>
            </a:lvl2pPr>
            <a:lvl3pPr marL="566928" indent="0">
              <a:lnSpc>
                <a:spcPct val="125000"/>
              </a:lnSpc>
              <a:spcAft>
                <a:spcPts val="600"/>
              </a:spcAft>
              <a:buNone/>
              <a:defRPr sz="1800"/>
            </a:lvl3pPr>
            <a:lvl4pPr marL="850392" indent="0">
              <a:lnSpc>
                <a:spcPct val="125000"/>
              </a:lnSpc>
              <a:spcAft>
                <a:spcPts val="600"/>
              </a:spcAft>
              <a:buNone/>
              <a:defRPr sz="1800"/>
            </a:lvl4pPr>
            <a:lvl5pPr marL="1133856" indent="0">
              <a:lnSpc>
                <a:spcPct val="125000"/>
              </a:lnSpc>
              <a:spcAft>
                <a:spcPts val="600"/>
              </a:spcAft>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7">
            <a:extLst>
              <a:ext uri="{FF2B5EF4-FFF2-40B4-BE49-F238E27FC236}">
                <a16:creationId xmlns:a16="http://schemas.microsoft.com/office/drawing/2014/main" id="{0C5070DA-50C2-065D-00B0-3B12070D77E7}"/>
              </a:ext>
            </a:extLst>
          </p:cNvPr>
          <p:cNvSpPr>
            <a:spLocks noGrp="1"/>
          </p:cNvSpPr>
          <p:nvPr>
            <p:ph type="tbl" sz="quarter" idx="15"/>
          </p:nvPr>
        </p:nvSpPr>
        <p:spPr>
          <a:xfrm>
            <a:off x="5075238" y="461735"/>
            <a:ext cx="6473842" cy="3867150"/>
          </a:xfrm>
        </p:spPr>
        <p:txBody>
          <a:bodyPr anchor="t"/>
          <a:lstStyle>
            <a:lvl1pPr marL="0" indent="0" algn="ctr">
              <a:buNone/>
              <a:defRPr/>
            </a:lvl1pPr>
          </a:lstStyle>
          <a:p>
            <a:r>
              <a:rPr lang="en-US"/>
              <a:t>Click icon to add table</a:t>
            </a:r>
            <a:endParaRPr lang="en-US" dirty="0"/>
          </a:p>
        </p:txBody>
      </p:sp>
      <p:sp>
        <p:nvSpPr>
          <p:cNvPr id="15" name="Date Placeholder 3">
            <a:extLst>
              <a:ext uri="{FF2B5EF4-FFF2-40B4-BE49-F238E27FC236}">
                <a16:creationId xmlns:a16="http://schemas.microsoft.com/office/drawing/2014/main" id="{2F8DD265-980F-4708-EDDF-3130F434AC9D}"/>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9583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0"/>
            <a:ext cx="12192000" cy="13516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E19795B-1103-80EF-6098-1E8371D07DB8}"/>
              </a:ext>
            </a:extLst>
          </p:cNvPr>
          <p:cNvSpPr>
            <a:spLocks noGrp="1"/>
          </p:cNvSpPr>
          <p:nvPr>
            <p:ph type="title" hasCustomPrompt="1"/>
          </p:nvPr>
        </p:nvSpPr>
        <p:spPr>
          <a:xfrm>
            <a:off x="648935" y="91439"/>
            <a:ext cx="10900146" cy="1168739"/>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hasCustomPrompt="1"/>
          </p:nvPr>
        </p:nvSpPr>
        <p:spPr>
          <a:xfrm>
            <a:off x="648935" y="1646102"/>
            <a:ext cx="3819652" cy="4160520"/>
          </a:xfrm>
        </p:spPr>
        <p:txBody>
          <a:bodyPr anchor="t">
            <a:normAutofit/>
          </a:bodyPr>
          <a:lstStyle>
            <a:lvl1pPr>
              <a:lnSpc>
                <a:spcPct val="125000"/>
              </a:lnSpc>
              <a:spcAft>
                <a:spcPts val="600"/>
              </a:spcAft>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dirty="0"/>
              <a:t>9/8/20XX</a:t>
            </a:r>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2E94D0A7-4358-49BF-96EE-8DEB6F4DCF56}"/>
              </a:ext>
            </a:extLst>
          </p:cNvPr>
          <p:cNvSpPr>
            <a:spLocks noGrp="1"/>
          </p:cNvSpPr>
          <p:nvPr>
            <p:ph sz="quarter" idx="19" hasCustomPrompt="1"/>
          </p:nvPr>
        </p:nvSpPr>
        <p:spPr>
          <a:xfrm>
            <a:off x="4679661" y="1646102"/>
            <a:ext cx="6863403" cy="4160520"/>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736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4" name="Table Placeholder 3">
            <a:extLst>
              <a:ext uri="{FF2B5EF4-FFF2-40B4-BE49-F238E27FC236}">
                <a16:creationId xmlns:a16="http://schemas.microsoft.com/office/drawing/2014/main" id="{74D0E84D-2B51-9F8D-82CE-C086143DC605}"/>
              </a:ext>
            </a:extLst>
          </p:cNvPr>
          <p:cNvSpPr>
            <a:spLocks noGrp="1"/>
          </p:cNvSpPr>
          <p:nvPr>
            <p:ph type="tbl" sz="quarter" idx="14"/>
          </p:nvPr>
        </p:nvSpPr>
        <p:spPr>
          <a:xfrm>
            <a:off x="1630363" y="2757951"/>
            <a:ext cx="9918700" cy="3387579"/>
          </a:xfrm>
        </p:spPr>
        <p:txBody>
          <a:bodyPr anchor="t"/>
          <a:lstStyle>
            <a:lvl1pPr marL="0" indent="0" algn="ctr">
              <a:buNone/>
              <a:defRPr/>
            </a:lvl1pPr>
          </a:lstStyle>
          <a:p>
            <a:r>
              <a:rPr lang="en-US"/>
              <a:t>Click icon to add table</a:t>
            </a:r>
            <a:endParaRPr lang="en-US" dirty="0"/>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4">
            <a:extLst>
              <a:ext uri="{FF2B5EF4-FFF2-40B4-BE49-F238E27FC236}">
                <a16:creationId xmlns:a16="http://schemas.microsoft.com/office/drawing/2014/main" id="{0DB9557B-D9D3-4FA9-2D64-D2F91957D2FC}"/>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16" name="Slide Number Placeholder 5">
            <a:extLst>
              <a:ext uri="{FF2B5EF4-FFF2-40B4-BE49-F238E27FC236}">
                <a16:creationId xmlns:a16="http://schemas.microsoft.com/office/drawing/2014/main" id="{3BC3F5B3-7690-C0DA-4084-5EFE50E8C162}"/>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7" name="Date Placeholder 3">
            <a:extLst>
              <a:ext uri="{FF2B5EF4-FFF2-40B4-BE49-F238E27FC236}">
                <a16:creationId xmlns:a16="http://schemas.microsoft.com/office/drawing/2014/main" id="{99E56FFE-09D7-3078-C9E8-DFE8CF68AAD5}"/>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2434033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dirty="0">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dirty="0"/>
              <a:t>9/8/20XX</a:t>
            </a:r>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838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682" r:id="rId23"/>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1.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030147" y="825687"/>
            <a:ext cx="10000254" cy="5181574"/>
          </a:xfrm>
        </p:spPr>
        <p:txBody>
          <a:bodyPr vert="horz" lIns="109728" tIns="109728" rIns="109728" bIns="91440" rtlCol="0" anchor="ctr">
            <a:normAutofit/>
          </a:bodyPr>
          <a:lstStyle/>
          <a:p>
            <a:r>
              <a:rPr lang="mk-MK" dirty="0"/>
              <a:t>Дескриптори за текстура</a:t>
            </a:r>
            <a:br>
              <a:rPr lang="en-US" dirty="0"/>
            </a:br>
            <a:endParaRPr lang="en-US" dirty="0"/>
          </a:p>
        </p:txBody>
      </p:sp>
      <p:sp>
        <p:nvSpPr>
          <p:cNvPr id="3" name="TextBox 2">
            <a:extLst>
              <a:ext uri="{FF2B5EF4-FFF2-40B4-BE49-F238E27FC236}">
                <a16:creationId xmlns:a16="http://schemas.microsoft.com/office/drawing/2014/main" id="{44F21FFA-A239-D571-EB16-AAC029A6E9F8}"/>
              </a:ext>
            </a:extLst>
          </p:cNvPr>
          <p:cNvSpPr txBox="1"/>
          <p:nvPr/>
        </p:nvSpPr>
        <p:spPr>
          <a:xfrm>
            <a:off x="1161599" y="3999979"/>
            <a:ext cx="6094070" cy="584775"/>
          </a:xfrm>
          <a:prstGeom prst="rect">
            <a:avLst/>
          </a:prstGeom>
          <a:noFill/>
        </p:spPr>
        <p:txBody>
          <a:bodyPr wrap="square">
            <a:spAutoFit/>
          </a:bodyPr>
          <a:lstStyle/>
          <a:p>
            <a:r>
              <a:rPr lang="ru-RU" sz="1600" dirty="0">
                <a:solidFill>
                  <a:schemeClr val="bg1"/>
                </a:solidFill>
              </a:rPr>
              <a:t>Семинарска работа по предметот Дигитално процесирање на слика</a:t>
            </a:r>
          </a:p>
        </p:txBody>
      </p:sp>
      <p:sp>
        <p:nvSpPr>
          <p:cNvPr id="5" name="TextBox 4">
            <a:extLst>
              <a:ext uri="{FF2B5EF4-FFF2-40B4-BE49-F238E27FC236}">
                <a16:creationId xmlns:a16="http://schemas.microsoft.com/office/drawing/2014/main" id="{62C8430B-1DCA-99E2-6E46-535A59026BEE}"/>
              </a:ext>
            </a:extLst>
          </p:cNvPr>
          <p:cNvSpPr txBox="1"/>
          <p:nvPr/>
        </p:nvSpPr>
        <p:spPr>
          <a:xfrm>
            <a:off x="1161599" y="5545596"/>
            <a:ext cx="6094070" cy="461665"/>
          </a:xfrm>
          <a:prstGeom prst="rect">
            <a:avLst/>
          </a:prstGeom>
          <a:noFill/>
        </p:spPr>
        <p:txBody>
          <a:bodyPr wrap="square">
            <a:spAutoFit/>
          </a:bodyPr>
          <a:lstStyle/>
          <a:p>
            <a:r>
              <a:rPr lang="mk-MK" sz="1200" dirty="0">
                <a:solidFill>
                  <a:schemeClr val="bg1"/>
                </a:solidFill>
              </a:rPr>
              <a:t>Изработила</a:t>
            </a:r>
            <a:r>
              <a:rPr lang="en-US" sz="1200" dirty="0">
                <a:solidFill>
                  <a:schemeClr val="bg1"/>
                </a:solidFill>
              </a:rPr>
              <a:t>: </a:t>
            </a:r>
            <a:endParaRPr lang="mk-MK" sz="1200" dirty="0">
              <a:solidFill>
                <a:schemeClr val="bg1"/>
              </a:solidFill>
            </a:endParaRPr>
          </a:p>
          <a:p>
            <a:r>
              <a:rPr lang="mk-MK" sz="1200" dirty="0">
                <a:solidFill>
                  <a:schemeClr val="bg1"/>
                </a:solidFill>
              </a:rPr>
              <a:t>Стефани Вуксанова, 221218</a:t>
            </a:r>
            <a:endParaRPr lang="en-US" sz="1200" dirty="0">
              <a:solidFill>
                <a:schemeClr val="bg1"/>
              </a:solidFill>
            </a:endParaRPr>
          </a:p>
        </p:txBody>
      </p:sp>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AC9BE5-DD48-4FB4-B8D7-A16B7019AD89}"/>
              </a:ext>
            </a:extLst>
          </p:cNvPr>
          <p:cNvPicPr>
            <a:picLocks noChangeAspect="1"/>
          </p:cNvPicPr>
          <p:nvPr/>
        </p:nvPicPr>
        <p:blipFill>
          <a:blip r:embed="rId3"/>
          <a:stretch>
            <a:fillRect/>
          </a:stretch>
        </p:blipFill>
        <p:spPr>
          <a:xfrm>
            <a:off x="8477560" y="1316129"/>
            <a:ext cx="3474197" cy="1358719"/>
          </a:xfrm>
          <a:prstGeom prst="rect">
            <a:avLst/>
          </a:prstGeom>
        </p:spPr>
      </p:pic>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a:xfrm>
            <a:off x="659757" y="468774"/>
            <a:ext cx="6713316" cy="685380"/>
          </a:xfrm>
        </p:spPr>
        <p:txBody>
          <a:bodyPr vert="horz" lIns="109728" tIns="109728" rIns="109728" bIns="91440" rtlCol="0" anchor="ctr">
            <a:normAutofit/>
          </a:bodyPr>
          <a:lstStyle/>
          <a:p>
            <a:pPr>
              <a:lnSpc>
                <a:spcPct val="140000"/>
              </a:lnSpc>
            </a:pPr>
            <a:r>
              <a:rPr lang="en-US" sz="2400" dirty="0" err="1"/>
              <a:t>Дефиниција</a:t>
            </a:r>
            <a:r>
              <a:rPr lang="en-US" sz="2400" dirty="0"/>
              <a:t> </a:t>
            </a:r>
            <a:r>
              <a:rPr lang="en-US" sz="2400" dirty="0" err="1"/>
              <a:t>за</a:t>
            </a:r>
            <a:r>
              <a:rPr lang="en-US" sz="2400" dirty="0"/>
              <a:t> </a:t>
            </a:r>
            <a:r>
              <a:rPr lang="en-US" sz="2400" dirty="0" err="1"/>
              <a:t>ентропија</a:t>
            </a:r>
            <a:endParaRPr lang="en-US" sz="2400" dirty="0"/>
          </a:p>
        </p:txBody>
      </p:sp>
      <mc:AlternateContent xmlns:mc="http://schemas.openxmlformats.org/markup-compatibility/2006">
        <mc:Choice xmlns:a14="http://schemas.microsoft.com/office/drawing/2010/main" Requires="a14">
          <p:sp>
            <p:nvSpPr>
              <p:cNvPr id="103" name="Content Placeholder 11">
                <a:extLst>
                  <a:ext uri="{FF2B5EF4-FFF2-40B4-BE49-F238E27FC236}">
                    <a16:creationId xmlns:a16="http://schemas.microsoft.com/office/drawing/2014/main" id="{A2DF99EA-D7F9-9637-B78A-25A574123291}"/>
                  </a:ext>
                </a:extLst>
              </p:cNvPr>
              <p:cNvSpPr>
                <a:spLocks noGrp="1"/>
              </p:cNvSpPr>
              <p:nvPr>
                <p:ph type="body" sz="half" idx="2"/>
              </p:nvPr>
            </p:nvSpPr>
            <p:spPr>
              <a:xfrm>
                <a:off x="659757" y="1316130"/>
                <a:ext cx="7349924" cy="5073096"/>
              </a:xfrm>
            </p:spPr>
            <p:txBody>
              <a:bodyPr vert="horz" lIns="109728" tIns="109728" rIns="109728" bIns="91440" rtlCol="0" anchor="t">
                <a:normAutofit fontScale="85000" lnSpcReduction="10000"/>
              </a:bodyPr>
              <a:lstStyle/>
              <a:p>
                <a:pPr>
                  <a:lnSpc>
                    <a:spcPct val="130000"/>
                  </a:lnSpc>
                </a:pPr>
                <a:r>
                  <a:rPr lang="mk-MK" sz="1300" b="1" dirty="0"/>
                  <a:t>П</a:t>
                </a:r>
                <a:r>
                  <a:rPr lang="en-US" sz="1300" b="1" dirty="0" err="1"/>
                  <a:t>ример</a:t>
                </a:r>
                <a:r>
                  <a:rPr lang="en-US" sz="1300" b="1" dirty="0"/>
                  <a:t>:</a:t>
                </a:r>
                <a:r>
                  <a:rPr lang="mk-MK" sz="1300" b="1" dirty="0"/>
                  <a:t> </a:t>
                </a:r>
                <a:r>
                  <a:rPr lang="en-US" sz="1300" dirty="0" err="1"/>
                  <a:t>Замислете</a:t>
                </a:r>
                <a:r>
                  <a:rPr lang="en-US" sz="1300" dirty="0"/>
                  <a:t> </a:t>
                </a:r>
                <a:r>
                  <a:rPr lang="en-US" sz="1300" dirty="0" err="1"/>
                  <a:t>едноставна</a:t>
                </a:r>
                <a:r>
                  <a:rPr lang="en-US" sz="1300" dirty="0"/>
                  <a:t> </a:t>
                </a:r>
                <a:r>
                  <a:rPr lang="en-US" sz="1300" dirty="0" err="1"/>
                  <a:t>слика</a:t>
                </a:r>
                <a:r>
                  <a:rPr lang="en-US" sz="1300" dirty="0"/>
                  <a:t> </a:t>
                </a:r>
                <a:r>
                  <a:rPr lang="en-US" sz="1300" dirty="0" err="1"/>
                  <a:t>со</a:t>
                </a:r>
                <a:r>
                  <a:rPr lang="en-US" sz="1300" dirty="0"/>
                  <a:t> 4 </a:t>
                </a:r>
                <a:r>
                  <a:rPr lang="en-US" sz="1300" dirty="0" err="1"/>
                  <a:t>пиксели</a:t>
                </a:r>
                <a:r>
                  <a:rPr lang="en-US" sz="1300" dirty="0"/>
                  <a:t> </a:t>
                </a:r>
                <a:r>
                  <a:rPr lang="en-US" sz="1300" dirty="0" err="1"/>
                  <a:t>со</a:t>
                </a:r>
                <a:r>
                  <a:rPr lang="en-US" sz="1300" dirty="0"/>
                  <a:t> </a:t>
                </a:r>
                <a:r>
                  <a:rPr lang="en-US" sz="1300" dirty="0" err="1"/>
                  <a:t>вредности</a:t>
                </a:r>
                <a:r>
                  <a:rPr lang="mk-MK" sz="1300" dirty="0"/>
                  <a:t> </a:t>
                </a:r>
                <a:endParaRPr lang="en-US" sz="1300" dirty="0"/>
              </a:p>
              <a:p>
                <a:pPr>
                  <a:lnSpc>
                    <a:spcPct val="130000"/>
                  </a:lnSpc>
                </a:pPr>
                <a:r>
                  <a:rPr lang="en-US" sz="1300" b="1" dirty="0"/>
                  <a:t>[100, 100, 150, 150]</a:t>
                </a:r>
                <a:r>
                  <a:rPr lang="mk-MK" sz="1300" b="1" dirty="0"/>
                  <a:t>.</a:t>
                </a:r>
                <a:endParaRPr lang="en-US" sz="1300" dirty="0"/>
              </a:p>
              <a:p>
                <a:pPr>
                  <a:lnSpc>
                    <a:spcPct val="130000"/>
                  </a:lnSpc>
                  <a:buFont typeface="Corbel" panose="020B0503020204020204" pitchFamily="34" charset="0"/>
                  <a:buAutoNum type="arabicPeriod"/>
                </a:pPr>
                <a:r>
                  <a:rPr lang="en-US" sz="1300" b="1" dirty="0" err="1"/>
                  <a:t>Пресметка</a:t>
                </a:r>
                <a:r>
                  <a:rPr lang="en-US" sz="1300" b="1" dirty="0"/>
                  <a:t> </a:t>
                </a:r>
                <a:r>
                  <a:rPr lang="en-US" sz="1300" b="1" dirty="0" err="1"/>
                  <a:t>на</a:t>
                </a:r>
                <a:r>
                  <a:rPr lang="en-US" sz="1300" b="1" dirty="0"/>
                  <a:t> </a:t>
                </a:r>
                <a:r>
                  <a:rPr lang="en-US" sz="1300" b="1" dirty="0" err="1"/>
                  <a:t>веројатностите</a:t>
                </a:r>
                <a:r>
                  <a:rPr lang="en-US" sz="1300" b="1" dirty="0"/>
                  <a:t>:</a:t>
                </a:r>
                <a:endParaRPr lang="en-US" sz="1300" dirty="0"/>
              </a:p>
              <a:p>
                <a:pPr marL="285750" indent="-285750">
                  <a:lnSpc>
                    <a:spcPct val="130000"/>
                  </a:lnSpc>
                  <a:buFont typeface="Wingdings" panose="05000000000000000000" pitchFamily="2" charset="2"/>
                  <a:buChar char="Ø"/>
                </a:pPr>
                <a:r>
                  <a:rPr lang="en-US" sz="1300" dirty="0" err="1"/>
                  <a:t>Вредност</a:t>
                </a:r>
                <a:r>
                  <a:rPr lang="en-US" sz="1300" dirty="0"/>
                  <a:t> 100 </a:t>
                </a:r>
                <a:r>
                  <a:rPr lang="en-US" sz="1300" dirty="0" err="1"/>
                  <a:t>се</a:t>
                </a:r>
                <a:r>
                  <a:rPr lang="en-US" sz="1300" dirty="0"/>
                  <a:t> </a:t>
                </a:r>
                <a:r>
                  <a:rPr lang="en-US" sz="1300" dirty="0" err="1"/>
                  <a:t>јавува</a:t>
                </a:r>
                <a:r>
                  <a:rPr lang="en-US" sz="1300" dirty="0"/>
                  <a:t> 2 </a:t>
                </a:r>
                <a:r>
                  <a:rPr lang="en-US" sz="1300" dirty="0" err="1"/>
                  <a:t>пати</a:t>
                </a:r>
                <a:r>
                  <a:rPr lang="en-US" sz="1300" dirty="0"/>
                  <a:t> → </a:t>
                </a:r>
                <a14:m>
                  <m:oMath xmlns:m="http://schemas.openxmlformats.org/officeDocument/2006/math">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𝑝</m:t>
                    </m:r>
                    <m:d>
                      <m:dPr>
                        <m:ctrlPr>
                          <a:rPr lang="en-US" sz="1400" i="1">
                            <a:effectLst/>
                            <a:latin typeface="Cambria Math" panose="02040503050406030204" pitchFamily="18" charset="0"/>
                            <a:cs typeface="Times New Roman" panose="02020603050405020304" pitchFamily="18" charset="0"/>
                          </a:rPr>
                        </m:ctrlPr>
                      </m:dPr>
                      <m:e>
                        <m:r>
                          <a:rPr lang="en-US" sz="1400" i="1">
                            <a:effectLst/>
                            <a:latin typeface="Cambria Math" panose="02040503050406030204" pitchFamily="18" charset="0"/>
                            <a:ea typeface="Calibri" panose="020F0502020204030204" pitchFamily="34" charset="0"/>
                            <a:cs typeface="Times New Roman" panose="02020603050405020304" pitchFamily="18" charset="0"/>
                          </a:rPr>
                          <m:t>100</m:t>
                        </m:r>
                      </m:e>
                    </m:d>
                    <m:r>
                      <a:rPr lang="en-US" sz="1400" i="1">
                        <a:effectLst/>
                        <a:latin typeface="Cambria Math" panose="02040503050406030204" pitchFamily="18" charset="0"/>
                        <a:ea typeface="Calibri" panose="020F0502020204030204" pitchFamily="34" charset="0"/>
                        <a:cs typeface="Times New Roman" panose="02020603050405020304" pitchFamily="18" charset="0"/>
                      </a:rPr>
                      <m:t>=2</m:t>
                    </m:r>
                    <m:r>
                      <m:rPr>
                        <m:lit/>
                      </m:rP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4=0.5</m:t>
                    </m:r>
                  </m:oMath>
                </a14:m>
                <a:endParaRPr lang="en-US" sz="1400" dirty="0">
                  <a:effectLst/>
                  <a:latin typeface="Times New Roman" panose="02020603050405020304" pitchFamily="18" charset="0"/>
                  <a:ea typeface="Calibri" panose="020F0502020204030204" pitchFamily="34" charset="0"/>
                </a:endParaRPr>
              </a:p>
              <a:p>
                <a:pPr marL="285750" indent="-285750">
                  <a:lnSpc>
                    <a:spcPct val="130000"/>
                  </a:lnSpc>
                  <a:buFont typeface="Wingdings" panose="05000000000000000000" pitchFamily="2" charset="2"/>
                  <a:buChar char="Ø"/>
                </a:pPr>
                <a:r>
                  <a:rPr lang="en-US" sz="1300" dirty="0" err="1"/>
                  <a:t>Вредност</a:t>
                </a:r>
                <a:r>
                  <a:rPr lang="en-US" sz="1300" dirty="0"/>
                  <a:t> 150 </a:t>
                </a:r>
                <a:r>
                  <a:rPr lang="en-US" sz="1300" dirty="0" err="1"/>
                  <a:t>се</a:t>
                </a:r>
                <a:r>
                  <a:rPr lang="en-US" sz="1300" dirty="0"/>
                  <a:t> </a:t>
                </a:r>
                <a:r>
                  <a:rPr lang="en-US" sz="1300" dirty="0" err="1"/>
                  <a:t>јавува</a:t>
                </a:r>
                <a:r>
                  <a:rPr lang="en-US" sz="1300" dirty="0"/>
                  <a:t> 2 </a:t>
                </a:r>
                <a:r>
                  <a:rPr lang="en-US" sz="1300" dirty="0" err="1"/>
                  <a:t>пати</a:t>
                </a:r>
                <a:r>
                  <a:rPr lang="en-US" sz="1300" dirty="0"/>
                  <a:t> → </a:t>
                </a:r>
                <a14:m>
                  <m:oMath xmlns:m="http://schemas.openxmlformats.org/officeDocument/2006/math">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𝑝</m:t>
                    </m:r>
                    <m:d>
                      <m:dPr>
                        <m:ctrlPr>
                          <a:rPr lang="en-US" sz="1400" i="1">
                            <a:effectLst/>
                            <a:latin typeface="Cambria Math" panose="02040503050406030204" pitchFamily="18" charset="0"/>
                            <a:cs typeface="Times New Roman" panose="02020603050405020304" pitchFamily="18" charset="0"/>
                          </a:rPr>
                        </m:ctrlPr>
                      </m:dPr>
                      <m:e>
                        <m:r>
                          <a:rPr lang="en-US" sz="1400" i="1">
                            <a:effectLst/>
                            <a:latin typeface="Cambria Math" panose="02040503050406030204" pitchFamily="18" charset="0"/>
                            <a:ea typeface="Calibri" panose="020F0502020204030204" pitchFamily="34" charset="0"/>
                            <a:cs typeface="Times New Roman" panose="02020603050405020304" pitchFamily="18" charset="0"/>
                          </a:rPr>
                          <m:t>150</m:t>
                        </m:r>
                      </m:e>
                    </m:d>
                    <m:r>
                      <a:rPr lang="en-US" sz="1400" i="1">
                        <a:effectLst/>
                        <a:latin typeface="Cambria Math" panose="02040503050406030204" pitchFamily="18" charset="0"/>
                        <a:ea typeface="Calibri" panose="020F0502020204030204" pitchFamily="34" charset="0"/>
                        <a:cs typeface="Times New Roman" panose="02020603050405020304" pitchFamily="18" charset="0"/>
                      </a:rPr>
                      <m:t>=2</m:t>
                    </m:r>
                    <m:r>
                      <m:rPr>
                        <m:lit/>
                      </m:rP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4=0.5</m:t>
                    </m:r>
                  </m:oMath>
                </a14:m>
                <a:endParaRPr lang="en-US" sz="1300" b="1" dirty="0"/>
              </a:p>
              <a:p>
                <a:pPr>
                  <a:lnSpc>
                    <a:spcPct val="130000"/>
                  </a:lnSpc>
                </a:pPr>
                <a:r>
                  <a:rPr lang="en-US" sz="1300" b="1" dirty="0"/>
                  <a:t>2.Применување </a:t>
                </a:r>
                <a:r>
                  <a:rPr lang="en-US" sz="1300" b="1" dirty="0" err="1"/>
                  <a:t>на</a:t>
                </a:r>
                <a:r>
                  <a:rPr lang="en-US" sz="1300" b="1" dirty="0"/>
                  <a:t> </a:t>
                </a:r>
                <a:r>
                  <a:rPr lang="en-US" sz="1300" b="1" dirty="0" err="1"/>
                  <a:t>формулата</a:t>
                </a:r>
                <a:r>
                  <a:rPr lang="en-US" sz="1300" b="1" dirty="0"/>
                  <a:t>:</a:t>
                </a:r>
                <a:endParaRPr lang="mk-MK" sz="1300" b="1" dirty="0"/>
              </a:p>
              <a:p>
                <a:pPr>
                  <a:lnSpc>
                    <a:spcPct val="130000"/>
                  </a:lnSpc>
                  <a:buFont typeface="Corbel" panose="020B0503020204020204" pitchFamily="34" charset="0"/>
                  <a:buAutoNum type="arabicPeriod" startAt="2"/>
                </a:pPr>
                <a:endParaRPr lang="mk-MK" sz="1300" dirty="0"/>
              </a:p>
              <a:p>
                <a:pPr>
                  <a:lnSpc>
                    <a:spcPct val="130000"/>
                  </a:lnSpc>
                  <a:buFont typeface="Corbel" panose="020B0503020204020204" pitchFamily="34" charset="0"/>
                  <a:buAutoNum type="arabicPeriod" startAt="2"/>
                </a:pPr>
                <a:endParaRPr lang="mk-MK" sz="1300" dirty="0"/>
              </a:p>
              <a:p>
                <a:pPr>
                  <a:lnSpc>
                    <a:spcPct val="130000"/>
                  </a:lnSpc>
                  <a:buFont typeface="Corbel" panose="020B0503020204020204" pitchFamily="34" charset="0"/>
                  <a:buAutoNum type="arabicPeriod" startAt="2"/>
                </a:pPr>
                <a:endParaRPr lang="en-US" sz="1300" dirty="0"/>
              </a:p>
              <a:p>
                <a:pPr>
                  <a:lnSpc>
                    <a:spcPct val="130000"/>
                  </a:lnSpc>
                </a:pPr>
                <a:r>
                  <a:rPr lang="en-US" sz="1300" b="1" dirty="0" err="1"/>
                  <a:t>Интерпретација</a:t>
                </a:r>
                <a:r>
                  <a:rPr lang="en-US" sz="1300" b="1" dirty="0"/>
                  <a:t>:</a:t>
                </a:r>
                <a:endParaRPr lang="en-US" sz="1300" dirty="0"/>
              </a:p>
              <a:p>
                <a:pPr marL="228600" indent="-228600">
                  <a:lnSpc>
                    <a:spcPct val="130000"/>
                  </a:lnSpc>
                  <a:buFont typeface="+mj-lt"/>
                  <a:buAutoNum type="alphaLcPeriod"/>
                </a:pPr>
                <a:r>
                  <a:rPr lang="en-US" sz="1300" dirty="0" err="1"/>
                  <a:t>Ентропијата</a:t>
                </a:r>
                <a:r>
                  <a:rPr lang="en-US" sz="1300" dirty="0"/>
                  <a:t> е 1, </a:t>
                </a:r>
                <a:r>
                  <a:rPr lang="en-US" sz="1300" dirty="0" err="1"/>
                  <a:t>што</a:t>
                </a:r>
                <a:r>
                  <a:rPr lang="en-US" sz="1300" dirty="0"/>
                  <a:t> </a:t>
                </a:r>
                <a:r>
                  <a:rPr lang="en-US" sz="1300" dirty="0" err="1"/>
                  <a:t>значи</a:t>
                </a:r>
                <a:r>
                  <a:rPr lang="en-US" sz="1300" dirty="0"/>
                  <a:t> </a:t>
                </a:r>
                <a:r>
                  <a:rPr lang="en-US" sz="1300" dirty="0" err="1"/>
                  <a:t>дека</a:t>
                </a:r>
                <a:r>
                  <a:rPr lang="en-US" sz="1300" dirty="0"/>
                  <a:t> </a:t>
                </a:r>
                <a:r>
                  <a:rPr lang="en-US" sz="1300" dirty="0" err="1"/>
                  <a:t>сликата</a:t>
                </a:r>
                <a:r>
                  <a:rPr lang="en-US" sz="1300" dirty="0"/>
                  <a:t> </a:t>
                </a:r>
                <a:r>
                  <a:rPr lang="en-US" sz="1300" dirty="0" err="1"/>
                  <a:t>има</a:t>
                </a:r>
                <a:r>
                  <a:rPr lang="en-US" sz="1300" dirty="0"/>
                  <a:t> </a:t>
                </a:r>
                <a:r>
                  <a:rPr lang="en-US" sz="1300" dirty="0" err="1"/>
                  <a:t>умерена</a:t>
                </a:r>
                <a:r>
                  <a:rPr lang="en-US" sz="1300" dirty="0"/>
                  <a:t> </a:t>
                </a:r>
                <a:r>
                  <a:rPr lang="en-US" sz="1300" dirty="0" err="1"/>
                  <a:t>комплексност</a:t>
                </a:r>
                <a:r>
                  <a:rPr lang="en-US" sz="1300" dirty="0"/>
                  <a:t>.</a:t>
                </a:r>
              </a:p>
              <a:p>
                <a:pPr marL="228600" indent="-228600">
                  <a:lnSpc>
                    <a:spcPct val="130000"/>
                  </a:lnSpc>
                  <a:buFont typeface="+mj-lt"/>
                  <a:buAutoNum type="alphaLcPeriod"/>
                </a:pPr>
                <a:r>
                  <a:rPr lang="en-US" sz="1300" dirty="0" err="1"/>
                  <a:t>Ако</a:t>
                </a:r>
                <a:r>
                  <a:rPr lang="en-US" sz="1300" dirty="0"/>
                  <a:t> </a:t>
                </a:r>
                <a:r>
                  <a:rPr lang="en-US" sz="1300" dirty="0" err="1"/>
                  <a:t>сите</a:t>
                </a:r>
                <a:r>
                  <a:rPr lang="en-US" sz="1300" dirty="0"/>
                  <a:t> </a:t>
                </a:r>
                <a:r>
                  <a:rPr lang="en-US" sz="1300" dirty="0" err="1"/>
                  <a:t>пиксели</a:t>
                </a:r>
                <a:r>
                  <a:rPr lang="en-US" sz="1300" dirty="0"/>
                  <a:t> </a:t>
                </a:r>
                <a:r>
                  <a:rPr lang="en-US" sz="1300" dirty="0" err="1"/>
                  <a:t>беа</a:t>
                </a:r>
                <a:r>
                  <a:rPr lang="en-US" sz="1300" dirty="0"/>
                  <a:t> </a:t>
                </a:r>
                <a:r>
                  <a:rPr lang="en-US" sz="1300" dirty="0" err="1"/>
                  <a:t>исти</a:t>
                </a:r>
                <a:r>
                  <a:rPr lang="en-US" sz="1300" dirty="0"/>
                  <a:t>, </a:t>
                </a:r>
                <a:r>
                  <a:rPr lang="en-US" sz="1300" dirty="0" err="1"/>
                  <a:t>ентропијата</a:t>
                </a:r>
                <a:r>
                  <a:rPr lang="en-US" sz="1300" dirty="0"/>
                  <a:t> </a:t>
                </a:r>
                <a:r>
                  <a:rPr lang="en-US" sz="1300" dirty="0" err="1"/>
                  <a:t>ќе</a:t>
                </a:r>
                <a:r>
                  <a:rPr lang="en-US" sz="1300" dirty="0"/>
                  <a:t> </a:t>
                </a:r>
                <a:r>
                  <a:rPr lang="en-US" sz="1300" dirty="0" err="1"/>
                  <a:t>беше</a:t>
                </a:r>
                <a:r>
                  <a:rPr lang="en-US" sz="1300" dirty="0"/>
                  <a:t> 0 (</a:t>
                </a:r>
                <a:r>
                  <a:rPr lang="en-US" sz="1300" dirty="0" err="1"/>
                  <a:t>нема</a:t>
                </a:r>
                <a:r>
                  <a:rPr lang="en-US" sz="1300" dirty="0"/>
                  <a:t> </a:t>
                </a:r>
                <a:r>
                  <a:rPr lang="en-US" sz="1300" dirty="0" err="1"/>
                  <a:t>неизвесност</a:t>
                </a:r>
                <a:r>
                  <a:rPr lang="en-US" sz="1300" dirty="0"/>
                  <a:t>).</a:t>
                </a:r>
              </a:p>
              <a:p>
                <a:pPr marL="228600" indent="-228600">
                  <a:lnSpc>
                    <a:spcPct val="130000"/>
                  </a:lnSpc>
                  <a:buFont typeface="+mj-lt"/>
                  <a:buAutoNum type="alphaLcPeriod"/>
                </a:pPr>
                <a:r>
                  <a:rPr lang="en-US" sz="1300" dirty="0" err="1"/>
                  <a:t>Ако</a:t>
                </a:r>
                <a:r>
                  <a:rPr lang="en-US" sz="1300" dirty="0"/>
                  <a:t> </a:t>
                </a:r>
                <a:r>
                  <a:rPr lang="en-US" sz="1300" dirty="0" err="1"/>
                  <a:t>имавме</a:t>
                </a:r>
                <a:r>
                  <a:rPr lang="en-US" sz="1300" dirty="0"/>
                  <a:t> </a:t>
                </a:r>
                <a:r>
                  <a:rPr lang="en-US" sz="1300" dirty="0" err="1"/>
                  <a:t>повеќе</a:t>
                </a:r>
                <a:r>
                  <a:rPr lang="en-US" sz="1300" dirty="0"/>
                  <a:t> </a:t>
                </a:r>
                <a:r>
                  <a:rPr lang="en-US" sz="1300" dirty="0" err="1"/>
                  <a:t>различни</a:t>
                </a:r>
                <a:r>
                  <a:rPr lang="en-US" sz="1300" dirty="0"/>
                  <a:t> </a:t>
                </a:r>
                <a:r>
                  <a:rPr lang="en-US" sz="1300" dirty="0" err="1"/>
                  <a:t>вредности</a:t>
                </a:r>
                <a:r>
                  <a:rPr lang="en-US" sz="1300" dirty="0"/>
                  <a:t>, </a:t>
                </a:r>
                <a:r>
                  <a:rPr lang="en-US" sz="1300" dirty="0" err="1"/>
                  <a:t>ентропијата</a:t>
                </a:r>
                <a:r>
                  <a:rPr lang="en-US" sz="1300" dirty="0"/>
                  <a:t> </a:t>
                </a:r>
                <a:r>
                  <a:rPr lang="en-US" sz="1300" dirty="0" err="1"/>
                  <a:t>ќе</a:t>
                </a:r>
                <a:r>
                  <a:rPr lang="en-US" sz="1300" dirty="0"/>
                  <a:t> </a:t>
                </a:r>
                <a:r>
                  <a:rPr lang="en-US" sz="1300" dirty="0" err="1"/>
                  <a:t>беше</a:t>
                </a:r>
                <a:r>
                  <a:rPr lang="en-US" sz="1300" dirty="0"/>
                  <a:t> </a:t>
                </a:r>
                <a:r>
                  <a:rPr lang="en-US" sz="1300" dirty="0" err="1"/>
                  <a:t>повисока</a:t>
                </a:r>
                <a:r>
                  <a:rPr lang="en-US" sz="1300" dirty="0"/>
                  <a:t>.</a:t>
                </a:r>
              </a:p>
              <a:p>
                <a:pPr>
                  <a:lnSpc>
                    <a:spcPct val="130000"/>
                  </a:lnSpc>
                </a:pPr>
                <a:endParaRPr lang="en-US" sz="700" dirty="0"/>
              </a:p>
            </p:txBody>
          </p:sp>
        </mc:Choice>
        <mc:Fallback>
          <p:sp>
            <p:nvSpPr>
              <p:cNvPr id="103" name="Content Placeholder 11">
                <a:extLst>
                  <a:ext uri="{FF2B5EF4-FFF2-40B4-BE49-F238E27FC236}">
                    <a16:creationId xmlns:a16="http://schemas.microsoft.com/office/drawing/2014/main" id="{A2DF99EA-D7F9-9637-B78A-25A574123291}"/>
                  </a:ext>
                </a:extLst>
              </p:cNvPr>
              <p:cNvSpPr>
                <a:spLocks noGrp="1" noRot="1" noChangeAspect="1" noMove="1" noResize="1" noEditPoints="1" noAdjustHandles="1" noChangeArrowheads="1" noChangeShapeType="1" noTextEdit="1"/>
              </p:cNvSpPr>
              <p:nvPr>
                <p:ph type="body" sz="half" idx="2"/>
              </p:nvPr>
            </p:nvSpPr>
            <p:spPr>
              <a:xfrm>
                <a:off x="659757" y="1316130"/>
                <a:ext cx="7349924" cy="5073096"/>
              </a:xfr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DC75043-DEF9-A335-1FBA-0ED51AD9592F}"/>
                  </a:ext>
                </a:extLst>
              </p:cNvPr>
              <p:cNvSpPr txBox="1"/>
              <p:nvPr/>
            </p:nvSpPr>
            <p:spPr>
              <a:xfrm>
                <a:off x="8657863" y="3295166"/>
                <a:ext cx="3113590" cy="2246705"/>
              </a:xfrm>
              <a:prstGeom prst="rect">
                <a:avLst/>
              </a:prstGeom>
              <a:noFill/>
            </p:spPr>
            <p:txBody>
              <a:bodyPr wrap="square">
                <a:spAutoFit/>
              </a:bodyPr>
              <a:lstStyle/>
              <a:p>
                <a:pPr marL="342900" marR="0" lvl="0" indent="-342900">
                  <a:lnSpc>
                    <a:spcPct val="115000"/>
                  </a:lnSpc>
                  <a:spcAft>
                    <a:spcPts val="1000"/>
                  </a:spcAft>
                  <a:buSzPts val="1000"/>
                  <a:buFont typeface="Symbol" panose="05050102010706020507" pitchFamily="18" charset="2"/>
                  <a:buChar char=""/>
                  <a:tabLst>
                    <a:tab pos="457200" algn="l"/>
                  </a:tabLst>
                </a:pPr>
                <a14:m>
                  <m:oMath xmlns:m="http://schemas.openxmlformats.org/officeDocument/2006/math">
                    <m:d>
                      <m:dPr>
                        <m:ctrlPr>
                          <a:rPr lang="en-US" sz="1200" b="1" i="1" kern="0" smtClea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200" b="1" i="1" kern="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mk-MK" sz="1200" b="1" i="1" kern="0">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mk-MK" sz="1200" b="1" i="1" kern="0">
                                <a:effectLst/>
                                <a:latin typeface="Cambria Math" panose="02040503050406030204" pitchFamily="18" charset="0"/>
                                <a:ea typeface="Times New Roman" panose="02020603050405020304" pitchFamily="18" charset="0"/>
                                <a:cs typeface="Times New Roman" panose="02020603050405020304" pitchFamily="18" charset="0"/>
                              </a:rPr>
                              <m:t>𝒊</m:t>
                            </m:r>
                          </m:sub>
                        </m:sSub>
                      </m:e>
                    </m:d>
                  </m:oMath>
                </a14:m>
                <a:r>
                  <a:rPr lang="mk-MK" sz="1200" kern="0" dirty="0">
                    <a:effectLst/>
                    <a:latin typeface="Times New Roman" panose="02020603050405020304" pitchFamily="18" charset="0"/>
                    <a:ea typeface="Times New Roman" panose="02020603050405020304" pitchFamily="18" charset="0"/>
                    <a:cs typeface="Times New Roman" panose="02020603050405020304" pitchFamily="18" charset="0"/>
                  </a:rPr>
                  <a:t>е </a:t>
                </a:r>
                <a:r>
                  <a:rPr lang="mk-MK" sz="1200" b="1" kern="0" dirty="0">
                    <a:effectLst/>
                    <a:latin typeface="Times New Roman" panose="02020603050405020304" pitchFamily="18" charset="0"/>
                    <a:ea typeface="Times New Roman" panose="02020603050405020304" pitchFamily="18" charset="0"/>
                    <a:cs typeface="Times New Roman" panose="02020603050405020304" pitchFamily="18" charset="0"/>
                  </a:rPr>
                  <a:t>веројатноста</a:t>
                </a:r>
                <a:r>
                  <a:rPr lang="mk-MK" sz="1200" kern="0" dirty="0">
                    <a:effectLst/>
                    <a:latin typeface="Times New Roman" panose="02020603050405020304" pitchFamily="18" charset="0"/>
                    <a:ea typeface="Times New Roman" panose="02020603050405020304" pitchFamily="18" charset="0"/>
                    <a:cs typeface="Times New Roman" panose="02020603050405020304" pitchFamily="18" charset="0"/>
                  </a:rPr>
                  <a:t> (или фреквенцијата) за појава на пиксел вредност во сликата.</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mk-MK" sz="1200" b="1" kern="0" dirty="0">
                    <a:effectLst/>
                    <a:latin typeface="Times New Roman" panose="02020603050405020304" pitchFamily="18" charset="0"/>
                    <a:ea typeface="Times New Roman" panose="02020603050405020304" pitchFamily="18" charset="0"/>
                    <a:cs typeface="Times New Roman" panose="02020603050405020304" pitchFamily="18" charset="0"/>
                  </a:rPr>
                  <a:t>Σ (сума)</a:t>
                </a:r>
                <a:r>
                  <a:rPr lang="mk-MK" sz="1200" kern="0" dirty="0">
                    <a:effectLst/>
                    <a:latin typeface="Times New Roman" panose="02020603050405020304" pitchFamily="18" charset="0"/>
                    <a:ea typeface="Times New Roman" panose="02020603050405020304" pitchFamily="18" charset="0"/>
                    <a:cs typeface="Times New Roman" panose="02020603050405020304" pitchFamily="18" charset="0"/>
                  </a:rPr>
                  <a:t> значи дека ги сумираме сите можни нивоа на сивило (0 до 255 за 8-битна слика).</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14:m>
                  <m:oMath xmlns:m="http://schemas.openxmlformats.org/officeDocument/2006/math">
                    <m:func>
                      <m:funcPr>
                        <m:ctrlPr>
                          <a:rPr lang="en-US" sz="1200" b="1"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200" b="1"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mk-MK" sz="1200" b="1" i="1" kern="0">
                                <a:effectLst/>
                                <a:latin typeface="Cambria Math" panose="02040503050406030204" pitchFamily="18" charset="0"/>
                                <a:ea typeface="Times New Roman" panose="02020603050405020304" pitchFamily="18" charset="0"/>
                                <a:cs typeface="Times New Roman" panose="02020603050405020304" pitchFamily="18" charset="0"/>
                              </a:rPr>
                              <m:t>𝐥𝐨𝐠</m:t>
                            </m:r>
                          </m:e>
                          <m:sub>
                            <m:r>
                              <a:rPr lang="mk-MK" sz="1200" b="1" i="1" kern="0">
                                <a:effectLst/>
                                <a:latin typeface="Cambria Math" panose="02040503050406030204" pitchFamily="18" charset="0"/>
                                <a:ea typeface="Times New Roman" panose="02020603050405020304" pitchFamily="18" charset="0"/>
                                <a:cs typeface="Times New Roman" panose="02020603050405020304" pitchFamily="18" charset="0"/>
                              </a:rPr>
                              <m:t>𝟐</m:t>
                            </m:r>
                          </m:sub>
                        </m:sSub>
                      </m:fName>
                      <m:e>
                        <m:d>
                          <m:dPr>
                            <m:ctrlPr>
                              <a:rPr lang="en-US" sz="1200" b="1"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200" b="1"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mk-MK" sz="1200" b="1" i="1" kern="0">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mk-MK" sz="1200" b="1" i="1" kern="0">
                                    <a:effectLst/>
                                    <a:latin typeface="Cambria Math" panose="02040503050406030204" pitchFamily="18" charset="0"/>
                                    <a:ea typeface="Times New Roman" panose="02020603050405020304" pitchFamily="18" charset="0"/>
                                    <a:cs typeface="Times New Roman" panose="02020603050405020304" pitchFamily="18" charset="0"/>
                                  </a:rPr>
                                  <m:t>𝒊</m:t>
                                </m:r>
                              </m:sub>
                            </m:sSub>
                          </m:e>
                        </m:d>
                      </m:e>
                    </m:func>
                    <m:r>
                      <a:rPr lang="mk-MK" sz="1200" i="1" ker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mk-MK" sz="1200" kern="0" dirty="0">
                    <a:effectLst/>
                    <a:latin typeface="Times New Roman" panose="02020603050405020304" pitchFamily="18" charset="0"/>
                    <a:ea typeface="Times New Roman" panose="02020603050405020304" pitchFamily="18" charset="0"/>
                    <a:cs typeface="Times New Roman" panose="02020603050405020304" pitchFamily="18" charset="0"/>
                  </a:rPr>
                  <a:t>ја мери количината на информации што ја носи пиксел вредноста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7DC75043-DEF9-A335-1FBA-0ED51AD9592F}"/>
                  </a:ext>
                </a:extLst>
              </p:cNvPr>
              <p:cNvSpPr txBox="1">
                <a:spLocks noRot="1" noChangeAspect="1" noMove="1" noResize="1" noEditPoints="1" noAdjustHandles="1" noChangeArrowheads="1" noChangeShapeType="1" noTextEdit="1"/>
              </p:cNvSpPr>
              <p:nvPr/>
            </p:nvSpPr>
            <p:spPr>
              <a:xfrm>
                <a:off x="8657863" y="3295166"/>
                <a:ext cx="3113590" cy="2246705"/>
              </a:xfrm>
              <a:prstGeom prst="rect">
                <a:avLst/>
              </a:prstGeom>
              <a:blipFill>
                <a:blip r:embed="rId5"/>
                <a:stretch>
                  <a:fillRect b="-1359"/>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3246E94A-8756-ED48-9A57-4293369A6C2D}"/>
              </a:ext>
            </a:extLst>
          </p:cNvPr>
          <p:cNvPicPr>
            <a:picLocks noChangeAspect="1"/>
          </p:cNvPicPr>
          <p:nvPr/>
        </p:nvPicPr>
        <p:blipFill>
          <a:blip r:embed="rId6"/>
          <a:stretch>
            <a:fillRect/>
          </a:stretch>
        </p:blipFill>
        <p:spPr>
          <a:xfrm>
            <a:off x="1381557" y="3619968"/>
            <a:ext cx="2953162" cy="1076475"/>
          </a:xfrm>
          <a:prstGeom prst="rect">
            <a:avLst/>
          </a:prstGeom>
        </p:spPr>
      </p:pic>
    </p:spTree>
    <p:extLst>
      <p:ext uri="{BB962C8B-B14F-4D97-AF65-F5344CB8AC3E}">
        <p14:creationId xmlns:p14="http://schemas.microsoft.com/office/powerpoint/2010/main" val="239401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F1FA9F8-3706-13A9-5165-86196FAF7E82}"/>
              </a:ext>
            </a:extLst>
          </p:cNvPr>
          <p:cNvPicPr>
            <a:picLocks noChangeAspect="1"/>
          </p:cNvPicPr>
          <p:nvPr/>
        </p:nvPicPr>
        <p:blipFill>
          <a:blip r:embed="rId2"/>
          <a:stretch>
            <a:fillRect/>
          </a:stretch>
        </p:blipFill>
        <p:spPr>
          <a:xfrm>
            <a:off x="279961" y="1715858"/>
            <a:ext cx="11629030" cy="4070161"/>
          </a:xfrm>
          <a:prstGeom prst="rect">
            <a:avLst/>
          </a:prstGeom>
        </p:spPr>
      </p:pic>
      <p:sp>
        <p:nvSpPr>
          <p:cNvPr id="25" name="Rectangle 24">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2E1E7FB-1FE3-6D75-32BA-B35C22B31585}"/>
              </a:ext>
            </a:extLst>
          </p:cNvPr>
          <p:cNvSpPr txBox="1"/>
          <p:nvPr/>
        </p:nvSpPr>
        <p:spPr>
          <a:xfrm>
            <a:off x="279961" y="605423"/>
            <a:ext cx="6640975" cy="830997"/>
          </a:xfrm>
          <a:prstGeom prst="rect">
            <a:avLst/>
          </a:prstGeom>
          <a:noFill/>
        </p:spPr>
        <p:txBody>
          <a:bodyPr wrap="square">
            <a:spAutoFit/>
          </a:bodyPr>
          <a:lstStyle/>
          <a:p>
            <a:r>
              <a:rPr lang="ru-RU" sz="2400" dirty="0">
                <a:solidFill>
                  <a:schemeClr val="tx1">
                    <a:lumMod val="75000"/>
                    <a:lumOff val="25000"/>
                  </a:schemeClr>
                </a:solidFill>
                <a:latin typeface="+mj-lt"/>
              </a:rPr>
              <a:t>Ентропија на слика заедно со нејзините индивидуални RGB канали</a:t>
            </a:r>
            <a:endParaRPr lang="en-US" sz="2400" dirty="0">
              <a:solidFill>
                <a:schemeClr val="tx1">
                  <a:lumMod val="75000"/>
                  <a:lumOff val="25000"/>
                </a:schemeClr>
              </a:solidFill>
              <a:latin typeface="+mj-lt"/>
            </a:endParaRPr>
          </a:p>
        </p:txBody>
      </p:sp>
    </p:spTree>
    <p:extLst>
      <p:ext uri="{BB962C8B-B14F-4D97-AF65-F5344CB8AC3E}">
        <p14:creationId xmlns:p14="http://schemas.microsoft.com/office/powerpoint/2010/main" val="2333004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3C87D6-EDB7-CFD7-39F1-8C001F441DA7}"/>
              </a:ext>
            </a:extLst>
          </p:cNvPr>
          <p:cNvSpPr>
            <a:spLocks noGrp="1"/>
          </p:cNvSpPr>
          <p:nvPr>
            <p:ph type="title"/>
          </p:nvPr>
        </p:nvSpPr>
        <p:spPr/>
        <p:txBody>
          <a:bodyPr/>
          <a:lstStyle/>
          <a:p>
            <a:r>
              <a:rPr lang="mk-MK" dirty="0"/>
              <a:t>Пресметка на сличност</a:t>
            </a:r>
            <a:endParaRPr lang="en-US" dirty="0"/>
          </a:p>
        </p:txBody>
      </p:sp>
      <p:sp>
        <p:nvSpPr>
          <p:cNvPr id="7" name="Content Placeholder 6">
            <a:extLst>
              <a:ext uri="{FF2B5EF4-FFF2-40B4-BE49-F238E27FC236}">
                <a16:creationId xmlns:a16="http://schemas.microsoft.com/office/drawing/2014/main" id="{68DB6DC7-BDD2-B182-0991-7FED82E2BBEC}"/>
              </a:ext>
            </a:extLst>
          </p:cNvPr>
          <p:cNvSpPr>
            <a:spLocks noGrp="1"/>
          </p:cNvSpPr>
          <p:nvPr>
            <p:ph sz="quarter" idx="18"/>
          </p:nvPr>
        </p:nvSpPr>
        <p:spPr/>
        <p:txBody>
          <a:bodyPr>
            <a:normAutofit/>
          </a:bodyPr>
          <a:lstStyle/>
          <a:p>
            <a:r>
              <a:rPr lang="ru-RU" dirty="0"/>
              <a:t>По екстракцијата на дескрипторите (LBP, GLCM, Gabor, Entropy) за двете слики, сличноста се пресметува со мерење на разликите меѓу нивните вектори на карактеристики.</a:t>
            </a:r>
            <a:endParaRPr lang="en-US" dirty="0"/>
          </a:p>
        </p:txBody>
      </p:sp>
    </p:spTree>
    <p:extLst>
      <p:ext uri="{BB962C8B-B14F-4D97-AF65-F5344CB8AC3E}">
        <p14:creationId xmlns:p14="http://schemas.microsoft.com/office/powerpoint/2010/main" val="2271842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4FCF5-7DB4-E996-611D-D767722D3A92}"/>
              </a:ext>
            </a:extLst>
          </p:cNvPr>
          <p:cNvSpPr>
            <a:spLocks noGrp="1"/>
          </p:cNvSpPr>
          <p:nvPr>
            <p:ph sz="half" idx="2"/>
          </p:nvPr>
        </p:nvSpPr>
        <p:spPr>
          <a:xfrm>
            <a:off x="5294812" y="663412"/>
            <a:ext cx="6330131" cy="2362243"/>
          </a:xfrm>
        </p:spPr>
        <p:txBody>
          <a:bodyPr>
            <a:normAutofit fontScale="85000" lnSpcReduction="10000"/>
          </a:bodyPr>
          <a:lstStyle/>
          <a:p>
            <a:r>
              <a:rPr lang="ru-RU" b="0" dirty="0"/>
              <a:t>Поединечно Евклидово растојание се пресметува за GLCM, Gabor и Entropy, исто како за LBP. Овие растојанија покажуваат разлики во структурните, фреквенциските и хаотичните карактеристики. Сите растојанија се собираат за да се добие вкупното растојание.</a:t>
            </a:r>
          </a:p>
          <a:p>
            <a:endParaRPr lang="ru-RU" dirty="0"/>
          </a:p>
        </p:txBody>
      </p:sp>
      <p:sp>
        <p:nvSpPr>
          <p:cNvPr id="2" name="Title 1">
            <a:extLst>
              <a:ext uri="{FF2B5EF4-FFF2-40B4-BE49-F238E27FC236}">
                <a16:creationId xmlns:a16="http://schemas.microsoft.com/office/drawing/2014/main" id="{3761F3A9-E93D-DBB6-2AFA-B0B319C827DC}"/>
              </a:ext>
            </a:extLst>
          </p:cNvPr>
          <p:cNvSpPr>
            <a:spLocks noGrp="1"/>
          </p:cNvSpPr>
          <p:nvPr>
            <p:ph type="title"/>
          </p:nvPr>
        </p:nvSpPr>
        <p:spPr/>
        <p:txBody>
          <a:bodyPr/>
          <a:lstStyle/>
          <a:p>
            <a:r>
              <a:rPr lang="ru-RU" dirty="0"/>
              <a:t>Евклидово растојание и Вкупно растојание</a:t>
            </a:r>
            <a:endParaRPr lang="en-US" dirty="0"/>
          </a:p>
        </p:txBody>
      </p:sp>
      <p:pic>
        <p:nvPicPr>
          <p:cNvPr id="5" name="Picture 4">
            <a:extLst>
              <a:ext uri="{FF2B5EF4-FFF2-40B4-BE49-F238E27FC236}">
                <a16:creationId xmlns:a16="http://schemas.microsoft.com/office/drawing/2014/main" id="{20EDF9C9-0085-D77A-0AFF-4A8FE7F21DCD}"/>
              </a:ext>
            </a:extLst>
          </p:cNvPr>
          <p:cNvPicPr>
            <a:picLocks noChangeAspect="1"/>
          </p:cNvPicPr>
          <p:nvPr/>
        </p:nvPicPr>
        <p:blipFill>
          <a:blip r:embed="rId2"/>
          <a:stretch>
            <a:fillRect/>
          </a:stretch>
        </p:blipFill>
        <p:spPr>
          <a:xfrm>
            <a:off x="6597838" y="3832346"/>
            <a:ext cx="3724077" cy="1092936"/>
          </a:xfrm>
          <a:prstGeom prst="rect">
            <a:avLst/>
          </a:prstGeom>
        </p:spPr>
      </p:pic>
      <p:pic>
        <p:nvPicPr>
          <p:cNvPr id="7" name="Picture 6">
            <a:extLst>
              <a:ext uri="{FF2B5EF4-FFF2-40B4-BE49-F238E27FC236}">
                <a16:creationId xmlns:a16="http://schemas.microsoft.com/office/drawing/2014/main" id="{6A727A74-FA33-9AF5-5B4B-08B03C05E4D3}"/>
              </a:ext>
            </a:extLst>
          </p:cNvPr>
          <p:cNvPicPr>
            <a:picLocks noChangeAspect="1"/>
          </p:cNvPicPr>
          <p:nvPr/>
        </p:nvPicPr>
        <p:blipFill>
          <a:blip r:embed="rId3"/>
          <a:stretch>
            <a:fillRect/>
          </a:stretch>
        </p:blipFill>
        <p:spPr>
          <a:xfrm>
            <a:off x="6096000" y="5287774"/>
            <a:ext cx="5029372" cy="614837"/>
          </a:xfrm>
          <a:prstGeom prst="rect">
            <a:avLst/>
          </a:prstGeom>
        </p:spPr>
      </p:pic>
    </p:spTree>
    <p:extLst>
      <p:ext uri="{BB962C8B-B14F-4D97-AF65-F5344CB8AC3E}">
        <p14:creationId xmlns:p14="http://schemas.microsoft.com/office/powerpoint/2010/main" val="1208455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210754D-30FB-69BF-47E3-7D4D4AEBE936}"/>
              </a:ext>
            </a:extLst>
          </p:cNvPr>
          <p:cNvSpPr>
            <a:spLocks noGrp="1"/>
          </p:cNvSpPr>
          <p:nvPr>
            <p:ph type="title"/>
          </p:nvPr>
        </p:nvSpPr>
        <p:spPr/>
        <p:txBody>
          <a:bodyPr/>
          <a:lstStyle/>
          <a:p>
            <a:r>
              <a:rPr lang="mk-MK" dirty="0"/>
              <a:t>Претворање во процентуална сличност</a:t>
            </a:r>
            <a:endParaRPr lang="en-US" dirty="0"/>
          </a:p>
        </p:txBody>
      </p:sp>
      <p:sp>
        <p:nvSpPr>
          <p:cNvPr id="7" name="Table Placeholder 6">
            <a:extLst>
              <a:ext uri="{FF2B5EF4-FFF2-40B4-BE49-F238E27FC236}">
                <a16:creationId xmlns:a16="http://schemas.microsoft.com/office/drawing/2014/main" id="{93F5F86E-B150-CC33-FE13-4DAA6C00EDEB}"/>
              </a:ext>
            </a:extLst>
          </p:cNvPr>
          <p:cNvSpPr>
            <a:spLocks noGrp="1"/>
          </p:cNvSpPr>
          <p:nvPr>
            <p:ph type="tbl" sz="quarter" idx="14"/>
          </p:nvPr>
        </p:nvSpPr>
        <p:spPr>
          <a:xfrm>
            <a:off x="1535353" y="2500133"/>
            <a:ext cx="10013710" cy="3645398"/>
          </a:xfrm>
        </p:spPr>
        <p:txBody>
          <a:bodyPr/>
          <a:lstStyle/>
          <a:p>
            <a:pPr algn="l"/>
            <a:r>
              <a:rPr lang="ru-RU" sz="1600" b="0" dirty="0"/>
              <a:t>За да го изразиме резултатот како процент на сличност, го користиме вкупното растојание во експоненцијална функција. Ако растојанието е 0, сликите се идентични со 100% сличност. Колку повеќе расте растојанието, сличноста се намалува кон 0%.</a:t>
            </a:r>
          </a:p>
          <a:p>
            <a:endParaRPr lang="en-US" dirty="0"/>
          </a:p>
        </p:txBody>
      </p:sp>
      <p:pic>
        <p:nvPicPr>
          <p:cNvPr id="8" name="Picture 7">
            <a:extLst>
              <a:ext uri="{FF2B5EF4-FFF2-40B4-BE49-F238E27FC236}">
                <a16:creationId xmlns:a16="http://schemas.microsoft.com/office/drawing/2014/main" id="{337AA895-5908-30CE-BC38-537401076787}"/>
              </a:ext>
            </a:extLst>
          </p:cNvPr>
          <p:cNvPicPr>
            <a:picLocks noChangeAspect="1"/>
          </p:cNvPicPr>
          <p:nvPr/>
        </p:nvPicPr>
        <p:blipFill>
          <a:blip r:embed="rId2"/>
          <a:stretch>
            <a:fillRect/>
          </a:stretch>
        </p:blipFill>
        <p:spPr>
          <a:xfrm>
            <a:off x="1535353" y="4545430"/>
            <a:ext cx="5112287" cy="940971"/>
          </a:xfrm>
          <a:prstGeom prst="rect">
            <a:avLst/>
          </a:prstGeom>
        </p:spPr>
      </p:pic>
      <p:sp>
        <p:nvSpPr>
          <p:cNvPr id="9" name="Rectangle 2">
            <a:extLst>
              <a:ext uri="{FF2B5EF4-FFF2-40B4-BE49-F238E27FC236}">
                <a16:creationId xmlns:a16="http://schemas.microsoft.com/office/drawing/2014/main" id="{E7DADB7A-42E0-E43A-EFC6-9AD070F6C8E5}"/>
              </a:ext>
            </a:extLst>
          </p:cNvPr>
          <p:cNvSpPr>
            <a:spLocks noChangeArrowheads="1"/>
          </p:cNvSpPr>
          <p:nvPr/>
        </p:nvSpPr>
        <p:spPr bwMode="auto">
          <a:xfrm>
            <a:off x="7122921" y="3936386"/>
            <a:ext cx="28357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Објаснување</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8" descr="A black text with black text&#10;&#10;AI-generated content may be incorrect.">
            <a:extLst>
              <a:ext uri="{FF2B5EF4-FFF2-40B4-BE49-F238E27FC236}">
                <a16:creationId xmlns:a16="http://schemas.microsoft.com/office/drawing/2014/main" id="{33E29C62-25BF-3085-FBD5-49060F467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12" t="30621" r="7744" b="37560"/>
          <a:stretch>
            <a:fillRect/>
          </a:stretch>
        </p:blipFill>
        <p:spPr bwMode="auto">
          <a:xfrm>
            <a:off x="7984936" y="4449759"/>
            <a:ext cx="3247705" cy="40946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A511718B-20F5-132C-4A58-CFF289C597F5}"/>
              </a:ext>
            </a:extLst>
          </p:cNvPr>
          <p:cNvSpPr>
            <a:spLocks noChangeArrowheads="1"/>
          </p:cNvSpPr>
          <p:nvPr/>
        </p:nvSpPr>
        <p:spPr bwMode="auto">
          <a:xfrm>
            <a:off x="7260091" y="4268431"/>
            <a:ext cx="59618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85800" algn="l"/>
              </a:tabLst>
              <a:defRPr>
                <a:solidFill>
                  <a:schemeClr val="tx1"/>
                </a:solidFill>
                <a:latin typeface="Arial" panose="020B0604020202020204" pitchFamily="34" charset="0"/>
              </a:defRPr>
            </a:lvl1pPr>
            <a:lvl2pPr eaLnBrk="0" fontAlgn="base" hangingPunct="0">
              <a:spcBef>
                <a:spcPct val="0"/>
              </a:spcBef>
              <a:spcAft>
                <a:spcPct val="0"/>
              </a:spcAft>
              <a:tabLst>
                <a:tab pos="685800" algn="l"/>
              </a:tabLst>
              <a:defRPr>
                <a:solidFill>
                  <a:schemeClr val="tx1"/>
                </a:solidFill>
                <a:latin typeface="Arial" panose="020B0604020202020204" pitchFamily="34" charset="0"/>
              </a:defRPr>
            </a:lvl2pPr>
            <a:lvl3pPr eaLnBrk="0" fontAlgn="base" hangingPunct="0">
              <a:spcBef>
                <a:spcPct val="0"/>
              </a:spcBef>
              <a:spcAft>
                <a:spcPct val="0"/>
              </a:spcAft>
              <a:tabLst>
                <a:tab pos="685800" algn="l"/>
              </a:tabLst>
              <a:defRPr>
                <a:solidFill>
                  <a:schemeClr val="tx1"/>
                </a:solidFill>
                <a:latin typeface="Arial" panose="020B0604020202020204" pitchFamily="34" charset="0"/>
              </a:defRPr>
            </a:lvl3pPr>
            <a:lvl4pPr eaLnBrk="0" fontAlgn="base" hangingPunct="0">
              <a:spcBef>
                <a:spcPct val="0"/>
              </a:spcBef>
              <a:spcAft>
                <a:spcPct val="0"/>
              </a:spcAft>
              <a:tabLst>
                <a:tab pos="685800" algn="l"/>
              </a:tabLst>
              <a:defRPr>
                <a:solidFill>
                  <a:schemeClr val="tx1"/>
                </a:solidFill>
                <a:latin typeface="Arial" panose="020B0604020202020204" pitchFamily="34" charset="0"/>
              </a:defRPr>
            </a:lvl4pPr>
            <a:lvl5pPr eaLnBrk="0" fontAlgn="base" hangingPunct="0">
              <a:spcBef>
                <a:spcPct val="0"/>
              </a:spcBef>
              <a:spcAft>
                <a:spcPct val="0"/>
              </a:spcAft>
              <a:tabLst>
                <a:tab pos="685800" algn="l"/>
              </a:tabLst>
              <a:defRPr>
                <a:solidFill>
                  <a:schemeClr val="tx1"/>
                </a:solidFill>
                <a:latin typeface="Arial" panose="020B0604020202020204" pitchFamily="34" charset="0"/>
              </a:defRPr>
            </a:lvl5pPr>
            <a:lvl6pPr eaLnBrk="0" fontAlgn="base" hangingPunct="0">
              <a:spcBef>
                <a:spcPct val="0"/>
              </a:spcBef>
              <a:spcAft>
                <a:spcPct val="0"/>
              </a:spcAft>
              <a:tabLst>
                <a:tab pos="685800" algn="l"/>
              </a:tabLst>
              <a:defRPr>
                <a:solidFill>
                  <a:schemeClr val="tx1"/>
                </a:solidFill>
                <a:latin typeface="Arial" panose="020B0604020202020204" pitchFamily="34" charset="0"/>
              </a:defRPr>
            </a:lvl6pPr>
            <a:lvl7pPr eaLnBrk="0" fontAlgn="base" hangingPunct="0">
              <a:spcBef>
                <a:spcPct val="0"/>
              </a:spcBef>
              <a:spcAft>
                <a:spcPct val="0"/>
              </a:spcAft>
              <a:tabLst>
                <a:tab pos="685800" algn="l"/>
              </a:tabLst>
              <a:defRPr>
                <a:solidFill>
                  <a:schemeClr val="tx1"/>
                </a:solidFill>
                <a:latin typeface="Arial" panose="020B0604020202020204" pitchFamily="34" charset="0"/>
              </a:defRPr>
            </a:lvl7pPr>
            <a:lvl8pPr eaLnBrk="0" fontAlgn="base" hangingPunct="0">
              <a:spcBef>
                <a:spcPct val="0"/>
              </a:spcBef>
              <a:spcAft>
                <a:spcPct val="0"/>
              </a:spcAft>
              <a:tabLst>
                <a:tab pos="685800" algn="l"/>
              </a:tabLst>
              <a:defRPr>
                <a:solidFill>
                  <a:schemeClr val="tx1"/>
                </a:solidFill>
                <a:latin typeface="Arial" panose="020B0604020202020204" pitchFamily="34" charset="0"/>
              </a:defRPr>
            </a:lvl8pPr>
            <a:lvl9pPr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685800" algn="l"/>
              </a:tabLst>
            </a:pPr>
            <a:r>
              <a:rPr kumimoji="0" lang="en-US" altLang="en-US" sz="12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Ако</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D_total</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е 0</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што</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значи</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дека</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сликите</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се</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идентични</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тогаш</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A02B5769-1DE6-D94C-6518-ACD56F2174C2}"/>
              </a:ext>
            </a:extLst>
          </p:cNvPr>
          <p:cNvPicPr>
            <a:picLocks noChangeAspect="1"/>
          </p:cNvPicPr>
          <p:nvPr/>
        </p:nvPicPr>
        <p:blipFill>
          <a:blip r:embed="rId4"/>
          <a:stretch>
            <a:fillRect/>
          </a:stretch>
        </p:blipFill>
        <p:spPr>
          <a:xfrm>
            <a:off x="6948777" y="4875571"/>
            <a:ext cx="5320021" cy="631744"/>
          </a:xfrm>
          <a:prstGeom prst="rect">
            <a:avLst/>
          </a:prstGeom>
        </p:spPr>
      </p:pic>
    </p:spTree>
    <p:extLst>
      <p:ext uri="{BB962C8B-B14F-4D97-AF65-F5344CB8AC3E}">
        <p14:creationId xmlns:p14="http://schemas.microsoft.com/office/powerpoint/2010/main" val="135026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BAC6BD-3D15-F5E1-F655-86B1D7573F23}"/>
              </a:ext>
            </a:extLst>
          </p:cNvPr>
          <p:cNvSpPr>
            <a:spLocks noGrp="1"/>
          </p:cNvSpPr>
          <p:nvPr>
            <p:ph type="title"/>
          </p:nvPr>
        </p:nvSpPr>
        <p:spPr>
          <a:xfrm>
            <a:off x="6757416" y="1316736"/>
            <a:ext cx="3590351" cy="1068929"/>
          </a:xfrm>
        </p:spPr>
        <p:txBody>
          <a:bodyPr>
            <a:normAutofit fontScale="90000"/>
          </a:bodyPr>
          <a:lstStyle/>
          <a:p>
            <a:r>
              <a:rPr lang="mk-MK" dirty="0"/>
              <a:t>Упатство за користење</a:t>
            </a:r>
            <a:endParaRPr lang="en-US" dirty="0"/>
          </a:p>
        </p:txBody>
      </p:sp>
      <p:sp>
        <p:nvSpPr>
          <p:cNvPr id="7" name="Subtitle 6">
            <a:extLst>
              <a:ext uri="{FF2B5EF4-FFF2-40B4-BE49-F238E27FC236}">
                <a16:creationId xmlns:a16="http://schemas.microsoft.com/office/drawing/2014/main" id="{39C088D7-4E57-231D-349D-68C85D726B0B}"/>
              </a:ext>
            </a:extLst>
          </p:cNvPr>
          <p:cNvSpPr>
            <a:spLocks noGrp="1"/>
          </p:cNvSpPr>
          <p:nvPr>
            <p:ph type="subTitle" idx="1"/>
          </p:nvPr>
        </p:nvSpPr>
        <p:spPr>
          <a:xfrm>
            <a:off x="6757416" y="2680625"/>
            <a:ext cx="5125300" cy="1068929"/>
          </a:xfrm>
        </p:spPr>
        <p:txBody>
          <a:bodyPr/>
          <a:lstStyle/>
          <a:p>
            <a:pPr marL="342900" indent="-342900">
              <a:buFont typeface="Wingdings" panose="05000000000000000000" pitchFamily="2" charset="2"/>
              <a:buChar char="Ø"/>
            </a:pPr>
            <a:r>
              <a:rPr lang="ru-RU" sz="1800" dirty="0"/>
              <a:t>Инсталирање на потребни библиотеки</a:t>
            </a:r>
          </a:p>
          <a:p>
            <a:pPr marL="342900" indent="-342900">
              <a:buFont typeface="Wingdings" panose="05000000000000000000" pitchFamily="2" charset="2"/>
              <a:buChar char="Ø"/>
            </a:pPr>
            <a:r>
              <a:rPr lang="ru-RU" sz="1800" dirty="0"/>
              <a:t>Покренување на скриптата</a:t>
            </a:r>
          </a:p>
          <a:p>
            <a:pPr marL="342900" indent="-342900">
              <a:buFont typeface="Wingdings" panose="05000000000000000000" pitchFamily="2" charset="2"/>
              <a:buChar char="Ø"/>
            </a:pPr>
            <a:r>
              <a:rPr lang="ru-RU" sz="1800" dirty="0"/>
              <a:t>Избор на слики за споредба</a:t>
            </a:r>
          </a:p>
          <a:p>
            <a:pPr marL="342900" indent="-342900">
              <a:buFont typeface="Wingdings" panose="05000000000000000000" pitchFamily="2" charset="2"/>
              <a:buChar char="Ø"/>
            </a:pPr>
            <a:r>
              <a:rPr lang="ru-RU" sz="1800" dirty="0"/>
              <a:t>Приказ на резултати</a:t>
            </a:r>
          </a:p>
          <a:p>
            <a:pPr marL="342900" indent="-342900">
              <a:buFont typeface="Wingdings" panose="05000000000000000000" pitchFamily="2" charset="2"/>
              <a:buChar char="Ø"/>
            </a:pPr>
            <a:endParaRPr lang="en-US" dirty="0"/>
          </a:p>
        </p:txBody>
      </p:sp>
      <p:sp>
        <p:nvSpPr>
          <p:cNvPr id="8" name="Picture Placeholder 7">
            <a:extLst>
              <a:ext uri="{FF2B5EF4-FFF2-40B4-BE49-F238E27FC236}">
                <a16:creationId xmlns:a16="http://schemas.microsoft.com/office/drawing/2014/main" id="{D1A1C74E-253F-E9F7-AB34-EB0AD9BCBBC0}"/>
              </a:ext>
            </a:extLst>
          </p:cNvPr>
          <p:cNvSpPr>
            <a:spLocks noGrp="1"/>
          </p:cNvSpPr>
          <p:nvPr>
            <p:ph type="pic" sz="quarter" idx="13"/>
          </p:nvPr>
        </p:nvSpPr>
        <p:spPr>
          <a:xfrm>
            <a:off x="0" y="1095509"/>
            <a:ext cx="6391656" cy="5016892"/>
          </a:xfrm>
        </p:spPr>
        <p:txBody>
          <a:bodyPr/>
          <a:lstStyle/>
          <a:p>
            <a:pPr marL="285750" indent="-285750" algn="l">
              <a:buFont typeface="Arial" panose="020B0604020202020204" pitchFamily="34" charset="0"/>
              <a:buChar char="•"/>
            </a:pPr>
            <a:endParaRPr lang="en-US" sz="1800" dirty="0"/>
          </a:p>
          <a:p>
            <a:pPr algn="l"/>
            <a:endParaRPr lang="en-US" sz="1800" dirty="0"/>
          </a:p>
          <a:p>
            <a:pPr marL="285750" indent="-285750" algn="l">
              <a:buFont typeface="Arial" panose="020B0604020202020204" pitchFamily="34" charset="0"/>
              <a:buChar char="•"/>
            </a:pPr>
            <a:endParaRPr lang="en-US" sz="1600" dirty="0"/>
          </a:p>
          <a:p>
            <a:endParaRPr lang="en-US" dirty="0"/>
          </a:p>
        </p:txBody>
      </p:sp>
      <p:sp>
        <p:nvSpPr>
          <p:cNvPr id="10" name="TextBox 9">
            <a:extLst>
              <a:ext uri="{FF2B5EF4-FFF2-40B4-BE49-F238E27FC236}">
                <a16:creationId xmlns:a16="http://schemas.microsoft.com/office/drawing/2014/main" id="{3BB75A8F-451A-1489-A008-DA6B089AA69D}"/>
              </a:ext>
            </a:extLst>
          </p:cNvPr>
          <p:cNvSpPr txBox="1"/>
          <p:nvPr/>
        </p:nvSpPr>
        <p:spPr>
          <a:xfrm>
            <a:off x="459310" y="1316736"/>
            <a:ext cx="4344184" cy="1077218"/>
          </a:xfrm>
          <a:prstGeom prst="rect">
            <a:avLst/>
          </a:prstGeom>
          <a:noFill/>
        </p:spPr>
        <p:txBody>
          <a:bodyPr wrap="square">
            <a:spAutoFit/>
          </a:bodyPr>
          <a:lstStyle/>
          <a:p>
            <a:r>
              <a:rPr lang="mk-MK" sz="3200" b="1" dirty="0">
                <a:solidFill>
                  <a:schemeClr val="tx1">
                    <a:lumMod val="75000"/>
                    <a:lumOff val="25000"/>
                  </a:schemeClr>
                </a:solidFill>
                <a:latin typeface="+mj-lt"/>
              </a:rPr>
              <a:t>Имплементациски детали</a:t>
            </a:r>
            <a:endParaRPr lang="en-US" sz="3200" b="1" dirty="0">
              <a:solidFill>
                <a:schemeClr val="tx1">
                  <a:lumMod val="75000"/>
                  <a:lumOff val="25000"/>
                </a:schemeClr>
              </a:solidFill>
              <a:latin typeface="+mj-lt"/>
            </a:endParaRPr>
          </a:p>
        </p:txBody>
      </p:sp>
      <p:sp>
        <p:nvSpPr>
          <p:cNvPr id="12" name="TextBox 11">
            <a:extLst>
              <a:ext uri="{FF2B5EF4-FFF2-40B4-BE49-F238E27FC236}">
                <a16:creationId xmlns:a16="http://schemas.microsoft.com/office/drawing/2014/main" id="{4E769080-6E20-8837-813F-1DE858FB73D4}"/>
              </a:ext>
            </a:extLst>
          </p:cNvPr>
          <p:cNvSpPr txBox="1"/>
          <p:nvPr/>
        </p:nvSpPr>
        <p:spPr>
          <a:xfrm>
            <a:off x="459310" y="2680625"/>
            <a:ext cx="6099858" cy="923330"/>
          </a:xfrm>
          <a:prstGeom prst="rect">
            <a:avLst/>
          </a:prstGeom>
          <a:noFill/>
        </p:spPr>
        <p:txBody>
          <a:bodyPr wrap="square">
            <a:spAutoFit/>
          </a:bodyPr>
          <a:lstStyle/>
          <a:p>
            <a:pPr marL="285750" indent="-285750">
              <a:buFont typeface="Wingdings" panose="05000000000000000000" pitchFamily="2" charset="2"/>
              <a:buChar char="Ø"/>
            </a:pPr>
            <a:r>
              <a:rPr lang="mk-MK" dirty="0">
                <a:solidFill>
                  <a:schemeClr val="tx1">
                    <a:lumMod val="75000"/>
                    <a:lumOff val="25000"/>
                  </a:schemeClr>
                </a:solidFill>
              </a:rPr>
              <a:t>Јазик: </a:t>
            </a:r>
            <a:r>
              <a:rPr lang="en-US" dirty="0">
                <a:solidFill>
                  <a:schemeClr val="tx1">
                    <a:lumMod val="75000"/>
                    <a:lumOff val="25000"/>
                  </a:schemeClr>
                </a:solidFill>
              </a:rPr>
              <a:t>Python 3</a:t>
            </a:r>
          </a:p>
          <a:p>
            <a:pPr marL="285750" indent="-285750">
              <a:buFont typeface="Wingdings" panose="05000000000000000000" pitchFamily="2" charset="2"/>
              <a:buChar char="Ø"/>
            </a:pPr>
            <a:r>
              <a:rPr lang="mk-MK" dirty="0">
                <a:solidFill>
                  <a:schemeClr val="tx1">
                    <a:lumMod val="75000"/>
                    <a:lumOff val="25000"/>
                  </a:schemeClr>
                </a:solidFill>
              </a:rPr>
              <a:t>Библиотеки: </a:t>
            </a:r>
            <a:r>
              <a:rPr lang="en-US" dirty="0">
                <a:solidFill>
                  <a:schemeClr val="tx1">
                    <a:lumMod val="75000"/>
                    <a:lumOff val="25000"/>
                  </a:schemeClr>
                </a:solidFill>
              </a:rPr>
              <a:t>OpenCV, NumPy, scikit-image, SciPy, Matplotlib, </a:t>
            </a:r>
            <a:r>
              <a:rPr lang="en-US" dirty="0" err="1">
                <a:solidFill>
                  <a:schemeClr val="tx1">
                    <a:lumMod val="75000"/>
                    <a:lumOff val="25000"/>
                  </a:schemeClr>
                </a:solidFill>
              </a:rPr>
              <a:t>Tkinter</a:t>
            </a:r>
            <a:r>
              <a:rPr lang="en-US" dirty="0">
                <a:solidFill>
                  <a:schemeClr val="tx1">
                    <a:lumMod val="75000"/>
                    <a:lumOff val="25000"/>
                  </a:schemeClr>
                </a:solidFill>
              </a:rPr>
              <a:t>.</a:t>
            </a:r>
          </a:p>
        </p:txBody>
      </p:sp>
    </p:spTree>
    <p:extLst>
      <p:ext uri="{BB962C8B-B14F-4D97-AF65-F5344CB8AC3E}">
        <p14:creationId xmlns:p14="http://schemas.microsoft.com/office/powerpoint/2010/main" val="42524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p:txBody>
          <a:bodyPr/>
          <a:lstStyle/>
          <a:p>
            <a:r>
              <a:rPr lang="mk-MK" dirty="0"/>
              <a:t>Заклучок и идна работа</a:t>
            </a:r>
            <a:endParaRPr lang="en-US" dirty="0"/>
          </a:p>
        </p:txBody>
      </p:sp>
      <p:sp>
        <p:nvSpPr>
          <p:cNvPr id="2" name="Content Placeholder 1">
            <a:extLst>
              <a:ext uri="{FF2B5EF4-FFF2-40B4-BE49-F238E27FC236}">
                <a16:creationId xmlns:a16="http://schemas.microsoft.com/office/drawing/2014/main" id="{D1B3DA7C-2C78-702F-A4DD-1A0463AB397E}"/>
              </a:ext>
            </a:extLst>
          </p:cNvPr>
          <p:cNvSpPr>
            <a:spLocks noGrp="1"/>
          </p:cNvSpPr>
          <p:nvPr>
            <p:ph sz="quarter" idx="18"/>
          </p:nvPr>
        </p:nvSpPr>
        <p:spPr>
          <a:xfrm>
            <a:off x="1535371" y="2683397"/>
            <a:ext cx="6441412" cy="3718557"/>
          </a:xfrm>
        </p:spPr>
        <p:txBody>
          <a:bodyPr/>
          <a:lstStyle/>
          <a:p>
            <a:pPr marL="285750" indent="-285750">
              <a:buFont typeface="Wingdings" panose="05000000000000000000" pitchFamily="2" charset="2"/>
              <a:buChar char="Ø"/>
            </a:pPr>
            <a:r>
              <a:rPr lang="ru-RU" dirty="0"/>
              <a:t>Системот овозможува ефикасна анализа на текстурна сличност. </a:t>
            </a:r>
            <a:endParaRPr lang="en-US" dirty="0"/>
          </a:p>
          <a:p>
            <a:pPr marL="285750" indent="-285750">
              <a:buFont typeface="Wingdings" panose="05000000000000000000" pitchFamily="2" charset="2"/>
              <a:buChar char="Ø"/>
            </a:pPr>
            <a:r>
              <a:rPr lang="ru-RU" dirty="0"/>
              <a:t>Идни подобрувања: мултиаголен GLCM, интеграција на Deep Learning, работа со HDR слики.</a:t>
            </a:r>
          </a:p>
          <a:p>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C0F63C-D454-429B-6079-531556B11615}"/>
              </a:ext>
            </a:extLst>
          </p:cNvPr>
          <p:cNvSpPr>
            <a:spLocks noGrp="1"/>
          </p:cNvSpPr>
          <p:nvPr>
            <p:ph type="title"/>
          </p:nvPr>
        </p:nvSpPr>
        <p:spPr/>
        <p:txBody>
          <a:bodyPr/>
          <a:lstStyle/>
          <a:p>
            <a:r>
              <a:rPr lang="mk-MK"/>
              <a:t>ВОВЕД</a:t>
            </a:r>
            <a:endParaRPr lang="en-US" dirty="0"/>
          </a:p>
        </p:txBody>
      </p:sp>
      <p:sp>
        <p:nvSpPr>
          <p:cNvPr id="4" name="Table Placeholder 3">
            <a:extLst>
              <a:ext uri="{FF2B5EF4-FFF2-40B4-BE49-F238E27FC236}">
                <a16:creationId xmlns:a16="http://schemas.microsoft.com/office/drawing/2014/main" id="{00FFAD14-EFEB-F88C-E53F-79C17C3E2701}"/>
              </a:ext>
            </a:extLst>
          </p:cNvPr>
          <p:cNvSpPr>
            <a:spLocks noGrp="1"/>
          </p:cNvSpPr>
          <p:nvPr>
            <p:ph type="tbl" sz="quarter" idx="14"/>
          </p:nvPr>
        </p:nvSpPr>
        <p:spPr>
          <a:xfrm>
            <a:off x="1630381" y="2704768"/>
            <a:ext cx="9918700" cy="3387579"/>
          </a:xfrm>
        </p:spPr>
        <p:txBody>
          <a:bodyPr/>
          <a:lstStyle/>
          <a:p>
            <a:pPr marL="0" marR="0" lvl="0" indent="0" algn="l"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None/>
              <a:tabLst/>
              <a:defRPr/>
            </a:pPr>
            <a:r>
              <a:rPr kumimoji="0" lang="ru-RU" sz="1600" b="0" i="0" u="none" strike="noStrike" kern="1200" cap="none" spc="0" normalizeH="0" baseline="0" noProof="0" dirty="0">
                <a:ln>
                  <a:noFill/>
                </a:ln>
                <a:effectLst/>
                <a:uLnTx/>
                <a:uFillTx/>
                <a:ea typeface="+mn-ea"/>
                <a:cs typeface="+mn-cs"/>
              </a:rPr>
              <a:t>Текстурната анализа е еден од клучните исеци во доменот на компјутерскиот вид, со чија помош може да се издвојат, опишат или класифицираат површинските карактеристики на сликите (шари, повторувања, обрасци, микрорелјеф). </a:t>
            </a:r>
            <a:endParaRPr kumimoji="0" lang="en-US" sz="16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None/>
              <a:tabLst/>
              <a:defRPr/>
            </a:pPr>
            <a:r>
              <a:rPr kumimoji="0" lang="en-US" sz="1600" b="0" i="0" u="none" strike="noStrike" kern="1200" cap="none" spc="0" normalizeH="0" baseline="0" noProof="0" dirty="0">
                <a:ln>
                  <a:noFill/>
                </a:ln>
                <a:effectLst/>
                <a:uLnTx/>
                <a:uFillTx/>
                <a:ea typeface="+mn-ea"/>
                <a:cs typeface="+mn-cs"/>
              </a:rPr>
              <a:t>Taa </a:t>
            </a:r>
            <a:r>
              <a:rPr kumimoji="0" lang="ru-RU" sz="1600" b="0" i="0" u="none" strike="noStrike" kern="1200" cap="none" spc="0" normalizeH="0" baseline="0" noProof="0" dirty="0">
                <a:ln>
                  <a:noFill/>
                </a:ln>
                <a:effectLst/>
                <a:uLnTx/>
                <a:uFillTx/>
                <a:ea typeface="+mn-ea"/>
                <a:cs typeface="+mn-cs"/>
              </a:rPr>
              <a:t>е значајна бидејќи овозможува навремено откривање на дефекти во индустриски производи, идентификација на патолошки промени во медицински слики, анализа на материјали и техники во археологијата и уметноста, како и проверка на автентичност во дигиталната форензика. Исто така, е клучна за системите за пребарување на слики според содржината, овозможувајќи прецизно препознавање на визуелни обрасци.</a:t>
            </a:r>
          </a:p>
          <a:p>
            <a:endParaRPr lang="en-US" dirty="0"/>
          </a:p>
        </p:txBody>
      </p:sp>
    </p:spTree>
    <p:extLst>
      <p:ext uri="{BB962C8B-B14F-4D97-AF65-F5344CB8AC3E}">
        <p14:creationId xmlns:p14="http://schemas.microsoft.com/office/powerpoint/2010/main" val="348985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1535371" y="1044054"/>
            <a:ext cx="10013709" cy="1030360"/>
          </a:xfrm>
        </p:spPr>
        <p:txBody>
          <a:bodyPr vert="horz" lIns="109728" tIns="109728" rIns="109728" bIns="91440" rtlCol="0" anchor="ctr">
            <a:normAutofit/>
          </a:bodyPr>
          <a:lstStyle/>
          <a:p>
            <a:pPr>
              <a:lnSpc>
                <a:spcPct val="150000"/>
              </a:lnSpc>
            </a:pPr>
            <a:r>
              <a:rPr lang="en-US" sz="3600">
                <a:solidFill>
                  <a:schemeClr val="bg1"/>
                </a:solidFill>
              </a:rPr>
              <a:t>Цели и задачи</a:t>
            </a:r>
            <a:endParaRPr lang="en-US" sz="3600" dirty="0">
              <a:solidFill>
                <a:schemeClr val="bg1"/>
              </a:solidFill>
            </a:endParaRPr>
          </a:p>
        </p:txBody>
      </p:sp>
      <p:sp>
        <p:nvSpPr>
          <p:cNvPr id="101" name="Rectangle 100">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39AC2D74-0093-7ADA-9AB5-E9D92AA33E2E}"/>
              </a:ext>
            </a:extLst>
          </p:cNvPr>
          <p:cNvGraphicFramePr>
            <a:graphicFrameLocks noGrp="1"/>
          </p:cNvGraphicFramePr>
          <p:nvPr>
            <p:ph sz="quarter" idx="14"/>
            <p:extLst>
              <p:ext uri="{D42A27DB-BD31-4B8C-83A1-F6EECF244321}">
                <p14:modId xmlns:p14="http://schemas.microsoft.com/office/powerpoint/2010/main" val="3078991562"/>
              </p:ext>
            </p:extLst>
          </p:nvPr>
        </p:nvGraphicFramePr>
        <p:xfrm>
          <a:off x="1535371" y="2570922"/>
          <a:ext cx="10013708" cy="3710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6" name="Straight Arrow Connector 15">
            <a:extLst>
              <a:ext uri="{FF2B5EF4-FFF2-40B4-BE49-F238E27FC236}">
                <a16:creationId xmlns:a16="http://schemas.microsoft.com/office/drawing/2014/main" id="{A860CDA8-36CB-A5FE-BCE3-A52CF77E4D13}"/>
              </a:ext>
            </a:extLst>
          </p:cNvPr>
          <p:cNvCxnSpPr/>
          <p:nvPr/>
        </p:nvCxnSpPr>
        <p:spPr>
          <a:xfrm>
            <a:off x="9071498" y="3753385"/>
            <a:ext cx="300942" cy="0"/>
          </a:xfrm>
          <a:prstGeom prst="straightConnector1">
            <a:avLst/>
          </a:prstGeom>
          <a:ln w="38100">
            <a:solidFill>
              <a:srgbClr val="BDB3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29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73C72F3-14EA-F71C-9EC9-91C158447FB4}"/>
              </a:ext>
            </a:extLst>
          </p:cNvPr>
          <p:cNvSpPr>
            <a:spLocks noGrp="1"/>
          </p:cNvSpPr>
          <p:nvPr>
            <p:ph type="body" idx="4294967295"/>
          </p:nvPr>
        </p:nvSpPr>
        <p:spPr>
          <a:xfrm>
            <a:off x="850740" y="1421772"/>
            <a:ext cx="8657863" cy="670795"/>
          </a:xfrm>
        </p:spPr>
        <p:txBody>
          <a:bodyPr>
            <a:normAutofit fontScale="85000" lnSpcReduction="20000"/>
          </a:bodyPr>
          <a:lstStyle/>
          <a:p>
            <a:r>
              <a:rPr lang="mk-MK" sz="2800" dirty="0">
                <a:solidFill>
                  <a:schemeClr val="accent1"/>
                </a:solidFill>
              </a:rPr>
              <a:t>Теориска позадина: </a:t>
            </a:r>
            <a:r>
              <a:rPr lang="mk-MK" sz="2800" dirty="0"/>
              <a:t>Текстура и дескриптори</a:t>
            </a:r>
            <a:endParaRPr lang="en-US" sz="2800" dirty="0"/>
          </a:p>
          <a:p>
            <a:endParaRPr lang="en-US" sz="3200" dirty="0"/>
          </a:p>
          <a:p>
            <a:endParaRPr lang="en-US" sz="3200" dirty="0"/>
          </a:p>
          <a:p>
            <a:endParaRPr lang="en-US" dirty="0"/>
          </a:p>
        </p:txBody>
      </p:sp>
      <p:pic>
        <p:nvPicPr>
          <p:cNvPr id="12" name="Picture 11">
            <a:extLst>
              <a:ext uri="{FF2B5EF4-FFF2-40B4-BE49-F238E27FC236}">
                <a16:creationId xmlns:a16="http://schemas.microsoft.com/office/drawing/2014/main" id="{9F2BF82D-0886-F168-91CD-D6CA6D55D94C}"/>
              </a:ext>
            </a:extLst>
          </p:cNvPr>
          <p:cNvPicPr>
            <a:picLocks noChangeAspect="1"/>
          </p:cNvPicPr>
          <p:nvPr/>
        </p:nvPicPr>
        <p:blipFill>
          <a:blip r:embed="rId2"/>
          <a:stretch>
            <a:fillRect/>
          </a:stretch>
        </p:blipFill>
        <p:spPr>
          <a:xfrm>
            <a:off x="6096000" y="3668342"/>
            <a:ext cx="4816257" cy="1914310"/>
          </a:xfrm>
          <a:prstGeom prst="rect">
            <a:avLst/>
          </a:prstGeom>
        </p:spPr>
      </p:pic>
      <p:sp>
        <p:nvSpPr>
          <p:cNvPr id="16" name="TextBox 15">
            <a:extLst>
              <a:ext uri="{FF2B5EF4-FFF2-40B4-BE49-F238E27FC236}">
                <a16:creationId xmlns:a16="http://schemas.microsoft.com/office/drawing/2014/main" id="{25DE7556-3B0B-0D2E-F0FC-9B5A249715F1}"/>
              </a:ext>
            </a:extLst>
          </p:cNvPr>
          <p:cNvSpPr txBox="1"/>
          <p:nvPr/>
        </p:nvSpPr>
        <p:spPr>
          <a:xfrm>
            <a:off x="850740" y="2970997"/>
            <a:ext cx="5999960" cy="2715615"/>
          </a:xfrm>
          <a:prstGeom prst="rect">
            <a:avLst/>
          </a:prstGeom>
          <a:noFill/>
        </p:spPr>
        <p:txBody>
          <a:bodyPr wrap="square">
            <a:spAutoFit/>
          </a:bodyPr>
          <a:lstStyle/>
          <a:p>
            <a:pPr marL="0" marR="0">
              <a:lnSpc>
                <a:spcPct val="115000"/>
              </a:lnSpc>
              <a:spcAft>
                <a:spcPts val="1000"/>
              </a:spcAft>
            </a:pPr>
            <a:endParaRPr lang="en-US" sz="1600" kern="0" dirty="0">
              <a:solidFill>
                <a:schemeClr val="tx1">
                  <a:lumMod val="75000"/>
                  <a:lumOff val="25000"/>
                </a:schemeClr>
              </a:solidFill>
              <a:effectLst/>
              <a:ea typeface="Times New Roman" panose="02020603050405020304" pitchFamily="18" charset="0"/>
              <a:cs typeface="Times New Roman" panose="02020603050405020304" pitchFamily="18" charset="0"/>
            </a:endParaRPr>
          </a:p>
          <a:p>
            <a:pPr marL="0" marR="0">
              <a:lnSpc>
                <a:spcPct val="115000"/>
              </a:lnSpc>
              <a:spcAft>
                <a:spcPts val="1000"/>
              </a:spcAft>
            </a:pPr>
            <a:r>
              <a:rPr lang="mk-MK" sz="1600" kern="0" dirty="0">
                <a:solidFill>
                  <a:schemeClr val="tx1">
                    <a:lumMod val="75000"/>
                    <a:lumOff val="25000"/>
                  </a:schemeClr>
                </a:solidFill>
                <a:effectLst/>
                <a:ea typeface="Times New Roman" panose="02020603050405020304" pitchFamily="18" charset="0"/>
                <a:cs typeface="Times New Roman" panose="02020603050405020304" pitchFamily="18" charset="0"/>
              </a:rPr>
              <a:t>Во овој проект употребуваме </a:t>
            </a:r>
            <a:r>
              <a:rPr lang="mk-MK" sz="1600" b="1" kern="0" dirty="0">
                <a:solidFill>
                  <a:schemeClr val="tx1">
                    <a:lumMod val="75000"/>
                    <a:lumOff val="25000"/>
                  </a:schemeClr>
                </a:solidFill>
                <a:effectLst/>
                <a:ea typeface="Times New Roman" panose="02020603050405020304" pitchFamily="18" charset="0"/>
                <a:cs typeface="Times New Roman" panose="02020603050405020304" pitchFamily="18" charset="0"/>
              </a:rPr>
              <a:t>четири посебни методи</a:t>
            </a:r>
            <a:r>
              <a:rPr lang="mk-MK" sz="1600" kern="0" dirty="0">
                <a:solidFill>
                  <a:schemeClr val="tx1">
                    <a:lumMod val="75000"/>
                    <a:lumOff val="25000"/>
                  </a:schemeClr>
                </a:solidFill>
                <a:effectLst/>
                <a:ea typeface="Times New Roman" panose="02020603050405020304" pitchFamily="18" charset="0"/>
                <a:cs typeface="Times New Roman" panose="02020603050405020304" pitchFamily="18" charset="0"/>
              </a:rPr>
              <a:t> за да ја опишеме текстурата на една слика:</a:t>
            </a:r>
            <a:endParaRPr lang="en-US" sz="1600" kern="100" dirty="0">
              <a:solidFill>
                <a:schemeClr val="tx1">
                  <a:lumMod val="75000"/>
                  <a:lumOff val="25000"/>
                </a:schemeClr>
              </a:solidFill>
              <a:effectLst/>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mj-lt"/>
              <a:buAutoNum type="arabicPeriod"/>
              <a:tabLst>
                <a:tab pos="457200" algn="l"/>
              </a:tabLst>
            </a:pPr>
            <a:r>
              <a:rPr lang="mk-MK" sz="1600" b="1" kern="0" dirty="0">
                <a:solidFill>
                  <a:schemeClr val="tx1">
                    <a:lumMod val="75000"/>
                    <a:lumOff val="25000"/>
                  </a:schemeClr>
                </a:solidFill>
                <a:effectLst/>
                <a:ea typeface="Times New Roman" panose="02020603050405020304" pitchFamily="18" charset="0"/>
                <a:cs typeface="Times New Roman" panose="02020603050405020304" pitchFamily="18" charset="0"/>
              </a:rPr>
              <a:t>Локална бинарна шема (LBP)</a:t>
            </a:r>
            <a:endParaRPr lang="en-US" sz="1600" kern="100" dirty="0">
              <a:solidFill>
                <a:schemeClr val="tx1">
                  <a:lumMod val="75000"/>
                  <a:lumOff val="25000"/>
                </a:schemeClr>
              </a:solidFill>
              <a:effectLst/>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mj-lt"/>
              <a:buAutoNum type="arabicPeriod"/>
              <a:tabLst>
                <a:tab pos="457200" algn="l"/>
              </a:tabLst>
            </a:pPr>
            <a:r>
              <a:rPr lang="mk-MK" sz="1600" b="1" kern="0" dirty="0">
                <a:solidFill>
                  <a:schemeClr val="tx1">
                    <a:lumMod val="75000"/>
                    <a:lumOff val="25000"/>
                  </a:schemeClr>
                </a:solidFill>
                <a:effectLst/>
                <a:ea typeface="Times New Roman" panose="02020603050405020304" pitchFamily="18" charset="0"/>
                <a:cs typeface="Times New Roman" panose="02020603050405020304" pitchFamily="18" charset="0"/>
              </a:rPr>
              <a:t>GLCM (Gray-Level Co-occurrence Matrix)</a:t>
            </a:r>
            <a:endParaRPr lang="en-US" sz="1600" kern="100" dirty="0">
              <a:solidFill>
                <a:schemeClr val="tx1">
                  <a:lumMod val="75000"/>
                  <a:lumOff val="25000"/>
                </a:schemeClr>
              </a:solidFill>
              <a:effectLst/>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mj-lt"/>
              <a:buAutoNum type="arabicPeriod"/>
              <a:tabLst>
                <a:tab pos="457200" algn="l"/>
              </a:tabLst>
            </a:pPr>
            <a:r>
              <a:rPr lang="mk-MK" sz="1600" b="1" kern="0" dirty="0">
                <a:solidFill>
                  <a:schemeClr val="tx1">
                    <a:lumMod val="75000"/>
                    <a:lumOff val="25000"/>
                  </a:schemeClr>
                </a:solidFill>
                <a:effectLst/>
                <a:ea typeface="Times New Roman" panose="02020603050405020304" pitchFamily="18" charset="0"/>
                <a:cs typeface="Times New Roman" panose="02020603050405020304" pitchFamily="18" charset="0"/>
              </a:rPr>
              <a:t>Gabor филтри</a:t>
            </a:r>
            <a:endParaRPr lang="en-US" sz="1600" kern="100" dirty="0">
              <a:solidFill>
                <a:schemeClr val="tx1">
                  <a:lumMod val="75000"/>
                  <a:lumOff val="25000"/>
                </a:schemeClr>
              </a:solidFill>
              <a:effectLst/>
              <a:ea typeface="Calibri" panose="020F0502020204030204" pitchFamily="34" charset="0"/>
              <a:cs typeface="Times New Roman" panose="02020603050405020304" pitchFamily="18" charset="0"/>
            </a:endParaRPr>
          </a:p>
          <a:p>
            <a:pPr marL="342900" marR="0" lvl="0" indent="-342900">
              <a:lnSpc>
                <a:spcPct val="115000"/>
              </a:lnSpc>
              <a:spcAft>
                <a:spcPts val="1000"/>
              </a:spcAft>
              <a:buFont typeface="+mj-lt"/>
              <a:buAutoNum type="arabicPeriod"/>
              <a:tabLst>
                <a:tab pos="457200" algn="l"/>
              </a:tabLst>
            </a:pPr>
            <a:r>
              <a:rPr lang="mk-MK" sz="1600" b="1" kern="0" dirty="0">
                <a:solidFill>
                  <a:schemeClr val="tx1">
                    <a:lumMod val="75000"/>
                    <a:lumOff val="25000"/>
                  </a:schemeClr>
                </a:solidFill>
                <a:effectLst/>
                <a:ea typeface="Times New Roman" panose="02020603050405020304" pitchFamily="18" charset="0"/>
                <a:cs typeface="Times New Roman" panose="02020603050405020304" pitchFamily="18" charset="0"/>
              </a:rPr>
              <a:t>Ентропија (Entropy)</a:t>
            </a:r>
            <a:endParaRPr lang="en-US" sz="1600" kern="100" dirty="0">
              <a:solidFill>
                <a:schemeClr val="tx1">
                  <a:lumMod val="75000"/>
                  <a:lumOff val="25000"/>
                </a:schemeClr>
              </a:solidFill>
              <a:effectLst/>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A3E6AAAA-B0A3-E17B-7159-CC8BDAED1170}"/>
              </a:ext>
            </a:extLst>
          </p:cNvPr>
          <p:cNvSpPr txBox="1"/>
          <p:nvPr/>
        </p:nvSpPr>
        <p:spPr>
          <a:xfrm>
            <a:off x="5179672" y="5686612"/>
            <a:ext cx="6094070" cy="572144"/>
          </a:xfrm>
          <a:prstGeom prst="rect">
            <a:avLst/>
          </a:prstGeom>
          <a:noFill/>
        </p:spPr>
        <p:txBody>
          <a:bodyPr wrap="square">
            <a:spAutoFit/>
          </a:bodyPr>
          <a:lstStyle/>
          <a:p>
            <a:pPr marL="0" marR="0" algn="ctr">
              <a:lnSpc>
                <a:spcPct val="115000"/>
              </a:lnSpc>
              <a:spcAft>
                <a:spcPts val="1000"/>
              </a:spcAft>
            </a:pPr>
            <a:r>
              <a:rPr lang="mk-MK" sz="14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Слика 1 .</a:t>
            </a:r>
            <a:r>
              <a:rPr lang="mk-MK" sz="1400" i="1"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mk-MK" sz="14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фрактални мерки за анализа на локални карактеристики на слики во препознавање на текстури</a:t>
            </a:r>
            <a:endParaRPr lang="en-US" sz="1400"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0BB3EEAA-E5AF-0FEF-DC2A-933A936750AA}"/>
              </a:ext>
            </a:extLst>
          </p:cNvPr>
          <p:cNvSpPr txBox="1"/>
          <p:nvPr/>
        </p:nvSpPr>
        <p:spPr>
          <a:xfrm>
            <a:off x="850740" y="1525732"/>
            <a:ext cx="8805440" cy="1791260"/>
          </a:xfrm>
          <a:prstGeom prst="rect">
            <a:avLst/>
          </a:prstGeom>
          <a:noFill/>
        </p:spPr>
        <p:txBody>
          <a:bodyPr wrap="square">
            <a:spAutoFit/>
          </a:bodyPr>
          <a:lstStyle/>
          <a:p>
            <a:pPr marL="0" marR="0" lvl="0" indent="0" algn="l" defTabSz="914400" rtl="0" eaLnBrk="1" fontAlgn="auto" latinLnBrk="0" hangingPunct="1">
              <a:lnSpc>
                <a:spcPct val="115000"/>
              </a:lnSpc>
              <a:spcBef>
                <a:spcPts val="1200"/>
              </a:spcBef>
              <a:spcAft>
                <a:spcPts val="1000"/>
              </a:spcAft>
              <a:buClr>
                <a:srgbClr val="FFBA00"/>
              </a:buClr>
              <a:buSzPct val="100000"/>
              <a:buFont typeface="Calibri" panose="020F0502020204030204" pitchFamily="34" charset="0"/>
              <a:buNone/>
              <a:tabLst/>
              <a:defRPr/>
            </a:pPr>
            <a:r>
              <a:rPr kumimoji="0" lang="mk-MK" sz="1600" b="0" i="0" u="none" strike="noStrike" kern="0" cap="none" spc="0" normalizeH="0" baseline="0" noProof="0" dirty="0">
                <a:ln>
                  <a:noFill/>
                </a:ln>
                <a:solidFill>
                  <a:schemeClr val="tx1">
                    <a:lumMod val="75000"/>
                    <a:lumOff val="25000"/>
                  </a:schemeClr>
                </a:solidFill>
                <a:effectLst/>
                <a:uLnTx/>
                <a:uFillTx/>
                <a:ea typeface="Times New Roman" panose="02020603050405020304" pitchFamily="18" charset="0"/>
                <a:cs typeface="Times New Roman" panose="02020603050405020304" pitchFamily="18" charset="0"/>
              </a:rPr>
              <a:t>Текстурата претставува </a:t>
            </a:r>
            <a:r>
              <a:rPr kumimoji="0" lang="mk-MK" sz="1600" b="1" i="0" u="none" strike="noStrike" kern="0" cap="none" spc="0" normalizeH="0" baseline="0" noProof="0" dirty="0">
                <a:ln>
                  <a:noFill/>
                </a:ln>
                <a:solidFill>
                  <a:schemeClr val="tx1">
                    <a:lumMod val="75000"/>
                    <a:lumOff val="25000"/>
                  </a:schemeClr>
                </a:solidFill>
                <a:effectLst/>
                <a:uLnTx/>
                <a:uFillTx/>
                <a:ea typeface="Times New Roman" panose="02020603050405020304" pitchFamily="18" charset="0"/>
                <a:cs typeface="Times New Roman" panose="02020603050405020304" pitchFamily="18" charset="0"/>
              </a:rPr>
              <a:t>една од клучните карактеристики</a:t>
            </a:r>
            <a:r>
              <a:rPr kumimoji="0" lang="mk-MK" sz="1600" b="0" i="0" u="none" strike="noStrike" kern="0" cap="none" spc="0" normalizeH="0" baseline="0" noProof="0" dirty="0">
                <a:ln>
                  <a:noFill/>
                </a:ln>
                <a:solidFill>
                  <a:schemeClr val="tx1">
                    <a:lumMod val="75000"/>
                    <a:lumOff val="25000"/>
                  </a:schemeClr>
                </a:solidFill>
                <a:effectLst/>
                <a:uLnTx/>
                <a:uFillTx/>
                <a:ea typeface="Times New Roman" panose="02020603050405020304" pitchFamily="18" charset="0"/>
                <a:cs typeface="Times New Roman" panose="02020603050405020304" pitchFamily="18" charset="0"/>
              </a:rPr>
              <a:t> во обработката на слика, бидејќи содржи </a:t>
            </a:r>
            <a:r>
              <a:rPr kumimoji="0" lang="mk-MK" sz="1600" b="1" i="0" u="none" strike="noStrike" kern="0" cap="none" spc="0" normalizeH="0" baseline="0" noProof="0" dirty="0">
                <a:ln>
                  <a:noFill/>
                </a:ln>
                <a:solidFill>
                  <a:schemeClr val="tx1">
                    <a:lumMod val="75000"/>
                    <a:lumOff val="25000"/>
                  </a:schemeClr>
                </a:solidFill>
                <a:effectLst/>
                <a:uLnTx/>
                <a:uFillTx/>
                <a:ea typeface="Times New Roman" panose="02020603050405020304" pitchFamily="18" charset="0"/>
                <a:cs typeface="Times New Roman" panose="02020603050405020304" pitchFamily="18" charset="0"/>
              </a:rPr>
              <a:t>микроструктурни информации</a:t>
            </a:r>
            <a:r>
              <a:rPr kumimoji="0" lang="mk-MK" sz="1600" b="0" i="0" u="none" strike="noStrike" kern="0" cap="none" spc="0" normalizeH="0" baseline="0" noProof="0" dirty="0">
                <a:ln>
                  <a:noFill/>
                </a:ln>
                <a:solidFill>
                  <a:schemeClr val="tx1">
                    <a:lumMod val="75000"/>
                    <a:lumOff val="25000"/>
                  </a:schemeClr>
                </a:solidFill>
                <a:effectLst/>
                <a:uLnTx/>
                <a:uFillTx/>
                <a:ea typeface="Times New Roman" panose="02020603050405020304" pitchFamily="18" charset="0"/>
                <a:cs typeface="Times New Roman" panose="02020603050405020304" pitchFamily="18" charset="0"/>
              </a:rPr>
              <a:t> кои не се очигледни само преку формата или бојата на објектите. За многу апликации (како што се препознавање на материјали, класификација на површини, медицинска дијагностика, форензика, итн.) токму </a:t>
            </a:r>
            <a:r>
              <a:rPr kumimoji="0" lang="mk-MK" sz="1600" b="1" i="0" u="none" strike="noStrike" kern="0" cap="none" spc="0" normalizeH="0" baseline="0" noProof="0" dirty="0">
                <a:ln>
                  <a:noFill/>
                </a:ln>
                <a:solidFill>
                  <a:schemeClr val="tx1">
                    <a:lumMod val="75000"/>
                    <a:lumOff val="25000"/>
                  </a:schemeClr>
                </a:solidFill>
                <a:effectLst/>
                <a:uLnTx/>
                <a:uFillTx/>
                <a:ea typeface="Times New Roman" panose="02020603050405020304" pitchFamily="18" charset="0"/>
                <a:cs typeface="Times New Roman" panose="02020603050405020304" pitchFamily="18" charset="0"/>
              </a:rPr>
              <a:t>текстурните дескриптори</a:t>
            </a:r>
            <a:r>
              <a:rPr kumimoji="0" lang="mk-MK" sz="1600" b="0" i="0" u="none" strike="noStrike" kern="0" cap="none" spc="0" normalizeH="0" baseline="0" noProof="0" dirty="0">
                <a:ln>
                  <a:noFill/>
                </a:ln>
                <a:solidFill>
                  <a:schemeClr val="tx1">
                    <a:lumMod val="75000"/>
                    <a:lumOff val="25000"/>
                  </a:schemeClr>
                </a:solidFill>
                <a:effectLst/>
                <a:uLnTx/>
                <a:uFillTx/>
                <a:ea typeface="Times New Roman" panose="02020603050405020304" pitchFamily="18" charset="0"/>
                <a:cs typeface="Times New Roman" panose="02020603050405020304" pitchFamily="18" charset="0"/>
              </a:rPr>
              <a:t> даваат поверодостојни резултати отколку само бојата или рабовите.</a:t>
            </a:r>
            <a:endParaRPr kumimoji="0" lang="en-US" sz="1600" b="0" i="0" u="none" strike="noStrike" kern="100" cap="none" spc="0" normalizeH="0" baseline="0" noProof="0" dirty="0">
              <a:ln>
                <a:noFill/>
              </a:ln>
              <a:solidFill>
                <a:schemeClr val="tx1">
                  <a:lumMod val="75000"/>
                  <a:lumOff val="25000"/>
                </a:schemeClr>
              </a:solidFill>
              <a:effectLst/>
              <a:uLnTx/>
              <a:uFillTx/>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887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title"/>
          </p:nvPr>
        </p:nvSpPr>
        <p:spPr/>
        <p:txBody>
          <a:bodyPr/>
          <a:lstStyle/>
          <a:p>
            <a:r>
              <a:rPr lang="mk-MK" sz="2400" b="1" dirty="0"/>
              <a:t>Локална бинарна шема (</a:t>
            </a:r>
            <a:r>
              <a:rPr lang="en-US" sz="2400" b="1" dirty="0"/>
              <a:t>LBP)</a:t>
            </a:r>
          </a:p>
        </p:txBody>
      </p:sp>
      <p:pic>
        <p:nvPicPr>
          <p:cNvPr id="2" name="Picture 1">
            <a:extLst>
              <a:ext uri="{FF2B5EF4-FFF2-40B4-BE49-F238E27FC236}">
                <a16:creationId xmlns:a16="http://schemas.microsoft.com/office/drawing/2014/main" id="{DAA73ECA-A436-EE6B-9FB0-9CEF8B4CF1B5}"/>
              </a:ext>
            </a:extLst>
          </p:cNvPr>
          <p:cNvPicPr>
            <a:picLocks noChangeAspect="1"/>
          </p:cNvPicPr>
          <p:nvPr/>
        </p:nvPicPr>
        <p:blipFill>
          <a:blip r:embed="rId3"/>
          <a:stretch>
            <a:fillRect/>
          </a:stretch>
        </p:blipFill>
        <p:spPr>
          <a:xfrm>
            <a:off x="7945158" y="2844302"/>
            <a:ext cx="3856839" cy="2535207"/>
          </a:xfrm>
          <a:prstGeom prst="rect">
            <a:avLst/>
          </a:prstGeom>
        </p:spPr>
      </p:pic>
      <p:sp>
        <p:nvSpPr>
          <p:cNvPr id="4" name="TextBox 3">
            <a:extLst>
              <a:ext uri="{FF2B5EF4-FFF2-40B4-BE49-F238E27FC236}">
                <a16:creationId xmlns:a16="http://schemas.microsoft.com/office/drawing/2014/main" id="{03B43817-E532-F374-F9CA-96E6926FD2D2}"/>
              </a:ext>
            </a:extLst>
          </p:cNvPr>
          <p:cNvSpPr txBox="1"/>
          <p:nvPr/>
        </p:nvSpPr>
        <p:spPr>
          <a:xfrm>
            <a:off x="8137542" y="5609505"/>
            <a:ext cx="3472070" cy="572144"/>
          </a:xfrm>
          <a:prstGeom prst="rect">
            <a:avLst/>
          </a:prstGeom>
          <a:noFill/>
        </p:spPr>
        <p:txBody>
          <a:bodyPr wrap="square">
            <a:spAutoFit/>
          </a:bodyPr>
          <a:lstStyle/>
          <a:p>
            <a:pPr marL="0" marR="0" algn="ctr">
              <a:lnSpc>
                <a:spcPct val="115000"/>
              </a:lnSpc>
              <a:spcAft>
                <a:spcPts val="1000"/>
              </a:spcAft>
            </a:pPr>
            <a:r>
              <a:rPr lang="mk-MK" sz="14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Слика </a:t>
            </a:r>
            <a:r>
              <a:rPr lang="en-US" sz="1400" i="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2</a:t>
            </a:r>
            <a:r>
              <a:rPr lang="mk-MK" sz="14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mk-MK" sz="14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mk-MK" sz="1400" i="1" kern="1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Демонстрација на LBP во 3×3 соседство</a:t>
            </a:r>
            <a:endParaRPr lang="en-US" sz="1400" kern="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4728F8E-3F7F-1AE2-3064-6C672D8AB8D0}"/>
              </a:ext>
            </a:extLst>
          </p:cNvPr>
          <p:cNvSpPr txBox="1"/>
          <p:nvPr/>
        </p:nvSpPr>
        <p:spPr>
          <a:xfrm>
            <a:off x="1535371" y="2509778"/>
            <a:ext cx="6096000" cy="3970318"/>
          </a:xfrm>
          <a:prstGeom prst="rect">
            <a:avLst/>
          </a:prstGeom>
          <a:noFill/>
        </p:spPr>
        <p:txBody>
          <a:bodyPr wrap="square">
            <a:spAutoFit/>
          </a:bodyPr>
          <a:lstStyle/>
          <a:p>
            <a:pPr marL="285750" indent="-285750">
              <a:buFont typeface="Wingdings" panose="05000000000000000000" pitchFamily="2" charset="2"/>
              <a:buChar char="Ø"/>
            </a:pPr>
            <a:r>
              <a:rPr lang="ru-RU" dirty="0">
                <a:solidFill>
                  <a:schemeClr val="tx1">
                    <a:lumMod val="75000"/>
                    <a:lumOff val="25000"/>
                  </a:schemeClr>
                </a:solidFill>
              </a:rPr>
              <a:t>Локалниот бинарен патерн (LBP) е едноставен, но моќен дескриптор за текстура што го споредува секој пиксел со неговите соседи за да креира бинарен потпис. Обично се користи 3×3 маска, каде што секој пиксел се споредува со 8 соседи. Ако вредноста на соседниот пиксел е поголема или еднаква на централниот, се запишува 1, инаку 0. Така се создава бинарна низа што се претвора во децимален број. Откако ќе се пресмета за сите пиксели, се создава хистограм што ја претставува текстурата. LBP е отпорен на промени во осветлување, што го прави корисен во различни апликации.</a:t>
            </a:r>
          </a:p>
        </p:txBody>
      </p:sp>
    </p:spTree>
    <p:extLst>
      <p:ext uri="{BB962C8B-B14F-4D97-AF65-F5344CB8AC3E}">
        <p14:creationId xmlns:p14="http://schemas.microsoft.com/office/powerpoint/2010/main" val="277979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65A9-1ACB-EE49-7672-A927F8F3463B}"/>
              </a:ext>
            </a:extLst>
          </p:cNvPr>
          <p:cNvSpPr>
            <a:spLocks noGrp="1"/>
          </p:cNvSpPr>
          <p:nvPr>
            <p:ph type="title"/>
          </p:nvPr>
        </p:nvSpPr>
        <p:spPr/>
        <p:txBody>
          <a:bodyPr vert="horz" lIns="109728" tIns="109728" rIns="109728" bIns="91440" rtlCol="0" anchor="ctr">
            <a:normAutofit/>
          </a:bodyPr>
          <a:lstStyle/>
          <a:p>
            <a:pPr>
              <a:lnSpc>
                <a:spcPct val="140000"/>
              </a:lnSpc>
            </a:pPr>
            <a:r>
              <a:rPr lang="en-US" sz="2500" dirty="0"/>
              <a:t>GLCM (Gray-Level Co-occurrence Matrix)</a:t>
            </a:r>
          </a:p>
        </p:txBody>
      </p:sp>
      <p:sp>
        <p:nvSpPr>
          <p:cNvPr id="6" name="Content Placeholder 5">
            <a:extLst>
              <a:ext uri="{FF2B5EF4-FFF2-40B4-BE49-F238E27FC236}">
                <a16:creationId xmlns:a16="http://schemas.microsoft.com/office/drawing/2014/main" id="{2BBAABBD-8A7F-A90C-3E5F-9B47E6255AA6}"/>
              </a:ext>
            </a:extLst>
          </p:cNvPr>
          <p:cNvSpPr>
            <a:spLocks noGrp="1"/>
          </p:cNvSpPr>
          <p:nvPr>
            <p:ph sz="quarter" idx="17"/>
          </p:nvPr>
        </p:nvSpPr>
        <p:spPr>
          <a:xfrm>
            <a:off x="1244904" y="2646873"/>
            <a:ext cx="5684817" cy="4065105"/>
          </a:xfrm>
        </p:spPr>
        <p:txBody>
          <a:bodyPr vert="horz" lIns="109728" tIns="109728" rIns="109728" bIns="91440" rtlCol="0" anchor="t">
            <a:noAutofit/>
          </a:bodyPr>
          <a:lstStyle/>
          <a:p>
            <a:pPr>
              <a:lnSpc>
                <a:spcPct val="130000"/>
              </a:lnSpc>
              <a:buFont typeface="Wingdings" panose="05000000000000000000" pitchFamily="2" charset="2"/>
              <a:buChar char="Ø"/>
            </a:pPr>
            <a:r>
              <a:rPr lang="en-US" sz="1400" b="0" dirty="0"/>
              <a:t>GLCM е </a:t>
            </a:r>
            <a:r>
              <a:rPr lang="en-US" sz="1400" b="0" dirty="0" err="1"/>
              <a:t>статистичка</a:t>
            </a:r>
            <a:r>
              <a:rPr lang="en-US" sz="1400" b="0" dirty="0"/>
              <a:t> </a:t>
            </a:r>
            <a:r>
              <a:rPr lang="en-US" sz="1400" b="0" dirty="0" err="1"/>
              <a:t>метода</a:t>
            </a:r>
            <a:r>
              <a:rPr lang="en-US" sz="1400" b="0" dirty="0"/>
              <a:t> </a:t>
            </a:r>
            <a:r>
              <a:rPr lang="en-US" sz="1400" b="0" dirty="0" err="1"/>
              <a:t>која</a:t>
            </a:r>
            <a:r>
              <a:rPr lang="en-US" sz="1400" b="0" dirty="0"/>
              <a:t> </a:t>
            </a:r>
            <a:r>
              <a:rPr lang="en-US" sz="1400" b="0" dirty="0" err="1"/>
              <a:t>анализира</a:t>
            </a:r>
            <a:r>
              <a:rPr lang="en-US" sz="1400" b="0" dirty="0"/>
              <a:t> </a:t>
            </a:r>
            <a:r>
              <a:rPr lang="en-US" sz="1400" b="0" dirty="0" err="1"/>
              <a:t>парови</a:t>
            </a:r>
            <a:r>
              <a:rPr lang="en-US" sz="1400" b="0" dirty="0"/>
              <a:t> </a:t>
            </a:r>
            <a:r>
              <a:rPr lang="en-US" sz="1400" b="0" dirty="0" err="1"/>
              <a:t>на</a:t>
            </a:r>
            <a:r>
              <a:rPr lang="en-US" sz="1400" b="0" dirty="0"/>
              <a:t> </a:t>
            </a:r>
            <a:r>
              <a:rPr lang="en-US" sz="1400" b="0" dirty="0" err="1"/>
              <a:t>пиксели</a:t>
            </a:r>
            <a:r>
              <a:rPr lang="en-US" sz="1400" b="0" dirty="0"/>
              <a:t> </a:t>
            </a:r>
            <a:r>
              <a:rPr lang="en-US" sz="1400" b="0" dirty="0" err="1"/>
              <a:t>за</a:t>
            </a:r>
            <a:r>
              <a:rPr lang="en-US" sz="1400" b="0" dirty="0"/>
              <a:t> </a:t>
            </a:r>
            <a:r>
              <a:rPr lang="en-US" sz="1400" b="0" dirty="0" err="1"/>
              <a:t>да</a:t>
            </a:r>
            <a:r>
              <a:rPr lang="en-US" sz="1400" b="0" dirty="0"/>
              <a:t> </a:t>
            </a:r>
            <a:r>
              <a:rPr lang="en-US" sz="1400" b="0" dirty="0" err="1"/>
              <a:t>мери</a:t>
            </a:r>
            <a:r>
              <a:rPr lang="en-US" sz="1400" b="0" dirty="0"/>
              <a:t> </a:t>
            </a:r>
            <a:r>
              <a:rPr lang="en-US" sz="1400" b="0" dirty="0" err="1"/>
              <a:t>колку</a:t>
            </a:r>
            <a:r>
              <a:rPr lang="en-US" sz="1400" b="0" dirty="0"/>
              <a:t> </a:t>
            </a:r>
            <a:r>
              <a:rPr lang="en-US" sz="1400" b="0" dirty="0" err="1"/>
              <a:t>често</a:t>
            </a:r>
            <a:r>
              <a:rPr lang="en-US" sz="1400" b="0" dirty="0"/>
              <a:t> </a:t>
            </a:r>
            <a:r>
              <a:rPr lang="en-US" sz="1400" b="0" dirty="0" err="1"/>
              <a:t>се</a:t>
            </a:r>
            <a:r>
              <a:rPr lang="en-US" sz="1400" b="0" dirty="0"/>
              <a:t> </a:t>
            </a:r>
            <a:r>
              <a:rPr lang="en-US" sz="1400" b="0" dirty="0" err="1"/>
              <a:t>појавуваат</a:t>
            </a:r>
            <a:r>
              <a:rPr lang="en-US" sz="1400" b="0" dirty="0"/>
              <a:t> </a:t>
            </a:r>
            <a:r>
              <a:rPr lang="en-US" sz="1400" b="0" dirty="0" err="1"/>
              <a:t>со</a:t>
            </a:r>
            <a:r>
              <a:rPr lang="en-US" sz="1400" b="0" dirty="0"/>
              <a:t> </a:t>
            </a:r>
            <a:r>
              <a:rPr lang="en-US" sz="1400" b="0" dirty="0" err="1"/>
              <a:t>одредени</a:t>
            </a:r>
            <a:r>
              <a:rPr lang="en-US" sz="1400" b="0" dirty="0"/>
              <a:t> </a:t>
            </a:r>
            <a:r>
              <a:rPr lang="en-US" sz="1400" b="0" dirty="0" err="1"/>
              <a:t>интензитети</a:t>
            </a:r>
            <a:r>
              <a:rPr lang="en-US" sz="1400" b="0" dirty="0"/>
              <a:t> (</a:t>
            </a:r>
            <a:r>
              <a:rPr lang="en-US" sz="1400" b="0" dirty="0" err="1"/>
              <a:t>i</a:t>
            </a:r>
            <a:r>
              <a:rPr lang="en-US" sz="1400" b="0" dirty="0"/>
              <a:t>, j) </a:t>
            </a:r>
            <a:r>
              <a:rPr lang="en-US" sz="1400" b="0" dirty="0" err="1"/>
              <a:t>на</a:t>
            </a:r>
            <a:r>
              <a:rPr lang="en-US" sz="1400" b="0" dirty="0"/>
              <a:t> </a:t>
            </a:r>
            <a:r>
              <a:rPr lang="en-US" sz="1400" b="0" dirty="0" err="1"/>
              <a:t>определено</a:t>
            </a:r>
            <a:r>
              <a:rPr lang="en-US" sz="1400" b="0" dirty="0"/>
              <a:t> </a:t>
            </a:r>
            <a:r>
              <a:rPr lang="en-US" sz="1400" b="0" dirty="0" err="1"/>
              <a:t>растојание</a:t>
            </a:r>
            <a:r>
              <a:rPr lang="en-US" sz="1400" b="0" dirty="0"/>
              <a:t> и </a:t>
            </a:r>
            <a:r>
              <a:rPr lang="en-US" sz="1400" b="0" dirty="0" err="1"/>
              <a:t>агол</a:t>
            </a:r>
            <a:r>
              <a:rPr lang="en-US" sz="1400" b="0" dirty="0"/>
              <a:t>. </a:t>
            </a:r>
            <a:r>
              <a:rPr lang="en-US" sz="1400" b="0" dirty="0" err="1"/>
              <a:t>Таа</a:t>
            </a:r>
            <a:r>
              <a:rPr lang="en-US" sz="1400" b="0" dirty="0"/>
              <a:t> </a:t>
            </a:r>
            <a:r>
              <a:rPr lang="en-US" sz="1400" b="0" dirty="0" err="1"/>
              <a:t>создава</a:t>
            </a:r>
            <a:r>
              <a:rPr lang="en-US" sz="1400" b="0" dirty="0"/>
              <a:t> </a:t>
            </a:r>
            <a:r>
              <a:rPr lang="en-US" sz="1400" b="0" dirty="0" err="1"/>
              <a:t>матрица</a:t>
            </a:r>
            <a:r>
              <a:rPr lang="en-US" sz="1400" b="0" dirty="0"/>
              <a:t> </a:t>
            </a:r>
            <a:r>
              <a:rPr lang="en-US" sz="1400" b="0" dirty="0" err="1"/>
              <a:t>што</a:t>
            </a:r>
            <a:r>
              <a:rPr lang="en-US" sz="1400" b="0" dirty="0"/>
              <a:t> </a:t>
            </a:r>
            <a:r>
              <a:rPr lang="en-US" sz="1400" b="0" dirty="0" err="1"/>
              <a:t>ја</a:t>
            </a:r>
            <a:r>
              <a:rPr lang="en-US" sz="1400" b="0" dirty="0"/>
              <a:t> </a:t>
            </a:r>
            <a:r>
              <a:rPr lang="en-US" sz="1400" b="0" dirty="0" err="1"/>
              <a:t>опишува</a:t>
            </a:r>
            <a:r>
              <a:rPr lang="en-US" sz="1400" b="0" dirty="0"/>
              <a:t> </a:t>
            </a:r>
            <a:r>
              <a:rPr lang="en-US" sz="1400" b="0" dirty="0" err="1"/>
              <a:t>распределбата</a:t>
            </a:r>
            <a:r>
              <a:rPr lang="en-US" sz="1400" b="0" dirty="0"/>
              <a:t> </a:t>
            </a:r>
            <a:r>
              <a:rPr lang="en-US" sz="1400" b="0" dirty="0" err="1"/>
              <a:t>на</a:t>
            </a:r>
            <a:r>
              <a:rPr lang="en-US" sz="1400" b="0" dirty="0"/>
              <a:t> </a:t>
            </a:r>
            <a:r>
              <a:rPr lang="en-US" sz="1400" b="0" dirty="0" err="1"/>
              <a:t>тонски</a:t>
            </a:r>
            <a:r>
              <a:rPr lang="en-US" sz="1400" b="0" dirty="0"/>
              <a:t> </a:t>
            </a:r>
            <a:r>
              <a:rPr lang="en-US" sz="1400" b="0" dirty="0" err="1"/>
              <a:t>релации</a:t>
            </a:r>
            <a:r>
              <a:rPr lang="en-US" sz="1400" b="0" dirty="0"/>
              <a:t> </a:t>
            </a:r>
            <a:r>
              <a:rPr lang="en-US" sz="1400" b="0" dirty="0" err="1"/>
              <a:t>во</a:t>
            </a:r>
            <a:r>
              <a:rPr lang="en-US" sz="1400" b="0" dirty="0"/>
              <a:t> </a:t>
            </a:r>
            <a:r>
              <a:rPr lang="en-US" sz="1400" b="0" dirty="0" err="1"/>
              <a:t>текстурата</a:t>
            </a:r>
            <a:r>
              <a:rPr lang="en-US" sz="1400" b="0" dirty="0"/>
              <a:t>. </a:t>
            </a:r>
            <a:r>
              <a:rPr lang="en-US" sz="1400" b="0" dirty="0" err="1"/>
              <a:t>Од</a:t>
            </a:r>
            <a:r>
              <a:rPr lang="en-US" sz="1400" b="0" dirty="0"/>
              <a:t> GLCM </a:t>
            </a:r>
            <a:r>
              <a:rPr lang="en-US" sz="1400" b="0" dirty="0" err="1"/>
              <a:t>се</a:t>
            </a:r>
            <a:r>
              <a:rPr lang="en-US" sz="1400" b="0" dirty="0"/>
              <a:t> </a:t>
            </a:r>
            <a:r>
              <a:rPr lang="en-US" sz="1400" b="0" dirty="0" err="1"/>
              <a:t>добиваат</a:t>
            </a:r>
            <a:r>
              <a:rPr lang="en-US" sz="1400" b="0" dirty="0"/>
              <a:t> </a:t>
            </a:r>
            <a:r>
              <a:rPr lang="en-US" sz="1400" b="0" dirty="0" err="1"/>
              <a:t>важни</a:t>
            </a:r>
            <a:r>
              <a:rPr lang="en-US" sz="1400" b="0" dirty="0"/>
              <a:t> </a:t>
            </a:r>
            <a:r>
              <a:rPr lang="en-US" sz="1400" b="0" dirty="0" err="1"/>
              <a:t>карактеристики</a:t>
            </a:r>
            <a:r>
              <a:rPr lang="en-US" sz="1400" b="0" dirty="0"/>
              <a:t> </a:t>
            </a:r>
            <a:r>
              <a:rPr lang="en-US" sz="1400" b="0" dirty="0" err="1"/>
              <a:t>како</a:t>
            </a:r>
            <a:r>
              <a:rPr lang="en-US" sz="1400" b="0" dirty="0"/>
              <a:t> Contrast, Dissimilarity, Homogeneity, Energy и Correlation, </a:t>
            </a:r>
            <a:r>
              <a:rPr lang="en-US" sz="1400" b="0" dirty="0" err="1"/>
              <a:t>кои</a:t>
            </a:r>
            <a:r>
              <a:rPr lang="en-US" sz="1400" b="0" dirty="0"/>
              <a:t> </a:t>
            </a:r>
            <a:r>
              <a:rPr lang="en-US" sz="1400" b="0" dirty="0" err="1"/>
              <a:t>ја</a:t>
            </a:r>
            <a:r>
              <a:rPr lang="en-US" sz="1400" b="0" dirty="0"/>
              <a:t> </a:t>
            </a:r>
            <a:r>
              <a:rPr lang="en-US" sz="1400" b="0" dirty="0" err="1"/>
              <a:t>претставуваат</a:t>
            </a:r>
            <a:r>
              <a:rPr lang="en-US" sz="1400" b="0" dirty="0"/>
              <a:t> </a:t>
            </a:r>
            <a:r>
              <a:rPr lang="en-US" sz="1400" b="0" dirty="0" err="1"/>
              <a:t>текстурата</a:t>
            </a:r>
            <a:r>
              <a:rPr lang="en-US" sz="1400" b="0" dirty="0"/>
              <a:t>. </a:t>
            </a:r>
            <a:r>
              <a:rPr lang="en-US" sz="1400" b="0" dirty="0" err="1"/>
              <a:t>Овој</a:t>
            </a:r>
            <a:r>
              <a:rPr lang="en-US" sz="1400" b="0" dirty="0"/>
              <a:t> </a:t>
            </a:r>
            <a:r>
              <a:rPr lang="en-US" sz="1400" b="0" dirty="0" err="1"/>
              <a:t>метод</a:t>
            </a:r>
            <a:r>
              <a:rPr lang="en-US" sz="1400" b="0" dirty="0"/>
              <a:t> е </a:t>
            </a:r>
            <a:r>
              <a:rPr lang="en-US" sz="1400" b="0" dirty="0" err="1"/>
              <a:t>корисен</a:t>
            </a:r>
            <a:r>
              <a:rPr lang="en-US" sz="1400" b="0" dirty="0"/>
              <a:t> </a:t>
            </a:r>
            <a:r>
              <a:rPr lang="en-US" sz="1400" b="0" dirty="0" err="1"/>
              <a:t>во</a:t>
            </a:r>
            <a:r>
              <a:rPr lang="en-US" sz="1400" b="0" dirty="0"/>
              <a:t> </a:t>
            </a:r>
            <a:r>
              <a:rPr lang="en-US" sz="1400" b="0" dirty="0" err="1"/>
              <a:t>медицински</a:t>
            </a:r>
            <a:r>
              <a:rPr lang="en-US" sz="1400" b="0" dirty="0"/>
              <a:t> </a:t>
            </a:r>
            <a:r>
              <a:rPr lang="en-US" sz="1400" b="0" dirty="0" err="1"/>
              <a:t>слики</a:t>
            </a:r>
            <a:r>
              <a:rPr lang="en-US" sz="1400" b="0" dirty="0"/>
              <a:t>, </a:t>
            </a:r>
            <a:r>
              <a:rPr lang="en-US" sz="1400" b="0" dirty="0" err="1"/>
              <a:t>сателитски</a:t>
            </a:r>
            <a:r>
              <a:rPr lang="en-US" sz="1400" b="0" dirty="0"/>
              <a:t> </a:t>
            </a:r>
            <a:r>
              <a:rPr lang="en-US" sz="1400" b="0" dirty="0" err="1"/>
              <a:t>снимки</a:t>
            </a:r>
            <a:r>
              <a:rPr lang="en-US" sz="1400" b="0" dirty="0"/>
              <a:t> и </a:t>
            </a:r>
            <a:r>
              <a:rPr lang="en-US" sz="1400" b="0" dirty="0" err="1"/>
              <a:t>индустриски</a:t>
            </a:r>
            <a:r>
              <a:rPr lang="en-US" sz="1400" b="0" dirty="0"/>
              <a:t> </a:t>
            </a:r>
            <a:r>
              <a:rPr lang="en-US" sz="1400" b="0" dirty="0" err="1"/>
              <a:t>инспекции</a:t>
            </a:r>
            <a:r>
              <a:rPr lang="en-US" sz="1400" b="0" dirty="0"/>
              <a:t>.</a:t>
            </a:r>
          </a:p>
        </p:txBody>
      </p:sp>
      <p:pic>
        <p:nvPicPr>
          <p:cNvPr id="5" name="Picture 4">
            <a:extLst>
              <a:ext uri="{FF2B5EF4-FFF2-40B4-BE49-F238E27FC236}">
                <a16:creationId xmlns:a16="http://schemas.microsoft.com/office/drawing/2014/main" id="{DEDE2FE0-D8D2-B2FD-D201-2F98ED473E1C}"/>
              </a:ext>
            </a:extLst>
          </p:cNvPr>
          <p:cNvPicPr>
            <a:picLocks noChangeAspect="1"/>
          </p:cNvPicPr>
          <p:nvPr/>
        </p:nvPicPr>
        <p:blipFill>
          <a:blip r:embed="rId3"/>
          <a:stretch>
            <a:fillRect/>
          </a:stretch>
        </p:blipFill>
        <p:spPr>
          <a:xfrm>
            <a:off x="6929721" y="3203347"/>
            <a:ext cx="4619360" cy="1963228"/>
          </a:xfrm>
          <a:prstGeom prst="rect">
            <a:avLst/>
          </a:prstGeom>
        </p:spPr>
      </p:pic>
      <p:sp>
        <p:nvSpPr>
          <p:cNvPr id="8" name="TextBox 7">
            <a:extLst>
              <a:ext uri="{FF2B5EF4-FFF2-40B4-BE49-F238E27FC236}">
                <a16:creationId xmlns:a16="http://schemas.microsoft.com/office/drawing/2014/main" id="{A8B07E7A-DD01-1040-AB13-791A8E432CE9}"/>
              </a:ext>
            </a:extLst>
          </p:cNvPr>
          <p:cNvSpPr txBox="1"/>
          <p:nvPr/>
        </p:nvSpPr>
        <p:spPr>
          <a:xfrm>
            <a:off x="6282162" y="5343575"/>
            <a:ext cx="6094070" cy="291298"/>
          </a:xfrm>
          <a:prstGeom prst="rect">
            <a:avLst/>
          </a:prstGeom>
          <a:noFill/>
        </p:spPr>
        <p:txBody>
          <a:bodyPr wrap="square">
            <a:spAutoFit/>
          </a:bodyPr>
          <a:lstStyle/>
          <a:p>
            <a:pPr marL="0" marR="0" algn="ctr">
              <a:lnSpc>
                <a:spcPct val="115000"/>
              </a:lnSpc>
              <a:spcAft>
                <a:spcPts val="1000"/>
              </a:spcAft>
            </a:pPr>
            <a:r>
              <a:rPr lang="en-US" sz="1200" i="1" kern="100" dirty="0" err="1">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Слика</a:t>
            </a:r>
            <a:r>
              <a:rPr lang="en-US" sz="1200" i="1" kern="1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 3.</a:t>
            </a:r>
            <a:endParaRPr lang="en-US" sz="12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010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title"/>
          </p:nvPr>
        </p:nvSpPr>
        <p:spPr/>
        <p:txBody>
          <a:bodyPr vert="horz" lIns="109728" tIns="109728" rIns="109728" bIns="91440" rtlCol="0" anchor="ctr">
            <a:normAutofit/>
          </a:bodyPr>
          <a:lstStyle/>
          <a:p>
            <a:pPr>
              <a:lnSpc>
                <a:spcPct val="125000"/>
              </a:lnSpc>
            </a:pPr>
            <a:r>
              <a:rPr lang="en-US" sz="4000" b="0" cap="all" dirty="0">
                <a:solidFill>
                  <a:schemeClr val="bg1"/>
                </a:solidFill>
              </a:rPr>
              <a:t>Gabor </a:t>
            </a:r>
            <a:r>
              <a:rPr lang="en-US" sz="4000" b="0" cap="all" dirty="0" err="1">
                <a:solidFill>
                  <a:schemeClr val="bg1"/>
                </a:solidFill>
              </a:rPr>
              <a:t>филтри</a:t>
            </a:r>
            <a:endParaRPr lang="en-US" sz="4000" b="0" cap="all" dirty="0">
              <a:solidFill>
                <a:schemeClr val="bg1"/>
              </a:solidFill>
            </a:endParaRPr>
          </a:p>
        </p:txBody>
      </p:sp>
      <p:sp>
        <p:nvSpPr>
          <p:cNvPr id="2" name="Content Placeholder 1">
            <a:extLst>
              <a:ext uri="{FF2B5EF4-FFF2-40B4-BE49-F238E27FC236}">
                <a16:creationId xmlns:a16="http://schemas.microsoft.com/office/drawing/2014/main" id="{DBE6B705-4F9E-063F-2894-3B98D6AC4922}"/>
              </a:ext>
            </a:extLst>
          </p:cNvPr>
          <p:cNvSpPr>
            <a:spLocks noGrp="1"/>
          </p:cNvSpPr>
          <p:nvPr>
            <p:ph sz="quarter" idx="14"/>
          </p:nvPr>
        </p:nvSpPr>
        <p:spPr>
          <a:xfrm>
            <a:off x="648935" y="1646102"/>
            <a:ext cx="5976948" cy="4160520"/>
          </a:xfrm>
        </p:spPr>
        <p:txBody>
          <a:bodyPr vert="horz" lIns="109728" tIns="109728" rIns="109728" bIns="91440" rtlCol="0" anchor="ctr">
            <a:normAutofit/>
          </a:bodyPr>
          <a:lstStyle/>
          <a:p>
            <a:r>
              <a:rPr lang="en-US" sz="1600" b="0" dirty="0"/>
              <a:t>Gabor </a:t>
            </a:r>
            <a:r>
              <a:rPr lang="en-US" sz="1600" b="0" dirty="0" err="1"/>
              <a:t>филтрите</a:t>
            </a:r>
            <a:r>
              <a:rPr lang="en-US" sz="1600" b="0" dirty="0"/>
              <a:t> </a:t>
            </a:r>
            <a:r>
              <a:rPr lang="en-US" sz="1600" b="0" dirty="0" err="1"/>
              <a:t>комбинираат</a:t>
            </a:r>
            <a:r>
              <a:rPr lang="en-US" sz="1600" b="0" dirty="0"/>
              <a:t> </a:t>
            </a:r>
            <a:r>
              <a:rPr lang="en-US" sz="1600" b="0" dirty="0" err="1"/>
              <a:t>просторна</a:t>
            </a:r>
            <a:r>
              <a:rPr lang="en-US" sz="1600" b="0" dirty="0"/>
              <a:t> и </a:t>
            </a:r>
            <a:r>
              <a:rPr lang="en-US" sz="1600" b="0" dirty="0" err="1"/>
              <a:t>фреквенциска</a:t>
            </a:r>
            <a:r>
              <a:rPr lang="en-US" sz="1600" b="0" dirty="0"/>
              <a:t> </a:t>
            </a:r>
            <a:r>
              <a:rPr lang="en-US" sz="1600" b="0" dirty="0" err="1"/>
              <a:t>анализа</a:t>
            </a:r>
            <a:r>
              <a:rPr lang="en-US" sz="1600" b="0" dirty="0"/>
              <a:t> </a:t>
            </a:r>
            <a:r>
              <a:rPr lang="en-US" sz="1600" b="0" dirty="0" err="1"/>
              <a:t>за</a:t>
            </a:r>
            <a:r>
              <a:rPr lang="en-US" sz="1600" b="0" dirty="0"/>
              <a:t> </a:t>
            </a:r>
            <a:r>
              <a:rPr lang="en-US" sz="1600" b="0" dirty="0" err="1"/>
              <a:t>детекција</a:t>
            </a:r>
            <a:r>
              <a:rPr lang="en-US" sz="1600" b="0" dirty="0"/>
              <a:t> </a:t>
            </a:r>
            <a:r>
              <a:rPr lang="en-US" sz="1600" b="0" dirty="0" err="1"/>
              <a:t>на</a:t>
            </a:r>
            <a:r>
              <a:rPr lang="en-US" sz="1600" b="0" dirty="0"/>
              <a:t> </a:t>
            </a:r>
            <a:r>
              <a:rPr lang="en-US" sz="1600" b="0" dirty="0" err="1"/>
              <a:t>шари</a:t>
            </a:r>
            <a:r>
              <a:rPr lang="en-US" sz="1600" b="0" dirty="0"/>
              <a:t> </a:t>
            </a:r>
            <a:r>
              <a:rPr lang="en-US" sz="1600" b="0" dirty="0" err="1"/>
              <a:t>во</a:t>
            </a:r>
            <a:r>
              <a:rPr lang="en-US" sz="1600" b="0" dirty="0"/>
              <a:t> </a:t>
            </a:r>
            <a:r>
              <a:rPr lang="en-US" sz="1600" b="0" dirty="0" err="1"/>
              <a:t>слики</a:t>
            </a:r>
            <a:r>
              <a:rPr lang="en-US" sz="1600" b="0" dirty="0"/>
              <a:t>. </a:t>
            </a:r>
            <a:r>
              <a:rPr lang="en-US" sz="1600" b="0" dirty="0" err="1"/>
              <a:t>Тие</a:t>
            </a:r>
            <a:r>
              <a:rPr lang="en-US" sz="1600" b="0" dirty="0"/>
              <a:t> </a:t>
            </a:r>
            <a:r>
              <a:rPr lang="en-US" sz="1600" b="0" dirty="0" err="1"/>
              <a:t>користат</a:t>
            </a:r>
            <a:r>
              <a:rPr lang="en-US" sz="1600" b="0" dirty="0"/>
              <a:t> </a:t>
            </a:r>
            <a:r>
              <a:rPr lang="en-US" sz="1600" b="0" dirty="0" err="1"/>
              <a:t>синусен</a:t>
            </a:r>
            <a:r>
              <a:rPr lang="en-US" sz="1600" b="0" dirty="0"/>
              <a:t> </a:t>
            </a:r>
            <a:r>
              <a:rPr lang="en-US" sz="1600" b="0" dirty="0" err="1"/>
              <a:t>бран</a:t>
            </a:r>
            <a:r>
              <a:rPr lang="en-US" sz="1600" b="0" dirty="0"/>
              <a:t> </a:t>
            </a:r>
            <a:r>
              <a:rPr lang="en-US" sz="1600" b="0" dirty="0" err="1"/>
              <a:t>во</a:t>
            </a:r>
            <a:r>
              <a:rPr lang="en-US" sz="1600" b="0" dirty="0"/>
              <a:t> </a:t>
            </a:r>
            <a:r>
              <a:rPr lang="en-US" sz="1600" b="0" dirty="0" err="1"/>
              <a:t>Гаусова</a:t>
            </a:r>
            <a:r>
              <a:rPr lang="en-US" sz="1600" b="0" dirty="0"/>
              <a:t> </a:t>
            </a:r>
            <a:r>
              <a:rPr lang="en-US" sz="1600" b="0" dirty="0" err="1"/>
              <a:t>обвивка</a:t>
            </a:r>
            <a:r>
              <a:rPr lang="en-US" sz="1600" b="0" dirty="0"/>
              <a:t> </a:t>
            </a:r>
            <a:r>
              <a:rPr lang="en-US" sz="1600" b="0" dirty="0" err="1"/>
              <a:t>за</a:t>
            </a:r>
            <a:r>
              <a:rPr lang="en-US" sz="1600" b="0" dirty="0"/>
              <a:t> </a:t>
            </a:r>
            <a:r>
              <a:rPr lang="en-US" sz="1600" b="0" dirty="0" err="1"/>
              <a:t>откривање</a:t>
            </a:r>
            <a:r>
              <a:rPr lang="en-US" sz="1600" b="0" dirty="0"/>
              <a:t> </a:t>
            </a:r>
            <a:r>
              <a:rPr lang="en-US" sz="1600" b="0" dirty="0" err="1"/>
              <a:t>на</a:t>
            </a:r>
            <a:r>
              <a:rPr lang="en-US" sz="1600" b="0" dirty="0"/>
              <a:t> </a:t>
            </a:r>
            <a:r>
              <a:rPr lang="en-US" sz="1600" b="0" dirty="0" err="1"/>
              <a:t>насочени</a:t>
            </a:r>
            <a:r>
              <a:rPr lang="en-US" sz="1600" b="0" dirty="0"/>
              <a:t> </a:t>
            </a:r>
            <a:r>
              <a:rPr lang="en-US" sz="1600" b="0" dirty="0" err="1"/>
              <a:t>линии</a:t>
            </a:r>
            <a:r>
              <a:rPr lang="en-US" sz="1600" b="0" dirty="0"/>
              <a:t> и </a:t>
            </a:r>
            <a:r>
              <a:rPr lang="en-US" sz="1600" b="0" dirty="0" err="1"/>
              <a:t>текстури</a:t>
            </a:r>
            <a:r>
              <a:rPr lang="en-US" sz="1600" b="0" dirty="0"/>
              <a:t>. </a:t>
            </a:r>
            <a:r>
              <a:rPr lang="en-US" sz="1600" b="0" dirty="0" err="1"/>
              <a:t>Филтрите</a:t>
            </a:r>
            <a:r>
              <a:rPr lang="en-US" sz="1600" b="0" dirty="0"/>
              <a:t> </a:t>
            </a:r>
            <a:r>
              <a:rPr lang="en-US" sz="1600" b="0" dirty="0" err="1"/>
              <a:t>се</a:t>
            </a:r>
            <a:r>
              <a:rPr lang="en-US" sz="1600" b="0" dirty="0"/>
              <a:t> </a:t>
            </a:r>
            <a:r>
              <a:rPr lang="en-US" sz="1600" b="0" dirty="0" err="1"/>
              <a:t>дефинираат</a:t>
            </a:r>
            <a:r>
              <a:rPr lang="en-US" sz="1600" b="0" dirty="0"/>
              <a:t> </a:t>
            </a:r>
            <a:r>
              <a:rPr lang="en-US" sz="1600" b="0" dirty="0" err="1"/>
              <a:t>со</a:t>
            </a:r>
            <a:r>
              <a:rPr lang="en-US" sz="1600" b="0" dirty="0"/>
              <a:t> </a:t>
            </a:r>
            <a:r>
              <a:rPr lang="en-US" sz="1600" b="0" dirty="0" err="1"/>
              <a:t>одредена</a:t>
            </a:r>
            <a:r>
              <a:rPr lang="en-US" sz="1600" b="0" dirty="0"/>
              <a:t> </a:t>
            </a:r>
            <a:r>
              <a:rPr lang="en-US" sz="1600" b="0" dirty="0" err="1"/>
              <a:t>фреквенција</a:t>
            </a:r>
            <a:r>
              <a:rPr lang="en-US" sz="1600" b="0" dirty="0"/>
              <a:t> и </a:t>
            </a:r>
            <a:r>
              <a:rPr lang="en-US" sz="1600" b="0" dirty="0" err="1"/>
              <a:t>ориентација</a:t>
            </a:r>
            <a:r>
              <a:rPr lang="en-US" sz="1600" b="0" dirty="0"/>
              <a:t> (0°, 45°, 90° и </a:t>
            </a:r>
            <a:r>
              <a:rPr lang="en-US" sz="1600" b="0" dirty="0" err="1"/>
              <a:t>сл</a:t>
            </a:r>
            <a:r>
              <a:rPr lang="en-US" sz="1600" b="0" dirty="0"/>
              <a:t>.). </a:t>
            </a:r>
            <a:r>
              <a:rPr lang="en-US" sz="1600" b="0" dirty="0" err="1"/>
              <a:t>Резултатите</a:t>
            </a:r>
            <a:r>
              <a:rPr lang="en-US" sz="1600" b="0" dirty="0"/>
              <a:t> </a:t>
            </a:r>
            <a:r>
              <a:rPr lang="en-US" sz="1600" b="0" dirty="0" err="1"/>
              <a:t>покажуваат</a:t>
            </a:r>
            <a:r>
              <a:rPr lang="en-US" sz="1600" b="0" dirty="0"/>
              <a:t> </a:t>
            </a:r>
            <a:r>
              <a:rPr lang="en-US" sz="1600" b="0" dirty="0" err="1"/>
              <a:t>колку</a:t>
            </a:r>
            <a:r>
              <a:rPr lang="en-US" sz="1600" b="0" dirty="0"/>
              <a:t> </a:t>
            </a:r>
            <a:r>
              <a:rPr lang="en-US" sz="1600" b="0" dirty="0" err="1"/>
              <a:t>силно</a:t>
            </a:r>
            <a:r>
              <a:rPr lang="en-US" sz="1600" b="0" dirty="0"/>
              <a:t> </a:t>
            </a:r>
            <a:r>
              <a:rPr lang="en-US" sz="1600" b="0" dirty="0" err="1"/>
              <a:t>текстурата</a:t>
            </a:r>
            <a:r>
              <a:rPr lang="en-US" sz="1600" b="0" dirty="0"/>
              <a:t> </a:t>
            </a:r>
            <a:r>
              <a:rPr lang="en-US" sz="1600" b="0" dirty="0" err="1"/>
              <a:t>резонира</a:t>
            </a:r>
            <a:r>
              <a:rPr lang="en-US" sz="1600" b="0" dirty="0"/>
              <a:t> </a:t>
            </a:r>
            <a:r>
              <a:rPr lang="en-US" sz="1600" b="0" dirty="0" err="1"/>
              <a:t>со</a:t>
            </a:r>
            <a:r>
              <a:rPr lang="en-US" sz="1600" b="0" dirty="0"/>
              <a:t> </a:t>
            </a:r>
            <a:r>
              <a:rPr lang="en-US" sz="1600" b="0" dirty="0" err="1"/>
              <a:t>дадената</a:t>
            </a:r>
            <a:r>
              <a:rPr lang="en-US" sz="1600" b="0" dirty="0"/>
              <a:t> </a:t>
            </a:r>
            <a:r>
              <a:rPr lang="en-US" sz="1600" b="0" dirty="0" err="1"/>
              <a:t>насока</a:t>
            </a:r>
            <a:r>
              <a:rPr lang="en-US" sz="1600" b="0" dirty="0"/>
              <a:t> и </a:t>
            </a:r>
            <a:r>
              <a:rPr lang="en-US" sz="1600" b="0" dirty="0" err="1"/>
              <a:t>фреквенција</a:t>
            </a:r>
            <a:r>
              <a:rPr lang="en-US" sz="1600" b="0" dirty="0"/>
              <a:t>. </a:t>
            </a:r>
            <a:r>
              <a:rPr lang="en-US" sz="1600" b="0" dirty="0" err="1"/>
              <a:t>Применливи</a:t>
            </a:r>
            <a:r>
              <a:rPr lang="en-US" sz="1600" b="0" dirty="0"/>
              <a:t> </a:t>
            </a:r>
            <a:r>
              <a:rPr lang="en-US" sz="1600" b="0" dirty="0" err="1"/>
              <a:t>се</a:t>
            </a:r>
            <a:r>
              <a:rPr lang="en-US" sz="1600" b="0" dirty="0"/>
              <a:t> </a:t>
            </a:r>
            <a:r>
              <a:rPr lang="en-US" sz="1600" b="0" dirty="0" err="1"/>
              <a:t>за</a:t>
            </a:r>
            <a:r>
              <a:rPr lang="en-US" sz="1600" b="0" dirty="0"/>
              <a:t> </a:t>
            </a:r>
            <a:r>
              <a:rPr lang="en-US" sz="1600" b="0" dirty="0" err="1"/>
              <a:t>анализа</a:t>
            </a:r>
            <a:r>
              <a:rPr lang="en-US" sz="1600" b="0" dirty="0"/>
              <a:t> </a:t>
            </a:r>
            <a:r>
              <a:rPr lang="en-US" sz="1600" b="0" dirty="0" err="1"/>
              <a:t>на</a:t>
            </a:r>
            <a:r>
              <a:rPr lang="en-US" sz="1600" b="0" dirty="0"/>
              <a:t> </a:t>
            </a:r>
            <a:r>
              <a:rPr lang="en-US" sz="1600" b="0" dirty="0" err="1"/>
              <a:t>ткаенини</a:t>
            </a:r>
            <a:r>
              <a:rPr lang="en-US" sz="1600" b="0" dirty="0"/>
              <a:t>, </a:t>
            </a:r>
            <a:r>
              <a:rPr lang="en-US" sz="1600" b="0" dirty="0" err="1"/>
              <a:t>архитектонски</a:t>
            </a:r>
            <a:r>
              <a:rPr lang="en-US" sz="1600" b="0" dirty="0"/>
              <a:t> </a:t>
            </a:r>
            <a:r>
              <a:rPr lang="en-US" sz="1600" b="0" dirty="0" err="1"/>
              <a:t>структури</a:t>
            </a:r>
            <a:r>
              <a:rPr lang="en-US" sz="1600" b="0" dirty="0"/>
              <a:t> и </a:t>
            </a:r>
            <a:r>
              <a:rPr lang="en-US" sz="1600" b="0" dirty="0" err="1"/>
              <a:t>повторувачки</a:t>
            </a:r>
            <a:r>
              <a:rPr lang="en-US" sz="1600" b="0" dirty="0"/>
              <a:t> </a:t>
            </a:r>
            <a:r>
              <a:rPr lang="en-US" sz="1600" b="0" dirty="0" err="1"/>
              <a:t>шари</a:t>
            </a:r>
            <a:r>
              <a:rPr lang="en-US" sz="1600" b="0" dirty="0"/>
              <a:t>.</a:t>
            </a:r>
          </a:p>
          <a:p>
            <a:endParaRPr lang="en-US" sz="1000" b="0" dirty="0">
              <a:solidFill>
                <a:schemeClr val="tx1">
                  <a:lumMod val="85000"/>
                  <a:lumOff val="15000"/>
                </a:schemeClr>
              </a:solidFill>
            </a:endParaRPr>
          </a:p>
        </p:txBody>
      </p:sp>
      <p:pic>
        <p:nvPicPr>
          <p:cNvPr id="17" name="Content Placeholder 16" descr="A red and blue squares&#10;&#10;AI-generated content may be incorrect.">
            <a:extLst>
              <a:ext uri="{FF2B5EF4-FFF2-40B4-BE49-F238E27FC236}">
                <a16:creationId xmlns:a16="http://schemas.microsoft.com/office/drawing/2014/main" id="{413F0235-E856-F2E6-EA28-95712D5D5545}"/>
              </a:ext>
            </a:extLst>
          </p:cNvPr>
          <p:cNvPicPr>
            <a:picLocks noGrp="1" noChangeAspect="1"/>
          </p:cNvPicPr>
          <p:nvPr>
            <p:ph sz="quarter" idx="19"/>
          </p:nvPr>
        </p:nvPicPr>
        <p:blipFill>
          <a:blip r:embed="rId3"/>
          <a:stretch>
            <a:fillRect/>
          </a:stretch>
        </p:blipFill>
        <p:spPr>
          <a:xfrm>
            <a:off x="7369969" y="1646238"/>
            <a:ext cx="4160837" cy="4160837"/>
          </a:xfrm>
        </p:spPr>
      </p:pic>
    </p:spTree>
    <p:extLst>
      <p:ext uri="{BB962C8B-B14F-4D97-AF65-F5344CB8AC3E}">
        <p14:creationId xmlns:p14="http://schemas.microsoft.com/office/powerpoint/2010/main" val="311154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ollage of images of a person's body&#10;&#10;AI-generated content may be incorrect.">
            <a:extLst>
              <a:ext uri="{FF2B5EF4-FFF2-40B4-BE49-F238E27FC236}">
                <a16:creationId xmlns:a16="http://schemas.microsoft.com/office/drawing/2014/main" id="{061A8FD7-BC09-B16E-DB07-0EF4C44FBE8A}"/>
              </a:ext>
            </a:extLst>
          </p:cNvPr>
          <p:cNvPicPr>
            <a:picLocks noChangeAspect="1"/>
          </p:cNvPicPr>
          <p:nvPr/>
        </p:nvPicPr>
        <p:blipFill>
          <a:blip r:embed="rId3"/>
          <a:stretch>
            <a:fillRect/>
          </a:stretch>
        </p:blipFill>
        <p:spPr>
          <a:xfrm>
            <a:off x="538162" y="1076325"/>
            <a:ext cx="11115675" cy="4705350"/>
          </a:xfrm>
          <a:prstGeom prst="rect">
            <a:avLst/>
          </a:prstGeom>
        </p:spPr>
      </p:pic>
    </p:spTree>
    <p:extLst>
      <p:ext uri="{BB962C8B-B14F-4D97-AF65-F5344CB8AC3E}">
        <p14:creationId xmlns:p14="http://schemas.microsoft.com/office/powerpoint/2010/main" val="123070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2769-08DE-E62F-163A-27A5442A9FFA}"/>
              </a:ext>
            </a:extLst>
          </p:cNvPr>
          <p:cNvSpPr>
            <a:spLocks noGrp="1"/>
          </p:cNvSpPr>
          <p:nvPr>
            <p:ph type="title"/>
          </p:nvPr>
        </p:nvSpPr>
        <p:spPr/>
        <p:txBody>
          <a:bodyPr vert="horz" lIns="109728" tIns="109728" rIns="109728" bIns="91440" rtlCol="0" anchor="ctr">
            <a:normAutofit/>
          </a:bodyPr>
          <a:lstStyle/>
          <a:p>
            <a:pPr>
              <a:lnSpc>
                <a:spcPct val="150000"/>
              </a:lnSpc>
            </a:pPr>
            <a:r>
              <a:rPr lang="en-US" sz="3600" dirty="0" err="1"/>
              <a:t>Ентропија</a:t>
            </a:r>
            <a:r>
              <a:rPr lang="en-US" sz="3600" dirty="0"/>
              <a:t> (Entropy)</a:t>
            </a:r>
          </a:p>
        </p:txBody>
      </p:sp>
      <p:sp>
        <p:nvSpPr>
          <p:cNvPr id="4" name="Content Placeholder 3">
            <a:extLst>
              <a:ext uri="{FF2B5EF4-FFF2-40B4-BE49-F238E27FC236}">
                <a16:creationId xmlns:a16="http://schemas.microsoft.com/office/drawing/2014/main" id="{9858192F-9F8D-529E-541C-30924EEF4B23}"/>
              </a:ext>
            </a:extLst>
          </p:cNvPr>
          <p:cNvSpPr>
            <a:spLocks noGrp="1"/>
          </p:cNvSpPr>
          <p:nvPr>
            <p:ph sz="quarter" idx="18"/>
          </p:nvPr>
        </p:nvSpPr>
        <p:spPr>
          <a:xfrm>
            <a:off x="1542563" y="2590800"/>
            <a:ext cx="4553437" cy="3718557"/>
          </a:xfrm>
        </p:spPr>
        <p:txBody>
          <a:bodyPr vert="horz" lIns="109728" tIns="109728" rIns="109728" bIns="91440" rtlCol="0" anchor="t">
            <a:normAutofit fontScale="92500" lnSpcReduction="20000"/>
          </a:bodyPr>
          <a:lstStyle/>
          <a:p>
            <a:pPr>
              <a:lnSpc>
                <a:spcPct val="130000"/>
              </a:lnSpc>
            </a:pPr>
            <a:r>
              <a:rPr lang="en-US" sz="1600" dirty="0" err="1"/>
              <a:t>Ентропијата</a:t>
            </a:r>
            <a:r>
              <a:rPr lang="en-US" sz="1600" dirty="0"/>
              <a:t> </a:t>
            </a:r>
            <a:r>
              <a:rPr lang="en-US" sz="1600" dirty="0" err="1"/>
              <a:t>ја</a:t>
            </a:r>
            <a:r>
              <a:rPr lang="en-US" sz="1600" dirty="0"/>
              <a:t> </a:t>
            </a:r>
            <a:r>
              <a:rPr lang="en-US" sz="1600" dirty="0" err="1"/>
              <a:t>мери</a:t>
            </a:r>
            <a:r>
              <a:rPr lang="en-US" sz="1600" dirty="0"/>
              <a:t> </a:t>
            </a:r>
            <a:r>
              <a:rPr lang="en-US" sz="1600" dirty="0" err="1"/>
              <a:t>неизвесноста</a:t>
            </a:r>
            <a:r>
              <a:rPr lang="en-US" sz="1600" dirty="0"/>
              <a:t> и </a:t>
            </a:r>
            <a:r>
              <a:rPr lang="en-US" sz="1600" dirty="0" err="1"/>
              <a:t>хаотичноста</a:t>
            </a:r>
            <a:r>
              <a:rPr lang="en-US" sz="1600" dirty="0"/>
              <a:t> </a:t>
            </a:r>
            <a:r>
              <a:rPr lang="en-US" sz="1600" dirty="0" err="1"/>
              <a:t>во</a:t>
            </a:r>
            <a:r>
              <a:rPr lang="en-US" sz="1600" dirty="0"/>
              <a:t> </a:t>
            </a:r>
            <a:r>
              <a:rPr lang="en-US" sz="1600" dirty="0" err="1"/>
              <a:t>распределбата</a:t>
            </a:r>
            <a:r>
              <a:rPr lang="en-US" sz="1600" dirty="0"/>
              <a:t> </a:t>
            </a:r>
            <a:r>
              <a:rPr lang="en-US" sz="1600" dirty="0" err="1"/>
              <a:t>на</a:t>
            </a:r>
            <a:r>
              <a:rPr lang="en-US" sz="1600" dirty="0"/>
              <a:t> </a:t>
            </a:r>
            <a:r>
              <a:rPr lang="en-US" sz="1600" dirty="0" err="1"/>
              <a:t>пиксел</a:t>
            </a:r>
            <a:r>
              <a:rPr lang="en-US" sz="1600" dirty="0"/>
              <a:t> </a:t>
            </a:r>
            <a:r>
              <a:rPr lang="en-US" sz="1600" dirty="0" err="1"/>
              <a:t>вредностите</a:t>
            </a:r>
            <a:r>
              <a:rPr lang="en-US" sz="1600" dirty="0"/>
              <a:t> </a:t>
            </a:r>
            <a:r>
              <a:rPr lang="en-US" sz="1600" dirty="0" err="1"/>
              <a:t>во</a:t>
            </a:r>
            <a:r>
              <a:rPr lang="en-US" sz="1600" dirty="0"/>
              <a:t> </a:t>
            </a:r>
            <a:r>
              <a:rPr lang="en-US" sz="1600" dirty="0" err="1"/>
              <a:t>слика</a:t>
            </a:r>
            <a:r>
              <a:rPr lang="en-US" sz="1600" dirty="0"/>
              <a:t>. </a:t>
            </a:r>
            <a:r>
              <a:rPr lang="en-US" sz="1600" dirty="0" err="1"/>
              <a:t>Таа</a:t>
            </a:r>
            <a:r>
              <a:rPr lang="en-US" sz="1600" dirty="0"/>
              <a:t> </a:t>
            </a:r>
            <a:r>
              <a:rPr lang="en-US" sz="1600" dirty="0" err="1"/>
              <a:t>се</a:t>
            </a:r>
            <a:r>
              <a:rPr lang="en-US" sz="1600" dirty="0"/>
              <a:t> </a:t>
            </a:r>
            <a:r>
              <a:rPr lang="en-US" sz="1600" dirty="0" err="1"/>
              <a:t>базира</a:t>
            </a:r>
            <a:r>
              <a:rPr lang="en-US" sz="1600" dirty="0"/>
              <a:t> </a:t>
            </a:r>
            <a:r>
              <a:rPr lang="en-US" sz="1600" dirty="0" err="1"/>
              <a:t>на</a:t>
            </a:r>
            <a:r>
              <a:rPr lang="en-US" sz="1600" dirty="0"/>
              <a:t> </a:t>
            </a:r>
            <a:r>
              <a:rPr lang="en-US" sz="1600" dirty="0" err="1"/>
              <a:t>теоријата</a:t>
            </a:r>
            <a:r>
              <a:rPr lang="en-US" sz="1600" dirty="0"/>
              <a:t> </a:t>
            </a:r>
            <a:r>
              <a:rPr lang="en-US" sz="1600" dirty="0" err="1"/>
              <a:t>на</a:t>
            </a:r>
            <a:r>
              <a:rPr lang="en-US" sz="1600" dirty="0"/>
              <a:t> </a:t>
            </a:r>
            <a:r>
              <a:rPr lang="en-US" sz="1600" dirty="0" err="1"/>
              <a:t>информации</a:t>
            </a:r>
            <a:r>
              <a:rPr lang="en-US" sz="1600" dirty="0"/>
              <a:t> и </a:t>
            </a:r>
            <a:r>
              <a:rPr lang="en-US" sz="1600" dirty="0" err="1"/>
              <a:t>покажува</a:t>
            </a:r>
            <a:r>
              <a:rPr lang="en-US" sz="1600" dirty="0"/>
              <a:t> </a:t>
            </a:r>
            <a:r>
              <a:rPr lang="en-US" sz="1600" dirty="0" err="1"/>
              <a:t>колку</a:t>
            </a:r>
            <a:r>
              <a:rPr lang="en-US" sz="1600" dirty="0"/>
              <a:t> е </a:t>
            </a:r>
            <a:r>
              <a:rPr lang="en-US" sz="1600" dirty="0" err="1"/>
              <a:t>сложена</a:t>
            </a:r>
            <a:r>
              <a:rPr lang="en-US" sz="1600" dirty="0"/>
              <a:t> </a:t>
            </a:r>
            <a:r>
              <a:rPr lang="en-US" sz="1600" dirty="0" err="1"/>
              <a:t>или</a:t>
            </a:r>
            <a:r>
              <a:rPr lang="en-US" sz="1600" dirty="0"/>
              <a:t> </a:t>
            </a:r>
            <a:r>
              <a:rPr lang="en-US" sz="1600" dirty="0" err="1"/>
              <a:t>едноставна</a:t>
            </a:r>
            <a:r>
              <a:rPr lang="en-US" sz="1600" dirty="0"/>
              <a:t> </a:t>
            </a:r>
            <a:r>
              <a:rPr lang="en-US" sz="1600" dirty="0" err="1"/>
              <a:t>текстурата</a:t>
            </a:r>
            <a:r>
              <a:rPr lang="en-US" sz="1600" dirty="0"/>
              <a:t>. </a:t>
            </a:r>
            <a:r>
              <a:rPr lang="en-US" sz="1600" dirty="0" err="1"/>
              <a:t>Ниска</a:t>
            </a:r>
            <a:r>
              <a:rPr lang="en-US" sz="1600" dirty="0"/>
              <a:t> </a:t>
            </a:r>
            <a:r>
              <a:rPr lang="en-US" sz="1600" dirty="0" err="1"/>
              <a:t>ентропија</a:t>
            </a:r>
            <a:r>
              <a:rPr lang="en-US" sz="1600" dirty="0"/>
              <a:t> </a:t>
            </a:r>
            <a:r>
              <a:rPr lang="en-US" sz="1600" dirty="0" err="1"/>
              <a:t>се</a:t>
            </a:r>
            <a:r>
              <a:rPr lang="en-US" sz="1600" dirty="0"/>
              <a:t> </a:t>
            </a:r>
            <a:r>
              <a:rPr lang="en-US" sz="1600" dirty="0" err="1"/>
              <a:t>јавува</a:t>
            </a:r>
            <a:r>
              <a:rPr lang="en-US" sz="1600" dirty="0"/>
              <a:t> </a:t>
            </a:r>
            <a:r>
              <a:rPr lang="en-US" sz="1600" dirty="0" err="1"/>
              <a:t>кај</a:t>
            </a:r>
            <a:r>
              <a:rPr lang="en-US" sz="1600" dirty="0"/>
              <a:t> </a:t>
            </a:r>
            <a:r>
              <a:rPr lang="en-US" sz="1600" dirty="0" err="1"/>
              <a:t>еднолични</a:t>
            </a:r>
            <a:r>
              <a:rPr lang="en-US" sz="1600" dirty="0"/>
              <a:t> </a:t>
            </a:r>
            <a:r>
              <a:rPr lang="en-US" sz="1600" dirty="0" err="1"/>
              <a:t>слики</a:t>
            </a:r>
            <a:r>
              <a:rPr lang="en-US" sz="1600" dirty="0"/>
              <a:t> </a:t>
            </a:r>
            <a:r>
              <a:rPr lang="en-US" sz="1600" dirty="0" err="1"/>
              <a:t>со</a:t>
            </a:r>
            <a:r>
              <a:rPr lang="en-US" sz="1600" dirty="0"/>
              <a:t> </a:t>
            </a:r>
            <a:r>
              <a:rPr lang="en-US" sz="1600" dirty="0" err="1"/>
              <a:t>малку</a:t>
            </a:r>
            <a:r>
              <a:rPr lang="en-US" sz="1600" dirty="0"/>
              <a:t> </a:t>
            </a:r>
            <a:r>
              <a:rPr lang="en-US" sz="1600" dirty="0" err="1"/>
              <a:t>детали</a:t>
            </a:r>
            <a:r>
              <a:rPr lang="en-US" sz="1600" dirty="0"/>
              <a:t>, </a:t>
            </a:r>
            <a:r>
              <a:rPr lang="en-US" sz="1600" dirty="0" err="1"/>
              <a:t>додека</a:t>
            </a:r>
            <a:r>
              <a:rPr lang="en-US" sz="1600" dirty="0"/>
              <a:t> </a:t>
            </a:r>
            <a:r>
              <a:rPr lang="en-US" sz="1600" dirty="0" err="1"/>
              <a:t>висока</a:t>
            </a:r>
            <a:r>
              <a:rPr lang="en-US" sz="1600" dirty="0"/>
              <a:t> </a:t>
            </a:r>
            <a:r>
              <a:rPr lang="en-US" sz="1600" dirty="0" err="1"/>
              <a:t>ентропија</a:t>
            </a:r>
            <a:r>
              <a:rPr lang="en-US" sz="1600" dirty="0"/>
              <a:t> </a:t>
            </a:r>
            <a:r>
              <a:rPr lang="en-US" sz="1600" dirty="0" err="1"/>
              <a:t>се</a:t>
            </a:r>
            <a:r>
              <a:rPr lang="en-US" sz="1600" dirty="0"/>
              <a:t> </a:t>
            </a:r>
            <a:r>
              <a:rPr lang="en-US" sz="1600" dirty="0" err="1"/>
              <a:t>јавува</a:t>
            </a:r>
            <a:r>
              <a:rPr lang="en-US" sz="1600" dirty="0"/>
              <a:t> </a:t>
            </a:r>
            <a:r>
              <a:rPr lang="en-US" sz="1600" dirty="0" err="1"/>
              <a:t>кај</a:t>
            </a:r>
            <a:r>
              <a:rPr lang="en-US" sz="1600" dirty="0"/>
              <a:t> </a:t>
            </a:r>
            <a:r>
              <a:rPr lang="en-US" sz="1600" dirty="0" err="1"/>
              <a:t>слики</a:t>
            </a:r>
            <a:r>
              <a:rPr lang="en-US" sz="1600" dirty="0"/>
              <a:t> </a:t>
            </a:r>
            <a:r>
              <a:rPr lang="en-US" sz="1600" dirty="0" err="1"/>
              <a:t>со</a:t>
            </a:r>
            <a:r>
              <a:rPr lang="en-US" sz="1600" dirty="0"/>
              <a:t> </a:t>
            </a:r>
            <a:r>
              <a:rPr lang="en-US" sz="1600" dirty="0" err="1"/>
              <a:t>богати</a:t>
            </a:r>
            <a:r>
              <a:rPr lang="en-US" sz="1600" dirty="0"/>
              <a:t> </a:t>
            </a:r>
            <a:r>
              <a:rPr lang="en-US" sz="1600" dirty="0" err="1"/>
              <a:t>детали</a:t>
            </a:r>
            <a:r>
              <a:rPr lang="en-US" sz="1600" dirty="0"/>
              <a:t> и </a:t>
            </a:r>
            <a:r>
              <a:rPr lang="en-US" sz="1600" dirty="0" err="1"/>
              <a:t>разновидност</a:t>
            </a:r>
            <a:r>
              <a:rPr lang="en-US" sz="1600" dirty="0"/>
              <a:t>. </a:t>
            </a:r>
            <a:r>
              <a:rPr lang="en-US" sz="1600" dirty="0" err="1"/>
              <a:t>Оваа</a:t>
            </a:r>
            <a:r>
              <a:rPr lang="en-US" sz="1600" dirty="0"/>
              <a:t> </a:t>
            </a:r>
            <a:r>
              <a:rPr lang="en-US" sz="1600" dirty="0" err="1"/>
              <a:t>мерка</a:t>
            </a:r>
            <a:r>
              <a:rPr lang="en-US" sz="1600" dirty="0"/>
              <a:t> </a:t>
            </a:r>
            <a:r>
              <a:rPr lang="en-US" sz="1600" dirty="0" err="1"/>
              <a:t>се</a:t>
            </a:r>
            <a:r>
              <a:rPr lang="en-US" sz="1600" dirty="0"/>
              <a:t> </a:t>
            </a:r>
            <a:r>
              <a:rPr lang="en-US" sz="1600" dirty="0" err="1"/>
              <a:t>користи</a:t>
            </a:r>
            <a:r>
              <a:rPr lang="en-US" sz="1600" dirty="0"/>
              <a:t> </a:t>
            </a:r>
            <a:r>
              <a:rPr lang="en-US" sz="1600" dirty="0" err="1"/>
              <a:t>за</a:t>
            </a:r>
            <a:r>
              <a:rPr lang="en-US" sz="1600" dirty="0"/>
              <a:t> </a:t>
            </a:r>
            <a:r>
              <a:rPr lang="en-US" sz="1600" dirty="0" err="1"/>
              <a:t>анализа</a:t>
            </a:r>
            <a:r>
              <a:rPr lang="en-US" sz="1600" dirty="0"/>
              <a:t> </a:t>
            </a:r>
            <a:r>
              <a:rPr lang="en-US" sz="1600" dirty="0" err="1"/>
              <a:t>на</a:t>
            </a:r>
            <a:r>
              <a:rPr lang="en-US" sz="1600" dirty="0"/>
              <a:t> </a:t>
            </a:r>
            <a:r>
              <a:rPr lang="en-US" sz="1600" dirty="0" err="1"/>
              <a:t>сложеноста</a:t>
            </a:r>
            <a:r>
              <a:rPr lang="en-US" sz="1600" dirty="0"/>
              <a:t>, </a:t>
            </a:r>
            <a:r>
              <a:rPr lang="en-US" sz="1600" dirty="0" err="1"/>
              <a:t>оптимизација</a:t>
            </a:r>
            <a:r>
              <a:rPr lang="en-US" sz="1600" dirty="0"/>
              <a:t> </a:t>
            </a:r>
            <a:r>
              <a:rPr lang="en-US" sz="1600" dirty="0" err="1"/>
              <a:t>на</a:t>
            </a:r>
            <a:r>
              <a:rPr lang="en-US" sz="1600" dirty="0"/>
              <a:t> </a:t>
            </a:r>
            <a:r>
              <a:rPr lang="en-US" sz="1600" dirty="0" err="1"/>
              <a:t>алгоритми</a:t>
            </a:r>
            <a:r>
              <a:rPr lang="en-US" sz="1600" dirty="0"/>
              <a:t> и </a:t>
            </a:r>
            <a:r>
              <a:rPr lang="en-US" sz="1600" dirty="0" err="1"/>
              <a:t>детекција</a:t>
            </a:r>
            <a:r>
              <a:rPr lang="en-US" sz="1600" dirty="0"/>
              <a:t> </a:t>
            </a:r>
            <a:r>
              <a:rPr lang="en-US" sz="1600" dirty="0" err="1"/>
              <a:t>на</a:t>
            </a:r>
            <a:r>
              <a:rPr lang="en-US" sz="1600" dirty="0"/>
              <a:t> </a:t>
            </a:r>
            <a:r>
              <a:rPr lang="en-US" sz="1600" dirty="0" err="1"/>
              <a:t>аномалии</a:t>
            </a:r>
            <a:r>
              <a:rPr lang="en-US" sz="1600" dirty="0"/>
              <a:t>.</a:t>
            </a:r>
          </a:p>
          <a:p>
            <a:pPr>
              <a:lnSpc>
                <a:spcPct val="130000"/>
              </a:lnSpc>
            </a:pPr>
            <a:endParaRPr lang="en-US" sz="1000" dirty="0"/>
          </a:p>
        </p:txBody>
      </p:sp>
      <p:pic>
        <p:nvPicPr>
          <p:cNvPr id="6" name="Content Placeholder 5" descr="A collage of a room with a fireplace and a chair&#10;&#10;AI-generated content may be incorrect.">
            <a:extLst>
              <a:ext uri="{FF2B5EF4-FFF2-40B4-BE49-F238E27FC236}">
                <a16:creationId xmlns:a16="http://schemas.microsoft.com/office/drawing/2014/main" id="{5747E5F5-DB5B-F1FE-1214-7EA896463FA3}"/>
              </a:ext>
            </a:extLst>
          </p:cNvPr>
          <p:cNvPicPr>
            <a:picLocks noGrp="1" noChangeAspect="1"/>
          </p:cNvPicPr>
          <p:nvPr>
            <p:ph sz="quarter" idx="17"/>
          </p:nvPr>
        </p:nvPicPr>
        <p:blipFill>
          <a:blip r:embed="rId3"/>
          <a:stretch>
            <a:fillRect/>
          </a:stretch>
        </p:blipFill>
        <p:spPr>
          <a:xfrm>
            <a:off x="6243436" y="2590800"/>
            <a:ext cx="5305645" cy="3535833"/>
          </a:xfrm>
          <a:prstGeom prst="rect">
            <a:avLst/>
          </a:prstGeom>
        </p:spPr>
      </p:pic>
    </p:spTree>
    <p:extLst>
      <p:ext uri="{BB962C8B-B14F-4D97-AF65-F5344CB8AC3E}">
        <p14:creationId xmlns:p14="http://schemas.microsoft.com/office/powerpoint/2010/main" val="4065057152"/>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3.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{B33E0071-B9AD-44C9-8E1E-4FCAB2A6F6A1}tf56000440_win32</Template>
  <TotalTime>258</TotalTime>
  <Words>1040</Words>
  <Application>Microsoft Office PowerPoint</Application>
  <PresentationFormat>Widescreen</PresentationFormat>
  <Paragraphs>82</Paragraphs>
  <Slides>16</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Meiryo</vt:lpstr>
      <vt:lpstr>Arial</vt:lpstr>
      <vt:lpstr>Calibri</vt:lpstr>
      <vt:lpstr>Cambria Math</vt:lpstr>
      <vt:lpstr>Corbel</vt:lpstr>
      <vt:lpstr>Symbol</vt:lpstr>
      <vt:lpstr>Times New Roman</vt:lpstr>
      <vt:lpstr>Wingdings</vt:lpstr>
      <vt:lpstr>ShojiVTI</vt:lpstr>
      <vt:lpstr>Дескриптори за текстура </vt:lpstr>
      <vt:lpstr>ВОВЕД</vt:lpstr>
      <vt:lpstr>Цели и задачи</vt:lpstr>
      <vt:lpstr>PowerPoint Presentation</vt:lpstr>
      <vt:lpstr>Локална бинарна шема (LBP)</vt:lpstr>
      <vt:lpstr>GLCM (Gray-Level Co-occurrence Matrix)</vt:lpstr>
      <vt:lpstr>Gabor филтри</vt:lpstr>
      <vt:lpstr>PowerPoint Presentation</vt:lpstr>
      <vt:lpstr>Ентропија (Entropy)</vt:lpstr>
      <vt:lpstr>Дефиниција за ентропија</vt:lpstr>
      <vt:lpstr>PowerPoint Presentation</vt:lpstr>
      <vt:lpstr>Пресметка на сличност</vt:lpstr>
      <vt:lpstr>Евклидово растојание и Вкупно растојание</vt:lpstr>
      <vt:lpstr>Претворање во процентуална сличност</vt:lpstr>
      <vt:lpstr>Упатство за користење</vt:lpstr>
      <vt:lpstr>Заклучок и идна работа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Вуксанова Стефани</dc:creator>
  <cp:lastModifiedBy>Вуксанова Стефани</cp:lastModifiedBy>
  <cp:revision>2</cp:revision>
  <dcterms:created xsi:type="dcterms:W3CDTF">2025-02-02T12:28:50Z</dcterms:created>
  <dcterms:modified xsi:type="dcterms:W3CDTF">2025-02-02T16:46:53Z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