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ibre Franklin"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N4RHCYCkVlYgQ9pur26Qu2sIh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1" d="100"/>
          <a:sy n="101" d="100"/>
        </p:scale>
        <p:origin x="3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1ccc663c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1ccc663c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261ccc663c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1ccc663c9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1ccc663c9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61ccc663c9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cf9e45a6d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cf9e45a6d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9cf9e45a6d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cf9e45a6d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cf9e45a6d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9cf9e45a6d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1d652c6c5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61d652c6c5_3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61d652c6c5_3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cf9e45a6d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cf9e45a6d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9cf9e45a6d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61d652c6c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61d652c6c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261d652c6c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1d652c6c5_3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1d652c6c5_3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261d652c6c5_3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1ccc663c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1ccc663c9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261ccc663c9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cf9e45a6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cf9e45a6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29cf9e45a6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1ccc663c9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1ccc663c9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261ccc663c9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1ccc663c9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61ccc663c9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61ccc663c9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1ccc663c9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1ccc663c9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61ccc663c9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1ccc663c9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1ccc663c9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61ccc663c9_0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1ccc663c9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61ccc663c9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61ccc663c9_0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19" name="Google Shape;19;p5"/>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0" name="Google Shape;20;p5"/>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21" name="Google Shape;21;p5"/>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2" name="Google Shape;22;p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4" name="Google Shape;84;p1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5"/>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90" name="Google Shape;90;p1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28" name="Google Shape;28;p6"/>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31" name="Google Shape;31;p6"/>
          <p:cNvGrpSpPr/>
          <p:nvPr/>
        </p:nvGrpSpPr>
        <p:grpSpPr>
          <a:xfrm>
            <a:off x="752858" y="744469"/>
            <a:ext cx="10674117" cy="5349671"/>
            <a:chOff x="752858" y="744469"/>
            <a:chExt cx="10674117" cy="5349671"/>
          </a:xfrm>
        </p:grpSpPr>
        <p:sp>
          <p:nvSpPr>
            <p:cNvPr id="32" name="Google Shape;32;p6"/>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33" name="Google Shape;33;p6"/>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7" name="Google Shape;37;p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43" name="Google Shape;43;p8"/>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lt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lt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lt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lt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lt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lt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lt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8"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0" name="Google Shape;50;p9"/>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1" name="Google Shape;51;p9"/>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2"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2"/>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2"/>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7" name="Google Shape;67;p12"/>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8" name="Google Shape;68;p12"/>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12"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13"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3"/>
          <p:cNvSpPr>
            <a:spLocks noGrp="1"/>
          </p:cNvSpPr>
          <p:nvPr>
            <p:ph type="pic" idx="2"/>
          </p:nvPr>
        </p:nvSpPr>
        <p:spPr>
          <a:xfrm>
            <a:off x="5532120" y="0"/>
            <a:ext cx="6659880" cy="6857999"/>
          </a:xfrm>
          <a:prstGeom prst="rect">
            <a:avLst/>
          </a:prstGeom>
          <a:noFill/>
          <a:ln>
            <a:noFill/>
          </a:ln>
        </p:spPr>
      </p:sp>
      <p:sp>
        <p:nvSpPr>
          <p:cNvPr id="76" name="Google Shape;76;p13"/>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7" name="Google Shape;77;p13"/>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13"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4"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61ccc663c9_0_0"/>
          <p:cNvSpPr txBox="1">
            <a:spLocks noGrp="1"/>
          </p:cNvSpPr>
          <p:nvPr>
            <p:ph type="title"/>
          </p:nvPr>
        </p:nvSpPr>
        <p:spPr>
          <a:xfrm>
            <a:off x="1485900" y="2171700"/>
            <a:ext cx="9674700" cy="10350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dirty="0"/>
              <a:t>            </a:t>
            </a:r>
            <a:r>
              <a:rPr lang="en-US" sz="3600" b="1" i="1" u="sng"/>
              <a:t>RETIREMENT  ANALYSIS</a:t>
            </a:r>
            <a:br>
              <a:rPr lang="en-US" sz="3600" b="1" i="1" u="sng" dirty="0"/>
            </a:br>
            <a:r>
              <a:rPr lang="en-US" sz="3600" b="1" i="1" dirty="0"/>
              <a:t>			</a:t>
            </a:r>
            <a:r>
              <a:rPr lang="en-US" sz="3377" i="1" dirty="0"/>
              <a:t>2014-2021</a:t>
            </a:r>
            <a:endParaRPr sz="3377" i="1" dirty="0"/>
          </a:p>
        </p:txBody>
      </p:sp>
      <p:sp>
        <p:nvSpPr>
          <p:cNvPr id="99" name="Google Shape;99;g261ccc663c9_0_0"/>
          <p:cNvSpPr txBox="1">
            <a:spLocks noGrp="1"/>
          </p:cNvSpPr>
          <p:nvPr>
            <p:ph type="body" idx="1"/>
          </p:nvPr>
        </p:nvSpPr>
        <p:spPr>
          <a:xfrm>
            <a:off x="1485900" y="2668150"/>
            <a:ext cx="9983100" cy="3894000"/>
          </a:xfrm>
          <a:prstGeom prst="rect">
            <a:avLst/>
          </a:prstGeom>
        </p:spPr>
        <p:txBody>
          <a:bodyPr spcFirstLastPara="1" wrap="square" lIns="91425" tIns="45700" rIns="91425" bIns="45700" anchor="t" anchorCtr="0">
            <a:normAutofit/>
          </a:bodyPr>
          <a:lstStyle/>
          <a:p>
            <a:pPr marL="457200" lvl="0" indent="0" algn="l" rtl="0">
              <a:lnSpc>
                <a:spcPct val="115000"/>
              </a:lnSpc>
              <a:spcBef>
                <a:spcPts val="1200"/>
              </a:spcBef>
              <a:spcAft>
                <a:spcPts val="0"/>
              </a:spcAft>
              <a:buNone/>
            </a:pPr>
            <a:br>
              <a:rPr lang="en-US" sz="9600">
                <a:solidFill>
                  <a:srgbClr val="1D1C1D"/>
                </a:solidFill>
                <a:highlight>
                  <a:srgbClr val="F8F8F8"/>
                </a:highlight>
                <a:latin typeface="Arial"/>
                <a:ea typeface="Arial"/>
                <a:cs typeface="Arial"/>
                <a:sym typeface="Arial"/>
              </a:rPr>
            </a:br>
            <a:endParaRPr sz="9600">
              <a:solidFill>
                <a:srgbClr val="1D1C1D"/>
              </a:solidFill>
              <a:highlight>
                <a:srgbClr val="F8F8F8"/>
              </a:highlight>
              <a:latin typeface="Arial"/>
              <a:ea typeface="Arial"/>
              <a:cs typeface="Arial"/>
              <a:sym typeface="Arial"/>
            </a:endParaRPr>
          </a:p>
          <a:p>
            <a:pPr marL="0" lvl="0" indent="0" algn="l" rtl="0">
              <a:spcBef>
                <a:spcPts val="1200"/>
              </a:spcBef>
              <a:spcAft>
                <a:spcPts val="200"/>
              </a:spcAft>
              <a:buNone/>
            </a:pPr>
            <a:endParaRPr/>
          </a:p>
        </p:txBody>
      </p:sp>
      <p:sp>
        <p:nvSpPr>
          <p:cNvPr id="100" name="Google Shape;100;g261ccc663c9_0_0"/>
          <p:cNvSpPr txBox="1"/>
          <p:nvPr/>
        </p:nvSpPr>
        <p:spPr>
          <a:xfrm>
            <a:off x="3189950" y="3925000"/>
            <a:ext cx="6847200" cy="13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2"/>
                </a:solidFill>
                <a:latin typeface="Libre Franklin"/>
                <a:ea typeface="Libre Franklin"/>
                <a:cs typeface="Libre Franklin"/>
                <a:sym typeface="Libre Franklin"/>
              </a:rPr>
              <a:t>Swapna </a:t>
            </a:r>
            <a:r>
              <a:rPr lang="en-US" sz="2000" dirty="0" err="1">
                <a:solidFill>
                  <a:schemeClr val="dk2"/>
                </a:solidFill>
                <a:latin typeface="Libre Franklin"/>
                <a:ea typeface="Libre Franklin"/>
                <a:cs typeface="Libre Franklin"/>
                <a:sym typeface="Libre Franklin"/>
              </a:rPr>
              <a:t>Vuthpala</a:t>
            </a:r>
            <a:endParaRPr sz="2000" dirty="0">
              <a:solidFill>
                <a:schemeClr val="dk2"/>
              </a:solidFill>
              <a:latin typeface="Libre Franklin"/>
              <a:ea typeface="Libre Franklin"/>
              <a:cs typeface="Libre Franklin"/>
              <a:sym typeface="Libre Franklin"/>
            </a:endParaRPr>
          </a:p>
          <a:p>
            <a:pPr marL="0" lvl="0" indent="0" algn="l" rtl="0">
              <a:spcBef>
                <a:spcPts val="0"/>
              </a:spcBef>
              <a:spcAft>
                <a:spcPts val="0"/>
              </a:spcAft>
              <a:buNone/>
            </a:pPr>
            <a:r>
              <a:rPr lang="en-US" sz="2000" dirty="0">
                <a:solidFill>
                  <a:schemeClr val="dk2"/>
                </a:solidFill>
                <a:latin typeface="Libre Franklin"/>
                <a:ea typeface="Libre Franklin"/>
                <a:cs typeface="Libre Franklin"/>
                <a:sym typeface="Libre Franklin"/>
              </a:rPr>
              <a:t>	Braydon Nugent</a:t>
            </a:r>
            <a:endParaRPr sz="2000" dirty="0">
              <a:solidFill>
                <a:schemeClr val="dk2"/>
              </a:solidFill>
              <a:latin typeface="Libre Franklin"/>
              <a:ea typeface="Libre Franklin"/>
              <a:cs typeface="Libre Franklin"/>
              <a:sym typeface="Libre Franklin"/>
            </a:endParaRPr>
          </a:p>
          <a:p>
            <a:pPr marL="0" lvl="0" indent="0" algn="l" rtl="0">
              <a:spcBef>
                <a:spcPts val="0"/>
              </a:spcBef>
              <a:spcAft>
                <a:spcPts val="0"/>
              </a:spcAft>
              <a:buNone/>
            </a:pPr>
            <a:r>
              <a:rPr lang="en-US" sz="2000" dirty="0">
                <a:solidFill>
                  <a:schemeClr val="dk2"/>
                </a:solidFill>
                <a:latin typeface="Libre Franklin"/>
                <a:ea typeface="Libre Franklin"/>
                <a:cs typeface="Libre Franklin"/>
                <a:sym typeface="Libre Franklin"/>
              </a:rPr>
              <a:t>		   Gayan </a:t>
            </a:r>
            <a:r>
              <a:rPr lang="en-US" sz="2000" dirty="0" err="1">
                <a:solidFill>
                  <a:schemeClr val="dk2"/>
                </a:solidFill>
                <a:latin typeface="Libre Franklin"/>
                <a:ea typeface="Libre Franklin"/>
                <a:cs typeface="Libre Franklin"/>
                <a:sym typeface="Libre Franklin"/>
              </a:rPr>
              <a:t>DSilva</a:t>
            </a:r>
            <a:endParaRPr sz="2000" dirty="0">
              <a:solidFill>
                <a:schemeClr val="dk2"/>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61ccc663c9_0_85"/>
          <p:cNvSpPr txBox="1"/>
          <p:nvPr/>
        </p:nvSpPr>
        <p:spPr>
          <a:xfrm>
            <a:off x="1081350" y="305300"/>
            <a:ext cx="10029300" cy="7650000"/>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2900" b="1" dirty="0">
                <a:latin typeface="Libre Franklin"/>
                <a:ea typeface="Libre Franklin"/>
                <a:cs typeface="Libre Franklin"/>
                <a:sym typeface="Libre Franklin"/>
              </a:rPr>
              <a:t>Points of data</a:t>
            </a:r>
            <a:endParaRPr sz="2900" b="1" dirty="0">
              <a:latin typeface="Libre Franklin"/>
              <a:ea typeface="Libre Franklin"/>
              <a:cs typeface="Libre Franklin"/>
              <a:sym typeface="Libre Franklin"/>
            </a:endParaRPr>
          </a:p>
          <a:p>
            <a:pPr marL="285750" lvl="0" indent="-285750" algn="l" rtl="0">
              <a:spcBef>
                <a:spcPts val="0"/>
              </a:spcBef>
              <a:spcAft>
                <a:spcPts val="0"/>
              </a:spcAft>
              <a:buFont typeface="Arial" panose="020B0604020202020204" pitchFamily="34" charset="0"/>
              <a:buChar char="•"/>
            </a:pPr>
            <a:endParaRPr dirty="0">
              <a:latin typeface="Libre Franklin"/>
              <a:ea typeface="Libre Franklin"/>
              <a:cs typeface="Libre Franklin"/>
              <a:sym typeface="Libre Franklin"/>
            </a:endParaRPr>
          </a:p>
          <a:p>
            <a:pPr marL="285750" lvl="0" indent="-285750" algn="l" rtl="0">
              <a:spcBef>
                <a:spcPts val="0"/>
              </a:spcBef>
              <a:spcAft>
                <a:spcPts val="0"/>
              </a:spcAft>
              <a:buFont typeface="Arial" panose="020B0604020202020204" pitchFamily="34" charset="0"/>
              <a:buChar char="•"/>
            </a:pPr>
            <a:endParaRPr dirty="0">
              <a:latin typeface="Libre Franklin"/>
              <a:ea typeface="Libre Franklin"/>
              <a:cs typeface="Libre Franklin"/>
              <a:sym typeface="Libre Franklin"/>
            </a:endParaRPr>
          </a:p>
          <a:p>
            <a:pPr marL="342900" lvl="1" indent="-342900">
              <a:buClr>
                <a:schemeClr val="dk1"/>
              </a:buClr>
              <a:buSzPts val="1100"/>
              <a:buFont typeface="Arial" panose="020B0604020202020204" pitchFamily="34" charset="0"/>
              <a:buChar char="•"/>
            </a:pPr>
            <a:r>
              <a:rPr lang="en-US" sz="1900" dirty="0">
                <a:solidFill>
                  <a:schemeClr val="dk1"/>
                </a:solidFill>
                <a:latin typeface="Libre Franklin"/>
                <a:ea typeface="Libre Franklin"/>
                <a:cs typeface="Libre Franklin"/>
                <a:sym typeface="Libre Franklin"/>
              </a:rPr>
              <a:t>Our analysis of average retirement ages reveals distinct patterns across professions. Industries such as Financial and insurance services, electricity, gas, water and waste services, and Mining exhibit a consistent trend of early retirements. </a:t>
            </a:r>
            <a:endParaRPr sz="1900" dirty="0">
              <a:solidFill>
                <a:schemeClr val="dk1"/>
              </a:solidFill>
              <a:latin typeface="Libre Franklin"/>
              <a:ea typeface="Libre Franklin"/>
              <a:cs typeface="Libre Franklin"/>
              <a:sym typeface="Libre Franklin"/>
            </a:endParaRPr>
          </a:p>
          <a:p>
            <a:pPr marL="342900" lvl="0" indent="-342900" algn="l" rtl="0">
              <a:spcBef>
                <a:spcPts val="0"/>
              </a:spcBef>
              <a:spcAft>
                <a:spcPts val="0"/>
              </a:spcAft>
              <a:buClr>
                <a:schemeClr val="dk1"/>
              </a:buClr>
              <a:buSzPts val="1100"/>
              <a:buFont typeface="Arial" panose="020B0604020202020204" pitchFamily="34" charset="0"/>
              <a:buChar char="•"/>
            </a:pPr>
            <a:r>
              <a:rPr lang="en-US" sz="1900" dirty="0">
                <a:solidFill>
                  <a:schemeClr val="dk1"/>
                </a:solidFill>
                <a:latin typeface="Libre Franklin"/>
                <a:ea typeface="Libre Franklin"/>
                <a:cs typeface="Libre Franklin"/>
                <a:sym typeface="Libre Franklin"/>
              </a:rPr>
              <a:t>So, it means some of professions retire early compared to other professions. </a:t>
            </a:r>
            <a:endParaRPr sz="1900" dirty="0">
              <a:solidFill>
                <a:schemeClr val="dk1"/>
              </a:solidFill>
              <a:latin typeface="Libre Franklin"/>
              <a:ea typeface="Libre Franklin"/>
              <a:cs typeface="Libre Franklin"/>
              <a:sym typeface="Libre Franklin"/>
            </a:endParaRPr>
          </a:p>
          <a:p>
            <a:pPr marL="342900" lvl="0" indent="-342900" algn="l" rtl="0">
              <a:spcBef>
                <a:spcPts val="0"/>
              </a:spcBef>
              <a:spcAft>
                <a:spcPts val="0"/>
              </a:spcAft>
              <a:buClr>
                <a:schemeClr val="dk1"/>
              </a:buClr>
              <a:buSzPts val="1100"/>
              <a:buFont typeface="Arial" panose="020B0604020202020204" pitchFamily="34" charset="0"/>
              <a:buChar char="•"/>
            </a:pPr>
            <a:endParaRPr sz="1900" dirty="0">
              <a:solidFill>
                <a:schemeClr val="dk1"/>
              </a:solidFill>
              <a:latin typeface="Libre Franklin"/>
              <a:ea typeface="Libre Franklin"/>
              <a:cs typeface="Libre Franklin"/>
              <a:sym typeface="Libre Franklin"/>
            </a:endParaRPr>
          </a:p>
          <a:p>
            <a:pPr marL="342900" lvl="0" indent="-342900" algn="l" rtl="0">
              <a:spcBef>
                <a:spcPts val="0"/>
              </a:spcBef>
              <a:spcAft>
                <a:spcPts val="0"/>
              </a:spcAft>
              <a:buClr>
                <a:schemeClr val="dk1"/>
              </a:buClr>
              <a:buSzPts val="1100"/>
              <a:buFont typeface="Arial" panose="020B0604020202020204" pitchFamily="34" charset="0"/>
              <a:buChar char="•"/>
            </a:pPr>
            <a:r>
              <a:rPr lang="en-US" sz="1900" dirty="0">
                <a:solidFill>
                  <a:schemeClr val="dk1"/>
                </a:solidFill>
                <a:latin typeface="Libre Franklin"/>
                <a:ea typeface="Libre Franklin"/>
                <a:cs typeface="Libre Franklin"/>
                <a:sym typeface="Libre Franklin"/>
              </a:rPr>
              <a:t>Understanding these </a:t>
            </a:r>
            <a:r>
              <a:rPr lang="en-US" sz="1800" dirty="0">
                <a:solidFill>
                  <a:schemeClr val="dk1"/>
                </a:solidFill>
                <a:latin typeface="Libre Franklin"/>
                <a:ea typeface="Libre Franklin"/>
                <a:cs typeface="Libre Franklin"/>
                <a:sym typeface="Libre Franklin"/>
              </a:rPr>
              <a:t>patterns</a:t>
            </a:r>
            <a:r>
              <a:rPr lang="en-US" sz="1900" dirty="0">
                <a:solidFill>
                  <a:schemeClr val="dk1"/>
                </a:solidFill>
                <a:latin typeface="Libre Franklin"/>
                <a:ea typeface="Libre Franklin"/>
                <a:cs typeface="Libre Franklin"/>
                <a:sym typeface="Libre Franklin"/>
              </a:rPr>
              <a:t> is crucial for employers, policymakers, and individuals planning for their retirement. </a:t>
            </a:r>
            <a:endParaRPr sz="1900" dirty="0">
              <a:solidFill>
                <a:schemeClr val="dk1"/>
              </a:solidFill>
              <a:latin typeface="Libre Franklin"/>
              <a:ea typeface="Libre Franklin"/>
              <a:cs typeface="Libre Franklin"/>
              <a:sym typeface="Libre Franklin"/>
            </a:endParaRPr>
          </a:p>
          <a:p>
            <a:pPr marL="342900" lvl="0" indent="-342900" algn="l" rtl="0">
              <a:spcBef>
                <a:spcPts val="0"/>
              </a:spcBef>
              <a:spcAft>
                <a:spcPts val="0"/>
              </a:spcAft>
              <a:buClr>
                <a:schemeClr val="dk1"/>
              </a:buClr>
              <a:buSzPts val="1100"/>
              <a:buFont typeface="Arial" panose="020B0604020202020204" pitchFamily="34" charset="0"/>
              <a:buChar char="•"/>
            </a:pPr>
            <a:endParaRPr sz="1900" dirty="0">
              <a:solidFill>
                <a:schemeClr val="dk1"/>
              </a:solidFill>
              <a:latin typeface="Libre Franklin"/>
              <a:ea typeface="Libre Franklin"/>
              <a:cs typeface="Libre Franklin"/>
              <a:sym typeface="Libre Franklin"/>
            </a:endParaRPr>
          </a:p>
          <a:p>
            <a:pPr marL="342900" lvl="0" indent="-342900" algn="l" rtl="0">
              <a:spcBef>
                <a:spcPts val="0"/>
              </a:spcBef>
              <a:spcAft>
                <a:spcPts val="0"/>
              </a:spcAft>
              <a:buFont typeface="Arial" panose="020B0604020202020204" pitchFamily="34" charset="0"/>
              <a:buChar char="•"/>
            </a:pPr>
            <a:r>
              <a:rPr lang="en-US" sz="1900" dirty="0">
                <a:solidFill>
                  <a:schemeClr val="dk1"/>
                </a:solidFill>
                <a:latin typeface="Libre Franklin"/>
                <a:ea typeface="Libre Franklin"/>
                <a:cs typeface="Libre Franklin"/>
                <a:sym typeface="Libre Franklin"/>
              </a:rPr>
              <a:t>Further research, behind these trends and affecting factors can provide information to make future decisions.</a:t>
            </a:r>
            <a:endParaRPr sz="1900" dirty="0">
              <a:latin typeface="Libre Franklin"/>
              <a:ea typeface="Libre Franklin"/>
              <a:cs typeface="Libre Franklin"/>
              <a:sym typeface="Libre Franklin"/>
            </a:endParaRPr>
          </a:p>
          <a:p>
            <a:pPr marL="285750" lvl="0" indent="-285750" algn="l" rtl="0">
              <a:spcBef>
                <a:spcPts val="0"/>
              </a:spcBef>
              <a:spcAft>
                <a:spcPts val="0"/>
              </a:spcAft>
              <a:buFont typeface="Arial" panose="020B0604020202020204" pitchFamily="34" charset="0"/>
              <a:buChar char="•"/>
            </a:pPr>
            <a:endParaRPr dirty="0">
              <a:latin typeface="Libre Franklin"/>
              <a:ea typeface="Libre Franklin"/>
              <a:cs typeface="Libre Franklin"/>
              <a:sym typeface="Libre Franklin"/>
            </a:endParaRPr>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a:p>
            <a:pPr marL="285750" lvl="0" indent="-285750" algn="l" rtl="0">
              <a:spcBef>
                <a:spcPts val="0"/>
              </a:spcBef>
              <a:spcAft>
                <a:spcPts val="0"/>
              </a:spcAft>
              <a:buFont typeface="Arial" panose="020B0604020202020204" pitchFamily="34" charset="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g29cf9e45a6d_0_39"/>
          <p:cNvPicPr preferRelativeResize="0"/>
          <p:nvPr/>
        </p:nvPicPr>
        <p:blipFill>
          <a:blip r:embed="rId3">
            <a:alphaModFix/>
          </a:blip>
          <a:stretch>
            <a:fillRect/>
          </a:stretch>
        </p:blipFill>
        <p:spPr>
          <a:xfrm>
            <a:off x="787125" y="144100"/>
            <a:ext cx="11887199" cy="2141904"/>
          </a:xfrm>
          <a:prstGeom prst="rect">
            <a:avLst/>
          </a:prstGeom>
          <a:noFill/>
          <a:ln>
            <a:noFill/>
          </a:ln>
        </p:spPr>
      </p:pic>
      <p:pic>
        <p:nvPicPr>
          <p:cNvPr id="176" name="Google Shape;176;g29cf9e45a6d_0_39"/>
          <p:cNvPicPr preferRelativeResize="0"/>
          <p:nvPr/>
        </p:nvPicPr>
        <p:blipFill>
          <a:blip r:embed="rId4">
            <a:alphaModFix/>
          </a:blip>
          <a:stretch>
            <a:fillRect/>
          </a:stretch>
        </p:blipFill>
        <p:spPr>
          <a:xfrm>
            <a:off x="534925" y="2286000"/>
            <a:ext cx="11434227" cy="458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9cf9e45a6d_0_9"/>
          <p:cNvSpPr txBox="1">
            <a:spLocks noGrp="1"/>
          </p:cNvSpPr>
          <p:nvPr>
            <p:ph type="title"/>
          </p:nvPr>
        </p:nvSpPr>
        <p:spPr>
          <a:xfrm>
            <a:off x="1485890" y="-68549"/>
            <a:ext cx="10280400" cy="5118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2800"/>
              <a:buFont typeface="Libre Franklin"/>
              <a:buNone/>
            </a:pPr>
            <a:r>
              <a:rPr lang="en-US" sz="2800" b="1"/>
              <a:t>Pre-Retirement Income by Age</a:t>
            </a:r>
            <a:endParaRPr sz="2800" b="1"/>
          </a:p>
        </p:txBody>
      </p:sp>
      <p:sp>
        <p:nvSpPr>
          <p:cNvPr id="183" name="Google Shape;183;g29cf9e45a6d_0_9"/>
          <p:cNvSpPr txBox="1">
            <a:spLocks noGrp="1"/>
          </p:cNvSpPr>
          <p:nvPr>
            <p:ph type="body" idx="1"/>
          </p:nvPr>
        </p:nvSpPr>
        <p:spPr>
          <a:xfrm>
            <a:off x="1086138" y="4473425"/>
            <a:ext cx="4394100" cy="2246700"/>
          </a:xfrm>
          <a:prstGeom prst="rect">
            <a:avLst/>
          </a:prstGeom>
          <a:noFill/>
          <a:ln>
            <a:noFill/>
          </a:ln>
        </p:spPr>
        <p:txBody>
          <a:bodyPr spcFirstLastPara="1" wrap="square" lIns="91425" tIns="45700" rIns="91425" bIns="45700" anchor="t" anchorCtr="0">
            <a:noAutofit/>
          </a:bodyPr>
          <a:lstStyle/>
          <a:p>
            <a:pPr marL="0" lvl="0" indent="0" algn="just" rtl="0">
              <a:lnSpc>
                <a:spcPct val="84000"/>
              </a:lnSpc>
              <a:spcBef>
                <a:spcPts val="600"/>
              </a:spcBef>
              <a:spcAft>
                <a:spcPts val="0"/>
              </a:spcAft>
              <a:buClr>
                <a:srgbClr val="000000"/>
              </a:buClr>
              <a:buSzPts val="1500"/>
              <a:buNone/>
            </a:pPr>
            <a:r>
              <a:rPr lang="en-US" sz="1300" dirty="0">
                <a:solidFill>
                  <a:srgbClr val="000000"/>
                </a:solidFill>
              </a:rPr>
              <a:t>This chart representing the ‘Weekly personal income from all sources’ illustrates a large percentage of this sample had a pre-retirement income of less than $600</a:t>
            </a: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r>
              <a:rPr lang="en-US" sz="1300" dirty="0">
                <a:solidFill>
                  <a:srgbClr val="000000"/>
                </a:solidFill>
              </a:rPr>
              <a:t>In addition, the data shows:</a:t>
            </a:r>
            <a:endParaRPr sz="1300" dirty="0">
              <a:solidFill>
                <a:srgbClr val="000000"/>
              </a:solidFill>
            </a:endParaRPr>
          </a:p>
          <a:p>
            <a:pPr marL="285750" lvl="0" indent="-285750" algn="just" rtl="0">
              <a:lnSpc>
                <a:spcPct val="84000"/>
              </a:lnSpc>
              <a:spcBef>
                <a:spcPts val="600"/>
              </a:spcBef>
              <a:spcAft>
                <a:spcPts val="0"/>
              </a:spcAft>
              <a:buClr>
                <a:srgbClr val="000000"/>
              </a:buClr>
              <a:buSzPts val="1500"/>
              <a:buFont typeface="Arial" panose="020B0604020202020204" pitchFamily="34" charset="0"/>
              <a:buChar char="•"/>
            </a:pPr>
            <a:r>
              <a:rPr lang="en-US" sz="1300" dirty="0">
                <a:solidFill>
                  <a:srgbClr val="000000"/>
                </a:solidFill>
              </a:rPr>
              <a:t>High range of people below 60 years of age retired with lower income.</a:t>
            </a:r>
            <a:endParaRPr sz="1300" dirty="0">
              <a:solidFill>
                <a:srgbClr val="000000"/>
              </a:solidFill>
            </a:endParaRPr>
          </a:p>
          <a:p>
            <a:pPr marL="285750" lvl="0" indent="-285750" algn="just" rtl="0">
              <a:lnSpc>
                <a:spcPct val="84000"/>
              </a:lnSpc>
              <a:spcBef>
                <a:spcPts val="600"/>
              </a:spcBef>
              <a:spcAft>
                <a:spcPts val="0"/>
              </a:spcAft>
              <a:buClr>
                <a:srgbClr val="000000"/>
              </a:buClr>
              <a:buSzPts val="1500"/>
              <a:buFont typeface="Arial" panose="020B0604020202020204" pitchFamily="34" charset="0"/>
              <a:buChar char="•"/>
            </a:pPr>
            <a:r>
              <a:rPr lang="en-US" sz="1300" dirty="0">
                <a:solidFill>
                  <a:srgbClr val="000000"/>
                </a:solidFill>
              </a:rPr>
              <a:t>There are significantly less older groups (65 and older) of retirees who also appear to have a more consistent range of pre-retiring income.</a:t>
            </a:r>
            <a:endParaRPr sz="1300" dirty="0">
              <a:solidFill>
                <a:srgbClr val="000000"/>
              </a:solidFill>
            </a:endParaRPr>
          </a:p>
        </p:txBody>
      </p:sp>
      <p:sp>
        <p:nvSpPr>
          <p:cNvPr id="184" name="Google Shape;184;g29cf9e45a6d_0_9"/>
          <p:cNvSpPr txBox="1">
            <a:spLocks noGrp="1"/>
          </p:cNvSpPr>
          <p:nvPr>
            <p:ph type="body" idx="1"/>
          </p:nvPr>
        </p:nvSpPr>
        <p:spPr>
          <a:xfrm>
            <a:off x="5924975" y="4208150"/>
            <a:ext cx="4676700" cy="2396100"/>
          </a:xfrm>
          <a:prstGeom prst="rect">
            <a:avLst/>
          </a:prstGeom>
          <a:noFill/>
          <a:ln>
            <a:noFill/>
          </a:ln>
        </p:spPr>
        <p:txBody>
          <a:bodyPr spcFirstLastPara="1" wrap="square" lIns="91425" tIns="45700" rIns="91425" bIns="45700" anchor="t" anchorCtr="0">
            <a:noAutofit/>
          </a:bodyPr>
          <a:lstStyle/>
          <a:p>
            <a:pPr marL="0" lvl="0" indent="0" algn="just" rtl="0">
              <a:lnSpc>
                <a:spcPct val="84000"/>
              </a:lnSpc>
              <a:spcBef>
                <a:spcPts val="600"/>
              </a:spcBef>
              <a:spcAft>
                <a:spcPts val="0"/>
              </a:spcAft>
              <a:buClr>
                <a:srgbClr val="000000"/>
              </a:buClr>
              <a:buSzPts val="1500"/>
              <a:buNone/>
            </a:pPr>
            <a:r>
              <a:rPr lang="en-US" sz="1300" dirty="0">
                <a:solidFill>
                  <a:srgbClr val="000000"/>
                </a:solidFill>
              </a:rPr>
              <a:t>This chart representing the ‘Weekly household income’ naturally illustrates this samples pre-retirement income more consistent and sustainable, a result of having supporting income from household members.</a:t>
            </a: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r>
              <a:rPr lang="en-US" sz="1300" dirty="0">
                <a:solidFill>
                  <a:srgbClr val="000000"/>
                </a:solidFill>
              </a:rPr>
              <a:t>In addition, the data shows:</a:t>
            </a:r>
            <a:endParaRPr sz="1300" dirty="0">
              <a:solidFill>
                <a:srgbClr val="000000"/>
              </a:solidFill>
            </a:endParaRPr>
          </a:p>
          <a:p>
            <a:pPr marL="285750" lvl="0" indent="-285750" algn="just" rtl="0">
              <a:lnSpc>
                <a:spcPct val="84000"/>
              </a:lnSpc>
              <a:spcBef>
                <a:spcPts val="600"/>
              </a:spcBef>
              <a:spcAft>
                <a:spcPts val="0"/>
              </a:spcAft>
              <a:buClr>
                <a:srgbClr val="000000"/>
              </a:buClr>
              <a:buSzPts val="1500"/>
              <a:buFont typeface="Arial" panose="020B0604020202020204" pitchFamily="34" charset="0"/>
              <a:buChar char="•"/>
            </a:pPr>
            <a:r>
              <a:rPr lang="en-US" sz="1300" dirty="0">
                <a:solidFill>
                  <a:srgbClr val="000000"/>
                </a:solidFill>
              </a:rPr>
              <a:t>Based on the large difference in the data, the majority of retirees were reliant on supportive income.</a:t>
            </a:r>
            <a:endParaRPr sz="1300" dirty="0">
              <a:solidFill>
                <a:srgbClr val="000000"/>
              </a:solidFill>
            </a:endParaRPr>
          </a:p>
          <a:p>
            <a:pPr marL="285750" lvl="0" indent="-285750" algn="just" rtl="0">
              <a:lnSpc>
                <a:spcPct val="84000"/>
              </a:lnSpc>
              <a:spcBef>
                <a:spcPts val="600"/>
              </a:spcBef>
              <a:spcAft>
                <a:spcPts val="0"/>
              </a:spcAft>
              <a:buClr>
                <a:srgbClr val="000000"/>
              </a:buClr>
              <a:buSzPts val="1500"/>
              <a:buFont typeface="Arial" panose="020B0604020202020204" pitchFamily="34" charset="0"/>
              <a:buChar char="•"/>
            </a:pPr>
            <a:endParaRPr sz="1300" dirty="0">
              <a:solidFill>
                <a:srgbClr val="000000"/>
              </a:solidFill>
            </a:endParaRPr>
          </a:p>
          <a:p>
            <a:pPr marL="285750" lvl="0" indent="-285750" algn="just" rtl="0">
              <a:lnSpc>
                <a:spcPct val="84000"/>
              </a:lnSpc>
              <a:spcBef>
                <a:spcPts val="600"/>
              </a:spcBef>
              <a:spcAft>
                <a:spcPts val="0"/>
              </a:spcAft>
              <a:buClr>
                <a:srgbClr val="000000"/>
              </a:buClr>
              <a:buSzPts val="1500"/>
              <a:buFont typeface="Arial" panose="020B0604020202020204" pitchFamily="34" charset="0"/>
              <a:buChar char="•"/>
            </a:pPr>
            <a:r>
              <a:rPr lang="en-US" sz="1300" dirty="0">
                <a:solidFill>
                  <a:srgbClr val="000000"/>
                </a:solidFill>
              </a:rPr>
              <a:t>The majority of individuals with supportive income were still contempt with retiring on an income as low as $400 (even less among a small selection of data).</a:t>
            </a: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p:txBody>
      </p:sp>
      <p:pic>
        <p:nvPicPr>
          <p:cNvPr id="185" name="Google Shape;185;g29cf9e45a6d_0_9"/>
          <p:cNvPicPr preferRelativeResize="0"/>
          <p:nvPr/>
        </p:nvPicPr>
        <p:blipFill>
          <a:blip r:embed="rId3">
            <a:alphaModFix/>
          </a:blip>
          <a:stretch>
            <a:fillRect/>
          </a:stretch>
        </p:blipFill>
        <p:spPr>
          <a:xfrm>
            <a:off x="1165425" y="363851"/>
            <a:ext cx="4235529" cy="3844287"/>
          </a:xfrm>
          <a:prstGeom prst="rect">
            <a:avLst/>
          </a:prstGeom>
          <a:noFill/>
          <a:ln>
            <a:noFill/>
          </a:ln>
        </p:spPr>
      </p:pic>
      <p:pic>
        <p:nvPicPr>
          <p:cNvPr id="186" name="Google Shape;186;g29cf9e45a6d_0_9"/>
          <p:cNvPicPr preferRelativeResize="0"/>
          <p:nvPr/>
        </p:nvPicPr>
        <p:blipFill>
          <a:blip r:embed="rId4">
            <a:alphaModFix/>
          </a:blip>
          <a:stretch>
            <a:fillRect/>
          </a:stretch>
        </p:blipFill>
        <p:spPr>
          <a:xfrm>
            <a:off x="5924975" y="363850"/>
            <a:ext cx="4304050" cy="3733700"/>
          </a:xfrm>
          <a:prstGeom prst="rect">
            <a:avLst/>
          </a:prstGeom>
          <a:noFill/>
          <a:ln>
            <a:noFill/>
          </a:ln>
        </p:spPr>
      </p:pic>
      <p:sp>
        <p:nvSpPr>
          <p:cNvPr id="187" name="Google Shape;187;g29cf9e45a6d_0_9"/>
          <p:cNvSpPr txBox="1"/>
          <p:nvPr/>
        </p:nvSpPr>
        <p:spPr>
          <a:xfrm>
            <a:off x="2339925" y="3493700"/>
            <a:ext cx="23724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2"/>
                </a:solidFill>
                <a:latin typeface="Libre Franklin"/>
                <a:ea typeface="Libre Franklin"/>
                <a:cs typeface="Libre Franklin"/>
                <a:sym typeface="Libre Franklin"/>
              </a:rPr>
              <a:t>Pop: 3,058,512</a:t>
            </a:r>
            <a:endParaRPr sz="2000">
              <a:solidFill>
                <a:schemeClr val="dk2"/>
              </a:solidFill>
              <a:latin typeface="Libre Franklin"/>
              <a:ea typeface="Libre Franklin"/>
              <a:cs typeface="Libre Franklin"/>
              <a:sym typeface="Libre Franklin"/>
            </a:endParaRPr>
          </a:p>
        </p:txBody>
      </p:sp>
      <p:sp>
        <p:nvSpPr>
          <p:cNvPr id="188" name="Google Shape;188;g29cf9e45a6d_0_9"/>
          <p:cNvSpPr txBox="1"/>
          <p:nvPr/>
        </p:nvSpPr>
        <p:spPr>
          <a:xfrm>
            <a:off x="7095225" y="3461350"/>
            <a:ext cx="24693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2"/>
                </a:solidFill>
                <a:latin typeface="Libre Franklin"/>
                <a:ea typeface="Libre Franklin"/>
                <a:cs typeface="Libre Franklin"/>
                <a:sym typeface="Libre Franklin"/>
              </a:rPr>
              <a:t>Pop: 2,691,839</a:t>
            </a:r>
            <a:endParaRPr sz="2000">
              <a:solidFill>
                <a:schemeClr val="dk2"/>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61d652c6c5_3_19"/>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Please Note!</a:t>
            </a:r>
            <a:endParaRPr dirty="0"/>
          </a:p>
        </p:txBody>
      </p:sp>
      <p:sp>
        <p:nvSpPr>
          <p:cNvPr id="195" name="Google Shape;195;g261d652c6c5_3_19"/>
          <p:cNvSpPr txBox="1">
            <a:spLocks noGrp="1"/>
          </p:cNvSpPr>
          <p:nvPr>
            <p:ph type="body" idx="4"/>
          </p:nvPr>
        </p:nvSpPr>
        <p:spPr>
          <a:xfrm>
            <a:off x="1219200" y="1846213"/>
            <a:ext cx="9601200" cy="1260600"/>
          </a:xfrm>
          <a:prstGeom prst="rect">
            <a:avLst/>
          </a:prstGeom>
        </p:spPr>
        <p:txBody>
          <a:bodyPr spcFirstLastPara="1" wrap="square" lIns="91425" tIns="45700" rIns="91425" bIns="45700" anchor="t" anchorCtr="0">
            <a:normAutofit/>
          </a:bodyPr>
          <a:lstStyle/>
          <a:p>
            <a:pPr marL="0" lvl="0" indent="0" algn="l" rtl="0">
              <a:spcBef>
                <a:spcPts val="1000"/>
              </a:spcBef>
              <a:spcAft>
                <a:spcPts val="200"/>
              </a:spcAft>
              <a:buNone/>
            </a:pPr>
            <a:r>
              <a:rPr lang="en-US" sz="1800" dirty="0"/>
              <a:t>The weekly individual income does represent the same sample population as the weekly household income</a:t>
            </a:r>
            <a:endParaRPr sz="1800" dirty="0"/>
          </a:p>
        </p:txBody>
      </p:sp>
      <p:sp>
        <p:nvSpPr>
          <p:cNvPr id="196" name="Google Shape;196;g261d652c6c5_3_19"/>
          <p:cNvSpPr txBox="1">
            <a:spLocks noGrp="1"/>
          </p:cNvSpPr>
          <p:nvPr>
            <p:ph type="body" idx="4"/>
          </p:nvPr>
        </p:nvSpPr>
        <p:spPr>
          <a:xfrm>
            <a:off x="1219200" y="4397302"/>
            <a:ext cx="9601200" cy="1260600"/>
          </a:xfrm>
          <a:prstGeom prst="rect">
            <a:avLst/>
          </a:prstGeom>
        </p:spPr>
        <p:txBody>
          <a:bodyPr spcFirstLastPara="1" wrap="square" lIns="91425" tIns="45700" rIns="91425" bIns="45700" anchor="t" anchorCtr="0">
            <a:normAutofit/>
          </a:bodyPr>
          <a:lstStyle/>
          <a:p>
            <a:pPr marL="0" lvl="0" indent="0" algn="l" rtl="0">
              <a:spcBef>
                <a:spcPts val="1000"/>
              </a:spcBef>
              <a:spcAft>
                <a:spcPts val="200"/>
              </a:spcAft>
              <a:buNone/>
            </a:pPr>
            <a:r>
              <a:rPr lang="en-US" sz="1800" dirty="0"/>
              <a:t>There are 366,673 retirees from this data who did not have supportive income from household members.</a:t>
            </a:r>
            <a:endParaRPr sz="1800" dirty="0"/>
          </a:p>
        </p:txBody>
      </p:sp>
      <p:pic>
        <p:nvPicPr>
          <p:cNvPr id="197" name="Google Shape;197;g261d652c6c5_3_19"/>
          <p:cNvPicPr preferRelativeResize="0"/>
          <p:nvPr/>
        </p:nvPicPr>
        <p:blipFill>
          <a:blip r:embed="rId3">
            <a:alphaModFix/>
          </a:blip>
          <a:stretch>
            <a:fillRect/>
          </a:stretch>
        </p:blipFill>
        <p:spPr>
          <a:xfrm>
            <a:off x="1219200" y="2932076"/>
            <a:ext cx="10378075" cy="1163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9cf9e45a6d_0_18"/>
          <p:cNvSpPr txBox="1">
            <a:spLocks noGrp="1"/>
          </p:cNvSpPr>
          <p:nvPr>
            <p:ph type="title"/>
          </p:nvPr>
        </p:nvSpPr>
        <p:spPr>
          <a:xfrm>
            <a:off x="1253675" y="284850"/>
            <a:ext cx="9601200" cy="801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Further Analysis</a:t>
            </a:r>
            <a:endParaRPr/>
          </a:p>
        </p:txBody>
      </p:sp>
      <p:sp>
        <p:nvSpPr>
          <p:cNvPr id="204" name="Google Shape;204;g29cf9e45a6d_0_18"/>
          <p:cNvSpPr txBox="1">
            <a:spLocks noGrp="1"/>
          </p:cNvSpPr>
          <p:nvPr>
            <p:ph type="body" idx="1"/>
          </p:nvPr>
        </p:nvSpPr>
        <p:spPr>
          <a:xfrm>
            <a:off x="1432700" y="4173025"/>
            <a:ext cx="9540000" cy="2587800"/>
          </a:xfrm>
          <a:prstGeom prst="rect">
            <a:avLst/>
          </a:prstGeom>
          <a:noFill/>
          <a:ln>
            <a:noFill/>
          </a:ln>
        </p:spPr>
        <p:txBody>
          <a:bodyPr spcFirstLastPara="1" wrap="square" lIns="91425" tIns="45700" rIns="91425" bIns="45700" anchor="t" anchorCtr="0">
            <a:noAutofit/>
          </a:bodyPr>
          <a:lstStyle/>
          <a:p>
            <a:pPr marL="0" lvl="0" indent="0" algn="just" rtl="0">
              <a:lnSpc>
                <a:spcPct val="84000"/>
              </a:lnSpc>
              <a:spcBef>
                <a:spcPts val="600"/>
              </a:spcBef>
              <a:spcAft>
                <a:spcPts val="0"/>
              </a:spcAft>
              <a:buClr>
                <a:srgbClr val="000000"/>
              </a:buClr>
              <a:buSzPts val="1500"/>
              <a:buNone/>
            </a:pPr>
            <a:r>
              <a:rPr lang="en-US" sz="1300" dirty="0">
                <a:solidFill>
                  <a:srgbClr val="000000"/>
                </a:solidFill>
              </a:rPr>
              <a:t>An interesting point drawn from the data charting of pre-retirement income is despite the weekly household income having a naturally higher income, there was a significant population within the sample who were competent with an income between $400 &amp; $600.</a:t>
            </a: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r>
              <a:rPr lang="en-US" sz="1300" dirty="0">
                <a:solidFill>
                  <a:srgbClr val="000000"/>
                </a:solidFill>
              </a:rPr>
              <a:t>Alternatively, this data can be viewed 30% of the sample population had a pre-retirement income of less than $600 per week despite having supportive income.  </a:t>
            </a: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r>
              <a:rPr lang="en-US" sz="1300" dirty="0">
                <a:solidFill>
                  <a:srgbClr val="000000"/>
                </a:solidFill>
              </a:rPr>
              <a:t>From both sets of data, we can conclude that people are competent retiring with a relatively low pre-retirement income range even with supported income. We can also see a large population of the sample are retiring before the age of 60, which in principle is a capable working age, even in addition to having a lower income.</a:t>
            </a: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r>
              <a:rPr lang="en-US" sz="1300" dirty="0">
                <a:solidFill>
                  <a:srgbClr val="000000"/>
                </a:solidFill>
              </a:rPr>
              <a:t>This suggests there are other underlying factors that are considered for an earlier retirement.</a:t>
            </a: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p:txBody>
      </p:sp>
      <p:pic>
        <p:nvPicPr>
          <p:cNvPr id="205" name="Google Shape;205;g29cf9e45a6d_0_18"/>
          <p:cNvPicPr preferRelativeResize="0"/>
          <p:nvPr/>
        </p:nvPicPr>
        <p:blipFill>
          <a:blip r:embed="rId3">
            <a:alphaModFix/>
          </a:blip>
          <a:stretch>
            <a:fillRect/>
          </a:stretch>
        </p:blipFill>
        <p:spPr>
          <a:xfrm>
            <a:off x="1317000" y="959475"/>
            <a:ext cx="3726180" cy="3213550"/>
          </a:xfrm>
          <a:prstGeom prst="rect">
            <a:avLst/>
          </a:prstGeom>
          <a:noFill/>
          <a:ln>
            <a:noFill/>
          </a:ln>
        </p:spPr>
      </p:pic>
      <p:pic>
        <p:nvPicPr>
          <p:cNvPr id="206" name="Google Shape;206;g29cf9e45a6d_0_18"/>
          <p:cNvPicPr preferRelativeResize="0"/>
          <p:nvPr/>
        </p:nvPicPr>
        <p:blipFill>
          <a:blip r:embed="rId4">
            <a:alphaModFix/>
          </a:blip>
          <a:stretch>
            <a:fillRect/>
          </a:stretch>
        </p:blipFill>
        <p:spPr>
          <a:xfrm>
            <a:off x="6351200" y="779400"/>
            <a:ext cx="3603500" cy="3318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
          <p:cNvSpPr txBox="1">
            <a:spLocks noGrp="1"/>
          </p:cNvSpPr>
          <p:nvPr>
            <p:ph type="title"/>
          </p:nvPr>
        </p:nvSpPr>
        <p:spPr>
          <a:xfrm>
            <a:off x="1000525" y="294600"/>
            <a:ext cx="10928100" cy="511800"/>
          </a:xfrm>
          <a:prstGeom prst="rect">
            <a:avLst/>
          </a:prstGeom>
          <a:noFill/>
          <a:ln>
            <a:noFill/>
          </a:ln>
        </p:spPr>
        <p:txBody>
          <a:bodyPr spcFirstLastPara="1" wrap="square" lIns="91425" tIns="45700" rIns="91425" bIns="45700" anchor="t" anchorCtr="0">
            <a:noAutofit/>
          </a:bodyPr>
          <a:lstStyle/>
          <a:p>
            <a:pPr marL="0" lvl="0" indent="0" algn="ctr" rtl="0">
              <a:lnSpc>
                <a:spcPct val="89000"/>
              </a:lnSpc>
              <a:spcBef>
                <a:spcPts val="0"/>
              </a:spcBef>
              <a:spcAft>
                <a:spcPts val="0"/>
              </a:spcAft>
              <a:buClr>
                <a:schemeClr val="dk2"/>
              </a:buClr>
              <a:buSzPts val="2520"/>
              <a:buFont typeface="Libre Franklin"/>
              <a:buNone/>
            </a:pPr>
            <a:r>
              <a:rPr lang="en-US" sz="2420" b="1"/>
              <a:t>Analysis - Retirement Age by Income, Contribution to a Superannuation Fund, and Age Group</a:t>
            </a:r>
            <a:endParaRPr sz="2420" b="1"/>
          </a:p>
        </p:txBody>
      </p:sp>
      <p:sp>
        <p:nvSpPr>
          <p:cNvPr id="212" name="Google Shape;212;p1"/>
          <p:cNvSpPr txBox="1">
            <a:spLocks noGrp="1"/>
          </p:cNvSpPr>
          <p:nvPr>
            <p:ph type="body" idx="1"/>
          </p:nvPr>
        </p:nvSpPr>
        <p:spPr>
          <a:xfrm>
            <a:off x="900375" y="1197700"/>
            <a:ext cx="5326200" cy="2017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dirty="0">
                <a:solidFill>
                  <a:srgbClr val="000000"/>
                </a:solidFill>
              </a:rPr>
              <a:t>The bar chart below displays the number of retirees segmented by age groups and whether they have contributed to a superannuation scheme.</a:t>
            </a:r>
            <a:endParaRPr sz="1100" dirty="0">
              <a:solidFill>
                <a:srgbClr val="000000"/>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rgbClr val="000000"/>
                </a:solidFill>
              </a:rPr>
              <a:t>Large number of retirees contributed to a superannuation scheme across all age groups.</a:t>
            </a:r>
            <a:endParaRPr sz="1100" dirty="0">
              <a:solidFill>
                <a:srgbClr val="000000"/>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rgbClr val="000000"/>
                </a:solidFill>
              </a:rPr>
              <a:t>Consistent pattern showing fewer retirees as age increases, due to the transition from employment to retirement.</a:t>
            </a:r>
            <a:endParaRPr sz="1100" dirty="0">
              <a:solidFill>
                <a:srgbClr val="000000"/>
              </a:solidFill>
            </a:endParaRPr>
          </a:p>
          <a:p>
            <a:pPr marL="0" lvl="0" indent="0" algn="just" rtl="0">
              <a:lnSpc>
                <a:spcPct val="84000"/>
              </a:lnSpc>
              <a:spcBef>
                <a:spcPts val="600"/>
              </a:spcBef>
              <a:spcAft>
                <a:spcPts val="0"/>
              </a:spcAft>
              <a:buClr>
                <a:srgbClr val="000000"/>
              </a:buClr>
              <a:buSzPts val="1500"/>
              <a:buNone/>
            </a:pPr>
            <a:endParaRPr sz="1350" dirty="0">
              <a:solidFill>
                <a:srgbClr val="000000"/>
              </a:solidFill>
            </a:endParaRPr>
          </a:p>
        </p:txBody>
      </p:sp>
      <p:sp>
        <p:nvSpPr>
          <p:cNvPr id="213" name="Google Shape;213;p1"/>
          <p:cNvSpPr txBox="1">
            <a:spLocks noGrp="1"/>
          </p:cNvSpPr>
          <p:nvPr>
            <p:ph type="body" idx="3"/>
          </p:nvPr>
        </p:nvSpPr>
        <p:spPr>
          <a:xfrm>
            <a:off x="6518025" y="1091950"/>
            <a:ext cx="5517600" cy="2123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dirty="0">
                <a:solidFill>
                  <a:schemeClr val="dk1"/>
                </a:solidFill>
              </a:rPr>
              <a:t>The bar chart below shows the average age at retirement by income  and superannuation contribution status.</a:t>
            </a:r>
            <a:endParaRPr sz="1100" dirty="0">
              <a:solidFill>
                <a:schemeClr val="dk1"/>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chemeClr val="dk1"/>
                </a:solidFill>
              </a:rPr>
              <a:t>Average retirement age across all income categories ranges closely between 50 and 60 years.</a:t>
            </a:r>
            <a:endParaRPr sz="1100" dirty="0">
              <a:solidFill>
                <a:schemeClr val="dk1"/>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chemeClr val="dk1"/>
                </a:solidFill>
              </a:rPr>
              <a:t>Average retirement age of individuals who contributed to superannuation is slightly higher</a:t>
            </a:r>
            <a:endParaRPr sz="1100" dirty="0">
              <a:solidFill>
                <a:schemeClr val="dk1"/>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rgbClr val="191B0E"/>
                </a:solidFill>
              </a:rPr>
              <a:t>Overall, there is a trend that those with no or lower income tend to retire earlier compared to those with higher income, regardless of their superannuation contribution status.</a:t>
            </a:r>
            <a:endParaRPr sz="1100" dirty="0">
              <a:solidFill>
                <a:srgbClr val="191B0E"/>
              </a:solidFill>
            </a:endParaRPr>
          </a:p>
          <a:p>
            <a:pPr marL="0" lvl="0" indent="0" algn="just" rtl="0">
              <a:lnSpc>
                <a:spcPct val="84000"/>
              </a:lnSpc>
              <a:spcBef>
                <a:spcPts val="600"/>
              </a:spcBef>
              <a:spcAft>
                <a:spcPts val="0"/>
              </a:spcAft>
              <a:buClr>
                <a:srgbClr val="000000"/>
              </a:buClr>
              <a:buSzPts val="1500"/>
              <a:buNone/>
            </a:pPr>
            <a:endParaRPr sz="1100" dirty="0">
              <a:solidFill>
                <a:srgbClr val="000000"/>
              </a:solidFill>
            </a:endParaRPr>
          </a:p>
          <a:p>
            <a:pPr marL="0" lvl="0" indent="0" algn="just" rtl="0">
              <a:lnSpc>
                <a:spcPct val="84000"/>
              </a:lnSpc>
              <a:spcBef>
                <a:spcPts val="600"/>
              </a:spcBef>
              <a:spcAft>
                <a:spcPts val="0"/>
              </a:spcAft>
              <a:buClr>
                <a:schemeClr val="dk2"/>
              </a:buClr>
              <a:buSzPts val="1500"/>
              <a:buNone/>
            </a:pPr>
            <a:endParaRPr sz="1100" dirty="0">
              <a:solidFill>
                <a:srgbClr val="000000"/>
              </a:solidFill>
            </a:endParaRPr>
          </a:p>
          <a:p>
            <a:pPr marL="0" lvl="0" indent="0" algn="just" rtl="0">
              <a:lnSpc>
                <a:spcPct val="84000"/>
              </a:lnSpc>
              <a:spcBef>
                <a:spcPts val="600"/>
              </a:spcBef>
              <a:spcAft>
                <a:spcPts val="0"/>
              </a:spcAft>
              <a:buClr>
                <a:schemeClr val="dk2"/>
              </a:buClr>
              <a:buSzPts val="1500"/>
              <a:buNone/>
            </a:pPr>
            <a:endParaRPr sz="1100" dirty="0">
              <a:solidFill>
                <a:srgbClr val="000000"/>
              </a:solidFill>
            </a:endParaRPr>
          </a:p>
        </p:txBody>
      </p:sp>
      <p:pic>
        <p:nvPicPr>
          <p:cNvPr id="214" name="Google Shape;214;p1"/>
          <p:cNvPicPr preferRelativeResize="0"/>
          <p:nvPr/>
        </p:nvPicPr>
        <p:blipFill>
          <a:blip r:embed="rId3">
            <a:alphaModFix/>
          </a:blip>
          <a:stretch>
            <a:fillRect/>
          </a:stretch>
        </p:blipFill>
        <p:spPr>
          <a:xfrm>
            <a:off x="6659375" y="3260650"/>
            <a:ext cx="5326200" cy="3228224"/>
          </a:xfrm>
          <a:prstGeom prst="rect">
            <a:avLst/>
          </a:prstGeom>
          <a:noFill/>
          <a:ln>
            <a:noFill/>
          </a:ln>
        </p:spPr>
      </p:pic>
      <p:pic>
        <p:nvPicPr>
          <p:cNvPr id="215" name="Google Shape;215;p1"/>
          <p:cNvPicPr preferRelativeResize="0"/>
          <p:nvPr/>
        </p:nvPicPr>
        <p:blipFill>
          <a:blip r:embed="rId4">
            <a:alphaModFix/>
          </a:blip>
          <a:stretch>
            <a:fillRect/>
          </a:stretch>
        </p:blipFill>
        <p:spPr>
          <a:xfrm>
            <a:off x="1000525" y="3260650"/>
            <a:ext cx="5138651" cy="312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
          <p:cNvSpPr txBox="1">
            <a:spLocks noGrp="1"/>
          </p:cNvSpPr>
          <p:nvPr>
            <p:ph type="title"/>
          </p:nvPr>
        </p:nvSpPr>
        <p:spPr>
          <a:xfrm>
            <a:off x="1039375" y="294600"/>
            <a:ext cx="10869900" cy="511800"/>
          </a:xfrm>
          <a:prstGeom prst="rect">
            <a:avLst/>
          </a:prstGeom>
          <a:noFill/>
          <a:ln>
            <a:noFill/>
          </a:ln>
        </p:spPr>
        <p:txBody>
          <a:bodyPr spcFirstLastPara="1" wrap="square" lIns="91425" tIns="45700" rIns="91425" bIns="45700" anchor="t" anchorCtr="0">
            <a:normAutofit/>
          </a:bodyPr>
          <a:lstStyle/>
          <a:p>
            <a:pPr marL="0" lvl="0" indent="0" algn="ctr" rtl="0">
              <a:lnSpc>
                <a:spcPct val="89000"/>
              </a:lnSpc>
              <a:spcBef>
                <a:spcPts val="0"/>
              </a:spcBef>
              <a:spcAft>
                <a:spcPts val="0"/>
              </a:spcAft>
              <a:buClr>
                <a:schemeClr val="dk2"/>
              </a:buClr>
              <a:buSzPts val="2520"/>
              <a:buFont typeface="Libre Franklin"/>
              <a:buNone/>
            </a:pPr>
            <a:r>
              <a:rPr lang="en-US" sz="2420" b="1"/>
              <a:t>Analysis - Retirement Age by Income, Health Condition, and Age Group</a:t>
            </a:r>
            <a:endParaRPr sz="2420" b="1"/>
          </a:p>
        </p:txBody>
      </p:sp>
      <p:sp>
        <p:nvSpPr>
          <p:cNvPr id="221" name="Google Shape;221;p2"/>
          <p:cNvSpPr txBox="1">
            <a:spLocks noGrp="1"/>
          </p:cNvSpPr>
          <p:nvPr>
            <p:ph type="body" idx="1"/>
          </p:nvPr>
        </p:nvSpPr>
        <p:spPr>
          <a:xfrm>
            <a:off x="6503200" y="806388"/>
            <a:ext cx="5620800" cy="22146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0"/>
              </a:spcAft>
              <a:buClr>
                <a:schemeClr val="dk1"/>
              </a:buClr>
              <a:buSzPts val="1100"/>
              <a:buFont typeface="Arial"/>
              <a:buNone/>
            </a:pPr>
            <a:r>
              <a:rPr lang="en-US" sz="1100" dirty="0">
                <a:solidFill>
                  <a:schemeClr val="dk1"/>
                </a:solidFill>
              </a:rPr>
              <a:t>The ‘Average Retirement Age by Income Category for Different Health Conditions’, summarises -</a:t>
            </a:r>
            <a:endParaRPr sz="1100" dirty="0">
              <a:solidFill>
                <a:srgbClr val="000000"/>
              </a:solidFill>
            </a:endParaRPr>
          </a:p>
          <a:p>
            <a:pPr marL="171450" lvl="0" indent="-171450" algn="just" rtl="0">
              <a:lnSpc>
                <a:spcPct val="100000"/>
              </a:lnSpc>
              <a:spcBef>
                <a:spcPts val="800"/>
              </a:spcBef>
              <a:spcAft>
                <a:spcPts val="0"/>
              </a:spcAft>
              <a:buClr>
                <a:srgbClr val="000000"/>
              </a:buClr>
              <a:buSzPts val="1500"/>
              <a:buFont typeface="Arial" panose="020B0604020202020204" pitchFamily="34" charset="0"/>
              <a:buChar char="•"/>
            </a:pPr>
            <a:r>
              <a:rPr lang="en-US" sz="1100" dirty="0">
                <a:solidFill>
                  <a:schemeClr val="dk1"/>
                </a:solidFill>
              </a:rPr>
              <a:t>The retirement age tends to be slightly lower across most income categories for people with a Long-Term Health Condition, indicating that health issues might lead to earlier retirement. This trend is particularly noticeable in lower to middle-income brackets.</a:t>
            </a:r>
            <a:endParaRPr sz="1100" dirty="0">
              <a:solidFill>
                <a:schemeClr val="dk1"/>
              </a:solidFill>
            </a:endParaRPr>
          </a:p>
          <a:p>
            <a:pPr marL="171450" lvl="0" indent="-171450" algn="just" rtl="0">
              <a:lnSpc>
                <a:spcPct val="100000"/>
              </a:lnSpc>
              <a:spcBef>
                <a:spcPts val="600"/>
              </a:spcBef>
              <a:spcAft>
                <a:spcPts val="0"/>
              </a:spcAft>
              <a:buClr>
                <a:srgbClr val="000000"/>
              </a:buClr>
              <a:buSzPts val="1500"/>
              <a:buFont typeface="Arial" panose="020B0604020202020204" pitchFamily="34" charset="0"/>
              <a:buChar char="•"/>
            </a:pPr>
            <a:endParaRPr sz="1100" dirty="0">
              <a:solidFill>
                <a:schemeClr val="dk1"/>
              </a:solidFill>
            </a:endParaRPr>
          </a:p>
          <a:p>
            <a:pPr marL="171450" lvl="0" indent="-171450" algn="just" rtl="0">
              <a:lnSpc>
                <a:spcPct val="107916"/>
              </a:lnSpc>
              <a:spcBef>
                <a:spcPts val="0"/>
              </a:spcBef>
              <a:spcAft>
                <a:spcPts val="0"/>
              </a:spcAft>
              <a:buClr>
                <a:schemeClr val="dk1"/>
              </a:buClr>
              <a:buSzPts val="1100"/>
              <a:buFont typeface="Arial" panose="020B0604020202020204" pitchFamily="34" charset="0"/>
              <a:buChar char="•"/>
            </a:pPr>
            <a:r>
              <a:rPr lang="en-US" sz="1100" dirty="0">
                <a:solidFill>
                  <a:schemeClr val="dk1"/>
                </a:solidFill>
              </a:rPr>
              <a:t>The retirement age tends to be higher for people without a Long-Term Health Condition especially in higher income categories, implying that better health allows for extended working years, particularly among those with greater financial means.</a:t>
            </a:r>
            <a:endParaRPr sz="1100" dirty="0">
              <a:solidFill>
                <a:schemeClr val="dk1"/>
              </a:solidFill>
            </a:endParaRPr>
          </a:p>
          <a:p>
            <a:pPr marL="0" lvl="0" indent="0" algn="just" rtl="0">
              <a:lnSpc>
                <a:spcPct val="100000"/>
              </a:lnSpc>
              <a:spcBef>
                <a:spcPts val="800"/>
              </a:spcBef>
              <a:spcAft>
                <a:spcPts val="0"/>
              </a:spcAft>
              <a:buClr>
                <a:srgbClr val="000000"/>
              </a:buClr>
              <a:buSzPts val="1500"/>
              <a:buNone/>
            </a:pPr>
            <a:endParaRPr sz="1100" dirty="0">
              <a:solidFill>
                <a:srgbClr val="000000"/>
              </a:solidFill>
            </a:endParaRPr>
          </a:p>
        </p:txBody>
      </p:sp>
      <p:sp>
        <p:nvSpPr>
          <p:cNvPr id="222" name="Google Shape;222;p2"/>
          <p:cNvSpPr txBox="1">
            <a:spLocks noGrp="1"/>
          </p:cNvSpPr>
          <p:nvPr>
            <p:ph type="body" idx="3"/>
          </p:nvPr>
        </p:nvSpPr>
        <p:spPr>
          <a:xfrm>
            <a:off x="1009388" y="879262"/>
            <a:ext cx="5256900" cy="214172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sz="1100" dirty="0">
                <a:solidFill>
                  <a:schemeClr val="dk1"/>
                </a:solidFill>
              </a:rPr>
              <a:t>The bar chart below depicts the distribution of retirees by age group, with a distinction between those with and without long-term health conditions.</a:t>
            </a:r>
            <a:endParaRPr sz="1100" dirty="0">
              <a:solidFill>
                <a:schemeClr val="dk1"/>
              </a:solidFill>
            </a:endParaRPr>
          </a:p>
          <a:p>
            <a:pPr marL="171450" lvl="0" indent="-171450" algn="just" rtl="0">
              <a:spcBef>
                <a:spcPts val="600"/>
              </a:spcBef>
              <a:spcAft>
                <a:spcPts val="0"/>
              </a:spcAft>
              <a:buClr>
                <a:schemeClr val="dk1"/>
              </a:buClr>
              <a:buSzPts val="1100"/>
              <a:buFont typeface="Arial" panose="020B0604020202020204" pitchFamily="34" charset="0"/>
              <a:buChar char="•"/>
            </a:pPr>
            <a:r>
              <a:rPr lang="en-US" sz="1100" dirty="0">
                <a:solidFill>
                  <a:schemeClr val="dk1"/>
                </a:solidFill>
              </a:rPr>
              <a:t>The age group ‘54 years and under’ has the highest number of retirees with a long-term health condition.</a:t>
            </a:r>
            <a:endParaRPr sz="1100" dirty="0">
              <a:solidFill>
                <a:schemeClr val="dk1"/>
              </a:solidFill>
            </a:endParaRPr>
          </a:p>
          <a:p>
            <a:pPr marL="171450" lvl="0" indent="-171450" algn="just" rtl="0">
              <a:spcBef>
                <a:spcPts val="600"/>
              </a:spcBef>
              <a:spcAft>
                <a:spcPts val="0"/>
              </a:spcAft>
              <a:buClr>
                <a:schemeClr val="dk1"/>
              </a:buClr>
              <a:buSzPts val="1100"/>
              <a:buFont typeface="Arial" panose="020B0604020202020204" pitchFamily="34" charset="0"/>
              <a:buChar char="•"/>
            </a:pPr>
            <a:r>
              <a:rPr lang="en-US" sz="1100" dirty="0">
                <a:solidFill>
                  <a:schemeClr val="dk1"/>
                </a:solidFill>
              </a:rPr>
              <a:t>For those without a long-term health condition, the numbers are consistently lower across all age groups when compared to those with a condition.</a:t>
            </a:r>
            <a:endParaRPr sz="1100" dirty="0">
              <a:solidFill>
                <a:schemeClr val="dk1"/>
              </a:solidFill>
            </a:endParaRPr>
          </a:p>
          <a:p>
            <a:pPr marL="171450" lvl="0" indent="-171450" algn="just" rtl="0">
              <a:spcBef>
                <a:spcPts val="600"/>
              </a:spcBef>
              <a:spcAft>
                <a:spcPts val="0"/>
              </a:spcAft>
              <a:buClr>
                <a:schemeClr val="dk1"/>
              </a:buClr>
              <a:buSzPts val="1100"/>
              <a:buFont typeface="Arial" panose="020B0604020202020204" pitchFamily="34" charset="0"/>
              <a:buChar char="•"/>
            </a:pPr>
            <a:r>
              <a:rPr lang="en-US" sz="1100" dirty="0">
                <a:solidFill>
                  <a:schemeClr val="dk1"/>
                </a:solidFill>
              </a:rPr>
              <a:t>This suggests that health issues are a significant factor in the decision to retire in the given population of retirees.</a:t>
            </a:r>
            <a:endParaRPr sz="1100" dirty="0">
              <a:solidFill>
                <a:schemeClr val="dk1"/>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p:txBody>
      </p:sp>
      <p:pic>
        <p:nvPicPr>
          <p:cNvPr id="223" name="Google Shape;223;p2"/>
          <p:cNvPicPr preferRelativeResize="0"/>
          <p:nvPr/>
        </p:nvPicPr>
        <p:blipFill>
          <a:blip r:embed="rId3">
            <a:alphaModFix/>
          </a:blip>
          <a:stretch>
            <a:fillRect/>
          </a:stretch>
        </p:blipFill>
        <p:spPr>
          <a:xfrm>
            <a:off x="1039375" y="3166725"/>
            <a:ext cx="5196925" cy="3448425"/>
          </a:xfrm>
          <a:prstGeom prst="rect">
            <a:avLst/>
          </a:prstGeom>
          <a:noFill/>
          <a:ln>
            <a:noFill/>
          </a:ln>
        </p:spPr>
      </p:pic>
      <p:pic>
        <p:nvPicPr>
          <p:cNvPr id="224" name="Google Shape;224;p2"/>
          <p:cNvPicPr preferRelativeResize="0"/>
          <p:nvPr/>
        </p:nvPicPr>
        <p:blipFill>
          <a:blip r:embed="rId4">
            <a:alphaModFix/>
          </a:blip>
          <a:stretch>
            <a:fillRect/>
          </a:stretch>
        </p:blipFill>
        <p:spPr>
          <a:xfrm>
            <a:off x="6388700" y="3173400"/>
            <a:ext cx="5549624" cy="3448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
          <p:cNvSpPr txBox="1">
            <a:spLocks noGrp="1"/>
          </p:cNvSpPr>
          <p:nvPr>
            <p:ph type="title"/>
          </p:nvPr>
        </p:nvSpPr>
        <p:spPr>
          <a:xfrm>
            <a:off x="1017425" y="294600"/>
            <a:ext cx="10689000" cy="632700"/>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89000"/>
              </a:lnSpc>
              <a:spcBef>
                <a:spcPts val="0"/>
              </a:spcBef>
              <a:spcAft>
                <a:spcPts val="0"/>
              </a:spcAft>
              <a:buClr>
                <a:schemeClr val="dk2"/>
              </a:buClr>
              <a:buSzPct val="116666"/>
              <a:buFont typeface="Libre Franklin"/>
              <a:buNone/>
            </a:pPr>
            <a:r>
              <a:rPr lang="en-US" sz="2400" b="1">
                <a:solidFill>
                  <a:srgbClr val="191B0E"/>
                </a:solidFill>
                <a:latin typeface="Arial"/>
                <a:ea typeface="Arial"/>
                <a:cs typeface="Arial"/>
                <a:sym typeface="Arial"/>
              </a:rPr>
              <a:t>Analysis - Retirement Age by Income, Reason for leaving last Job, and Age Group</a:t>
            </a:r>
            <a:endParaRPr sz="2800" b="1"/>
          </a:p>
        </p:txBody>
      </p:sp>
      <p:sp>
        <p:nvSpPr>
          <p:cNvPr id="230" name="Google Shape;230;p3"/>
          <p:cNvSpPr txBox="1">
            <a:spLocks noGrp="1"/>
          </p:cNvSpPr>
          <p:nvPr>
            <p:ph type="body" idx="1"/>
          </p:nvPr>
        </p:nvSpPr>
        <p:spPr>
          <a:xfrm>
            <a:off x="1017425" y="1111500"/>
            <a:ext cx="5358600" cy="2089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dirty="0">
                <a:solidFill>
                  <a:srgbClr val="000000"/>
                </a:solidFill>
              </a:rPr>
              <a:t>The bar chart below presents the number of retirees categorized by their age groups and reasons for leaving their last job.</a:t>
            </a:r>
            <a:endParaRPr sz="1100" dirty="0">
              <a:solidFill>
                <a:srgbClr val="000000"/>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rgbClr val="000000"/>
                </a:solidFill>
              </a:rPr>
              <a:t>Majority of retirees in all age groups left their last job to retire, the age group ‘60-64 years’ having the highest number of retirees.</a:t>
            </a:r>
            <a:endParaRPr sz="1100" dirty="0">
              <a:solidFill>
                <a:srgbClr val="000000"/>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rgbClr val="000000"/>
                </a:solidFill>
              </a:rPr>
              <a:t>There is a significant number of retirements due to illness or injury in the ‘under 54 years’ age group which decreases with increasing age.</a:t>
            </a:r>
            <a:endParaRPr sz="1100" dirty="0">
              <a:solidFill>
                <a:srgbClr val="000000"/>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rgbClr val="000000"/>
                </a:solidFill>
              </a:rPr>
              <a:t>The trend shows that as age increases, the number of retirees decreases across all reasons.</a:t>
            </a:r>
            <a:endParaRPr sz="1100" dirty="0">
              <a:solidFill>
                <a:srgbClr val="000000"/>
              </a:solidFill>
            </a:endParaRPr>
          </a:p>
          <a:p>
            <a:pPr marL="0" lvl="0" indent="0" algn="just" rtl="0">
              <a:lnSpc>
                <a:spcPct val="84000"/>
              </a:lnSpc>
              <a:spcBef>
                <a:spcPts val="600"/>
              </a:spcBef>
              <a:spcAft>
                <a:spcPts val="0"/>
              </a:spcAft>
              <a:buClr>
                <a:srgbClr val="000000"/>
              </a:buClr>
              <a:buSzPts val="1500"/>
              <a:buNone/>
            </a:pPr>
            <a:endParaRPr sz="1300" dirty="0">
              <a:solidFill>
                <a:srgbClr val="000000"/>
              </a:solidFill>
            </a:endParaRPr>
          </a:p>
          <a:p>
            <a:pPr marL="0" lvl="0" indent="0" algn="just" rtl="0">
              <a:lnSpc>
                <a:spcPct val="84000"/>
              </a:lnSpc>
              <a:spcBef>
                <a:spcPts val="600"/>
              </a:spcBef>
              <a:spcAft>
                <a:spcPts val="0"/>
              </a:spcAft>
              <a:buClr>
                <a:schemeClr val="dk2"/>
              </a:buClr>
              <a:buSzPts val="1500"/>
              <a:buNone/>
            </a:pPr>
            <a:endParaRPr sz="1500" dirty="0">
              <a:solidFill>
                <a:srgbClr val="000000"/>
              </a:solidFill>
            </a:endParaRPr>
          </a:p>
          <a:p>
            <a:pPr marL="0" lvl="0" indent="0" algn="just" rtl="0">
              <a:lnSpc>
                <a:spcPct val="107000"/>
              </a:lnSpc>
              <a:spcBef>
                <a:spcPts val="600"/>
              </a:spcBef>
              <a:spcAft>
                <a:spcPts val="0"/>
              </a:spcAft>
              <a:buClr>
                <a:schemeClr val="dk2"/>
              </a:buClr>
              <a:buSzPts val="1800"/>
              <a:buNone/>
            </a:pPr>
            <a:endParaRPr sz="1800" dirty="0">
              <a:latin typeface="Calibri"/>
              <a:ea typeface="Calibri"/>
              <a:cs typeface="Calibri"/>
              <a:sym typeface="Calibri"/>
            </a:endParaRPr>
          </a:p>
        </p:txBody>
      </p:sp>
      <p:sp>
        <p:nvSpPr>
          <p:cNvPr id="231" name="Google Shape;231;p3"/>
          <p:cNvSpPr txBox="1">
            <a:spLocks noGrp="1"/>
          </p:cNvSpPr>
          <p:nvPr>
            <p:ph type="body" idx="3"/>
          </p:nvPr>
        </p:nvSpPr>
        <p:spPr>
          <a:xfrm>
            <a:off x="6730025" y="1031700"/>
            <a:ext cx="5217900" cy="22800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dirty="0">
                <a:solidFill>
                  <a:srgbClr val="000000"/>
                </a:solidFill>
              </a:rPr>
              <a:t>Comparison of average retirement age with weekly household income and reasons for leaving the last job indicate that –</a:t>
            </a:r>
            <a:endParaRPr sz="1100" dirty="0">
              <a:solidFill>
                <a:srgbClr val="000000"/>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rgbClr val="000000"/>
                </a:solidFill>
              </a:rPr>
              <a:t>The average retirement age across all income categories appears to be consistent at the near 60-year mark, suggesting that income may not drastically affect the decision of when to retire.</a:t>
            </a:r>
            <a:endParaRPr sz="1100" dirty="0">
              <a:solidFill>
                <a:srgbClr val="000000"/>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rgbClr val="000000"/>
                </a:solidFill>
              </a:rPr>
              <a:t>Individuals who left their last job due to illness or injury tend to retire slightly earlier when compared to those who left for other reasons.</a:t>
            </a:r>
            <a:endParaRPr sz="1100" dirty="0">
              <a:solidFill>
                <a:srgbClr val="000000"/>
              </a:solidFill>
            </a:endParaRPr>
          </a:p>
          <a:p>
            <a:pPr marL="171450" lvl="0" indent="-171450" algn="just" rtl="0">
              <a:lnSpc>
                <a:spcPct val="115000"/>
              </a:lnSpc>
              <a:spcBef>
                <a:spcPts val="600"/>
              </a:spcBef>
              <a:spcAft>
                <a:spcPts val="0"/>
              </a:spcAft>
              <a:buClr>
                <a:schemeClr val="dk1"/>
              </a:buClr>
              <a:buSzPts val="1100"/>
              <a:buFont typeface="Arial" panose="020B0604020202020204" pitchFamily="34" charset="0"/>
              <a:buChar char="•"/>
            </a:pPr>
            <a:r>
              <a:rPr lang="en-US" sz="1100" dirty="0">
                <a:solidFill>
                  <a:srgbClr val="000000"/>
                </a:solidFill>
              </a:rPr>
              <a:t>The consistency of retirement age across income categories may indicate that other factors such as health, job satisfaction, and personal readiness play a significant role in the decision to retire than income alone.</a:t>
            </a:r>
            <a:endParaRPr sz="1100" dirty="0">
              <a:solidFill>
                <a:srgbClr val="000000"/>
              </a:solidFill>
            </a:endParaRPr>
          </a:p>
          <a:p>
            <a:pPr marL="0" lvl="0" indent="0" algn="just" rtl="0">
              <a:lnSpc>
                <a:spcPct val="84000"/>
              </a:lnSpc>
              <a:spcBef>
                <a:spcPts val="600"/>
              </a:spcBef>
              <a:spcAft>
                <a:spcPts val="0"/>
              </a:spcAft>
              <a:buClr>
                <a:schemeClr val="dk2"/>
              </a:buClr>
              <a:buSzPts val="1500"/>
              <a:buNone/>
            </a:pPr>
            <a:endParaRPr sz="1500" dirty="0">
              <a:solidFill>
                <a:srgbClr val="000000"/>
              </a:solidFill>
            </a:endParaRPr>
          </a:p>
        </p:txBody>
      </p:sp>
      <p:pic>
        <p:nvPicPr>
          <p:cNvPr id="232" name="Google Shape;232;p3"/>
          <p:cNvPicPr preferRelativeResize="0"/>
          <p:nvPr/>
        </p:nvPicPr>
        <p:blipFill rotWithShape="1">
          <a:blip r:embed="rId3">
            <a:alphaModFix/>
          </a:blip>
          <a:srcRect r="-2870"/>
          <a:stretch/>
        </p:blipFill>
        <p:spPr>
          <a:xfrm>
            <a:off x="1065500" y="3385500"/>
            <a:ext cx="5403951" cy="3302700"/>
          </a:xfrm>
          <a:prstGeom prst="rect">
            <a:avLst/>
          </a:prstGeom>
          <a:noFill/>
          <a:ln>
            <a:noFill/>
          </a:ln>
        </p:spPr>
      </p:pic>
      <p:pic>
        <p:nvPicPr>
          <p:cNvPr id="233" name="Google Shape;233;p3"/>
          <p:cNvPicPr preferRelativeResize="0"/>
          <p:nvPr/>
        </p:nvPicPr>
        <p:blipFill>
          <a:blip r:embed="rId4">
            <a:alphaModFix/>
          </a:blip>
          <a:stretch>
            <a:fillRect/>
          </a:stretch>
        </p:blipFill>
        <p:spPr>
          <a:xfrm>
            <a:off x="6807025" y="3416100"/>
            <a:ext cx="5217900" cy="3241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61d652c6c5_3_0"/>
          <p:cNvSpPr txBox="1">
            <a:spLocks noGrp="1"/>
          </p:cNvSpPr>
          <p:nvPr>
            <p:ph type="title"/>
          </p:nvPr>
        </p:nvSpPr>
        <p:spPr>
          <a:xfrm>
            <a:off x="886375" y="243700"/>
            <a:ext cx="9601200" cy="899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In summary</a:t>
            </a:r>
            <a:endParaRPr/>
          </a:p>
        </p:txBody>
      </p:sp>
      <p:sp>
        <p:nvSpPr>
          <p:cNvPr id="240" name="Google Shape;240;g261d652c6c5_3_0"/>
          <p:cNvSpPr txBox="1">
            <a:spLocks noGrp="1"/>
          </p:cNvSpPr>
          <p:nvPr>
            <p:ph type="body" idx="2"/>
          </p:nvPr>
        </p:nvSpPr>
        <p:spPr>
          <a:xfrm>
            <a:off x="886375" y="1285875"/>
            <a:ext cx="4443900" cy="3968100"/>
          </a:xfrm>
          <a:prstGeom prst="rect">
            <a:avLst/>
          </a:prstGeom>
        </p:spPr>
        <p:txBody>
          <a:bodyPr spcFirstLastPara="1" wrap="square" lIns="91425" tIns="45700" rIns="91425" bIns="45700" anchor="t" anchorCtr="0">
            <a:noAutofit/>
          </a:bodyPr>
          <a:lstStyle/>
          <a:p>
            <a:pPr marL="342900" indent="-342900"/>
            <a:r>
              <a:rPr lang="en-US" sz="1800" dirty="0"/>
              <a:t>Early retirement </a:t>
            </a:r>
            <a:r>
              <a:rPr lang="en-US" sz="1800" i="1" dirty="0"/>
              <a:t>is</a:t>
            </a:r>
            <a:r>
              <a:rPr lang="en-US" sz="1800" dirty="0"/>
              <a:t> </a:t>
            </a:r>
            <a:r>
              <a:rPr lang="en-US" sz="1800" i="1" dirty="0"/>
              <a:t>not </a:t>
            </a:r>
            <a:r>
              <a:rPr lang="en-US" sz="1800" dirty="0"/>
              <a:t>determined by pre-retirement income, nor via superannuation contributions.</a:t>
            </a:r>
            <a:endParaRPr sz="1800" dirty="0"/>
          </a:p>
          <a:p>
            <a:pPr marL="342900" indent="-342900"/>
            <a:endParaRPr sz="1800" dirty="0"/>
          </a:p>
          <a:p>
            <a:pPr marL="342900" indent="-342900"/>
            <a:r>
              <a:rPr lang="en-US" sz="1800" dirty="0"/>
              <a:t>Early retirement </a:t>
            </a:r>
            <a:r>
              <a:rPr lang="en-US" sz="1800" i="1" dirty="0"/>
              <a:t>is </a:t>
            </a:r>
            <a:r>
              <a:rPr lang="en-US" sz="1800" dirty="0"/>
              <a:t>however proven to be indicative via the field of work. </a:t>
            </a:r>
            <a:endParaRPr sz="1800" dirty="0"/>
          </a:p>
          <a:p>
            <a:pPr marL="342900" indent="-342900"/>
            <a:endParaRPr sz="1800" dirty="0"/>
          </a:p>
          <a:p>
            <a:pPr marL="342900" indent="-342900"/>
            <a:r>
              <a:rPr lang="en-US" sz="1800" dirty="0"/>
              <a:t>Labor induced jobs such as utility services &amp; mining have significantly lower retirement ages.</a:t>
            </a:r>
            <a:br>
              <a:rPr lang="en-US" sz="1800" dirty="0"/>
            </a:br>
            <a:r>
              <a:rPr lang="en-US" sz="1800" dirty="0"/>
              <a:t>(Supported by the fact health conditions play a profound factor in early retirement).</a:t>
            </a:r>
            <a:endParaRPr sz="1800" dirty="0"/>
          </a:p>
          <a:p>
            <a:pPr marL="342900" indent="-342900"/>
            <a:endParaRPr sz="1800" dirty="0"/>
          </a:p>
          <a:p>
            <a:pPr marL="342900" indent="-342900">
              <a:spcAft>
                <a:spcPts val="200"/>
              </a:spcAft>
            </a:pPr>
            <a:r>
              <a:rPr lang="en-US" sz="1800" dirty="0"/>
              <a:t>Educational services, &amp; innovative careers poses higher ages of retirement.</a:t>
            </a:r>
            <a:endParaRPr sz="1800" dirty="0"/>
          </a:p>
        </p:txBody>
      </p:sp>
      <p:sp>
        <p:nvSpPr>
          <p:cNvPr id="241" name="Google Shape;241;g261d652c6c5_3_0"/>
          <p:cNvSpPr txBox="1">
            <a:spLocks noGrp="1"/>
          </p:cNvSpPr>
          <p:nvPr>
            <p:ph type="body" idx="4"/>
          </p:nvPr>
        </p:nvSpPr>
        <p:spPr>
          <a:xfrm>
            <a:off x="6165239" y="1285875"/>
            <a:ext cx="4443900" cy="2562300"/>
          </a:xfrm>
          <a:prstGeom prst="rect">
            <a:avLst/>
          </a:prstGeom>
        </p:spPr>
        <p:txBody>
          <a:bodyPr spcFirstLastPara="1" wrap="square" lIns="91425" tIns="45700" rIns="91425" bIns="45700" anchor="t" anchorCtr="0">
            <a:normAutofit/>
          </a:bodyPr>
          <a:lstStyle/>
          <a:p>
            <a:pPr marL="285750" indent="-285750"/>
            <a:r>
              <a:rPr lang="en-US" sz="1800" dirty="0"/>
              <a:t>The significant reason for earlier retirement has been proven by the data to be a result of either injury or illness.</a:t>
            </a:r>
            <a:endParaRPr sz="1800" dirty="0"/>
          </a:p>
          <a:p>
            <a:pPr marL="285750" indent="-285750"/>
            <a:endParaRPr sz="1800" dirty="0"/>
          </a:p>
          <a:p>
            <a:pPr marL="285750" indent="-285750">
              <a:spcAft>
                <a:spcPts val="200"/>
              </a:spcAft>
            </a:pPr>
            <a:r>
              <a:rPr lang="en-US" sz="1800" dirty="0"/>
              <a:t>This statistics is less progressive as the age range increases.</a:t>
            </a:r>
            <a:endParaRPr sz="1800" dirty="0"/>
          </a:p>
        </p:txBody>
      </p:sp>
      <p:sp>
        <p:nvSpPr>
          <p:cNvPr id="242" name="Google Shape;242;g261d652c6c5_3_0"/>
          <p:cNvSpPr txBox="1"/>
          <p:nvPr/>
        </p:nvSpPr>
        <p:spPr>
          <a:xfrm>
            <a:off x="886375" y="851950"/>
            <a:ext cx="6523800" cy="5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i="1" u="sng" dirty="0">
                <a:solidFill>
                  <a:schemeClr val="dk2"/>
                </a:solidFill>
                <a:latin typeface="Libre Franklin"/>
                <a:ea typeface="Libre Franklin"/>
                <a:cs typeface="Libre Franklin"/>
                <a:sym typeface="Libre Franklin"/>
              </a:rPr>
              <a:t>Key Findings:</a:t>
            </a:r>
            <a:endParaRPr sz="2400" i="1" u="sng" dirty="0">
              <a:solidFill>
                <a:schemeClr val="dk2"/>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61d652c6c5_3_41"/>
          <p:cNvSpPr txBox="1">
            <a:spLocks noGrp="1"/>
          </p:cNvSpPr>
          <p:nvPr>
            <p:ph type="title"/>
          </p:nvPr>
        </p:nvSpPr>
        <p:spPr>
          <a:xfrm>
            <a:off x="1295400" y="-76200"/>
            <a:ext cx="9601200" cy="1485900"/>
          </a:xfrm>
          <a:prstGeom prst="rect">
            <a:avLst/>
          </a:prstGeom>
        </p:spPr>
        <p:txBody>
          <a:bodyPr spcFirstLastPara="1" wrap="square" lIns="91425" tIns="45700" rIns="91425" bIns="45700" anchor="t" anchorCtr="0">
            <a:normAutofit fontScale="90000"/>
          </a:bodyPr>
          <a:lstStyle/>
          <a:p>
            <a:pPr marL="0" lvl="0" indent="0" algn="l" rtl="0">
              <a:lnSpc>
                <a:spcPct val="115000"/>
              </a:lnSpc>
              <a:spcBef>
                <a:spcPts val="1200"/>
              </a:spcBef>
              <a:spcAft>
                <a:spcPts val="1200"/>
              </a:spcAft>
              <a:buClr>
                <a:schemeClr val="dk1"/>
              </a:buClr>
              <a:buSzPts val="990"/>
              <a:buFont typeface="Arial"/>
              <a:buNone/>
            </a:pPr>
            <a:r>
              <a:rPr lang="en-US" sz="12000" dirty="0">
                <a:solidFill>
                  <a:schemeClr val="dk1"/>
                </a:solidFill>
                <a:latin typeface="Calibri"/>
                <a:ea typeface="Calibri"/>
                <a:cs typeface="Calibri"/>
                <a:sym typeface="Calibri"/>
              </a:rPr>
              <a:t>Objective </a:t>
            </a:r>
            <a:endParaRPr dirty="0"/>
          </a:p>
        </p:txBody>
      </p:sp>
      <p:sp>
        <p:nvSpPr>
          <p:cNvPr id="107" name="Google Shape;107;g261d652c6c5_3_41"/>
          <p:cNvSpPr txBox="1">
            <a:spLocks noGrp="1"/>
          </p:cNvSpPr>
          <p:nvPr>
            <p:ph type="body" idx="1"/>
          </p:nvPr>
        </p:nvSpPr>
        <p:spPr>
          <a:xfrm>
            <a:off x="1295400" y="2495550"/>
            <a:ext cx="9601200" cy="3581400"/>
          </a:xfrm>
          <a:prstGeom prst="rect">
            <a:avLst/>
          </a:prstGeom>
        </p:spPr>
        <p:txBody>
          <a:bodyPr spcFirstLastPara="1" wrap="square" lIns="91425" tIns="45700" rIns="91425" bIns="45700" anchor="t" anchorCtr="0">
            <a:normAutofit/>
          </a:bodyPr>
          <a:lstStyle/>
          <a:p>
            <a:pPr marL="800100">
              <a:lnSpc>
                <a:spcPct val="115000"/>
              </a:lnSpc>
              <a:spcBef>
                <a:spcPts val="1200"/>
              </a:spcBef>
              <a:buClr>
                <a:schemeClr val="dk1"/>
              </a:buClr>
              <a:buSzPts val="275"/>
            </a:pPr>
            <a:r>
              <a:rPr lang="en-US" sz="2400" dirty="0">
                <a:solidFill>
                  <a:schemeClr val="dk1"/>
                </a:solidFill>
                <a:latin typeface="Calibri"/>
                <a:ea typeface="Calibri"/>
                <a:cs typeface="Calibri"/>
                <a:sym typeface="Calibri"/>
              </a:rPr>
              <a:t>The objective is to investigate whether specific professions result in early retirement .</a:t>
            </a:r>
            <a:endParaRPr sz="2400" dirty="0">
              <a:solidFill>
                <a:schemeClr val="dk1"/>
              </a:solidFill>
              <a:latin typeface="Calibri"/>
              <a:ea typeface="Calibri"/>
              <a:cs typeface="Calibri"/>
              <a:sym typeface="Calibri"/>
            </a:endParaRPr>
          </a:p>
          <a:p>
            <a:pPr marL="800100">
              <a:lnSpc>
                <a:spcPct val="115000"/>
              </a:lnSpc>
              <a:spcBef>
                <a:spcPts val="1200"/>
              </a:spcBef>
              <a:buClr>
                <a:schemeClr val="dk1"/>
              </a:buClr>
              <a:buSzPts val="275"/>
            </a:pPr>
            <a:r>
              <a:rPr lang="en-US" sz="2400" dirty="0">
                <a:solidFill>
                  <a:schemeClr val="dk1"/>
                </a:solidFill>
                <a:latin typeface="Calibri"/>
                <a:ea typeface="Calibri"/>
                <a:cs typeface="Calibri"/>
                <a:sym typeface="Calibri"/>
              </a:rPr>
              <a:t>What factors influence early  retirement.</a:t>
            </a:r>
            <a:endParaRPr sz="24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61ccc663c9_0_8"/>
          <p:cNvSpPr txBox="1">
            <a:spLocks noGrp="1"/>
          </p:cNvSpPr>
          <p:nvPr>
            <p:ph type="title"/>
          </p:nvPr>
        </p:nvSpPr>
        <p:spPr>
          <a:xfrm>
            <a:off x="1295400" y="2879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Data collection</a:t>
            </a:r>
            <a:endParaRPr/>
          </a:p>
        </p:txBody>
      </p:sp>
      <p:sp>
        <p:nvSpPr>
          <p:cNvPr id="114" name="Google Shape;114;g261ccc663c9_0_8"/>
          <p:cNvSpPr txBox="1">
            <a:spLocks noGrp="1"/>
          </p:cNvSpPr>
          <p:nvPr>
            <p:ph type="body" idx="1"/>
          </p:nvPr>
        </p:nvSpPr>
        <p:spPr>
          <a:xfrm>
            <a:off x="1371600" y="2077825"/>
            <a:ext cx="9907500" cy="3789600"/>
          </a:xfrm>
          <a:prstGeom prst="rect">
            <a:avLst/>
          </a:prstGeom>
        </p:spPr>
        <p:txBody>
          <a:bodyPr spcFirstLastPara="1" wrap="square" lIns="91425" tIns="45700" rIns="91425" bIns="45700" anchor="t" anchorCtr="0">
            <a:normAutofit/>
          </a:bodyPr>
          <a:lstStyle/>
          <a:p>
            <a:pPr marL="876300" algn="just">
              <a:lnSpc>
                <a:spcPct val="115000"/>
              </a:lnSpc>
              <a:spcBef>
                <a:spcPts val="1200"/>
              </a:spcBef>
              <a:buClr>
                <a:schemeClr val="dk1"/>
              </a:buClr>
              <a:buSzPts val="2400"/>
            </a:pPr>
            <a:r>
              <a:rPr lang="en-US" sz="2400" dirty="0">
                <a:solidFill>
                  <a:schemeClr val="dk1"/>
                </a:solidFill>
              </a:rPr>
              <a:t>We have  collected data from Australian Bureau of Statistics.</a:t>
            </a:r>
            <a:endParaRPr sz="2400" dirty="0">
              <a:solidFill>
                <a:schemeClr val="dk1"/>
              </a:solidFill>
            </a:endParaRPr>
          </a:p>
          <a:p>
            <a:pPr marL="876300" algn="just">
              <a:lnSpc>
                <a:spcPct val="115000"/>
              </a:lnSpc>
              <a:spcBef>
                <a:spcPts val="0"/>
              </a:spcBef>
              <a:buClr>
                <a:schemeClr val="dk1"/>
              </a:buClr>
              <a:buSzPts val="2400"/>
            </a:pPr>
            <a:endParaRPr sz="2400" dirty="0">
              <a:solidFill>
                <a:schemeClr val="dk1"/>
              </a:solidFill>
            </a:endParaRPr>
          </a:p>
          <a:p>
            <a:pPr marL="876300" algn="just">
              <a:lnSpc>
                <a:spcPct val="115000"/>
              </a:lnSpc>
              <a:spcBef>
                <a:spcPts val="0"/>
              </a:spcBef>
              <a:buClr>
                <a:schemeClr val="dk1"/>
              </a:buClr>
              <a:buSzPts val="2400"/>
            </a:pPr>
            <a:r>
              <a:rPr lang="en-US" sz="2400" dirty="0">
                <a:solidFill>
                  <a:schemeClr val="dk1"/>
                </a:solidFill>
              </a:rPr>
              <a:t>By examining retirement age data across various professions, we aim to identify any patterns, trends that suggest a correlation between a person's occupation and the age at which they retire and how it inclined over time.</a:t>
            </a:r>
            <a:endParaRPr sz="2400" dirty="0">
              <a:solidFill>
                <a:schemeClr val="dk1"/>
              </a:solidFill>
            </a:endParaRPr>
          </a:p>
          <a:p>
            <a:pPr marL="0" lvl="0" indent="0" algn="l" rtl="0">
              <a:lnSpc>
                <a:spcPct val="115000"/>
              </a:lnSpc>
              <a:spcBef>
                <a:spcPts val="1200"/>
              </a:spcBef>
              <a:spcAft>
                <a:spcPts val="0"/>
              </a:spcAft>
              <a:buNone/>
            </a:pPr>
            <a:endParaRPr sz="2400" dirty="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endParaRPr sz="24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9cf9e45a6d_0_0"/>
          <p:cNvSpPr txBox="1">
            <a:spLocks noGrp="1"/>
          </p:cNvSpPr>
          <p:nvPr>
            <p:ph type="title"/>
          </p:nvPr>
        </p:nvSpPr>
        <p:spPr>
          <a:xfrm>
            <a:off x="971550" y="11796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solidFill>
                  <a:srgbClr val="191B0E"/>
                </a:solidFill>
                <a:latin typeface="Arial"/>
                <a:ea typeface="Arial"/>
                <a:cs typeface="Arial"/>
                <a:sym typeface="Arial"/>
              </a:rPr>
              <a:t>Hypothesis</a:t>
            </a:r>
            <a:endParaRPr dirty="0"/>
          </a:p>
        </p:txBody>
      </p:sp>
      <p:sp>
        <p:nvSpPr>
          <p:cNvPr id="121" name="Google Shape;121;g29cf9e45a6d_0_0"/>
          <p:cNvSpPr txBox="1"/>
          <p:nvPr/>
        </p:nvSpPr>
        <p:spPr>
          <a:xfrm>
            <a:off x="1044900" y="2400300"/>
            <a:ext cx="10254600" cy="3278100"/>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1200"/>
              </a:spcBef>
              <a:spcAft>
                <a:spcPts val="0"/>
              </a:spcAft>
              <a:buFont typeface="Arial" panose="020B0604020202020204" pitchFamily="34" charset="0"/>
              <a:buChar char="•"/>
            </a:pPr>
            <a:r>
              <a:rPr lang="en-US" sz="2000" dirty="0">
                <a:solidFill>
                  <a:schemeClr val="dk2"/>
                </a:solidFill>
                <a:latin typeface="Libre Franklin"/>
                <a:ea typeface="Libre Franklin"/>
                <a:cs typeface="Libre Franklin"/>
                <a:sym typeface="Libre Franklin"/>
              </a:rPr>
              <a:t>We believe the main reasons for retirement at a younger age is consistent with:</a:t>
            </a:r>
            <a:endParaRPr sz="2000" dirty="0">
              <a:solidFill>
                <a:schemeClr val="dk2"/>
              </a:solidFill>
              <a:latin typeface="Libre Franklin"/>
              <a:ea typeface="Libre Franklin"/>
              <a:cs typeface="Libre Franklin"/>
              <a:sym typeface="Libre Franklin"/>
            </a:endParaRPr>
          </a:p>
          <a:p>
            <a:pPr marL="342900" lvl="0" indent="-342900" algn="l" rtl="0">
              <a:lnSpc>
                <a:spcPct val="115000"/>
              </a:lnSpc>
              <a:spcBef>
                <a:spcPts val="1200"/>
              </a:spcBef>
              <a:spcAft>
                <a:spcPts val="0"/>
              </a:spcAft>
              <a:buFont typeface="Arial" panose="020B0604020202020204" pitchFamily="34" charset="0"/>
              <a:buChar char="•"/>
            </a:pPr>
            <a:endParaRPr sz="2000" dirty="0">
              <a:solidFill>
                <a:schemeClr val="dk2"/>
              </a:solidFill>
              <a:latin typeface="Libre Franklin"/>
              <a:ea typeface="Libre Franklin"/>
              <a:cs typeface="Libre Franklin"/>
              <a:sym typeface="Libre Franklin"/>
            </a:endParaRPr>
          </a:p>
          <a:p>
            <a:pPr marL="342900" lvl="0" indent="-342900" algn="l" rtl="0">
              <a:lnSpc>
                <a:spcPct val="115000"/>
              </a:lnSpc>
              <a:spcBef>
                <a:spcPts val="1200"/>
              </a:spcBef>
              <a:spcAft>
                <a:spcPts val="0"/>
              </a:spcAft>
              <a:buFont typeface="Arial" panose="020B0604020202020204" pitchFamily="34" charset="0"/>
              <a:buChar char="•"/>
            </a:pPr>
            <a:r>
              <a:rPr lang="en-US" sz="2000" dirty="0">
                <a:solidFill>
                  <a:schemeClr val="dk2"/>
                </a:solidFill>
                <a:latin typeface="Libre Franklin"/>
                <a:ea typeface="Libre Franklin"/>
                <a:cs typeface="Libre Franklin"/>
                <a:sym typeface="Libre Franklin"/>
              </a:rPr>
              <a:t>positive factors including; financial freedom within household &amp; super contributions. </a:t>
            </a:r>
            <a:endParaRPr sz="2000" dirty="0">
              <a:solidFill>
                <a:schemeClr val="dk2"/>
              </a:solidFill>
              <a:latin typeface="Libre Franklin"/>
              <a:ea typeface="Libre Franklin"/>
              <a:cs typeface="Libre Franklin"/>
              <a:sym typeface="Libre Franklin"/>
            </a:endParaRPr>
          </a:p>
          <a:p>
            <a:pPr marL="342900" lvl="0" indent="-342900" algn="l" rtl="0">
              <a:lnSpc>
                <a:spcPct val="115000"/>
              </a:lnSpc>
              <a:spcBef>
                <a:spcPts val="1200"/>
              </a:spcBef>
              <a:spcAft>
                <a:spcPts val="0"/>
              </a:spcAft>
              <a:buClr>
                <a:schemeClr val="dk1"/>
              </a:buClr>
              <a:buSzPts val="1100"/>
              <a:buFont typeface="Arial" panose="020B0604020202020204" pitchFamily="34" charset="0"/>
              <a:buChar char="•"/>
            </a:pPr>
            <a:r>
              <a:rPr lang="en-US" sz="2000" dirty="0">
                <a:solidFill>
                  <a:schemeClr val="dk2"/>
                </a:solidFill>
                <a:latin typeface="Libre Franklin"/>
                <a:ea typeface="Libre Franklin"/>
                <a:cs typeface="Libre Franklin"/>
                <a:sym typeface="Libre Franklin"/>
              </a:rPr>
              <a:t>negative factors including; well as negative factors such as;  injury or illness, health conditions or capability within the job itself.</a:t>
            </a:r>
            <a:endParaRPr sz="2000" dirty="0">
              <a:solidFill>
                <a:schemeClr val="dk2"/>
              </a:solidFill>
              <a:latin typeface="Libre Franklin"/>
              <a:ea typeface="Libre Franklin"/>
              <a:cs typeface="Libre Franklin"/>
              <a:sym typeface="Libre Franklin"/>
            </a:endParaRPr>
          </a:p>
          <a:p>
            <a:pPr marL="0" lvl="0" indent="0" algn="l" rtl="0">
              <a:spcBef>
                <a:spcPts val="1200"/>
              </a:spcBef>
              <a:spcAft>
                <a:spcPts val="0"/>
              </a:spcAft>
              <a:buNone/>
            </a:pPr>
            <a:endParaRPr sz="2000" dirty="0">
              <a:solidFill>
                <a:schemeClr val="dk2"/>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1ccc663c9_0_23"/>
          <p:cNvSpPr txBox="1">
            <a:spLocks noGrp="1"/>
          </p:cNvSpPr>
          <p:nvPr>
            <p:ph type="title"/>
          </p:nvPr>
        </p:nvSpPr>
        <p:spPr>
          <a:xfrm>
            <a:off x="1371600" y="625525"/>
            <a:ext cx="10046700" cy="16002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4000">
                <a:solidFill>
                  <a:srgbClr val="1D1C1D"/>
                </a:solidFill>
              </a:rPr>
              <a:t>Do retirees in certain professions  choose to retire early?</a:t>
            </a:r>
            <a:endParaRPr sz="4000"/>
          </a:p>
        </p:txBody>
      </p:sp>
      <p:sp>
        <p:nvSpPr>
          <p:cNvPr id="128" name="Google Shape;128;g261ccc663c9_0_23"/>
          <p:cNvSpPr txBox="1">
            <a:spLocks noGrp="1"/>
          </p:cNvSpPr>
          <p:nvPr>
            <p:ph type="body" idx="1"/>
          </p:nvPr>
        </p:nvSpPr>
        <p:spPr>
          <a:xfrm>
            <a:off x="1485900" y="2225725"/>
            <a:ext cx="9601200" cy="3581400"/>
          </a:xfrm>
          <a:prstGeom prst="rect">
            <a:avLst/>
          </a:prstGeom>
        </p:spPr>
        <p:txBody>
          <a:bodyPr spcFirstLastPara="1" wrap="square" lIns="91425" tIns="45700" rIns="91425" bIns="45700" anchor="t" anchorCtr="0">
            <a:normAutofit/>
          </a:bodyPr>
          <a:lstStyle/>
          <a:p>
            <a:pPr marL="342900">
              <a:lnSpc>
                <a:spcPct val="115000"/>
              </a:lnSpc>
              <a:buClr>
                <a:schemeClr val="dk1"/>
              </a:buClr>
              <a:buSzPts val="523"/>
            </a:pPr>
            <a:endParaRPr sz="1937" dirty="0">
              <a:solidFill>
                <a:srgbClr val="1D1C1D"/>
              </a:solidFill>
            </a:endParaRPr>
          </a:p>
          <a:p>
            <a:pPr marL="342900">
              <a:lnSpc>
                <a:spcPct val="115000"/>
              </a:lnSpc>
              <a:buClr>
                <a:schemeClr val="dk1"/>
              </a:buClr>
              <a:buSzPts val="523"/>
            </a:pPr>
            <a:endParaRPr sz="1937" dirty="0">
              <a:solidFill>
                <a:srgbClr val="1D1C1D"/>
              </a:solidFill>
            </a:endParaRPr>
          </a:p>
          <a:p>
            <a:pPr marL="448469">
              <a:lnSpc>
                <a:spcPct val="115000"/>
              </a:lnSpc>
              <a:buClr>
                <a:srgbClr val="1D1C1D"/>
              </a:buClr>
              <a:buSzPts val="1938"/>
            </a:pPr>
            <a:r>
              <a:rPr lang="en-US" sz="1937" dirty="0">
                <a:solidFill>
                  <a:srgbClr val="1D1C1D"/>
                </a:solidFill>
              </a:rPr>
              <a:t>Explore patterns</a:t>
            </a:r>
            <a:endParaRPr sz="1937" dirty="0">
              <a:solidFill>
                <a:srgbClr val="1D1C1D"/>
              </a:solidFill>
            </a:endParaRPr>
          </a:p>
          <a:p>
            <a:pPr marL="448469">
              <a:lnSpc>
                <a:spcPct val="115000"/>
              </a:lnSpc>
              <a:spcBef>
                <a:spcPts val="0"/>
              </a:spcBef>
              <a:buClr>
                <a:srgbClr val="1D1C1D"/>
              </a:buClr>
              <a:buSzPts val="1938"/>
            </a:pPr>
            <a:r>
              <a:rPr lang="en-US" sz="1937" dirty="0">
                <a:solidFill>
                  <a:srgbClr val="1D1C1D"/>
                </a:solidFill>
              </a:rPr>
              <a:t>Look for specific professions</a:t>
            </a:r>
            <a:endParaRPr sz="1937" dirty="0">
              <a:solidFill>
                <a:srgbClr val="1D1C1D"/>
              </a:solidFill>
            </a:endParaRPr>
          </a:p>
          <a:p>
            <a:pPr marL="448469">
              <a:lnSpc>
                <a:spcPct val="115000"/>
              </a:lnSpc>
              <a:spcBef>
                <a:spcPts val="0"/>
              </a:spcBef>
              <a:buClr>
                <a:srgbClr val="1D1C1D"/>
              </a:buClr>
              <a:buSzPts val="1938"/>
            </a:pPr>
            <a:r>
              <a:rPr lang="en-US" sz="1937" dirty="0">
                <a:solidFill>
                  <a:srgbClr val="1D1C1D"/>
                </a:solidFill>
              </a:rPr>
              <a:t>Do Comparative Analysis</a:t>
            </a:r>
            <a:endParaRPr sz="1937" dirty="0">
              <a:solidFill>
                <a:srgbClr val="1D1C1D"/>
              </a:solidFill>
            </a:endParaRPr>
          </a:p>
          <a:p>
            <a:pPr marL="342900">
              <a:lnSpc>
                <a:spcPct val="74000"/>
              </a:lnSpc>
              <a:spcAft>
                <a:spcPts val="200"/>
              </a:spcAft>
              <a:buSzPts val="523"/>
            </a:pPr>
            <a:endParaRPr sz="2137" dirty="0">
              <a:solidFill>
                <a:srgbClr val="1D1C1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61ccc663c9_0_33"/>
          <p:cNvSpPr txBox="1">
            <a:spLocks noGrp="1"/>
          </p:cNvSpPr>
          <p:nvPr>
            <p:ph type="title"/>
          </p:nvPr>
        </p:nvSpPr>
        <p:spPr>
          <a:xfrm>
            <a:off x="1204425" y="345800"/>
            <a:ext cx="10811100" cy="853500"/>
          </a:xfrm>
          <a:prstGeom prst="rect">
            <a:avLst/>
          </a:prstGeom>
        </p:spPr>
        <p:txBody>
          <a:bodyPr spcFirstLastPara="1" wrap="square" lIns="91425" tIns="45700" rIns="91425" bIns="45700" anchor="t" anchorCtr="0">
            <a:noAutofit/>
          </a:bodyPr>
          <a:lstStyle/>
          <a:p>
            <a:pPr marL="0" lvl="0" indent="0" algn="ctr" rtl="0">
              <a:lnSpc>
                <a:spcPct val="115000"/>
              </a:lnSpc>
              <a:spcBef>
                <a:spcPts val="0"/>
              </a:spcBef>
              <a:spcAft>
                <a:spcPts val="0"/>
              </a:spcAft>
              <a:buNone/>
            </a:pPr>
            <a:r>
              <a:rPr lang="en-US" sz="3000"/>
              <a:t>  </a:t>
            </a:r>
            <a:r>
              <a:rPr lang="en-US" sz="3000" b="1"/>
              <a:t>Average age of retirees by profession 2018-2020</a:t>
            </a:r>
            <a:endParaRPr sz="3000" b="1"/>
          </a:p>
          <a:p>
            <a:pPr marL="0" lvl="0" indent="0" algn="l" rtl="0">
              <a:spcBef>
                <a:spcPts val="0"/>
              </a:spcBef>
              <a:spcAft>
                <a:spcPts val="0"/>
              </a:spcAft>
              <a:buNone/>
            </a:pPr>
            <a:endParaRPr/>
          </a:p>
        </p:txBody>
      </p:sp>
      <p:sp>
        <p:nvSpPr>
          <p:cNvPr id="135" name="Google Shape;135;g261ccc663c9_0_33"/>
          <p:cNvSpPr txBox="1">
            <a:spLocks noGrp="1"/>
          </p:cNvSpPr>
          <p:nvPr>
            <p:ph type="body" idx="1"/>
          </p:nvPr>
        </p:nvSpPr>
        <p:spPr>
          <a:xfrm>
            <a:off x="1060775" y="1313950"/>
            <a:ext cx="4573200" cy="4381200"/>
          </a:xfrm>
          <a:prstGeom prst="rect">
            <a:avLst/>
          </a:prstGeom>
          <a:ln w="9525" cap="flat" cmpd="sng">
            <a:solidFill>
              <a:srgbClr val="93C47D"/>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5000"/>
              </a:lnSpc>
              <a:spcBef>
                <a:spcPts val="1200"/>
              </a:spcBef>
              <a:spcAft>
                <a:spcPts val="0"/>
              </a:spcAft>
              <a:buClr>
                <a:schemeClr val="dk1"/>
              </a:buClr>
              <a:buSzPts val="275"/>
              <a:buFont typeface="Arial"/>
              <a:buNone/>
            </a:pPr>
            <a:r>
              <a:rPr lang="en-US" sz="1400" dirty="0">
                <a:solidFill>
                  <a:srgbClr val="1D1C1D"/>
                </a:solidFill>
              </a:rPr>
              <a:t>Early Retirement Industries:- Categories such as Financial and insurance services, Electricity, gas, water and waste services, and Mining have notably lower average ages at retirement, suggesting that individuals in these industries tend to retire relatively early. i.e. at average age 48.16 and 48.83 .</a:t>
            </a:r>
            <a:endParaRPr sz="1400" dirty="0">
              <a:solidFill>
                <a:srgbClr val="1D1C1D"/>
              </a:solidFill>
            </a:endParaRPr>
          </a:p>
          <a:p>
            <a:pPr marL="0" lvl="0" indent="0" algn="just" rtl="0">
              <a:lnSpc>
                <a:spcPct val="95000"/>
              </a:lnSpc>
              <a:spcBef>
                <a:spcPts val="1200"/>
              </a:spcBef>
              <a:spcAft>
                <a:spcPts val="0"/>
              </a:spcAft>
              <a:buClr>
                <a:schemeClr val="dk1"/>
              </a:buClr>
              <a:buSzPts val="275"/>
              <a:buFont typeface="Arial"/>
              <a:buNone/>
            </a:pPr>
            <a:r>
              <a:rPr lang="en-US" sz="1400" dirty="0">
                <a:solidFill>
                  <a:srgbClr val="1D1C1D"/>
                </a:solidFill>
              </a:rPr>
              <a:t>Mid-Range Retirement Ages: -Categories like Manufacturing, Wholesale trade and Arts and recreation services fall in the mid-range of average retirement age falls under 52.9 to 54.8</a:t>
            </a:r>
            <a:endParaRPr sz="1400" dirty="0">
              <a:solidFill>
                <a:srgbClr val="1D1C1D"/>
              </a:solidFill>
            </a:endParaRPr>
          </a:p>
          <a:p>
            <a:pPr marL="0" lvl="0" indent="0" algn="just" rtl="0">
              <a:lnSpc>
                <a:spcPct val="95000"/>
              </a:lnSpc>
              <a:spcBef>
                <a:spcPts val="1200"/>
              </a:spcBef>
              <a:spcAft>
                <a:spcPts val="0"/>
              </a:spcAft>
              <a:buClr>
                <a:schemeClr val="dk1"/>
              </a:buClr>
              <a:buSzPts val="275"/>
              <a:buFont typeface="Arial"/>
              <a:buNone/>
            </a:pPr>
            <a:r>
              <a:rPr lang="en-US" sz="1400" dirty="0">
                <a:solidFill>
                  <a:srgbClr val="1D1C1D"/>
                </a:solidFill>
              </a:rPr>
              <a:t>Later Retirement Industries: - Professions such as Professional, scientific and technical services, Transport, postal and warehousing, and Education and training have higher average ages at retirement, indicating a tendency for later retirement in these sectors .i.e. average age falls in  60.8 to 62.1</a:t>
            </a:r>
            <a:endParaRPr sz="1400" dirty="0">
              <a:solidFill>
                <a:srgbClr val="1D1C1D"/>
              </a:solidFill>
            </a:endParaRPr>
          </a:p>
          <a:p>
            <a:pPr marL="0" lvl="0" indent="0" algn="l" rtl="0">
              <a:lnSpc>
                <a:spcPct val="74000"/>
              </a:lnSpc>
              <a:spcBef>
                <a:spcPts val="1200"/>
              </a:spcBef>
              <a:spcAft>
                <a:spcPts val="200"/>
              </a:spcAft>
              <a:buSzPts val="275"/>
              <a:buNone/>
            </a:pPr>
            <a:endParaRPr sz="1400" dirty="0"/>
          </a:p>
        </p:txBody>
      </p:sp>
      <p:pic>
        <p:nvPicPr>
          <p:cNvPr id="136" name="Google Shape;136;g261ccc663c9_0_33"/>
          <p:cNvPicPr preferRelativeResize="0"/>
          <p:nvPr/>
        </p:nvPicPr>
        <p:blipFill>
          <a:blip r:embed="rId3">
            <a:alphaModFix/>
          </a:blip>
          <a:stretch>
            <a:fillRect/>
          </a:stretch>
        </p:blipFill>
        <p:spPr>
          <a:xfrm>
            <a:off x="6615150" y="1199300"/>
            <a:ext cx="5322649" cy="4495799"/>
          </a:xfrm>
          <a:prstGeom prst="rect">
            <a:avLst/>
          </a:prstGeom>
          <a:noFill/>
          <a:ln w="9525" cap="flat" cmpd="sng">
            <a:solidFill>
              <a:schemeClr val="lt1"/>
            </a:solidFill>
            <a:prstDash val="solid"/>
            <a:round/>
            <a:headEnd type="none" w="sm" len="sm"/>
            <a:tailEnd type="none" w="sm" len="sm"/>
          </a:ln>
        </p:spPr>
      </p:pic>
      <p:sp>
        <p:nvSpPr>
          <p:cNvPr id="137" name="Google Shape;137;g261ccc663c9_0_33"/>
          <p:cNvSpPr/>
          <p:nvPr/>
        </p:nvSpPr>
        <p:spPr>
          <a:xfrm>
            <a:off x="7745275" y="1466500"/>
            <a:ext cx="406800" cy="2678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8" name="Google Shape;138;g261ccc663c9_0_33"/>
          <p:cNvSpPr/>
          <p:nvPr/>
        </p:nvSpPr>
        <p:spPr>
          <a:xfrm>
            <a:off x="8126275" y="1466500"/>
            <a:ext cx="1746000" cy="26781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9" name="Google Shape;139;g261ccc663c9_0_33"/>
          <p:cNvSpPr/>
          <p:nvPr/>
        </p:nvSpPr>
        <p:spPr>
          <a:xfrm>
            <a:off x="9872275" y="1466500"/>
            <a:ext cx="1023000" cy="2678100"/>
          </a:xfrm>
          <a:prstGeom prst="rect">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61ccc663c9_0_44"/>
          <p:cNvSpPr txBox="1">
            <a:spLocks noGrp="1"/>
          </p:cNvSpPr>
          <p:nvPr>
            <p:ph type="title"/>
          </p:nvPr>
        </p:nvSpPr>
        <p:spPr>
          <a:xfrm>
            <a:off x="1220600" y="-94250"/>
            <a:ext cx="10528500" cy="1224600"/>
          </a:xfrm>
          <a:prstGeom prst="rect">
            <a:avLst/>
          </a:prstGeom>
        </p:spPr>
        <p:txBody>
          <a:bodyPr spcFirstLastPara="1" wrap="square" lIns="91425" tIns="45700" rIns="91425" bIns="45700" anchor="t" anchorCtr="0">
            <a:normAutofit fontScale="90000"/>
          </a:bodyPr>
          <a:lstStyle/>
          <a:p>
            <a:pPr marL="0" lvl="0" indent="0" algn="l" rtl="0">
              <a:lnSpc>
                <a:spcPct val="115000"/>
              </a:lnSpc>
              <a:spcBef>
                <a:spcPts val="1200"/>
              </a:spcBef>
              <a:spcAft>
                <a:spcPts val="0"/>
              </a:spcAft>
              <a:buNone/>
            </a:pPr>
            <a:r>
              <a:rPr lang="en-US" sz="3177" b="1" u="sng" dirty="0"/>
              <a:t>Explore patterns</a:t>
            </a:r>
            <a:endParaRPr sz="3177" b="1" u="sng" dirty="0"/>
          </a:p>
          <a:p>
            <a:pPr marL="0" lvl="0" indent="0" algn="l" rtl="0">
              <a:lnSpc>
                <a:spcPct val="115000"/>
              </a:lnSpc>
              <a:spcBef>
                <a:spcPts val="1200"/>
              </a:spcBef>
              <a:spcAft>
                <a:spcPts val="0"/>
              </a:spcAft>
              <a:buNone/>
            </a:pPr>
            <a:r>
              <a:rPr lang="en-US" sz="1888" dirty="0"/>
              <a:t>Investigating potential patterns influencing retirement age and decision by calculating mean and median over all years</a:t>
            </a:r>
            <a:endParaRPr sz="1888" dirty="0"/>
          </a:p>
          <a:p>
            <a:pPr marL="0" lvl="0" indent="0" algn="l" rtl="0">
              <a:spcBef>
                <a:spcPts val="1200"/>
              </a:spcBef>
              <a:spcAft>
                <a:spcPts val="0"/>
              </a:spcAft>
              <a:buNone/>
            </a:pPr>
            <a:endParaRPr dirty="0"/>
          </a:p>
        </p:txBody>
      </p:sp>
      <p:sp>
        <p:nvSpPr>
          <p:cNvPr id="146" name="Google Shape;146;g261ccc663c9_0_44"/>
          <p:cNvSpPr txBox="1">
            <a:spLocks noGrp="1"/>
          </p:cNvSpPr>
          <p:nvPr>
            <p:ph type="body" idx="1"/>
          </p:nvPr>
        </p:nvSpPr>
        <p:spPr>
          <a:xfrm>
            <a:off x="1220600" y="1237049"/>
            <a:ext cx="4895100" cy="5554275"/>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sz="1200" dirty="0"/>
              <a:t>The lowest median values of average age for all categories are in the range of 57 to 58 years. </a:t>
            </a:r>
            <a:endParaRPr sz="1200" dirty="0"/>
          </a:p>
          <a:p>
            <a:pPr marL="171450" indent="-171450">
              <a:lnSpc>
                <a:spcPct val="100000"/>
              </a:lnSpc>
            </a:pPr>
            <a:r>
              <a:rPr lang="en-US" sz="1200" dirty="0"/>
              <a:t>Administrative and support services (57.4865)</a:t>
            </a:r>
            <a:endParaRPr sz="1200" dirty="0"/>
          </a:p>
          <a:p>
            <a:pPr marL="171450" indent="-171450">
              <a:lnSpc>
                <a:spcPct val="100000"/>
              </a:lnSpc>
            </a:pPr>
            <a:r>
              <a:rPr lang="en-US" sz="1200" dirty="0"/>
              <a:t>Accommodation and food services (57.6080)</a:t>
            </a:r>
            <a:endParaRPr sz="1200" dirty="0"/>
          </a:p>
          <a:p>
            <a:pPr marL="171450" indent="-171450">
              <a:lnSpc>
                <a:spcPct val="100000"/>
              </a:lnSpc>
              <a:spcBef>
                <a:spcPts val="1200"/>
              </a:spcBef>
            </a:pPr>
            <a:r>
              <a:rPr lang="en-US" sz="1200" dirty="0"/>
              <a:t>Financial and insurance services (57.7515)</a:t>
            </a:r>
            <a:endParaRPr sz="1200" dirty="0"/>
          </a:p>
          <a:p>
            <a:pPr marL="171450" indent="-171450">
              <a:lnSpc>
                <a:spcPct val="100000"/>
              </a:lnSpc>
              <a:spcBef>
                <a:spcPts val="1200"/>
              </a:spcBef>
            </a:pPr>
            <a:r>
              <a:rPr lang="en-US" sz="1200" dirty="0"/>
              <a:t>Retail trade (57.8765)</a:t>
            </a:r>
            <a:endParaRPr sz="1200" dirty="0"/>
          </a:p>
          <a:p>
            <a:pPr marL="0" lvl="0" indent="0" algn="l" rtl="0">
              <a:lnSpc>
                <a:spcPct val="100000"/>
              </a:lnSpc>
              <a:spcBef>
                <a:spcPts val="1200"/>
              </a:spcBef>
              <a:spcAft>
                <a:spcPts val="0"/>
              </a:spcAft>
              <a:buNone/>
            </a:pPr>
            <a:r>
              <a:rPr lang="en-US" sz="1200" dirty="0"/>
              <a:t> Highest Average Retirement Age: are in the range of 60 to 61 years. These include:</a:t>
            </a:r>
            <a:endParaRPr sz="1200" dirty="0"/>
          </a:p>
          <a:p>
            <a:pPr marL="171450" indent="-171450">
              <a:lnSpc>
                <a:spcPct val="100000"/>
              </a:lnSpc>
              <a:spcBef>
                <a:spcPts val="1200"/>
              </a:spcBef>
            </a:pPr>
            <a:r>
              <a:rPr lang="en-US" sz="1200" dirty="0"/>
              <a:t>Professional, scientific and technical services (61.3350)</a:t>
            </a:r>
            <a:endParaRPr sz="1200" dirty="0"/>
          </a:p>
          <a:p>
            <a:pPr marL="171450" indent="-171450">
              <a:lnSpc>
                <a:spcPct val="100000"/>
              </a:lnSpc>
              <a:spcBef>
                <a:spcPts val="1200"/>
              </a:spcBef>
            </a:pPr>
            <a:r>
              <a:rPr lang="en-US" sz="1200" dirty="0"/>
              <a:t>Agriculture, forestry and fishing (61.4775)</a:t>
            </a:r>
            <a:endParaRPr sz="1200" dirty="0"/>
          </a:p>
          <a:p>
            <a:pPr marL="171450" indent="-171450">
              <a:lnSpc>
                <a:spcPct val="100000"/>
              </a:lnSpc>
              <a:spcBef>
                <a:spcPts val="1200"/>
              </a:spcBef>
            </a:pPr>
            <a:r>
              <a:rPr lang="en-US" sz="1200" dirty="0"/>
              <a:t>Construction (60.7455)</a:t>
            </a:r>
            <a:endParaRPr sz="1200" dirty="0"/>
          </a:p>
          <a:p>
            <a:pPr marL="171450" indent="-171450">
              <a:lnSpc>
                <a:spcPct val="100000"/>
              </a:lnSpc>
              <a:spcBef>
                <a:spcPts val="1200"/>
              </a:spcBef>
            </a:pPr>
            <a:r>
              <a:rPr lang="en-US" sz="1200" dirty="0"/>
              <a:t>Transport, postal and warehousing (60.6655)</a:t>
            </a:r>
            <a:endParaRPr sz="1200" dirty="0"/>
          </a:p>
          <a:p>
            <a:pPr marL="0" lvl="0" indent="0" algn="l" rtl="0">
              <a:lnSpc>
                <a:spcPct val="100000"/>
              </a:lnSpc>
              <a:spcBef>
                <a:spcPts val="1200"/>
              </a:spcBef>
              <a:spcAft>
                <a:spcPts val="0"/>
              </a:spcAft>
              <a:buNone/>
            </a:pPr>
            <a:r>
              <a:rPr lang="en-US" sz="1200" dirty="0"/>
              <a:t> Mid-Range Average Retirement Age: (around 59 years) include:- Other services (59.4330)- Public administration and safety.</a:t>
            </a:r>
            <a:endParaRPr sz="1200" dirty="0"/>
          </a:p>
          <a:p>
            <a:pPr marL="171450" indent="-171450">
              <a:lnSpc>
                <a:spcPct val="100000"/>
              </a:lnSpc>
              <a:spcBef>
                <a:spcPts val="1200"/>
              </a:spcBef>
            </a:pPr>
            <a:r>
              <a:rPr lang="en-US" sz="1200" dirty="0"/>
              <a:t>Health care and social assistance (59.6700)</a:t>
            </a:r>
            <a:endParaRPr sz="1200" dirty="0"/>
          </a:p>
          <a:p>
            <a:pPr marL="171450" indent="-171450">
              <a:lnSpc>
                <a:spcPct val="100000"/>
              </a:lnSpc>
              <a:spcBef>
                <a:spcPts val="1200"/>
              </a:spcBef>
            </a:pPr>
            <a:r>
              <a:rPr lang="en-US" sz="1200" dirty="0"/>
              <a:t>Wholesale trade (59.7155) </a:t>
            </a:r>
          </a:p>
          <a:p>
            <a:pPr marL="171450" indent="-171450">
              <a:lnSpc>
                <a:spcPct val="100000"/>
              </a:lnSpc>
              <a:spcBef>
                <a:spcPts val="1200"/>
              </a:spcBef>
            </a:pPr>
            <a:r>
              <a:rPr lang="en-US" sz="1200" dirty="0"/>
              <a:t>Education (59.6490)</a:t>
            </a:r>
            <a:endParaRPr sz="1200" dirty="0"/>
          </a:p>
          <a:p>
            <a:pPr marL="171450" indent="-171450">
              <a:lnSpc>
                <a:spcPct val="100000"/>
              </a:lnSpc>
              <a:spcBef>
                <a:spcPts val="1200"/>
              </a:spcBef>
            </a:pPr>
            <a:r>
              <a:rPr lang="en-US" sz="1200" dirty="0"/>
              <a:t>Electricity, gas, water and waste services (59.7920)</a:t>
            </a:r>
            <a:endParaRPr sz="1200" dirty="0"/>
          </a:p>
          <a:p>
            <a:pPr marL="0" lvl="0" indent="0" algn="l" rtl="0">
              <a:spcBef>
                <a:spcPts val="1200"/>
              </a:spcBef>
              <a:spcAft>
                <a:spcPts val="200"/>
              </a:spcAft>
              <a:buNone/>
            </a:pPr>
            <a:endParaRPr sz="1800" dirty="0"/>
          </a:p>
        </p:txBody>
      </p:sp>
      <p:pic>
        <p:nvPicPr>
          <p:cNvPr id="147" name="Google Shape;147;g261ccc663c9_0_44"/>
          <p:cNvPicPr preferRelativeResize="0"/>
          <p:nvPr/>
        </p:nvPicPr>
        <p:blipFill rotWithShape="1">
          <a:blip r:embed="rId3">
            <a:alphaModFix/>
          </a:blip>
          <a:srcRect t="1600"/>
          <a:stretch/>
        </p:blipFill>
        <p:spPr>
          <a:xfrm>
            <a:off x="7032275" y="1619250"/>
            <a:ext cx="4716824" cy="4641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61ccc663c9_0_54"/>
          <p:cNvSpPr txBox="1">
            <a:spLocks noGrp="1"/>
          </p:cNvSpPr>
          <p:nvPr>
            <p:ph type="title"/>
          </p:nvPr>
        </p:nvSpPr>
        <p:spPr>
          <a:xfrm>
            <a:off x="1418075" y="276000"/>
            <a:ext cx="9601200" cy="8196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dirty="0"/>
              <a:t>  </a:t>
            </a:r>
            <a:r>
              <a:rPr lang="en-US" sz="2750" b="1" dirty="0"/>
              <a:t>Median top 5 average age values and  year(2014-2021)</a:t>
            </a:r>
            <a:endParaRPr sz="2750" b="1" dirty="0"/>
          </a:p>
          <a:p>
            <a:pPr marL="0" lvl="0" indent="0" algn="l" rtl="0">
              <a:spcBef>
                <a:spcPts val="0"/>
              </a:spcBef>
              <a:spcAft>
                <a:spcPts val="0"/>
              </a:spcAft>
              <a:buNone/>
            </a:pPr>
            <a:endParaRPr dirty="0"/>
          </a:p>
        </p:txBody>
      </p:sp>
      <p:sp>
        <p:nvSpPr>
          <p:cNvPr id="154" name="Google Shape;154;g261ccc663c9_0_54"/>
          <p:cNvSpPr txBox="1">
            <a:spLocks noGrp="1"/>
          </p:cNvSpPr>
          <p:nvPr>
            <p:ph type="body" idx="1"/>
          </p:nvPr>
        </p:nvSpPr>
        <p:spPr>
          <a:xfrm>
            <a:off x="996550" y="1095600"/>
            <a:ext cx="5295900" cy="5041200"/>
          </a:xfrm>
          <a:prstGeom prst="rect">
            <a:avLst/>
          </a:prstGeom>
        </p:spPr>
        <p:txBody>
          <a:bodyPr spcFirstLastPara="1" wrap="square" lIns="91425" tIns="45700" rIns="91425" bIns="45700" anchor="t" anchorCtr="0">
            <a:noAutofit/>
          </a:bodyPr>
          <a:lstStyle/>
          <a:p>
            <a:pPr marL="0" lvl="0" indent="0" algn="just" rtl="0">
              <a:lnSpc>
                <a:spcPct val="84000"/>
              </a:lnSpc>
              <a:spcBef>
                <a:spcPts val="1000"/>
              </a:spcBef>
              <a:spcAft>
                <a:spcPts val="0"/>
              </a:spcAft>
              <a:buSzPts val="688"/>
              <a:buNone/>
            </a:pPr>
            <a:r>
              <a:rPr lang="en-US" sz="1350" b="1" dirty="0"/>
              <a:t>Accommodation and Food Services</a:t>
            </a:r>
            <a:endParaRPr sz="1350" b="1" dirty="0"/>
          </a:p>
          <a:p>
            <a:pPr marL="285750" indent="-285750" algn="just">
              <a:lnSpc>
                <a:spcPct val="84000"/>
              </a:lnSpc>
              <a:buSzPts val="688"/>
            </a:pPr>
            <a:r>
              <a:rPr lang="en-US" sz="1350" dirty="0"/>
              <a:t>The average age at retirement for this profession increased from 55.76 in 2014-15 to 58.73 in 2020-21. There's a general upward trend in retirement age over the years.</a:t>
            </a:r>
            <a:endParaRPr sz="1350" dirty="0"/>
          </a:p>
          <a:p>
            <a:pPr marL="285750" indent="-285750" algn="just">
              <a:lnSpc>
                <a:spcPct val="84000"/>
              </a:lnSpc>
              <a:buSzPts val="688"/>
            </a:pPr>
            <a:endParaRPr sz="1350" dirty="0"/>
          </a:p>
          <a:p>
            <a:pPr marL="0" lvl="0" indent="0" algn="just" rtl="0">
              <a:lnSpc>
                <a:spcPct val="84000"/>
              </a:lnSpc>
              <a:spcBef>
                <a:spcPts val="1000"/>
              </a:spcBef>
              <a:spcAft>
                <a:spcPts val="0"/>
              </a:spcAft>
              <a:buSzPts val="688"/>
              <a:buNone/>
            </a:pPr>
            <a:r>
              <a:rPr lang="en-US" sz="1350" b="1" dirty="0"/>
              <a:t>Administrative and Support Services</a:t>
            </a:r>
            <a:endParaRPr sz="1350" b="1" dirty="0"/>
          </a:p>
          <a:p>
            <a:pPr marL="285750" indent="-285750" algn="just">
              <a:lnSpc>
                <a:spcPct val="84000"/>
              </a:lnSpc>
              <a:buSzPts val="688"/>
            </a:pPr>
            <a:r>
              <a:rPr lang="en-US" sz="1350" dirty="0"/>
              <a:t>The average age at retirement for this profession increased from 55.83 in 2014-15 to 60.37 in 2020-21. Similar to the previous profession, there's a noticeable increase in retirement age over the years.</a:t>
            </a:r>
            <a:endParaRPr sz="1350" dirty="0"/>
          </a:p>
          <a:p>
            <a:pPr marL="0" lvl="0" indent="0" algn="just" rtl="0">
              <a:lnSpc>
                <a:spcPct val="84000"/>
              </a:lnSpc>
              <a:spcBef>
                <a:spcPts val="1000"/>
              </a:spcBef>
              <a:spcAft>
                <a:spcPts val="0"/>
              </a:spcAft>
              <a:buSzPts val="688"/>
              <a:buNone/>
            </a:pPr>
            <a:r>
              <a:rPr lang="en-US" sz="1350" b="1" dirty="0"/>
              <a:t>Financial and Insurance Services</a:t>
            </a:r>
            <a:endParaRPr sz="1350" b="1" dirty="0"/>
          </a:p>
          <a:p>
            <a:pPr marL="285750" indent="-285750" algn="just">
              <a:lnSpc>
                <a:spcPct val="84000"/>
              </a:lnSpc>
              <a:buSzPts val="688"/>
            </a:pPr>
            <a:r>
              <a:rPr lang="en-US" sz="1350" dirty="0"/>
              <a:t>The average age at retirement fluctuates over the years but generally increased from 57.50 in 2014-15 to 59.70 in 2020-21.</a:t>
            </a:r>
            <a:endParaRPr sz="1350" dirty="0"/>
          </a:p>
          <a:p>
            <a:pPr marL="0" lvl="0" indent="0" algn="just" rtl="0">
              <a:lnSpc>
                <a:spcPct val="84000"/>
              </a:lnSpc>
              <a:spcBef>
                <a:spcPts val="1000"/>
              </a:spcBef>
              <a:spcAft>
                <a:spcPts val="0"/>
              </a:spcAft>
              <a:buSzPts val="688"/>
              <a:buNone/>
            </a:pPr>
            <a:r>
              <a:rPr lang="en-US" sz="1350" b="1" dirty="0"/>
              <a:t>Manufacturing</a:t>
            </a:r>
            <a:endParaRPr sz="1350" b="1" dirty="0"/>
          </a:p>
          <a:p>
            <a:pPr marL="285750" indent="-285750" algn="just">
              <a:lnSpc>
                <a:spcPct val="84000"/>
              </a:lnSpc>
              <a:buSzPts val="688"/>
            </a:pPr>
            <a:r>
              <a:rPr lang="en-US" sz="1350" dirty="0"/>
              <a:t>The average age at retirement for the Manufacturing profession increased from 58.12 in 2014-15 to 59.84 in 2020-21. There's a slight upward trend in retirement age.</a:t>
            </a:r>
            <a:endParaRPr sz="1350" dirty="0"/>
          </a:p>
          <a:p>
            <a:pPr marL="0" lvl="0" indent="0" algn="just" rtl="0">
              <a:lnSpc>
                <a:spcPct val="84000"/>
              </a:lnSpc>
              <a:spcBef>
                <a:spcPts val="1000"/>
              </a:spcBef>
              <a:spcAft>
                <a:spcPts val="0"/>
              </a:spcAft>
              <a:buSzPts val="688"/>
              <a:buNone/>
            </a:pPr>
            <a:r>
              <a:rPr lang="en-US" sz="1350" b="1" dirty="0"/>
              <a:t>Retail Trade</a:t>
            </a:r>
            <a:endParaRPr sz="1350" b="1" dirty="0"/>
          </a:p>
          <a:p>
            <a:pPr marL="285750" indent="-285750" algn="just">
              <a:lnSpc>
                <a:spcPct val="84000"/>
              </a:lnSpc>
              <a:buSzPts val="688"/>
            </a:pPr>
            <a:r>
              <a:rPr lang="en-US" sz="1350" dirty="0"/>
              <a:t>The average age at retirement for Retail Trade fluctuates, with a decrease from 59.03 in 2018-19 to 57.32 in 2020-21. There's a notable decrease in retirement age in the most recent years</a:t>
            </a:r>
            <a:endParaRPr sz="1350" dirty="0"/>
          </a:p>
          <a:p>
            <a:pPr marL="0" lvl="0" indent="0" algn="l" rtl="0">
              <a:lnSpc>
                <a:spcPct val="84000"/>
              </a:lnSpc>
              <a:spcBef>
                <a:spcPts val="1000"/>
              </a:spcBef>
              <a:spcAft>
                <a:spcPts val="200"/>
              </a:spcAft>
              <a:buSzPts val="688"/>
              <a:buNone/>
            </a:pPr>
            <a:endParaRPr sz="1250" dirty="0"/>
          </a:p>
        </p:txBody>
      </p:sp>
      <p:pic>
        <p:nvPicPr>
          <p:cNvPr id="155" name="Google Shape;155;g261ccc663c9_0_54"/>
          <p:cNvPicPr preferRelativeResize="0"/>
          <p:nvPr/>
        </p:nvPicPr>
        <p:blipFill>
          <a:blip r:embed="rId3">
            <a:alphaModFix/>
          </a:blip>
          <a:stretch>
            <a:fillRect/>
          </a:stretch>
        </p:blipFill>
        <p:spPr>
          <a:xfrm>
            <a:off x="6701350" y="1522675"/>
            <a:ext cx="5010875" cy="470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g261ccc663c9_0_65"/>
          <p:cNvPicPr preferRelativeResize="0"/>
          <p:nvPr/>
        </p:nvPicPr>
        <p:blipFill>
          <a:blip r:embed="rId3">
            <a:alphaModFix/>
          </a:blip>
          <a:stretch>
            <a:fillRect/>
          </a:stretch>
        </p:blipFill>
        <p:spPr>
          <a:xfrm>
            <a:off x="6015425" y="1530113"/>
            <a:ext cx="5919249" cy="4685425"/>
          </a:xfrm>
          <a:prstGeom prst="rect">
            <a:avLst/>
          </a:prstGeom>
          <a:noFill/>
          <a:ln>
            <a:noFill/>
          </a:ln>
        </p:spPr>
      </p:pic>
      <p:sp>
        <p:nvSpPr>
          <p:cNvPr id="162" name="Google Shape;162;g261ccc663c9_0_65"/>
          <p:cNvSpPr txBox="1">
            <a:spLocks noGrp="1"/>
          </p:cNvSpPr>
          <p:nvPr>
            <p:ph type="title"/>
          </p:nvPr>
        </p:nvSpPr>
        <p:spPr>
          <a:xfrm>
            <a:off x="1295400" y="420500"/>
            <a:ext cx="9601200" cy="554400"/>
          </a:xfrm>
          <a:prstGeom prst="rect">
            <a:avLst/>
          </a:prstGeom>
        </p:spPr>
        <p:txBody>
          <a:bodyPr spcFirstLastPara="1" wrap="square" lIns="91425" tIns="45700" rIns="91425" bIns="45700" anchor="t" anchorCtr="0">
            <a:noAutofit/>
          </a:bodyPr>
          <a:lstStyle/>
          <a:p>
            <a:pPr marL="0" lvl="0" indent="0" algn="l" rtl="0">
              <a:lnSpc>
                <a:spcPct val="94000"/>
              </a:lnSpc>
              <a:spcBef>
                <a:spcPts val="1000"/>
              </a:spcBef>
              <a:spcAft>
                <a:spcPts val="0"/>
              </a:spcAft>
              <a:buNone/>
            </a:pPr>
            <a:r>
              <a:rPr lang="en-US" sz="2400" b="1"/>
              <a:t>Trends Over Time   Comparative Analysis:(2018-2021)</a:t>
            </a:r>
            <a:endParaRPr sz="2400" b="1"/>
          </a:p>
          <a:p>
            <a:pPr marL="0" lvl="0" indent="0" algn="l" rtl="0">
              <a:lnSpc>
                <a:spcPct val="94000"/>
              </a:lnSpc>
              <a:spcBef>
                <a:spcPts val="1000"/>
              </a:spcBef>
              <a:spcAft>
                <a:spcPts val="200"/>
              </a:spcAft>
              <a:buClr>
                <a:schemeClr val="dk1"/>
              </a:buClr>
              <a:buSzPts val="1100"/>
              <a:buFont typeface="Arial"/>
              <a:buNone/>
            </a:pPr>
            <a:endParaRPr sz="3600"/>
          </a:p>
        </p:txBody>
      </p:sp>
      <p:sp>
        <p:nvSpPr>
          <p:cNvPr id="163" name="Google Shape;163;g261ccc663c9_0_65"/>
          <p:cNvSpPr txBox="1">
            <a:spLocks noGrp="1"/>
          </p:cNvSpPr>
          <p:nvPr>
            <p:ph type="body" idx="1"/>
          </p:nvPr>
        </p:nvSpPr>
        <p:spPr>
          <a:xfrm>
            <a:off x="1069099" y="1520600"/>
            <a:ext cx="4750675" cy="4316400"/>
          </a:xfrm>
          <a:prstGeom prst="rect">
            <a:avLst/>
          </a:prstGeom>
        </p:spPr>
        <p:txBody>
          <a:bodyPr spcFirstLastPara="1" wrap="square" lIns="91425" tIns="45700" rIns="91425" bIns="45700" anchor="t" anchorCtr="0">
            <a:normAutofit/>
          </a:bodyPr>
          <a:lstStyle/>
          <a:p>
            <a:pPr marL="0" lvl="0" indent="0" algn="just" rtl="0">
              <a:lnSpc>
                <a:spcPct val="74000"/>
              </a:lnSpc>
              <a:spcBef>
                <a:spcPts val="1000"/>
              </a:spcBef>
              <a:spcAft>
                <a:spcPts val="0"/>
              </a:spcAft>
              <a:buSzPts val="770"/>
              <a:buNone/>
            </a:pPr>
            <a:r>
              <a:rPr lang="en-US" sz="1800" dirty="0"/>
              <a:t>Highest Average Age at Retirement:</a:t>
            </a:r>
            <a:endParaRPr sz="1800" dirty="0"/>
          </a:p>
          <a:p>
            <a:pPr marL="285750" indent="-285750" algn="just">
              <a:lnSpc>
                <a:spcPct val="74000"/>
              </a:lnSpc>
              <a:buClr>
                <a:schemeClr val="dk1"/>
              </a:buClr>
              <a:buSzPts val="770"/>
            </a:pPr>
            <a:r>
              <a:rPr lang="en-US" sz="1800" dirty="0"/>
              <a:t> Professional, scientific and technical services has consistently shown one of the highest average ages at retirement in both 2018-19 (62) and 2020-21 (62.8).</a:t>
            </a:r>
            <a:endParaRPr sz="1800" dirty="0"/>
          </a:p>
          <a:p>
            <a:pPr marL="285750" indent="-285750" algn="just">
              <a:lnSpc>
                <a:spcPct val="74000"/>
              </a:lnSpc>
              <a:buClr>
                <a:schemeClr val="dk1"/>
              </a:buClr>
              <a:buSzPts val="770"/>
            </a:pPr>
            <a:r>
              <a:rPr lang="en-US" sz="1800" dirty="0"/>
              <a:t>Lowest Average Age at Retirement:</a:t>
            </a:r>
            <a:endParaRPr sz="1800" dirty="0"/>
          </a:p>
          <a:p>
            <a:pPr marL="285750" indent="-285750" algn="just">
              <a:lnSpc>
                <a:spcPct val="74000"/>
              </a:lnSpc>
              <a:spcAft>
                <a:spcPts val="200"/>
              </a:spcAft>
              <a:buClr>
                <a:schemeClr val="dk1"/>
              </a:buClr>
              <a:buSzPts val="770"/>
            </a:pPr>
            <a:r>
              <a:rPr lang="en-US" sz="1800" dirty="0"/>
              <a:t>In 2018-19, "Electricity, gas, water and waste services" had the lowest average age at retirement (43.4), while in 2020-21, "Agriculture, forestry and fishing" had the lowest (46.7).</a:t>
            </a:r>
            <a:endParaRPr sz="1800" dirty="0"/>
          </a:p>
        </p:txBody>
      </p:sp>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1872</Words>
  <Application>Microsoft Office PowerPoint</Application>
  <PresentationFormat>Widescreen</PresentationFormat>
  <Paragraphs>165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Libre Franklin</vt:lpstr>
      <vt:lpstr>Arial</vt:lpstr>
      <vt:lpstr>Calibri</vt:lpstr>
      <vt:lpstr>Crop</vt:lpstr>
      <vt:lpstr>            RETIREMENT  ANALYSIS    2014-2021</vt:lpstr>
      <vt:lpstr>Objective </vt:lpstr>
      <vt:lpstr>Data collection</vt:lpstr>
      <vt:lpstr>Hypothesis</vt:lpstr>
      <vt:lpstr>Do retirees in certain professions  choose to retire early?</vt:lpstr>
      <vt:lpstr>  Average age of retirees by profession 2018-2020 </vt:lpstr>
      <vt:lpstr>Explore patterns Investigating potential patterns influencing retirement age and decision by calculating mean and median over all years </vt:lpstr>
      <vt:lpstr>  Median top 5 average age values and  year(2014-2021) </vt:lpstr>
      <vt:lpstr>Trends Over Time   Comparative Analysis:(2018-2021) </vt:lpstr>
      <vt:lpstr>PowerPoint Presentation</vt:lpstr>
      <vt:lpstr>PowerPoint Presentation</vt:lpstr>
      <vt:lpstr>Pre-Retirement Income by Age</vt:lpstr>
      <vt:lpstr>Please Note!</vt:lpstr>
      <vt:lpstr>Further Analysis</vt:lpstr>
      <vt:lpstr>Analysis - Retirement Age by Income, Contribution to a Superannuation Fund, and Age Group</vt:lpstr>
      <vt:lpstr>Analysis - Retirement Age by Income, Health Condition, and Age Group</vt:lpstr>
      <vt:lpstr>Analysis - Retirement Age by Income, Reason for leaving last Job, and Age Group</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RETIREMENT    ANALYSIS    2014-2021</dc:title>
  <dc:creator>Gayan Dsilva</dc:creator>
  <cp:lastModifiedBy>Braydon Nugent</cp:lastModifiedBy>
  <cp:revision>3</cp:revision>
  <dcterms:created xsi:type="dcterms:W3CDTF">2023-11-18T02:04:47Z</dcterms:created>
  <dcterms:modified xsi:type="dcterms:W3CDTF">2023-11-20T11:09:02Z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