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1886" r:id="rId2"/>
    <p:sldId id="21896" r:id="rId3"/>
    <p:sldId id="21897" r:id="rId4"/>
    <p:sldId id="21862" r:id="rId5"/>
    <p:sldId id="21889" r:id="rId6"/>
    <p:sldId id="21887" r:id="rId7"/>
    <p:sldId id="21890" r:id="rId8"/>
    <p:sldId id="21885" r:id="rId9"/>
    <p:sldId id="21888" r:id="rId10"/>
    <p:sldId id="21883" r:id="rId11"/>
    <p:sldId id="21898" r:id="rId12"/>
    <p:sldId id="21884" r:id="rId13"/>
    <p:sldId id="21892" r:id="rId14"/>
    <p:sldId id="21893" r:id="rId15"/>
    <p:sldId id="21899" r:id="rId16"/>
    <p:sldId id="21894" r:id="rId17"/>
    <p:sldId id="21895" r:id="rId18"/>
    <p:sldId id="21900" r:id="rId19"/>
    <p:sldId id="21881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28E7D-1442-4407-9214-62767F8F63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F57C9C-6485-4A60-BB57-E8046888258E}">
      <dgm:prSet phldrT="[Texto]"/>
      <dgm:spPr/>
      <dgm:t>
        <a:bodyPr/>
        <a:lstStyle/>
        <a:p>
          <a:r>
            <a:rPr lang="es-CL" dirty="0"/>
            <a:t>Investigación y ETL de datos</a:t>
          </a:r>
        </a:p>
        <a:p>
          <a:r>
            <a:rPr lang="es-CL" dirty="0"/>
            <a:t>bancarios, macro, gastos e inversión </a:t>
          </a:r>
        </a:p>
      </dgm:t>
    </dgm:pt>
    <dgm:pt modelId="{BB3EE619-49A8-472D-84B3-746FFDB5EB5F}" type="parTrans" cxnId="{52E49D79-8BC2-426E-B58A-FEDAE18D4E07}">
      <dgm:prSet/>
      <dgm:spPr/>
      <dgm:t>
        <a:bodyPr/>
        <a:lstStyle/>
        <a:p>
          <a:endParaRPr lang="es-CL"/>
        </a:p>
      </dgm:t>
    </dgm:pt>
    <dgm:pt modelId="{8FB991C1-E87F-4CDD-BF1A-17E5FA76B003}" type="sibTrans" cxnId="{52E49D79-8BC2-426E-B58A-FEDAE18D4E07}">
      <dgm:prSet/>
      <dgm:spPr/>
      <dgm:t>
        <a:bodyPr/>
        <a:lstStyle/>
        <a:p>
          <a:endParaRPr lang="es-CL"/>
        </a:p>
      </dgm:t>
    </dgm:pt>
    <dgm:pt modelId="{B6C271FA-460F-4B72-9822-5D9B94213B8C}">
      <dgm:prSet phldrT="[Texto]"/>
      <dgm:spPr/>
      <dgm:t>
        <a:bodyPr/>
        <a:lstStyle/>
        <a:p>
          <a:r>
            <a:rPr lang="es-CL" dirty="0"/>
            <a:t>Análisis de información financiera macro y al detalle por banco</a:t>
          </a:r>
        </a:p>
      </dgm:t>
    </dgm:pt>
    <dgm:pt modelId="{8DC66B06-A3BD-451F-901C-82905C3845B2}" type="parTrans" cxnId="{A3735BB0-002A-484E-8FCB-7095EE3CE482}">
      <dgm:prSet/>
      <dgm:spPr/>
      <dgm:t>
        <a:bodyPr/>
        <a:lstStyle/>
        <a:p>
          <a:endParaRPr lang="es-CL"/>
        </a:p>
      </dgm:t>
    </dgm:pt>
    <dgm:pt modelId="{A887CEFD-AA85-43E1-93E7-B969D3CBCA8A}" type="sibTrans" cxnId="{A3735BB0-002A-484E-8FCB-7095EE3CE482}">
      <dgm:prSet/>
      <dgm:spPr/>
      <dgm:t>
        <a:bodyPr/>
        <a:lstStyle/>
        <a:p>
          <a:endParaRPr lang="es-CL"/>
        </a:p>
      </dgm:t>
    </dgm:pt>
    <dgm:pt modelId="{69B9B585-86C5-4129-B619-5DF508C3832C}">
      <dgm:prSet phldrT="[Texto]"/>
      <dgm:spPr/>
      <dgm:t>
        <a:bodyPr/>
        <a:lstStyle/>
        <a:p>
          <a:r>
            <a:rPr lang="es-CL" dirty="0"/>
            <a:t>Identificación de fondos estables y menos estables.</a:t>
          </a:r>
        </a:p>
      </dgm:t>
    </dgm:pt>
    <dgm:pt modelId="{B6D51C80-C530-4978-A2CE-00C6756D4B0B}" type="parTrans" cxnId="{DA195AEB-1636-434A-977A-6D7284FB9D5C}">
      <dgm:prSet/>
      <dgm:spPr/>
      <dgm:t>
        <a:bodyPr/>
        <a:lstStyle/>
        <a:p>
          <a:endParaRPr lang="es-CL"/>
        </a:p>
      </dgm:t>
    </dgm:pt>
    <dgm:pt modelId="{D865DDA0-899F-4C98-B1ED-24C205B56BCF}" type="sibTrans" cxnId="{DA195AEB-1636-434A-977A-6D7284FB9D5C}">
      <dgm:prSet/>
      <dgm:spPr/>
      <dgm:t>
        <a:bodyPr/>
        <a:lstStyle/>
        <a:p>
          <a:endParaRPr lang="es-CL"/>
        </a:p>
      </dgm:t>
    </dgm:pt>
    <dgm:pt modelId="{ECE7357E-6CE3-4A3F-BCB4-32C89D23D1E2}">
      <dgm:prSet phldrT="[Texto]"/>
      <dgm:spPr/>
      <dgm:t>
        <a:bodyPr/>
        <a:lstStyle/>
        <a:p>
          <a:r>
            <a:rPr lang="es-CL"/>
            <a:t> </a:t>
          </a:r>
          <a:r>
            <a:rPr lang="es-CL" dirty="0"/>
            <a:t>Conclusiones y validación</a:t>
          </a:r>
        </a:p>
      </dgm:t>
    </dgm:pt>
    <dgm:pt modelId="{DA75B518-06EF-479D-A694-8304B632AB67}" type="parTrans" cxnId="{CC46B32D-F125-4C92-A87A-18C0F1457E66}">
      <dgm:prSet/>
      <dgm:spPr/>
      <dgm:t>
        <a:bodyPr/>
        <a:lstStyle/>
        <a:p>
          <a:endParaRPr lang="es-CL"/>
        </a:p>
      </dgm:t>
    </dgm:pt>
    <dgm:pt modelId="{55F3B278-4C17-40C1-8E4C-34A9A2AD481F}" type="sibTrans" cxnId="{CC46B32D-F125-4C92-A87A-18C0F1457E66}">
      <dgm:prSet/>
      <dgm:spPr/>
      <dgm:t>
        <a:bodyPr/>
        <a:lstStyle/>
        <a:p>
          <a:endParaRPr lang="es-CL"/>
        </a:p>
      </dgm:t>
    </dgm:pt>
    <dgm:pt modelId="{EED39697-A526-4B93-9F02-9819A15AB3BE}" type="pres">
      <dgm:prSet presAssocID="{13E28E7D-1442-4407-9214-62767F8F63DC}" presName="Name0" presStyleCnt="0">
        <dgm:presLayoutVars>
          <dgm:dir/>
          <dgm:resizeHandles val="exact"/>
        </dgm:presLayoutVars>
      </dgm:prSet>
      <dgm:spPr/>
    </dgm:pt>
    <dgm:pt modelId="{909C10A8-E4ED-4F33-AE4C-8E7703FE134E}" type="pres">
      <dgm:prSet presAssocID="{2BF57C9C-6485-4A60-BB57-E8046888258E}" presName="node" presStyleLbl="node1" presStyleIdx="0" presStyleCnt="4" custScaleX="156525" custLinFactNeighborX="3603" custLinFactNeighborY="-48116">
        <dgm:presLayoutVars>
          <dgm:bulletEnabled val="1"/>
        </dgm:presLayoutVars>
      </dgm:prSet>
      <dgm:spPr/>
    </dgm:pt>
    <dgm:pt modelId="{DC4474E5-93CC-4142-B309-E4CECCD6893C}" type="pres">
      <dgm:prSet presAssocID="{8FB991C1-E87F-4CDD-BF1A-17E5FA76B003}" presName="sibTrans" presStyleLbl="sibTrans2D1" presStyleIdx="0" presStyleCnt="3"/>
      <dgm:spPr/>
    </dgm:pt>
    <dgm:pt modelId="{5A676369-94A7-4CF0-91A2-DFB5A0E8322D}" type="pres">
      <dgm:prSet presAssocID="{8FB991C1-E87F-4CDD-BF1A-17E5FA76B003}" presName="connectorText" presStyleLbl="sibTrans2D1" presStyleIdx="0" presStyleCnt="3"/>
      <dgm:spPr/>
    </dgm:pt>
    <dgm:pt modelId="{56E2EACA-4BCD-44D2-9E39-AFE9A7874330}" type="pres">
      <dgm:prSet presAssocID="{B6C271FA-460F-4B72-9822-5D9B94213B8C}" presName="node" presStyleLbl="node1" presStyleIdx="1" presStyleCnt="4" custLinFactNeighborX="-3941" custLinFactNeighborY="-48116">
        <dgm:presLayoutVars>
          <dgm:bulletEnabled val="1"/>
        </dgm:presLayoutVars>
      </dgm:prSet>
      <dgm:spPr/>
    </dgm:pt>
    <dgm:pt modelId="{3981E9DE-7A37-442F-B81A-A7BCA6CDC2CD}" type="pres">
      <dgm:prSet presAssocID="{A887CEFD-AA85-43E1-93E7-B969D3CBCA8A}" presName="sibTrans" presStyleLbl="sibTrans2D1" presStyleIdx="1" presStyleCnt="3"/>
      <dgm:spPr/>
    </dgm:pt>
    <dgm:pt modelId="{A808D1E2-5B25-4875-844F-7DACC87C1A39}" type="pres">
      <dgm:prSet presAssocID="{A887CEFD-AA85-43E1-93E7-B969D3CBCA8A}" presName="connectorText" presStyleLbl="sibTrans2D1" presStyleIdx="1" presStyleCnt="3"/>
      <dgm:spPr/>
    </dgm:pt>
    <dgm:pt modelId="{0299B4F3-5D99-45F0-92C1-9BC23A8A7A97}" type="pres">
      <dgm:prSet presAssocID="{69B9B585-86C5-4129-B619-5DF508C3832C}" presName="node" presStyleLbl="node1" presStyleIdx="2" presStyleCnt="4" custLinFactNeighborX="-42436" custLinFactNeighborY="-46424">
        <dgm:presLayoutVars>
          <dgm:bulletEnabled val="1"/>
        </dgm:presLayoutVars>
      </dgm:prSet>
      <dgm:spPr/>
    </dgm:pt>
    <dgm:pt modelId="{1CE42A4F-382F-48AF-916F-87B4FE537D8C}" type="pres">
      <dgm:prSet presAssocID="{D865DDA0-899F-4C98-B1ED-24C205B56BCF}" presName="sibTrans" presStyleLbl="sibTrans2D1" presStyleIdx="2" presStyleCnt="3"/>
      <dgm:spPr/>
    </dgm:pt>
    <dgm:pt modelId="{72B03041-F7E8-4212-A947-6C19E3572449}" type="pres">
      <dgm:prSet presAssocID="{D865DDA0-899F-4C98-B1ED-24C205B56BCF}" presName="connectorText" presStyleLbl="sibTrans2D1" presStyleIdx="2" presStyleCnt="3"/>
      <dgm:spPr/>
    </dgm:pt>
    <dgm:pt modelId="{D9D42747-37D1-46F7-BE76-3414FB39CA14}" type="pres">
      <dgm:prSet presAssocID="{ECE7357E-6CE3-4A3F-BCB4-32C89D23D1E2}" presName="node" presStyleLbl="node1" presStyleIdx="3" presStyleCnt="4" custLinFactX="65576" custLinFactNeighborX="100000" custLinFactNeighborY="-47466">
        <dgm:presLayoutVars>
          <dgm:bulletEnabled val="1"/>
        </dgm:presLayoutVars>
      </dgm:prSet>
      <dgm:spPr/>
    </dgm:pt>
  </dgm:ptLst>
  <dgm:cxnLst>
    <dgm:cxn modelId="{CC46B32D-F125-4C92-A87A-18C0F1457E66}" srcId="{13E28E7D-1442-4407-9214-62767F8F63DC}" destId="{ECE7357E-6CE3-4A3F-BCB4-32C89D23D1E2}" srcOrd="3" destOrd="0" parTransId="{DA75B518-06EF-479D-A694-8304B632AB67}" sibTransId="{55F3B278-4C17-40C1-8E4C-34A9A2AD481F}"/>
    <dgm:cxn modelId="{B0D9A631-1BD0-4336-9278-DED9053421F9}" type="presOf" srcId="{D865DDA0-899F-4C98-B1ED-24C205B56BCF}" destId="{72B03041-F7E8-4212-A947-6C19E3572449}" srcOrd="1" destOrd="0" presId="urn:microsoft.com/office/officeart/2005/8/layout/process1"/>
    <dgm:cxn modelId="{6192565D-EFAF-4854-9D99-80A0EBA13FDF}" type="presOf" srcId="{A887CEFD-AA85-43E1-93E7-B969D3CBCA8A}" destId="{3981E9DE-7A37-442F-B81A-A7BCA6CDC2CD}" srcOrd="0" destOrd="0" presId="urn:microsoft.com/office/officeart/2005/8/layout/process1"/>
    <dgm:cxn modelId="{82F73C63-3526-4057-9E44-C9E971772A72}" type="presOf" srcId="{8FB991C1-E87F-4CDD-BF1A-17E5FA76B003}" destId="{5A676369-94A7-4CF0-91A2-DFB5A0E8322D}" srcOrd="1" destOrd="0" presId="urn:microsoft.com/office/officeart/2005/8/layout/process1"/>
    <dgm:cxn modelId="{52E49D79-8BC2-426E-B58A-FEDAE18D4E07}" srcId="{13E28E7D-1442-4407-9214-62767F8F63DC}" destId="{2BF57C9C-6485-4A60-BB57-E8046888258E}" srcOrd="0" destOrd="0" parTransId="{BB3EE619-49A8-472D-84B3-746FFDB5EB5F}" sibTransId="{8FB991C1-E87F-4CDD-BF1A-17E5FA76B003}"/>
    <dgm:cxn modelId="{2A541A8F-55F5-459B-9ADB-F9157D661A83}" type="presOf" srcId="{2BF57C9C-6485-4A60-BB57-E8046888258E}" destId="{909C10A8-E4ED-4F33-AE4C-8E7703FE134E}" srcOrd="0" destOrd="0" presId="urn:microsoft.com/office/officeart/2005/8/layout/process1"/>
    <dgm:cxn modelId="{02B00692-7434-45AD-B11C-509C05C0B265}" type="presOf" srcId="{A887CEFD-AA85-43E1-93E7-B969D3CBCA8A}" destId="{A808D1E2-5B25-4875-844F-7DACC87C1A39}" srcOrd="1" destOrd="0" presId="urn:microsoft.com/office/officeart/2005/8/layout/process1"/>
    <dgm:cxn modelId="{2ECE06B0-6C0B-4C94-A82C-11A4C23C1176}" type="presOf" srcId="{B6C271FA-460F-4B72-9822-5D9B94213B8C}" destId="{56E2EACA-4BCD-44D2-9E39-AFE9A7874330}" srcOrd="0" destOrd="0" presId="urn:microsoft.com/office/officeart/2005/8/layout/process1"/>
    <dgm:cxn modelId="{A3735BB0-002A-484E-8FCB-7095EE3CE482}" srcId="{13E28E7D-1442-4407-9214-62767F8F63DC}" destId="{B6C271FA-460F-4B72-9822-5D9B94213B8C}" srcOrd="1" destOrd="0" parTransId="{8DC66B06-A3BD-451F-901C-82905C3845B2}" sibTransId="{A887CEFD-AA85-43E1-93E7-B969D3CBCA8A}"/>
    <dgm:cxn modelId="{07D3CCB1-D063-42C7-92BD-3E7655033FB3}" type="presOf" srcId="{8FB991C1-E87F-4CDD-BF1A-17E5FA76B003}" destId="{DC4474E5-93CC-4142-B309-E4CECCD6893C}" srcOrd="0" destOrd="0" presId="urn:microsoft.com/office/officeart/2005/8/layout/process1"/>
    <dgm:cxn modelId="{592731C5-80EA-41E7-9702-8ECE096A1D9B}" type="presOf" srcId="{69B9B585-86C5-4129-B619-5DF508C3832C}" destId="{0299B4F3-5D99-45F0-92C1-9BC23A8A7A97}" srcOrd="0" destOrd="0" presId="urn:microsoft.com/office/officeart/2005/8/layout/process1"/>
    <dgm:cxn modelId="{4EEB17D2-4304-4C94-A5DA-CD9ABFBD4590}" type="presOf" srcId="{ECE7357E-6CE3-4A3F-BCB4-32C89D23D1E2}" destId="{D9D42747-37D1-46F7-BE76-3414FB39CA14}" srcOrd="0" destOrd="0" presId="urn:microsoft.com/office/officeart/2005/8/layout/process1"/>
    <dgm:cxn modelId="{707701D9-8CB8-4B9F-94C4-E5761B4783FF}" type="presOf" srcId="{13E28E7D-1442-4407-9214-62767F8F63DC}" destId="{EED39697-A526-4B93-9F02-9819A15AB3BE}" srcOrd="0" destOrd="0" presId="urn:microsoft.com/office/officeart/2005/8/layout/process1"/>
    <dgm:cxn modelId="{DA195AEB-1636-434A-977A-6D7284FB9D5C}" srcId="{13E28E7D-1442-4407-9214-62767F8F63DC}" destId="{69B9B585-86C5-4129-B619-5DF508C3832C}" srcOrd="2" destOrd="0" parTransId="{B6D51C80-C530-4978-A2CE-00C6756D4B0B}" sibTransId="{D865DDA0-899F-4C98-B1ED-24C205B56BCF}"/>
    <dgm:cxn modelId="{58E13DF8-6A48-4324-A65F-826E424BE1DF}" type="presOf" srcId="{D865DDA0-899F-4C98-B1ED-24C205B56BCF}" destId="{1CE42A4F-382F-48AF-916F-87B4FE537D8C}" srcOrd="0" destOrd="0" presId="urn:microsoft.com/office/officeart/2005/8/layout/process1"/>
    <dgm:cxn modelId="{F4568291-A6BA-43EF-B691-4AEB927B6C26}" type="presParOf" srcId="{EED39697-A526-4B93-9F02-9819A15AB3BE}" destId="{909C10A8-E4ED-4F33-AE4C-8E7703FE134E}" srcOrd="0" destOrd="0" presId="urn:microsoft.com/office/officeart/2005/8/layout/process1"/>
    <dgm:cxn modelId="{BECA4CAC-8050-4A93-BAEB-438DC720828D}" type="presParOf" srcId="{EED39697-A526-4B93-9F02-9819A15AB3BE}" destId="{DC4474E5-93CC-4142-B309-E4CECCD6893C}" srcOrd="1" destOrd="0" presId="urn:microsoft.com/office/officeart/2005/8/layout/process1"/>
    <dgm:cxn modelId="{AF4F854F-E71D-41D9-BB33-791B8CAB70F9}" type="presParOf" srcId="{DC4474E5-93CC-4142-B309-E4CECCD6893C}" destId="{5A676369-94A7-4CF0-91A2-DFB5A0E8322D}" srcOrd="0" destOrd="0" presId="urn:microsoft.com/office/officeart/2005/8/layout/process1"/>
    <dgm:cxn modelId="{3E6B57B3-EF20-4B9B-AB81-3345A539CF74}" type="presParOf" srcId="{EED39697-A526-4B93-9F02-9819A15AB3BE}" destId="{56E2EACA-4BCD-44D2-9E39-AFE9A7874330}" srcOrd="2" destOrd="0" presId="urn:microsoft.com/office/officeart/2005/8/layout/process1"/>
    <dgm:cxn modelId="{D752C913-D5CC-4B98-AE49-4EE0849861BA}" type="presParOf" srcId="{EED39697-A526-4B93-9F02-9819A15AB3BE}" destId="{3981E9DE-7A37-442F-B81A-A7BCA6CDC2CD}" srcOrd="3" destOrd="0" presId="urn:microsoft.com/office/officeart/2005/8/layout/process1"/>
    <dgm:cxn modelId="{5241341C-BF0C-4ABD-8C91-1754E184AC07}" type="presParOf" srcId="{3981E9DE-7A37-442F-B81A-A7BCA6CDC2CD}" destId="{A808D1E2-5B25-4875-844F-7DACC87C1A39}" srcOrd="0" destOrd="0" presId="urn:microsoft.com/office/officeart/2005/8/layout/process1"/>
    <dgm:cxn modelId="{4FD7B4E2-50F9-4577-95F3-FEC5EAA0053F}" type="presParOf" srcId="{EED39697-A526-4B93-9F02-9819A15AB3BE}" destId="{0299B4F3-5D99-45F0-92C1-9BC23A8A7A97}" srcOrd="4" destOrd="0" presId="urn:microsoft.com/office/officeart/2005/8/layout/process1"/>
    <dgm:cxn modelId="{938D1676-2DFA-409C-A1D2-AC4F528F8DA9}" type="presParOf" srcId="{EED39697-A526-4B93-9F02-9819A15AB3BE}" destId="{1CE42A4F-382F-48AF-916F-87B4FE537D8C}" srcOrd="5" destOrd="0" presId="urn:microsoft.com/office/officeart/2005/8/layout/process1"/>
    <dgm:cxn modelId="{E5716E4B-A675-4A58-A5F7-90D81AC2067C}" type="presParOf" srcId="{1CE42A4F-382F-48AF-916F-87B4FE537D8C}" destId="{72B03041-F7E8-4212-A947-6C19E3572449}" srcOrd="0" destOrd="0" presId="urn:microsoft.com/office/officeart/2005/8/layout/process1"/>
    <dgm:cxn modelId="{7F1FD74A-F06D-472A-BE06-F9780675D7E6}" type="presParOf" srcId="{EED39697-A526-4B93-9F02-9819A15AB3BE}" destId="{D9D42747-37D1-46F7-BE76-3414FB39CA1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10A8-E4ED-4F33-AE4C-8E7703FE134E}">
      <dsp:nvSpPr>
        <dsp:cNvPr id="0" name=""/>
        <dsp:cNvSpPr/>
      </dsp:nvSpPr>
      <dsp:spPr>
        <a:xfrm>
          <a:off x="27689" y="1233556"/>
          <a:ext cx="2659953" cy="143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Investigación y ETL de datos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bancarios, macro, gastos e inversión </a:t>
          </a:r>
        </a:p>
      </dsp:txBody>
      <dsp:txXfrm>
        <a:off x="69802" y="1275669"/>
        <a:ext cx="2575727" cy="1353608"/>
      </dsp:txXfrm>
    </dsp:sp>
    <dsp:sp modelId="{DC4474E5-93CC-4142-B309-E4CECCD6893C}">
      <dsp:nvSpPr>
        <dsp:cNvPr id="0" name=""/>
        <dsp:cNvSpPr/>
      </dsp:nvSpPr>
      <dsp:spPr>
        <a:xfrm>
          <a:off x="2844761" y="1741751"/>
          <a:ext cx="333089" cy="421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2844761" y="1826040"/>
        <a:ext cx="233162" cy="252868"/>
      </dsp:txXfrm>
    </dsp:sp>
    <dsp:sp modelId="{56E2EACA-4BCD-44D2-9E39-AFE9A7874330}">
      <dsp:nvSpPr>
        <dsp:cNvPr id="0" name=""/>
        <dsp:cNvSpPr/>
      </dsp:nvSpPr>
      <dsp:spPr>
        <a:xfrm>
          <a:off x="3316114" y="1233556"/>
          <a:ext cx="1699379" cy="143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Análisis de información financiera macro y al detalle por banco</a:t>
          </a:r>
        </a:p>
      </dsp:txBody>
      <dsp:txXfrm>
        <a:off x="3358227" y="1275669"/>
        <a:ext cx="1615153" cy="1353608"/>
      </dsp:txXfrm>
    </dsp:sp>
    <dsp:sp modelId="{3981E9DE-7A37-442F-B81A-A7BCA6CDC2CD}">
      <dsp:nvSpPr>
        <dsp:cNvPr id="0" name=""/>
        <dsp:cNvSpPr/>
      </dsp:nvSpPr>
      <dsp:spPr>
        <a:xfrm rot="39496">
          <a:off x="5120007" y="1753987"/>
          <a:ext cx="221597" cy="421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5120009" y="1837894"/>
        <a:ext cx="155118" cy="252868"/>
      </dsp:txXfrm>
    </dsp:sp>
    <dsp:sp modelId="{0299B4F3-5D99-45F0-92C1-9BC23A8A7A97}">
      <dsp:nvSpPr>
        <dsp:cNvPr id="0" name=""/>
        <dsp:cNvSpPr/>
      </dsp:nvSpPr>
      <dsp:spPr>
        <a:xfrm>
          <a:off x="5433575" y="1257885"/>
          <a:ext cx="1699379" cy="143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Identificación de fondos estables y menos estables.</a:t>
          </a:r>
        </a:p>
      </dsp:txBody>
      <dsp:txXfrm>
        <a:off x="5475688" y="1299998"/>
        <a:ext cx="1615153" cy="1353608"/>
      </dsp:txXfrm>
    </dsp:sp>
    <dsp:sp modelId="{1CE42A4F-382F-48AF-916F-87B4FE537D8C}">
      <dsp:nvSpPr>
        <dsp:cNvPr id="0" name=""/>
        <dsp:cNvSpPr/>
      </dsp:nvSpPr>
      <dsp:spPr>
        <a:xfrm rot="21580716">
          <a:off x="7375803" y="1758506"/>
          <a:ext cx="514855" cy="421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375804" y="1843150"/>
        <a:ext cx="388421" cy="252868"/>
      </dsp:txXfrm>
    </dsp:sp>
    <dsp:sp modelId="{D9D42747-37D1-46F7-BE76-3414FB39CA14}">
      <dsp:nvSpPr>
        <dsp:cNvPr id="0" name=""/>
        <dsp:cNvSpPr/>
      </dsp:nvSpPr>
      <dsp:spPr>
        <a:xfrm>
          <a:off x="8104364" y="1242902"/>
          <a:ext cx="1699379" cy="143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 </a:t>
          </a:r>
          <a:r>
            <a:rPr lang="es-CL" sz="1600" kern="1200" dirty="0"/>
            <a:t>Conclusiones y validación</a:t>
          </a:r>
        </a:p>
      </dsp:txBody>
      <dsp:txXfrm>
        <a:off x="8146477" y="1285015"/>
        <a:ext cx="1615153" cy="1353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06011-0629-4A4D-9F76-485046FD6036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395E9-6342-4836-B349-C9C0800227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34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0066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Gantt, dimensiones distintas y complementación de equipos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70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Este esquema está diseñado para aprovechar al máximo el tiempo de trabajo en equipo y permitir la exploración de todas las etapas del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Thinking</a:t>
            </a:r>
            <a:r>
              <a:rPr lang="es-MX" dirty="0"/>
              <a:t> de manera iterativa y cíclica en una sesión intensiva de 2 horas. Asegúrate de que el equipo se mantenga enfocado y comprometido en cada fase, y que se fomente la colaboración y la creatividad en todo momento.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071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Este esquema está diseñado para aprovechar al máximo el tiempo de trabajo en equipo y permitir la exploración de todas las etapas del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Thinking</a:t>
            </a:r>
            <a:r>
              <a:rPr lang="es-MX" dirty="0"/>
              <a:t> de manera iterativa y cíclica en una sesión intensiva de 2 horas. Asegúrate de que el equipo se mantenga enfocado y comprometido en cada fase, y que se fomente la colaboración y la creatividad en todo momento.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925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Este esquema está diseñado para aprovechar al máximo el tiempo de trabajo en equipo y permitir la exploración de todas las etapas del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Thinking</a:t>
            </a:r>
            <a:r>
              <a:rPr lang="es-MX" dirty="0"/>
              <a:t> de manera iterativa y cíclica en una sesión intensiva de 2 horas. Asegúrate de que el equipo se mantenga enfocado y comprometido en cada fase, y que se fomente la colaboración y la creatividad en todo momento.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3891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Gantt, dimensiones distintas y complementación de equipos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Network </a:t>
            </a:r>
            <a:r>
              <a:rPr lang="es-CL" b="1" i="1" dirty="0" err="1">
                <a:cs typeface="Arial" panose="020B0604020202020204" pitchFamily="34" charset="0"/>
              </a:rPr>
              <a:t>effect</a:t>
            </a:r>
            <a:r>
              <a:rPr lang="es-CL" b="1" i="1" dirty="0">
                <a:cs typeface="Arial" panose="020B0604020202020204" pitchFamily="34" charset="0"/>
              </a:rPr>
              <a:t> </a:t>
            </a:r>
            <a:r>
              <a:rPr lang="es-CL" b="1" i="1" dirty="0" err="1">
                <a:cs typeface="Arial" panose="020B0604020202020204" pitchFamily="34" charset="0"/>
              </a:rPr>
              <a:t>leverage</a:t>
            </a:r>
            <a:r>
              <a:rPr lang="es-CL" b="1" i="1" dirty="0">
                <a:cs typeface="Arial" panose="020B0604020202020204" pitchFamily="34" charset="0"/>
              </a:rPr>
              <a:t> </a:t>
            </a:r>
            <a:r>
              <a:rPr lang="es-CL" b="1" i="1" dirty="0" err="1">
                <a:cs typeface="Arial" panose="020B0604020202020204" pitchFamily="34" charset="0"/>
              </a:rPr>
              <a:t>with</a:t>
            </a:r>
            <a:r>
              <a:rPr lang="es-CL" b="1" i="1" dirty="0">
                <a:cs typeface="Arial" panose="020B0604020202020204" pitchFamily="34" charset="0"/>
              </a:rPr>
              <a:t> </a:t>
            </a:r>
            <a:r>
              <a:rPr lang="es-CL" b="1" i="1" dirty="0" err="1">
                <a:cs typeface="Arial" panose="020B0604020202020204" pitchFamily="34" charset="0"/>
              </a:rPr>
              <a:t>students</a:t>
            </a:r>
            <a:endParaRPr lang="es-CL" b="1" i="1" dirty="0"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Consultar choques de horarios, fechas de pruebas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Escribirlo como carta Gantt y </a:t>
            </a:r>
            <a:r>
              <a:rPr lang="es-CL" b="1" i="1" dirty="0" err="1">
                <a:cs typeface="Arial" panose="020B0604020202020204" pitchFamily="34" charset="0"/>
              </a:rPr>
              <a:t>framework</a:t>
            </a:r>
            <a:r>
              <a:rPr lang="es-CL" b="1" i="1" dirty="0">
                <a:cs typeface="Arial" panose="020B0604020202020204" pitchFamily="34" charset="0"/>
              </a:rPr>
              <a:t> metodológico.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 err="1">
                <a:cs typeface="Arial" panose="020B0604020202020204" pitchFamily="34" charset="0"/>
              </a:rPr>
              <a:t>Setear</a:t>
            </a:r>
            <a:r>
              <a:rPr lang="es-CL" b="1" i="1" dirty="0">
                <a:cs typeface="Arial" panose="020B0604020202020204" pitchFamily="34" charset="0"/>
              </a:rPr>
              <a:t> mensajes principales para llamar la atención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Contar con detalle el primer ejemplo y dedicar más tiempo a Navier Stokes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b="1" i="1" dirty="0"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Separarla en 4-5 cajas etapas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Terminar de definir bien el tema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Podrían haber 3 grupos, 1 bonus , otro modelamiento con otra cosa que no es Navier Stokes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60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Gantt, dimensiones distintas y complementación de equipos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Network </a:t>
            </a:r>
            <a:r>
              <a:rPr lang="es-CL" b="1" i="1" dirty="0" err="1">
                <a:cs typeface="Arial" panose="020B0604020202020204" pitchFamily="34" charset="0"/>
              </a:rPr>
              <a:t>effect</a:t>
            </a:r>
            <a:r>
              <a:rPr lang="es-CL" b="1" i="1" dirty="0">
                <a:cs typeface="Arial" panose="020B0604020202020204" pitchFamily="34" charset="0"/>
              </a:rPr>
              <a:t> </a:t>
            </a:r>
            <a:r>
              <a:rPr lang="es-CL" b="1" i="1" dirty="0" err="1">
                <a:cs typeface="Arial" panose="020B0604020202020204" pitchFamily="34" charset="0"/>
              </a:rPr>
              <a:t>leverage</a:t>
            </a:r>
            <a:r>
              <a:rPr lang="es-CL" b="1" i="1" dirty="0">
                <a:cs typeface="Arial" panose="020B0604020202020204" pitchFamily="34" charset="0"/>
              </a:rPr>
              <a:t> </a:t>
            </a:r>
            <a:r>
              <a:rPr lang="es-CL" b="1" i="1" dirty="0" err="1">
                <a:cs typeface="Arial" panose="020B0604020202020204" pitchFamily="34" charset="0"/>
              </a:rPr>
              <a:t>with</a:t>
            </a:r>
            <a:r>
              <a:rPr lang="es-CL" b="1" i="1" dirty="0">
                <a:cs typeface="Arial" panose="020B0604020202020204" pitchFamily="34" charset="0"/>
              </a:rPr>
              <a:t> </a:t>
            </a:r>
            <a:r>
              <a:rPr lang="es-CL" b="1" i="1" dirty="0" err="1">
                <a:cs typeface="Arial" panose="020B0604020202020204" pitchFamily="34" charset="0"/>
              </a:rPr>
              <a:t>students</a:t>
            </a:r>
            <a:endParaRPr lang="es-CL" b="1" i="1" dirty="0"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Consultar choques de horarios, fechas de pruebas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Escribirlo como carta Gantt y </a:t>
            </a:r>
            <a:r>
              <a:rPr lang="es-CL" b="1" i="1" dirty="0" err="1">
                <a:cs typeface="Arial" panose="020B0604020202020204" pitchFamily="34" charset="0"/>
              </a:rPr>
              <a:t>framework</a:t>
            </a:r>
            <a:r>
              <a:rPr lang="es-CL" b="1" i="1" dirty="0">
                <a:cs typeface="Arial" panose="020B0604020202020204" pitchFamily="34" charset="0"/>
              </a:rPr>
              <a:t> metodológico.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 err="1">
                <a:cs typeface="Arial" panose="020B0604020202020204" pitchFamily="34" charset="0"/>
              </a:rPr>
              <a:t>Setear</a:t>
            </a:r>
            <a:r>
              <a:rPr lang="es-CL" b="1" i="1" dirty="0">
                <a:cs typeface="Arial" panose="020B0604020202020204" pitchFamily="34" charset="0"/>
              </a:rPr>
              <a:t> mensajes principales para llamar la atención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Contar con detalle el primer ejemplo y dedicar más tiempo a Navier Stokes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b="1" i="1" dirty="0"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Separarla en 4-5 cajas etapas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Terminar de definir bien el tema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b="1" i="1" dirty="0">
                <a:cs typeface="Arial" panose="020B0604020202020204" pitchFamily="34" charset="0"/>
              </a:rPr>
              <a:t>Podrían haber 3 grupos, 1 bonus , otro modelamiento con otra cosa que no es Navier Stokes</a:t>
            </a:r>
          </a:p>
          <a:p>
            <a:endParaRPr lang="es-CL" dirty="0"/>
          </a:p>
          <a:p>
            <a:r>
              <a:rPr lang="es-CL" dirty="0"/>
              <a:t>Reunión </a:t>
            </a:r>
            <a:r>
              <a:rPr lang="es-CL" dirty="0" err="1"/>
              <a:t>kickoff</a:t>
            </a:r>
            <a:r>
              <a:rPr lang="es-CL" dirty="0"/>
              <a:t> viernes: otra </a:t>
            </a:r>
            <a:r>
              <a:rPr lang="es-CL" dirty="0" err="1"/>
              <a:t>ppt</a:t>
            </a:r>
            <a:r>
              <a:rPr lang="es-CL" dirty="0"/>
              <a:t>, modelos (NS), 2 láminas metodología de trabajo- bosque- enfoque en las etapas, vincular a la idea de un trabajo bajo presión- metodología juegos de hambre (resultados en corto tiempo, intensivo)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020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Gantt, dimensiones distintas y complementación de equipos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96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587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Disclaimer</a:t>
            </a:r>
            <a:r>
              <a:rPr lang="es-CL" dirty="0"/>
              <a:t>, las opiniones son personales, no representan la visión de la institución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08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Cuando el término de difusión (o de viscosidad es mayor) el flujo es estable (laminar), cuando domina el término convectivo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699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Cuando el término de difusión (o de viscosidad es mayor) el flujo es estable (laminar), cuando domina el término convectivo hay turbulencia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722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212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32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Gantt, dimensiones distintas y complementación de equipos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40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Gantt, dimensiones distintas y complementación de equipos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785-E224-4E4E-B2BE-D3E02D89D9DB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8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D31E0-9859-F7D9-617A-35E1A604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DF8305-4D23-BB83-5D31-AA8649B49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CF297-1826-EF72-F763-AB0352BF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1F449-5807-4A2B-87E9-89A5C926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20269-E41D-5F05-47D9-7B2BA76B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80451-04F8-E5D5-4FAE-7C7D7CD4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D759AC-EC75-5367-934E-D682884C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EE97D-22D1-990F-368E-FD4A612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ECF60-CF18-AB52-D6A8-B2DC4AB6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F6AC8-FF9C-12E3-FEB2-7D861C9F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8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93665-57D1-0668-3442-59D7A9105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8FC1BA-E162-EE2B-B7DB-8F70169E8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1B6FCD-CFAC-54AB-BB87-700CD39A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BFD33-E517-C213-1809-925C0518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28292-1368-D6CF-655E-E6FEB22E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88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0A2EB00-D451-4C10-999C-137661BB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1" y="1235036"/>
            <a:ext cx="11412186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427511" y="12429"/>
            <a:ext cx="11412187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s-CL" dirty="0"/>
              <a:t>AQUÍ VA EL TÍTULO DE LA SLIDE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74541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Euclid Square Bold"/>
              </a:defRPr>
            </a:lvl1pPr>
          </a:lstStyle>
          <a:p>
            <a:fld id="{99401361-3FB5-4410-A587-8AF3A684F4EB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926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F7130-9A64-600D-AEDB-CD017528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954D6-C8DF-2A8E-A17B-B04B1F0B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D91E2-4252-63E2-0DFC-F04C2BB0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7D6C0-D8D9-3440-1D1C-DBBE4ECC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5A1F-845C-9D68-F735-03D91CF4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830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7741-54F4-FEC3-CFC1-566AAE46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D3132E-5052-AD72-FEDE-B6C443811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7EB74-A7A1-5300-5DD4-16DE9041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D84AC-EF5C-D6C5-1861-77668DEC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085F8-9123-13EA-5A7F-C48C2297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7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1F42B-AAF8-5FE6-394A-8631BB95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DB4B4-2332-329A-665F-B88ED79C5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768E8-8F88-A0C4-A3A3-6EACB24D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36499D-3DF3-A7F9-E2C3-8A26D9B3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F283B-E095-D9C3-832A-ACD884E2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7BC36-4AE2-F50D-CF65-BFF9451D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90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F163D-FE79-55E0-CF25-EBCC6836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57F1C-D599-46AF-6B11-2546A668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CAD11B-94EC-ABDC-2D87-72F93CF9F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BE2823-E7B4-0C2F-BBA0-62A99128F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8E99CF-10F3-936C-5E42-4E1DA8A90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B551D1-979A-1B66-4CD3-AFF88375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5B1D2B-DA42-E512-1B7F-7EC387D3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8476D9-8F06-E458-5825-497D1664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4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8C86-A028-93D2-F505-6704C26A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B871AE-2A18-9B60-A423-BAD9C22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91C93-7216-78BA-30D5-15AB57C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1B8B70-E4D3-9CCC-5777-41513267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67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FC4F25-34FC-6C63-B5F9-4D99B05C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8045BE-91E0-108E-788B-CA54D7C3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4DC972-607A-8997-098D-8E0A4CF9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78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E9E85-D270-7EA7-26A7-14224049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25ED3-C42A-CEAA-F09F-07BE91BF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1E4CCF-681E-6C1C-D4D0-F128A086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45EBCE-C5D4-499E-2217-38BE84C9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9E07-090B-683F-33E1-97B81711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037468-DBF7-1C30-AAFC-6C81A2BF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45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69EF-E7A7-3B57-87F6-6053FCD2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0574AF-A3B5-1990-C2E2-54D1C94E8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CBD386-3426-2D6F-FE6B-A717F654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525FA0-E4D4-D1B4-A7B9-85FA559F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B893F-32D8-332C-21B7-13ACC6D6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DCAE7-3073-6085-C6F1-E4F330A5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46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445806-B7BB-E7E3-40FA-EBF4B106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DCB80-2059-2F08-A3FD-F17570532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DFD56-96E5-CF98-4ECA-14D87BFFA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82E8-9099-4A76-9D01-5DD703BB74D1}" type="datetimeFigureOut">
              <a:rPr lang="es-CL" smtClean="0"/>
              <a:t>04-09-2023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252E7-87AD-7331-221B-FCAFE723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2C88C-F34D-2FBD-01ED-55385F27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123C-CA94-42CD-BEDB-BEC4233094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22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app.clickup.com/9013018641/v/g/8ckfg0h-273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pp.clickup.com/9013018641/v/g/8ckfg0h-27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62A3A33-9F91-E3F6-4D65-22DFD22B86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2" name="Rectángulo"/>
          <p:cNvSpPr/>
          <p:nvPr/>
        </p:nvSpPr>
        <p:spPr>
          <a:xfrm>
            <a:off x="5311959" y="2241379"/>
            <a:ext cx="72842" cy="16998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6" name="AQUÍ VA EL TITULO…">
            <a:extLst>
              <a:ext uri="{FF2B5EF4-FFF2-40B4-BE49-F238E27FC236}">
                <a16:creationId xmlns:a16="http://schemas.microsoft.com/office/drawing/2014/main" id="{4359CA4B-C749-4953-AD45-C34AE54E63DD}"/>
              </a:ext>
            </a:extLst>
          </p:cNvPr>
          <p:cNvSpPr txBox="1"/>
          <p:nvPr/>
        </p:nvSpPr>
        <p:spPr>
          <a:xfrm>
            <a:off x="5493049" y="2095184"/>
            <a:ext cx="6368703" cy="4698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mv="urn:schemas-microsoft-com:mac:vml" xmlns:mc="http://schemas.openxmlformats.org/markup-compatibility/2006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r>
              <a:rPr lang="es-CL" sz="3200" dirty="0"/>
              <a:t>Proyecto: </a:t>
            </a:r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r>
              <a:rPr lang="es-CL" sz="3200" dirty="0"/>
              <a:t>“Análisis sistémico de corridas bancarias en Chile”</a:t>
            </a:r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35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35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0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r>
              <a:rPr lang="es-CL" sz="2000" dirty="0"/>
              <a:t>01 de Septiembre de 2023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339B46-2851-9FF4-224C-8B2A4F40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75" y="2371025"/>
            <a:ext cx="3695700" cy="16998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A121EE-CBEA-6166-F5A5-0633E4CCB1A8}"/>
              </a:ext>
            </a:extLst>
          </p:cNvPr>
          <p:cNvSpPr txBox="1"/>
          <p:nvPr/>
        </p:nvSpPr>
        <p:spPr>
          <a:xfrm>
            <a:off x="3044825" y="5344596"/>
            <a:ext cx="61023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500" b="1" dirty="0">
                <a:solidFill>
                  <a:schemeClr val="bg1"/>
                </a:solidFill>
                <a:latin typeface="Euclid Square Bold"/>
              </a:rPr>
              <a:t>León Sanz – Sebastián Valenzuela</a:t>
            </a:r>
          </a:p>
        </p:txBody>
      </p:sp>
    </p:spTree>
    <p:extLst>
      <p:ext uri="{BB962C8B-B14F-4D97-AF65-F5344CB8AC3E}">
        <p14:creationId xmlns:p14="http://schemas.microsoft.com/office/powerpoint/2010/main" val="144542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10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sz="2500" b="1" dirty="0">
                <a:cs typeface="Arial" panose="020B0604020202020204" pitchFamily="34" charset="0"/>
              </a:rPr>
              <a:t>Problemas anexos: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b="1" i="1" dirty="0"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dirty="0" err="1">
                <a:cs typeface="Arial" panose="020B0604020202020204" pitchFamily="34" charset="0"/>
              </a:rPr>
              <a:t>Clusterizar</a:t>
            </a:r>
            <a:r>
              <a:rPr lang="es-CL" dirty="0">
                <a:cs typeface="Arial" panose="020B0604020202020204" pitchFamily="34" charset="0"/>
              </a:rPr>
              <a:t> grupos de clientes con DAP estables y menos estables en Coopeuch </a:t>
            </a: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4A2A6E-F8E6-BEB9-AC6C-AEF8788E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00" y="-1274126"/>
            <a:ext cx="12199200" cy="813692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850B198-0339-5311-A3D3-FB0D21707226}"/>
              </a:ext>
            </a:extLst>
          </p:cNvPr>
          <p:cNvSpPr txBox="1">
            <a:spLocks/>
          </p:cNvSpPr>
          <p:nvPr/>
        </p:nvSpPr>
        <p:spPr>
          <a:xfrm>
            <a:off x="335602" y="246937"/>
            <a:ext cx="11701599" cy="4966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Euclid Square Bold"/>
                <a:ea typeface="+mj-ea"/>
                <a:cs typeface="+mj-cs"/>
              </a:defRPr>
            </a:lvl1pPr>
          </a:lstStyle>
          <a:p>
            <a:r>
              <a:rPr lang="es-CL" sz="3600" b="1" dirty="0">
                <a:solidFill>
                  <a:schemeClr val="bg1"/>
                </a:solidFill>
                <a:cs typeface="Arial" panose="020B0604020202020204" pitchFamily="34" charset="0"/>
              </a:rPr>
              <a:t>Estamos en un bosque encontrando el camino…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6ADE27-3BE3-7BAF-D9A7-E57DB2DA411D}"/>
              </a:ext>
            </a:extLst>
          </p:cNvPr>
          <p:cNvSpPr txBox="1"/>
          <p:nvPr/>
        </p:nvSpPr>
        <p:spPr>
          <a:xfrm>
            <a:off x="335601" y="982011"/>
            <a:ext cx="1119378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sz="2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sz="2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sz="2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sz="2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sz="2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sz="2500" b="1" dirty="0">
                <a:solidFill>
                  <a:schemeClr val="bg1"/>
                </a:solidFill>
                <a:cs typeface="Arial" panose="020B0604020202020204" pitchFamily="34" charset="0"/>
              </a:rPr>
              <a:t>Búsqueda iterativa y exploratoria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b="1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b="1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sz="2500" b="1" dirty="0">
                <a:solidFill>
                  <a:schemeClr val="bg1"/>
                </a:solidFill>
                <a:cs typeface="Arial" panose="020B0604020202020204" pitchFamily="34" charset="0"/>
              </a:rPr>
              <a:t>Es necesaria la exploración personal y grupal para el entendimiento del problema y la propuesta de soluciones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endParaRPr lang="es-CL" sz="25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sz="2500" b="1" dirty="0">
                <a:solidFill>
                  <a:schemeClr val="bg1"/>
                </a:solidFill>
                <a:cs typeface="Arial" panose="020B0604020202020204" pitchFamily="34" charset="0"/>
              </a:rPr>
              <a:t>Realizar consultas</a:t>
            </a:r>
          </a:p>
        </p:txBody>
      </p:sp>
    </p:spTree>
    <p:extLst>
      <p:ext uri="{BB962C8B-B14F-4D97-AF65-F5344CB8AC3E}">
        <p14:creationId xmlns:p14="http://schemas.microsoft.com/office/powerpoint/2010/main" val="163703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339098E-5F1E-4ABF-B0CA-08C78FB90DF6}"/>
              </a:ext>
            </a:extLst>
          </p:cNvPr>
          <p:cNvSpPr/>
          <p:nvPr/>
        </p:nvSpPr>
        <p:spPr>
          <a:xfrm>
            <a:off x="7909089" y="5522129"/>
            <a:ext cx="4282911" cy="13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98FF2A-1997-4ECC-A375-6FBCA043B161}"/>
              </a:ext>
            </a:extLst>
          </p:cNvPr>
          <p:cNvSpPr/>
          <p:nvPr/>
        </p:nvSpPr>
        <p:spPr>
          <a:xfrm>
            <a:off x="478465" y="6198782"/>
            <a:ext cx="2711302" cy="6242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ángulo"/>
          <p:cNvSpPr/>
          <p:nvPr/>
        </p:nvSpPr>
        <p:spPr>
          <a:xfrm>
            <a:off x="209550" y="162388"/>
            <a:ext cx="11772900" cy="6514173"/>
          </a:xfrm>
          <a:prstGeom prst="rect">
            <a:avLst/>
          </a:prstGeom>
          <a:solidFill>
            <a:srgbClr val="333E48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D5D5D5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CBC593-B3CC-479B-A906-13935BCC5FD7}"/>
              </a:ext>
            </a:extLst>
          </p:cNvPr>
          <p:cNvCxnSpPr>
            <a:cxnSpLocks/>
          </p:cNvCxnSpPr>
          <p:nvPr/>
        </p:nvCxnSpPr>
        <p:spPr>
          <a:xfrm>
            <a:off x="478465" y="697832"/>
            <a:ext cx="112884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8463A3F3-3A07-40AD-BD2C-DABCE90D2E37}"/>
              </a:ext>
            </a:extLst>
          </p:cNvPr>
          <p:cNvSpPr txBox="1">
            <a:spLocks/>
          </p:cNvSpPr>
          <p:nvPr/>
        </p:nvSpPr>
        <p:spPr>
          <a:xfrm>
            <a:off x="565209" y="34940"/>
            <a:ext cx="11304235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Tabla de Contenidos</a:t>
            </a: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DF3FF88E-4F98-4E3C-93DA-58C42EF39690}"/>
              </a:ext>
            </a:extLst>
          </p:cNvPr>
          <p:cNvSpPr>
            <a:spLocks noGrp="1"/>
          </p:cNvSpPr>
          <p:nvPr/>
        </p:nvSpPr>
        <p:spPr bwMode="auto">
          <a:xfrm>
            <a:off x="3556933" y="1036683"/>
            <a:ext cx="8229600" cy="498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L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Navier-Stokes</a:t>
            </a:r>
          </a:p>
          <a:p>
            <a:pPr marL="0" indent="0">
              <a:buNone/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Gantt / Organización del proyecto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a realizar para la próxima semana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0AF4512E-69CB-4936-AB89-47C80C527E3F}"/>
              </a:ext>
            </a:extLst>
          </p:cNvPr>
          <p:cNvSpPr/>
          <p:nvPr/>
        </p:nvSpPr>
        <p:spPr>
          <a:xfrm>
            <a:off x="3167019" y="2077355"/>
            <a:ext cx="360727" cy="226502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12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Metodología de trabajo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BB1F9-CF7E-58FB-159E-D463805943AB}"/>
              </a:ext>
            </a:extLst>
          </p:cNvPr>
          <p:cNvSpPr txBox="1"/>
          <p:nvPr/>
        </p:nvSpPr>
        <p:spPr>
          <a:xfrm>
            <a:off x="307200" y="915848"/>
            <a:ext cx="11478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Metodología de Sesión Intensiva de </a:t>
            </a:r>
            <a:r>
              <a:rPr lang="es-MX" b="1" dirty="0" err="1"/>
              <a:t>Design</a:t>
            </a:r>
            <a:r>
              <a:rPr lang="es-MX" b="1" dirty="0"/>
              <a:t> </a:t>
            </a:r>
            <a:r>
              <a:rPr lang="es-MX" b="1" dirty="0" err="1"/>
              <a:t>Thinking</a:t>
            </a:r>
            <a:r>
              <a:rPr lang="es-MX" b="1" dirty="0"/>
              <a:t> </a:t>
            </a:r>
            <a:r>
              <a:rPr lang="es-MX" dirty="0"/>
              <a:t>(2 Horas)</a:t>
            </a:r>
          </a:p>
          <a:p>
            <a:r>
              <a:rPr lang="es-MX" dirty="0"/>
              <a:t>Nota: Esta metodología se centra en un enfoque rápido y cíclico de las etapas del </a:t>
            </a:r>
            <a:r>
              <a:rPr lang="es-MX" dirty="0" err="1"/>
              <a:t>Design</a:t>
            </a:r>
            <a:r>
              <a:rPr lang="es-MX" dirty="0"/>
              <a:t> </a:t>
            </a:r>
            <a:r>
              <a:rPr lang="es-MX" dirty="0" err="1"/>
              <a:t>Thinking</a:t>
            </a:r>
            <a:r>
              <a:rPr lang="es-MX" dirty="0"/>
              <a:t> en cada sesión.</a:t>
            </a:r>
          </a:p>
          <a:p>
            <a:endParaRPr lang="es-MX" dirty="0"/>
          </a:p>
          <a:p>
            <a:r>
              <a:rPr lang="es-MX" b="1" dirty="0"/>
              <a:t>Fase 1: Empatizar e Investigar (30 minutos)</a:t>
            </a:r>
          </a:p>
          <a:p>
            <a:r>
              <a:rPr lang="es-MX" dirty="0"/>
              <a:t>1.	Definir el Propósito de la Sesión (5 minutos)</a:t>
            </a:r>
          </a:p>
          <a:p>
            <a:r>
              <a:rPr lang="es-MX" dirty="0"/>
              <a:t>•	Establecer el objetivo y las metas para la sesión.</a:t>
            </a:r>
          </a:p>
          <a:p>
            <a:r>
              <a:rPr lang="es-MX" dirty="0"/>
              <a:t>2.	Empatizar (10 minutos)</a:t>
            </a:r>
          </a:p>
          <a:p>
            <a:r>
              <a:rPr lang="es-MX" dirty="0"/>
              <a:t>•	Compartir historias, experiencias o datos relacionados con el problema o la oportunidad.</a:t>
            </a:r>
          </a:p>
          <a:p>
            <a:r>
              <a:rPr lang="es-MX" dirty="0"/>
              <a:t>3.	</a:t>
            </a:r>
            <a:r>
              <a:rPr lang="es-MX" dirty="0" err="1"/>
              <a:t>Brainstorming</a:t>
            </a:r>
            <a:r>
              <a:rPr lang="es-MX" dirty="0"/>
              <a:t> Inicial (15 minutos)</a:t>
            </a:r>
          </a:p>
          <a:p>
            <a:r>
              <a:rPr lang="es-MX" dirty="0"/>
              <a:t>•	Generar preguntas y posibles áreas de enfoque basadas en la empatía previa.</a:t>
            </a:r>
          </a:p>
          <a:p>
            <a:endParaRPr lang="es-MX" dirty="0"/>
          </a:p>
          <a:p>
            <a:r>
              <a:rPr lang="es-MX" b="1" dirty="0"/>
              <a:t>Fase 2: Definir y Refinar (30 minutos)</a:t>
            </a:r>
          </a:p>
          <a:p>
            <a:r>
              <a:rPr lang="es-MX" dirty="0"/>
              <a:t>1.	Selección de un Área de Enfoque (10 minutos)</a:t>
            </a:r>
          </a:p>
          <a:p>
            <a:r>
              <a:rPr lang="es-MX" dirty="0"/>
              <a:t>•	Elegir un tema específico para explorar en profundidad.</a:t>
            </a:r>
          </a:p>
          <a:p>
            <a:r>
              <a:rPr lang="es-MX" dirty="0"/>
              <a:t>2.	Definición del Problema o Oportunidad (10 minutos)</a:t>
            </a:r>
          </a:p>
          <a:p>
            <a:r>
              <a:rPr lang="es-MX" dirty="0"/>
              <a:t>•	Articular claramente el problema u oportunidad seleccionado.</a:t>
            </a:r>
          </a:p>
          <a:p>
            <a:r>
              <a:rPr lang="es-MX" dirty="0"/>
              <a:t>3.	Priorización (10 minutos)</a:t>
            </a:r>
          </a:p>
          <a:p>
            <a:r>
              <a:rPr lang="es-MX" dirty="0"/>
              <a:t>•	Identificar aspectos clave a abordar en la siguiente fase.</a:t>
            </a:r>
          </a:p>
        </p:txBody>
      </p:sp>
    </p:spTree>
    <p:extLst>
      <p:ext uri="{BB962C8B-B14F-4D97-AF65-F5344CB8AC3E}">
        <p14:creationId xmlns:p14="http://schemas.microsoft.com/office/powerpoint/2010/main" val="14351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13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Metodología de trabajo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BB1F9-CF7E-58FB-159E-D463805943AB}"/>
              </a:ext>
            </a:extLst>
          </p:cNvPr>
          <p:cNvSpPr txBox="1"/>
          <p:nvPr/>
        </p:nvSpPr>
        <p:spPr>
          <a:xfrm>
            <a:off x="444500" y="915848"/>
            <a:ext cx="112140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Fase 3: Idear y Prototipar/Modelar (30 minutos)</a:t>
            </a:r>
          </a:p>
          <a:p>
            <a:r>
              <a:rPr lang="es-MX" dirty="0"/>
              <a:t>1.	Generación de Ideas (15 minutos)</a:t>
            </a:r>
          </a:p>
          <a:p>
            <a:r>
              <a:rPr lang="es-MX" dirty="0"/>
              <a:t>•	Realizar una lluvia de ideas rápida sobre posibles soluciones.</a:t>
            </a:r>
          </a:p>
          <a:p>
            <a:r>
              <a:rPr lang="es-MX" dirty="0"/>
              <a:t>2.	Selección de Ideas Principales (5 minutos)</a:t>
            </a:r>
          </a:p>
          <a:p>
            <a:r>
              <a:rPr lang="es-MX" dirty="0"/>
              <a:t>•	Elegir las ideas más prometedoras.</a:t>
            </a:r>
          </a:p>
          <a:p>
            <a:r>
              <a:rPr lang="es-MX" dirty="0"/>
              <a:t>3.	Prototipado Rápido/Modelación rápida (10 minutos)</a:t>
            </a:r>
          </a:p>
          <a:p>
            <a:r>
              <a:rPr lang="es-MX" dirty="0"/>
              <a:t>•	Crear prototipos/modelos simples de las soluciones seleccionadas.</a:t>
            </a:r>
          </a:p>
          <a:p>
            <a:endParaRPr lang="es-MX" dirty="0"/>
          </a:p>
          <a:p>
            <a:r>
              <a:rPr lang="es-MX" b="1" dirty="0"/>
              <a:t>Fase 4: Probar y Evaluar (30 minutos)</a:t>
            </a:r>
          </a:p>
          <a:p>
            <a:r>
              <a:rPr lang="es-MX" dirty="0"/>
              <a:t>1.	Pruebas con usuarios o compañeros de equipo (20 minutos)</a:t>
            </a:r>
          </a:p>
          <a:p>
            <a:r>
              <a:rPr lang="es-MX" dirty="0"/>
              <a:t>•	Obtener comentarios sobre los modelos/prototipos.</a:t>
            </a:r>
          </a:p>
          <a:p>
            <a:r>
              <a:rPr lang="es-MX" dirty="0"/>
              <a:t>•	Observar cómo interactúan con las soluciones.</a:t>
            </a:r>
          </a:p>
          <a:p>
            <a:r>
              <a:rPr lang="es-MX" dirty="0"/>
              <a:t>2.	Refinamiento de Prototipos/Modelos (10 minutos)</a:t>
            </a:r>
          </a:p>
          <a:p>
            <a:r>
              <a:rPr lang="es-MX" dirty="0"/>
              <a:t>•	Realizar ajustes rápidos en función de los comentarios recibidos.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028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14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Metodología de trabajo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BB1F9-CF7E-58FB-159E-D463805943AB}"/>
              </a:ext>
            </a:extLst>
          </p:cNvPr>
          <p:cNvSpPr txBox="1"/>
          <p:nvPr/>
        </p:nvSpPr>
        <p:spPr>
          <a:xfrm>
            <a:off x="444500" y="915848"/>
            <a:ext cx="112140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Fase 5: Implementar y Planificar (20 minutos)</a:t>
            </a:r>
          </a:p>
          <a:p>
            <a:r>
              <a:rPr lang="es-MX" dirty="0"/>
              <a:t>1.	Planificación de Implementación (10 minutos)</a:t>
            </a:r>
          </a:p>
          <a:p>
            <a:r>
              <a:rPr lang="es-MX" dirty="0"/>
              <a:t>•	Identificar los pasos necesarios para llevar la solución a la práctica.</a:t>
            </a:r>
          </a:p>
          <a:p>
            <a:r>
              <a:rPr lang="es-MX" dirty="0"/>
              <a:t>2.	Presentación y Documentación (5 minutos)</a:t>
            </a:r>
          </a:p>
          <a:p>
            <a:r>
              <a:rPr lang="es-MX" dirty="0"/>
              <a:t>•	Preparar una breve presentación para compartir los hallazgos y soluciones con el grupo.</a:t>
            </a:r>
          </a:p>
          <a:p>
            <a:r>
              <a:rPr lang="es-MX" dirty="0"/>
              <a:t>3.	</a:t>
            </a:r>
            <a:r>
              <a:rPr lang="es-MX" dirty="0" err="1"/>
              <a:t>Feedback</a:t>
            </a:r>
            <a:r>
              <a:rPr lang="es-MX" dirty="0"/>
              <a:t> Final y Reflexión (5 minutos)</a:t>
            </a:r>
          </a:p>
          <a:p>
            <a:r>
              <a:rPr lang="es-MX" dirty="0"/>
              <a:t>•	Recopilar comentarios finales y reflexionar sobre el proceso.</a:t>
            </a:r>
          </a:p>
          <a:p>
            <a:endParaRPr lang="es-MX" dirty="0"/>
          </a:p>
          <a:p>
            <a:r>
              <a:rPr lang="es-MX" b="1" dirty="0"/>
              <a:t>Cierre de la Sesión (10 minutos)</a:t>
            </a:r>
          </a:p>
          <a:p>
            <a:r>
              <a:rPr lang="es-MX" dirty="0"/>
              <a:t>•	Resumen de lo logrado en la sesión.</a:t>
            </a:r>
          </a:p>
          <a:p>
            <a:r>
              <a:rPr lang="es-MX" dirty="0"/>
              <a:t>•	Asignación de tareas y responsabilidades para la siguiente sesión (si es necesario).</a:t>
            </a:r>
          </a:p>
        </p:txBody>
      </p:sp>
    </p:spTree>
    <p:extLst>
      <p:ext uri="{BB962C8B-B14F-4D97-AF65-F5344CB8AC3E}">
        <p14:creationId xmlns:p14="http://schemas.microsoft.com/office/powerpoint/2010/main" val="274445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339098E-5F1E-4ABF-B0CA-08C78FB90DF6}"/>
              </a:ext>
            </a:extLst>
          </p:cNvPr>
          <p:cNvSpPr/>
          <p:nvPr/>
        </p:nvSpPr>
        <p:spPr>
          <a:xfrm>
            <a:off x="7909089" y="5522129"/>
            <a:ext cx="4282911" cy="13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98FF2A-1997-4ECC-A375-6FBCA043B161}"/>
              </a:ext>
            </a:extLst>
          </p:cNvPr>
          <p:cNvSpPr/>
          <p:nvPr/>
        </p:nvSpPr>
        <p:spPr>
          <a:xfrm>
            <a:off x="478465" y="6198782"/>
            <a:ext cx="2711302" cy="6242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ángulo"/>
          <p:cNvSpPr/>
          <p:nvPr/>
        </p:nvSpPr>
        <p:spPr>
          <a:xfrm>
            <a:off x="209550" y="162388"/>
            <a:ext cx="11772900" cy="6514173"/>
          </a:xfrm>
          <a:prstGeom prst="rect">
            <a:avLst/>
          </a:prstGeom>
          <a:solidFill>
            <a:srgbClr val="333E48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D5D5D5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CBC593-B3CC-479B-A906-13935BCC5FD7}"/>
              </a:ext>
            </a:extLst>
          </p:cNvPr>
          <p:cNvCxnSpPr>
            <a:cxnSpLocks/>
          </p:cNvCxnSpPr>
          <p:nvPr/>
        </p:nvCxnSpPr>
        <p:spPr>
          <a:xfrm>
            <a:off x="478465" y="697832"/>
            <a:ext cx="112884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8463A3F3-3A07-40AD-BD2C-DABCE90D2E37}"/>
              </a:ext>
            </a:extLst>
          </p:cNvPr>
          <p:cNvSpPr txBox="1">
            <a:spLocks/>
          </p:cNvSpPr>
          <p:nvPr/>
        </p:nvSpPr>
        <p:spPr>
          <a:xfrm>
            <a:off x="565209" y="34940"/>
            <a:ext cx="11304235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Tabla de Contenidos</a:t>
            </a: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DF3FF88E-4F98-4E3C-93DA-58C42EF39690}"/>
              </a:ext>
            </a:extLst>
          </p:cNvPr>
          <p:cNvSpPr>
            <a:spLocks noGrp="1"/>
          </p:cNvSpPr>
          <p:nvPr/>
        </p:nvSpPr>
        <p:spPr bwMode="auto">
          <a:xfrm>
            <a:off x="3556933" y="1036683"/>
            <a:ext cx="8229600" cy="498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L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Navier-Stokes</a:t>
            </a:r>
          </a:p>
          <a:p>
            <a:pPr marL="0" indent="0">
              <a:buNone/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Gantt / Organización del proyecto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a realizar para la próxima semana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0AF4512E-69CB-4936-AB89-47C80C527E3F}"/>
              </a:ext>
            </a:extLst>
          </p:cNvPr>
          <p:cNvSpPr/>
          <p:nvPr/>
        </p:nvSpPr>
        <p:spPr>
          <a:xfrm>
            <a:off x="3141034" y="2811050"/>
            <a:ext cx="360727" cy="226502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08198" y="61214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16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Carta Gantt (propuesta) – 14 semanas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776324"/>
            <a:ext cx="4612849" cy="1076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8DEA98FD-717D-228F-5700-A4C073FC7FAF}"/>
              </a:ext>
            </a:extLst>
          </p:cNvPr>
          <p:cNvSpPr/>
          <p:nvPr/>
        </p:nvSpPr>
        <p:spPr>
          <a:xfrm>
            <a:off x="292801" y="701127"/>
            <a:ext cx="115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b="1" i="1" dirty="0">
                <a:cs typeface="Arial" panose="020B0604020202020204" pitchFamily="34" charset="0"/>
              </a:rPr>
              <a:t>Reuniones de avance- consultas, discusión de problemática, enfoques y soluciones</a:t>
            </a:r>
          </a:p>
          <a:p>
            <a:pPr marL="285750" indent="-285750" algn="just" fontAlgn="b">
              <a:buFont typeface="Arial" panose="020B0604020202020204" pitchFamily="34" charset="0"/>
              <a:buChar char="•"/>
            </a:pPr>
            <a:r>
              <a:rPr lang="es-CL" b="1" i="1" dirty="0">
                <a:cs typeface="Arial" panose="020B0604020202020204" pitchFamily="34" charset="0"/>
              </a:rPr>
              <a:t>Definición de avances y presentaciones de los mayores avances en etapa intermedia y final del proyecto</a:t>
            </a: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0703650C-913C-9D51-37DD-02AAECA23AE7}"/>
              </a:ext>
            </a:extLst>
          </p:cNvPr>
          <p:cNvSpPr/>
          <p:nvPr/>
        </p:nvSpPr>
        <p:spPr>
          <a:xfrm>
            <a:off x="745651" y="1935570"/>
            <a:ext cx="10576700" cy="1668735"/>
          </a:xfrm>
          <a:prstGeom prst="frame">
            <a:avLst>
              <a:gd name="adj1" fmla="val 212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2C9DF1F5-0AE7-0992-920A-0B6350512FA6}"/>
              </a:ext>
            </a:extLst>
          </p:cNvPr>
          <p:cNvSpPr/>
          <p:nvPr/>
        </p:nvSpPr>
        <p:spPr>
          <a:xfrm>
            <a:off x="745651" y="3952520"/>
            <a:ext cx="10576700" cy="1512691"/>
          </a:xfrm>
          <a:prstGeom prst="frame">
            <a:avLst>
              <a:gd name="adj1" fmla="val 9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75A3DD-8C66-8014-81FC-02C14017A3B0}"/>
              </a:ext>
            </a:extLst>
          </p:cNvPr>
          <p:cNvSpPr txBox="1"/>
          <p:nvPr/>
        </p:nvSpPr>
        <p:spPr>
          <a:xfrm>
            <a:off x="2023276" y="5449683"/>
            <a:ext cx="8390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Equipo 1: ETL y análisis de datos (Yo)</a:t>
            </a:r>
          </a:p>
          <a:p>
            <a:r>
              <a:rPr lang="es-CL" dirty="0"/>
              <a:t>Equipo 2: Modelamiento y simulación de corrida de la red bancaria (Navier-Stokes)</a:t>
            </a:r>
          </a:p>
          <a:p>
            <a:r>
              <a:rPr lang="es-CL" dirty="0"/>
              <a:t>Equipo 2: Modelamiento y simulación de corrida de la red bancaria (Otro modelo- Posterior a Navier-Stokes)</a:t>
            </a:r>
          </a:p>
          <a:p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2B93E81-0A02-9271-8658-60BF7165C84C}"/>
              </a:ext>
            </a:extLst>
          </p:cNvPr>
          <p:cNvSpPr/>
          <p:nvPr/>
        </p:nvSpPr>
        <p:spPr>
          <a:xfrm>
            <a:off x="1693756" y="5533542"/>
            <a:ext cx="241300" cy="203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0B52FB3-3DFA-8A83-0D79-AF98DC3719D7}"/>
              </a:ext>
            </a:extLst>
          </p:cNvPr>
          <p:cNvSpPr/>
          <p:nvPr/>
        </p:nvSpPr>
        <p:spPr>
          <a:xfrm>
            <a:off x="1693756" y="5805072"/>
            <a:ext cx="2413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F0667D-90AB-B326-2E65-325B437D2131}"/>
              </a:ext>
            </a:extLst>
          </p:cNvPr>
          <p:cNvSpPr txBox="1"/>
          <p:nvPr/>
        </p:nvSpPr>
        <p:spPr>
          <a:xfrm>
            <a:off x="6676095" y="207988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3"/>
              </a:rPr>
              <a:t>https://app.clickup.com/9013018641/v/g/8ckfg0h-273</a:t>
            </a:r>
            <a:endParaRPr lang="es-CL" dirty="0"/>
          </a:p>
          <a:p>
            <a:endParaRPr lang="es-C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3C36FD3-0F32-819B-8204-16AD861E26EC}"/>
              </a:ext>
            </a:extLst>
          </p:cNvPr>
          <p:cNvGraphicFramePr/>
          <p:nvPr/>
        </p:nvGraphicFramePr>
        <p:xfrm>
          <a:off x="869649" y="849728"/>
          <a:ext cx="9803744" cy="5288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73B36AA3-015F-02D0-3B1A-A08EB499E2B1}"/>
              </a:ext>
            </a:extLst>
          </p:cNvPr>
          <p:cNvGrpSpPr/>
          <p:nvPr/>
        </p:nvGrpSpPr>
        <p:grpSpPr>
          <a:xfrm>
            <a:off x="869649" y="4100015"/>
            <a:ext cx="2715330" cy="1253757"/>
            <a:chOff x="0" y="1283639"/>
            <a:chExt cx="1561703" cy="1759203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BBF1C308-6F7D-F0B2-06AA-9875FA864B8D}"/>
                </a:ext>
              </a:extLst>
            </p:cNvPr>
            <p:cNvSpPr/>
            <p:nvPr/>
          </p:nvSpPr>
          <p:spPr>
            <a:xfrm>
              <a:off x="0" y="1283639"/>
              <a:ext cx="1561703" cy="175920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ángulo: esquinas redondeadas 4">
              <a:extLst>
                <a:ext uri="{FF2B5EF4-FFF2-40B4-BE49-F238E27FC236}">
                  <a16:creationId xmlns:a16="http://schemas.microsoft.com/office/drawing/2014/main" id="{78EA4781-A0D2-2C34-FFED-75F84AA165FD}"/>
                </a:ext>
              </a:extLst>
            </p:cNvPr>
            <p:cNvSpPr txBox="1"/>
            <p:nvPr/>
          </p:nvSpPr>
          <p:spPr>
            <a:xfrm>
              <a:off x="45741" y="1329380"/>
              <a:ext cx="1470221" cy="1667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1800" kern="1200" dirty="0"/>
                <a:t>Investigación de condiciones de equilibrio y variables significativas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FC8510B6-6818-146A-6F10-28E3FA6BE5F6}"/>
              </a:ext>
            </a:extLst>
          </p:cNvPr>
          <p:cNvGrpSpPr/>
          <p:nvPr/>
        </p:nvGrpSpPr>
        <p:grpSpPr>
          <a:xfrm>
            <a:off x="3736787" y="4603554"/>
            <a:ext cx="321833" cy="387302"/>
            <a:chOff x="1713511" y="1969590"/>
            <a:chExt cx="321833" cy="387302"/>
          </a:xfrm>
        </p:grpSpPr>
        <p:sp>
          <p:nvSpPr>
            <p:cNvPr id="30" name="Flecha: a la derecha 29">
              <a:extLst>
                <a:ext uri="{FF2B5EF4-FFF2-40B4-BE49-F238E27FC236}">
                  <a16:creationId xmlns:a16="http://schemas.microsoft.com/office/drawing/2014/main" id="{9B7A3AF4-E68C-B8C6-C0B1-6E786B6FFD90}"/>
                </a:ext>
              </a:extLst>
            </p:cNvPr>
            <p:cNvSpPr/>
            <p:nvPr/>
          </p:nvSpPr>
          <p:spPr>
            <a:xfrm>
              <a:off x="1713511" y="1969590"/>
              <a:ext cx="321833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lecha: a la derecha 6">
              <a:extLst>
                <a:ext uri="{FF2B5EF4-FFF2-40B4-BE49-F238E27FC236}">
                  <a16:creationId xmlns:a16="http://schemas.microsoft.com/office/drawing/2014/main" id="{A3BE54C8-E475-5817-205A-CA56B175A457}"/>
                </a:ext>
              </a:extLst>
            </p:cNvPr>
            <p:cNvSpPr txBox="1"/>
            <p:nvPr/>
          </p:nvSpPr>
          <p:spPr>
            <a:xfrm>
              <a:off x="1713511" y="2047050"/>
              <a:ext cx="225283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L" sz="1400" kern="120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94A6E08-5543-6E30-BB26-CAE63CB8FA6B}"/>
              </a:ext>
            </a:extLst>
          </p:cNvPr>
          <p:cNvGrpSpPr/>
          <p:nvPr/>
        </p:nvGrpSpPr>
        <p:grpSpPr>
          <a:xfrm>
            <a:off x="4203501" y="4048922"/>
            <a:ext cx="1663899" cy="1322940"/>
            <a:chOff x="2168935" y="1283639"/>
            <a:chExt cx="1561703" cy="175920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1FAA823B-D367-E8F6-E3A0-60EFBFD15D55}"/>
                </a:ext>
              </a:extLst>
            </p:cNvPr>
            <p:cNvSpPr/>
            <p:nvPr/>
          </p:nvSpPr>
          <p:spPr>
            <a:xfrm>
              <a:off x="2168935" y="1283639"/>
              <a:ext cx="1561703" cy="175920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8">
              <a:extLst>
                <a:ext uri="{FF2B5EF4-FFF2-40B4-BE49-F238E27FC236}">
                  <a16:creationId xmlns:a16="http://schemas.microsoft.com/office/drawing/2014/main" id="{45E6FE89-6D55-A979-9829-5668E73E673D}"/>
                </a:ext>
              </a:extLst>
            </p:cNvPr>
            <p:cNvSpPr txBox="1"/>
            <p:nvPr/>
          </p:nvSpPr>
          <p:spPr>
            <a:xfrm>
              <a:off x="2214676" y="1329380"/>
              <a:ext cx="1470221" cy="1667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1800" kern="1200" dirty="0"/>
                <a:t>Planteamiento de modelo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EC45381-529B-ADD5-04BE-770425655BD3}"/>
              </a:ext>
            </a:extLst>
          </p:cNvPr>
          <p:cNvGrpSpPr/>
          <p:nvPr/>
        </p:nvGrpSpPr>
        <p:grpSpPr>
          <a:xfrm>
            <a:off x="5974836" y="4603554"/>
            <a:ext cx="331081" cy="387302"/>
            <a:chOff x="3886809" y="1969590"/>
            <a:chExt cx="331081" cy="387302"/>
          </a:xfrm>
        </p:grpSpPr>
        <p:sp>
          <p:nvSpPr>
            <p:cNvPr id="26" name="Flecha: a la derecha 25">
              <a:extLst>
                <a:ext uri="{FF2B5EF4-FFF2-40B4-BE49-F238E27FC236}">
                  <a16:creationId xmlns:a16="http://schemas.microsoft.com/office/drawing/2014/main" id="{36FA6906-ED24-B2AF-AB18-220AF14D46F4}"/>
                </a:ext>
              </a:extLst>
            </p:cNvPr>
            <p:cNvSpPr/>
            <p:nvPr/>
          </p:nvSpPr>
          <p:spPr>
            <a:xfrm>
              <a:off x="3886809" y="1969590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lecha: a la derecha 10">
              <a:extLst>
                <a:ext uri="{FF2B5EF4-FFF2-40B4-BE49-F238E27FC236}">
                  <a16:creationId xmlns:a16="http://schemas.microsoft.com/office/drawing/2014/main" id="{B93E85AC-1209-58FB-B800-F4737421A794}"/>
                </a:ext>
              </a:extLst>
            </p:cNvPr>
            <p:cNvSpPr txBox="1"/>
            <p:nvPr/>
          </p:nvSpPr>
          <p:spPr>
            <a:xfrm>
              <a:off x="3886809" y="2047050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L" sz="1400" kern="120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65164F2-6C51-7C3F-9861-67422B025F46}"/>
              </a:ext>
            </a:extLst>
          </p:cNvPr>
          <p:cNvGrpSpPr/>
          <p:nvPr/>
        </p:nvGrpSpPr>
        <p:grpSpPr>
          <a:xfrm>
            <a:off x="6378596" y="4024540"/>
            <a:ext cx="2048954" cy="1403570"/>
            <a:chOff x="4355320" y="1283639"/>
            <a:chExt cx="1561703" cy="1759203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BA8C824-F2ED-B5BE-58D9-EF61A9D179E1}"/>
                </a:ext>
              </a:extLst>
            </p:cNvPr>
            <p:cNvSpPr/>
            <p:nvPr/>
          </p:nvSpPr>
          <p:spPr>
            <a:xfrm>
              <a:off x="4355320" y="1283639"/>
              <a:ext cx="1561703" cy="175920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ángulo: esquinas redondeadas 12">
              <a:extLst>
                <a:ext uri="{FF2B5EF4-FFF2-40B4-BE49-F238E27FC236}">
                  <a16:creationId xmlns:a16="http://schemas.microsoft.com/office/drawing/2014/main" id="{19B2E071-5670-F57E-2BC3-41B1DCD31E04}"/>
                </a:ext>
              </a:extLst>
            </p:cNvPr>
            <p:cNvSpPr txBox="1"/>
            <p:nvPr/>
          </p:nvSpPr>
          <p:spPr>
            <a:xfrm>
              <a:off x="4401061" y="1329380"/>
              <a:ext cx="1470221" cy="1667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1800" kern="1200" dirty="0"/>
                <a:t>Simulación (visualización de los resultados) y ajustes de sensibilidad.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D95190B-D393-2A2D-5352-2D85732F667A}"/>
              </a:ext>
            </a:extLst>
          </p:cNvPr>
          <p:cNvGrpSpPr/>
          <p:nvPr/>
        </p:nvGrpSpPr>
        <p:grpSpPr>
          <a:xfrm>
            <a:off x="8630000" y="4603554"/>
            <a:ext cx="331081" cy="387302"/>
            <a:chOff x="6073193" y="1969590"/>
            <a:chExt cx="331081" cy="387302"/>
          </a:xfrm>
        </p:grpSpPr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89110C02-F1A6-00C1-FAAF-D1A123B0D875}"/>
                </a:ext>
              </a:extLst>
            </p:cNvPr>
            <p:cNvSpPr/>
            <p:nvPr/>
          </p:nvSpPr>
          <p:spPr>
            <a:xfrm>
              <a:off x="6073193" y="1969590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lecha: a la derecha 14">
              <a:extLst>
                <a:ext uri="{FF2B5EF4-FFF2-40B4-BE49-F238E27FC236}">
                  <a16:creationId xmlns:a16="http://schemas.microsoft.com/office/drawing/2014/main" id="{EE700981-F282-896D-17D3-032CB6260FA7}"/>
                </a:ext>
              </a:extLst>
            </p:cNvPr>
            <p:cNvSpPr txBox="1"/>
            <p:nvPr/>
          </p:nvSpPr>
          <p:spPr>
            <a:xfrm>
              <a:off x="6073193" y="2047050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CL" sz="1400" kern="120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BB988A6-FBD6-D1DD-602D-842C7F8F122C}"/>
              </a:ext>
            </a:extLst>
          </p:cNvPr>
          <p:cNvGrpSpPr/>
          <p:nvPr/>
        </p:nvGrpSpPr>
        <p:grpSpPr>
          <a:xfrm>
            <a:off x="9064207" y="4007080"/>
            <a:ext cx="1657740" cy="1403570"/>
            <a:chOff x="6541704" y="1283639"/>
            <a:chExt cx="1561703" cy="1759203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EEBD08-4DBD-F00B-072F-B3C86157865C}"/>
                </a:ext>
              </a:extLst>
            </p:cNvPr>
            <p:cNvSpPr/>
            <p:nvPr/>
          </p:nvSpPr>
          <p:spPr>
            <a:xfrm>
              <a:off x="6541704" y="1283639"/>
              <a:ext cx="1561703" cy="175920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ángulo: esquinas redondeadas 16">
              <a:extLst>
                <a:ext uri="{FF2B5EF4-FFF2-40B4-BE49-F238E27FC236}">
                  <a16:creationId xmlns:a16="http://schemas.microsoft.com/office/drawing/2014/main" id="{4C0E16F2-7F4B-292D-3406-7C1F70E00AA7}"/>
                </a:ext>
              </a:extLst>
            </p:cNvPr>
            <p:cNvSpPr txBox="1"/>
            <p:nvPr/>
          </p:nvSpPr>
          <p:spPr>
            <a:xfrm>
              <a:off x="6587445" y="1329380"/>
              <a:ext cx="1470221" cy="1667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1800" kern="1200"/>
                <a:t> </a:t>
              </a:r>
              <a:r>
                <a:rPr lang="es-CL" sz="1800" kern="1200" dirty="0"/>
                <a:t>Conclusiones y validación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34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983AF509-F8BE-D3DD-F853-718C8A2B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2" y="980438"/>
            <a:ext cx="11831137" cy="492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17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Carta Gantt (propuesta) – 14 semanas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781494"/>
            <a:ext cx="4612849" cy="1076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8DEA98FD-717D-228F-5700-A4C073FC7FAF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marL="342900" indent="-342900" algn="just" fontAlgn="b">
              <a:buFont typeface="+mj-lt"/>
              <a:buAutoNum type="arabicPeriod"/>
            </a:pPr>
            <a:endParaRPr lang="es-CL" b="1" i="1" dirty="0">
              <a:cs typeface="Arial" panose="020B0604020202020204" pitchFamily="34" charset="0"/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0703650C-913C-9D51-37DD-02AAECA23AE7}"/>
              </a:ext>
            </a:extLst>
          </p:cNvPr>
          <p:cNvSpPr/>
          <p:nvPr/>
        </p:nvSpPr>
        <p:spPr>
          <a:xfrm>
            <a:off x="1308100" y="3068114"/>
            <a:ext cx="10576700" cy="1541596"/>
          </a:xfrm>
          <a:prstGeom prst="frame">
            <a:avLst>
              <a:gd name="adj1" fmla="val 212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2C9DF1F5-0AE7-0992-920A-0B6350512FA6}"/>
              </a:ext>
            </a:extLst>
          </p:cNvPr>
          <p:cNvSpPr/>
          <p:nvPr/>
        </p:nvSpPr>
        <p:spPr>
          <a:xfrm>
            <a:off x="1308100" y="4609710"/>
            <a:ext cx="10576700" cy="1171784"/>
          </a:xfrm>
          <a:prstGeom prst="frame">
            <a:avLst>
              <a:gd name="adj1" fmla="val 9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75A3DD-8C66-8014-81FC-02C14017A3B0}"/>
              </a:ext>
            </a:extLst>
          </p:cNvPr>
          <p:cNvSpPr txBox="1"/>
          <p:nvPr/>
        </p:nvSpPr>
        <p:spPr>
          <a:xfrm>
            <a:off x="2162976" y="5833707"/>
            <a:ext cx="7438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Equipo 1: ETL y análisis de datos</a:t>
            </a:r>
          </a:p>
          <a:p>
            <a:r>
              <a:rPr lang="es-CL" dirty="0"/>
              <a:t>Equipo 2: Modelamiento y simulación de corrida de la red bancaria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2B93E81-0A02-9271-8658-60BF7165C84C}"/>
              </a:ext>
            </a:extLst>
          </p:cNvPr>
          <p:cNvSpPr/>
          <p:nvPr/>
        </p:nvSpPr>
        <p:spPr>
          <a:xfrm>
            <a:off x="1833456" y="5917566"/>
            <a:ext cx="241300" cy="203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0B52FB3-3DFA-8A83-0D79-AF98DC3719D7}"/>
              </a:ext>
            </a:extLst>
          </p:cNvPr>
          <p:cNvSpPr/>
          <p:nvPr/>
        </p:nvSpPr>
        <p:spPr>
          <a:xfrm>
            <a:off x="1833456" y="6189096"/>
            <a:ext cx="2413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F0667D-90AB-B326-2E65-325B437D2131}"/>
              </a:ext>
            </a:extLst>
          </p:cNvPr>
          <p:cNvSpPr txBox="1"/>
          <p:nvPr/>
        </p:nvSpPr>
        <p:spPr>
          <a:xfrm>
            <a:off x="6676095" y="207988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4"/>
              </a:rPr>
              <a:t>https://app.clickup.com/9013018641/v/g/8ckfg0h-273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900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339098E-5F1E-4ABF-B0CA-08C78FB90DF6}"/>
              </a:ext>
            </a:extLst>
          </p:cNvPr>
          <p:cNvSpPr/>
          <p:nvPr/>
        </p:nvSpPr>
        <p:spPr>
          <a:xfrm>
            <a:off x="7909089" y="5522129"/>
            <a:ext cx="4282911" cy="13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98FF2A-1997-4ECC-A375-6FBCA043B161}"/>
              </a:ext>
            </a:extLst>
          </p:cNvPr>
          <p:cNvSpPr/>
          <p:nvPr/>
        </p:nvSpPr>
        <p:spPr>
          <a:xfrm>
            <a:off x="478465" y="6198782"/>
            <a:ext cx="2711302" cy="6242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ángulo"/>
          <p:cNvSpPr/>
          <p:nvPr/>
        </p:nvSpPr>
        <p:spPr>
          <a:xfrm>
            <a:off x="209550" y="162388"/>
            <a:ext cx="11772900" cy="6514173"/>
          </a:xfrm>
          <a:prstGeom prst="rect">
            <a:avLst/>
          </a:prstGeom>
          <a:solidFill>
            <a:srgbClr val="333E48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D5D5D5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CBC593-B3CC-479B-A906-13935BCC5FD7}"/>
              </a:ext>
            </a:extLst>
          </p:cNvPr>
          <p:cNvCxnSpPr>
            <a:cxnSpLocks/>
          </p:cNvCxnSpPr>
          <p:nvPr/>
        </p:nvCxnSpPr>
        <p:spPr>
          <a:xfrm>
            <a:off x="478465" y="697832"/>
            <a:ext cx="112884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8463A3F3-3A07-40AD-BD2C-DABCE90D2E37}"/>
              </a:ext>
            </a:extLst>
          </p:cNvPr>
          <p:cNvSpPr txBox="1">
            <a:spLocks/>
          </p:cNvSpPr>
          <p:nvPr/>
        </p:nvSpPr>
        <p:spPr>
          <a:xfrm>
            <a:off x="565209" y="34940"/>
            <a:ext cx="11304235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Tabla de Contenidos</a:t>
            </a: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DF3FF88E-4F98-4E3C-93DA-58C42EF39690}"/>
              </a:ext>
            </a:extLst>
          </p:cNvPr>
          <p:cNvSpPr>
            <a:spLocks noGrp="1"/>
          </p:cNvSpPr>
          <p:nvPr/>
        </p:nvSpPr>
        <p:spPr bwMode="auto">
          <a:xfrm>
            <a:off x="3556933" y="1036683"/>
            <a:ext cx="8229600" cy="498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L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Navier-Stokes</a:t>
            </a:r>
          </a:p>
          <a:p>
            <a:pPr marL="0" indent="0">
              <a:buNone/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  <a:p>
            <a:pPr marL="0" indent="0">
              <a:buNone/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Gantt / Organización del proyecto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a realizar para la próxima semana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0AF4512E-69CB-4936-AB89-47C80C527E3F}"/>
              </a:ext>
            </a:extLst>
          </p:cNvPr>
          <p:cNvSpPr/>
          <p:nvPr/>
        </p:nvSpPr>
        <p:spPr>
          <a:xfrm>
            <a:off x="3167019" y="3429000"/>
            <a:ext cx="360727" cy="226502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9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19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Tareas a realizar de cara a la próxima semana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Les compartiré la carpeta colaborativa con documentación y la Carta Gantt online para que puedan revisarla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Les subiré información relacionada a los ETL mencionados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Investigación de condiciones de equilibrio sistémico y de cada banco, que de no cumplirse implica en riesgo de caer en corrida bancaria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Investigación de variables relevantes al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/>
              <a:t>Generar un modelo tentativo del problema de acuerdo a la idea de Navier-Stokes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249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62A3A33-9F91-E3F6-4D65-22DFD22B86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AQUÍ VA EL TITULO…">
            <a:extLst>
              <a:ext uri="{FF2B5EF4-FFF2-40B4-BE49-F238E27FC236}">
                <a16:creationId xmlns:a16="http://schemas.microsoft.com/office/drawing/2014/main" id="{4359CA4B-C749-4953-AD45-C34AE54E63DD}"/>
              </a:ext>
            </a:extLst>
          </p:cNvPr>
          <p:cNvSpPr txBox="1"/>
          <p:nvPr/>
        </p:nvSpPr>
        <p:spPr>
          <a:xfrm>
            <a:off x="520701" y="2341405"/>
            <a:ext cx="11341052" cy="4206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r>
              <a:rPr lang="es-CL" sz="3200" b="1" dirty="0" err="1"/>
              <a:t>Disclaimer</a:t>
            </a:r>
            <a:r>
              <a:rPr lang="es-CL" sz="3200" dirty="0"/>
              <a:t>:</a:t>
            </a:r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r>
              <a:rPr lang="es-CL" sz="2900" dirty="0"/>
              <a:t>Todos los puntos de vista u opiniones representados en esta charla- proyecto son personales desde la autoría de quienes presentan y no necesariamente reflejan la opinión de la institución para la cual trabajan</a:t>
            </a:r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35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0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  <a:p>
            <a:pPr>
              <a:defRPr sz="7000" b="0">
                <a:solidFill>
                  <a:srgbClr val="FFFFFF"/>
                </a:solidFill>
                <a:latin typeface="Euclid Square Bold"/>
                <a:ea typeface="Euclid Square Bold"/>
                <a:cs typeface="Euclid Square Bold"/>
                <a:sym typeface="Euclid Square Bold"/>
              </a:defRPr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08538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339098E-5F1E-4ABF-B0CA-08C78FB90DF6}"/>
              </a:ext>
            </a:extLst>
          </p:cNvPr>
          <p:cNvSpPr/>
          <p:nvPr/>
        </p:nvSpPr>
        <p:spPr>
          <a:xfrm>
            <a:off x="7909089" y="5522129"/>
            <a:ext cx="4282911" cy="13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98FF2A-1997-4ECC-A375-6FBCA043B161}"/>
              </a:ext>
            </a:extLst>
          </p:cNvPr>
          <p:cNvSpPr/>
          <p:nvPr/>
        </p:nvSpPr>
        <p:spPr>
          <a:xfrm>
            <a:off x="478465" y="6198782"/>
            <a:ext cx="2711302" cy="6242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ángulo"/>
          <p:cNvSpPr/>
          <p:nvPr/>
        </p:nvSpPr>
        <p:spPr>
          <a:xfrm>
            <a:off x="209550" y="162388"/>
            <a:ext cx="11772900" cy="6514173"/>
          </a:xfrm>
          <a:prstGeom prst="rect">
            <a:avLst/>
          </a:prstGeom>
          <a:solidFill>
            <a:srgbClr val="333E48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D5D5D5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FCBC593-B3CC-479B-A906-13935BCC5FD7}"/>
              </a:ext>
            </a:extLst>
          </p:cNvPr>
          <p:cNvCxnSpPr>
            <a:cxnSpLocks/>
          </p:cNvCxnSpPr>
          <p:nvPr/>
        </p:nvCxnSpPr>
        <p:spPr>
          <a:xfrm>
            <a:off x="478465" y="697832"/>
            <a:ext cx="112884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8463A3F3-3A07-40AD-BD2C-DABCE90D2E37}"/>
              </a:ext>
            </a:extLst>
          </p:cNvPr>
          <p:cNvSpPr txBox="1">
            <a:spLocks/>
          </p:cNvSpPr>
          <p:nvPr/>
        </p:nvSpPr>
        <p:spPr>
          <a:xfrm>
            <a:off x="565209" y="34940"/>
            <a:ext cx="11304235" cy="74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Tabla de Contenidos</a:t>
            </a: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DF3FF88E-4F98-4E3C-93DA-58C42EF39690}"/>
              </a:ext>
            </a:extLst>
          </p:cNvPr>
          <p:cNvSpPr>
            <a:spLocks noGrp="1"/>
          </p:cNvSpPr>
          <p:nvPr/>
        </p:nvSpPr>
        <p:spPr bwMode="auto">
          <a:xfrm>
            <a:off x="3556933" y="1036683"/>
            <a:ext cx="8229600" cy="498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L" sz="1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Navier-Stokes</a:t>
            </a:r>
          </a:p>
          <a:p>
            <a:pPr marL="0" indent="0">
              <a:buNone/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 Gantt / Organización del proyecto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s-CL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a realizar para la próxima semana</a:t>
            </a: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es-CL" sz="18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0AF4512E-69CB-4936-AB89-47C80C527E3F}"/>
              </a:ext>
            </a:extLst>
          </p:cNvPr>
          <p:cNvSpPr/>
          <p:nvPr/>
        </p:nvSpPr>
        <p:spPr>
          <a:xfrm>
            <a:off x="3167019" y="1123799"/>
            <a:ext cx="360727" cy="226502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0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4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0A7A00-9A90-93EB-D00A-967196EC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74572"/>
            <a:ext cx="1066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5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10A93F-4CEA-36E3-F6A2-79A330A4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67" y="701118"/>
            <a:ext cx="6449433" cy="61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6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99D813-4F23-AF4E-407A-6736BDB98F7F}"/>
              </a:ext>
            </a:extLst>
          </p:cNvPr>
          <p:cNvSpPr txBox="1"/>
          <p:nvPr/>
        </p:nvSpPr>
        <p:spPr>
          <a:xfrm>
            <a:off x="307200" y="930893"/>
            <a:ext cx="1135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Cuando comiences a modelar un flujo usando Navier-Stokes, tu fluido tendrá una cantidad inicial de energía. Pero en un flujo turbulento, esa energía puede concentrarse. En lugar de distribuirse uniformemente a través del río, la energía cinética se puede acumular en remolinos arbitrariamente pequeños, y las partículas en esos remolinos podrían (en teoría) acelerarse a una velocidad infinita.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8866F4-D2DD-E436-24BB-850A8C5E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7" y="2255833"/>
            <a:ext cx="10668925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7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911CED-23AB-F4CD-9B0A-E0EF96C4D742}"/>
              </a:ext>
            </a:extLst>
          </p:cNvPr>
          <p:cNvSpPr txBox="1"/>
          <p:nvPr/>
        </p:nvSpPr>
        <p:spPr>
          <a:xfrm>
            <a:off x="688024" y="801797"/>
            <a:ext cx="108816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b="1" dirty="0"/>
          </a:p>
          <a:p>
            <a:r>
              <a:rPr lang="es-MX" b="1" dirty="0"/>
              <a:t>1. Flujo en Equilibrio (Laminar):</a:t>
            </a:r>
          </a:p>
          <a:p>
            <a:r>
              <a:rPr lang="es-MX" dirty="0"/>
              <a:t>•En un flujo laminar, las partículas de fluido se mueven en capas paralelas y ordenadas, sin intercambio caótico de partículas entre las capas.</a:t>
            </a:r>
          </a:p>
          <a:p>
            <a:r>
              <a:rPr lang="es-MX" dirty="0"/>
              <a:t>•Este tipo de flujo se observa a bajas velocidades y/o en fluidos con viscosidad relativamente alta.</a:t>
            </a:r>
          </a:p>
          <a:p>
            <a:r>
              <a:rPr lang="es-MX" dirty="0"/>
              <a:t>•La ecuación de Navier-Stokes describe un flujo en equilibrio cuando la velocidad del fluido (v) es suave y predecible, y el término convectivo (v⋅∇)v no domina la ecuación.</a:t>
            </a:r>
          </a:p>
          <a:p>
            <a:r>
              <a:rPr lang="es-MX" dirty="0"/>
              <a:t>•Ejemplos incluyen el flujo de aceite a través de una tubería delgada, el flujo sanguíneo en vasos sanguíneos pequeños y el flujo de agua en tuberías de baja velocidad.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2. Flujo Turbulento:</a:t>
            </a:r>
          </a:p>
          <a:p>
            <a:r>
              <a:rPr lang="es-MX" dirty="0"/>
              <a:t>•En un flujo turbulento, las partículas de fluido se mueven caóticamente, con la formación de remolinos y vórtices.</a:t>
            </a:r>
          </a:p>
          <a:p>
            <a:r>
              <a:rPr lang="es-MX" dirty="0"/>
              <a:t>•Este tipo de flujo se observa a altas velocidades y/o en fluidos con baja viscosidad.</a:t>
            </a:r>
          </a:p>
          <a:p>
            <a:r>
              <a:rPr lang="es-MX" dirty="0"/>
              <a:t>•La ecuación de Navier-Stokes describe un flujo turbulento cuando el término convectivo (v⋅∇)v es dominante y causa turbulencia en el fluido.</a:t>
            </a:r>
          </a:p>
          <a:p>
            <a:r>
              <a:rPr lang="es-MX" dirty="0"/>
              <a:t>•Ejemplos incluyen el flujo de aire alrededor de un objeto, el flujo de agua en ríos y el flujo de aire en una turbina.</a:t>
            </a:r>
          </a:p>
        </p:txBody>
      </p:sp>
    </p:spTree>
    <p:extLst>
      <p:ext uri="{BB962C8B-B14F-4D97-AF65-F5344CB8AC3E}">
        <p14:creationId xmlns:p14="http://schemas.microsoft.com/office/powerpoint/2010/main" val="391503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8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 en Redes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615590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3C1E00-631E-9CC3-EC15-838EAF2B7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79" y="994029"/>
            <a:ext cx="6070121" cy="403448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177279A-0166-671E-5E6B-4BC5B74ED851}"/>
              </a:ext>
            </a:extLst>
          </p:cNvPr>
          <p:cNvSpPr txBox="1"/>
          <p:nvPr/>
        </p:nvSpPr>
        <p:spPr>
          <a:xfrm>
            <a:off x="403106" y="1024292"/>
            <a:ext cx="49591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Esta adaptación produce una ecuación diferencial ordinaria con soluciones contenidas en un subespacio lineal, correspondiente a la ley de conservación newtoniana. En lugar de describir el flujo de un fluido en un espacio continuo, como se hace en las ecuaciones de Navier-Stokes clásicas, esta adaptación describe el flujo en un grafo finito y conectado. Cada vértice del grafo representa una posición en el espacio, y cada borde representa una conexión entre dos posiciones. Los pesos en los bordes representan la resistencia al flujo entre las posiciones conectadas.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7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arcador de número de diapositiva 6">
            <a:extLst>
              <a:ext uri="{FF2B5EF4-FFF2-40B4-BE49-F238E27FC236}">
                <a16:creationId xmlns:a16="http://schemas.microsoft.com/office/drawing/2014/main" id="{D654C3F5-E8F6-49EA-AAA0-A4BE330A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47898" y="65054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Euclid Square Bold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401361-3FB5-4410-A587-8AF3A684F4EB}" type="slidenum">
              <a:rPr lang="es-CL" smtClean="0"/>
              <a:pPr/>
              <a:t>9</a:t>
            </a:fld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202" y="94537"/>
            <a:ext cx="11701599" cy="496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900" b="1" dirty="0"/>
              <a:t>Modelo de Navier-Stokes en Redes</a:t>
            </a:r>
            <a:endParaRPr lang="es-CL" sz="29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4A139C-2B9C-4993-9712-77370FC29002}"/>
              </a:ext>
            </a:extLst>
          </p:cNvPr>
          <p:cNvSpPr/>
          <p:nvPr/>
        </p:nvSpPr>
        <p:spPr>
          <a:xfrm>
            <a:off x="7579151" y="5392132"/>
            <a:ext cx="4612849" cy="1465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B4A15D5-FBBB-4FA1-816F-501A5A685CD7}"/>
              </a:ext>
            </a:extLst>
          </p:cNvPr>
          <p:cNvSpPr/>
          <p:nvPr/>
        </p:nvSpPr>
        <p:spPr>
          <a:xfrm>
            <a:off x="6977849" y="5308847"/>
            <a:ext cx="5214151" cy="1549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4D7FBE-BD13-4088-A067-AE52B1878695}"/>
              </a:ext>
            </a:extLst>
          </p:cNvPr>
          <p:cNvCxnSpPr>
            <a:cxnSpLocks/>
          </p:cNvCxnSpPr>
          <p:nvPr/>
        </p:nvCxnSpPr>
        <p:spPr>
          <a:xfrm>
            <a:off x="292801" y="591187"/>
            <a:ext cx="11592000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EB632FF-41A9-8B7F-076E-9774E116C5D0}"/>
              </a:ext>
            </a:extLst>
          </p:cNvPr>
          <p:cNvSpPr/>
          <p:nvPr/>
        </p:nvSpPr>
        <p:spPr>
          <a:xfrm>
            <a:off x="292801" y="701127"/>
            <a:ext cx="115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"/>
            <a:endParaRPr lang="es-CL" dirty="0">
              <a:cs typeface="Arial" panose="020B0604020202020204" pitchFamily="34" charset="0"/>
            </a:endParaRPr>
          </a:p>
          <a:p>
            <a:pPr algn="just" fontAlgn="b"/>
            <a:endParaRPr lang="es-CL" b="1" i="1" dirty="0"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1DADC1-EB72-6A51-2C4C-59913577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36" y="647884"/>
            <a:ext cx="5030077" cy="61478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828BA6-3D80-CC4C-7948-B41401809C9F}"/>
              </a:ext>
            </a:extLst>
          </p:cNvPr>
          <p:cNvSpPr txBox="1"/>
          <p:nvPr/>
        </p:nvSpPr>
        <p:spPr>
          <a:xfrm>
            <a:off x="292802" y="1432995"/>
            <a:ext cx="5925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adaptación de las ecuaciones de Navier-Stokes a grafos permite una comprensión más intuitiva y visual del flujo de un fluido. Además, esta adaptación puede ser útil para la prueba numérica y la búsqueda de soluciones de las ecuaciones de Navier-Stokes clásicas en variedades </a:t>
            </a:r>
            <a:r>
              <a:rPr lang="es-MX" dirty="0" err="1"/>
              <a:t>riemannianas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16183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1904</Words>
  <Application>Microsoft Office PowerPoint</Application>
  <PresentationFormat>Panorámica</PresentationFormat>
  <Paragraphs>258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Euclid Square Bold</vt:lpstr>
      <vt:lpstr>Tema de Office</vt:lpstr>
      <vt:lpstr>Presentación de PowerPoint</vt:lpstr>
      <vt:lpstr>Presentación de PowerPoint</vt:lpstr>
      <vt:lpstr>Presentación de PowerPoint</vt:lpstr>
      <vt:lpstr>Modelo de Navier-Stokes</vt:lpstr>
      <vt:lpstr>Modelo de Navier-Stokes</vt:lpstr>
      <vt:lpstr>Modelo de Navier-Stokes</vt:lpstr>
      <vt:lpstr>Modelo de Navier-Stokes</vt:lpstr>
      <vt:lpstr>Modelo de Navier-Stokes en Redes</vt:lpstr>
      <vt:lpstr>Modelo de Navier-Stokes en Redes</vt:lpstr>
      <vt:lpstr>Modelo de Navier-Stokes</vt:lpstr>
      <vt:lpstr>Presentación de PowerPoint</vt:lpstr>
      <vt:lpstr>Metodología de trabajo</vt:lpstr>
      <vt:lpstr>Metodología de trabajo</vt:lpstr>
      <vt:lpstr>Metodología de trabajo</vt:lpstr>
      <vt:lpstr>Presentación de PowerPoint</vt:lpstr>
      <vt:lpstr>Carta Gantt (propuesta) – 14 semanas</vt:lpstr>
      <vt:lpstr>Carta Gantt (propuesta) – 14 semanas</vt:lpstr>
      <vt:lpstr>Presentación de PowerPoint</vt:lpstr>
      <vt:lpstr>Tareas a realizar de cara a la próxima semana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David Valenzuela Tapia</dc:creator>
  <cp:lastModifiedBy>Sebastian David Valenzuela Tapia</cp:lastModifiedBy>
  <cp:revision>1</cp:revision>
  <dcterms:created xsi:type="dcterms:W3CDTF">2023-09-04T13:43:05Z</dcterms:created>
  <dcterms:modified xsi:type="dcterms:W3CDTF">2023-09-04T13:45:01Z</dcterms:modified>
</cp:coreProperties>
</file>